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316" r:id="rId4"/>
    <p:sldId id="317" r:id="rId5"/>
    <p:sldId id="318" r:id="rId6"/>
    <p:sldId id="325" r:id="rId7"/>
    <p:sldId id="326" r:id="rId8"/>
    <p:sldId id="327" r:id="rId9"/>
    <p:sldId id="329" r:id="rId10"/>
    <p:sldId id="319" r:id="rId11"/>
    <p:sldId id="320" r:id="rId12"/>
    <p:sldId id="321" r:id="rId13"/>
    <p:sldId id="322" r:id="rId14"/>
    <p:sldId id="323" r:id="rId15"/>
    <p:sldId id="324" r:id="rId16"/>
    <p:sldId id="315" r:id="rId17"/>
    <p:sldId id="292" r:id="rId18"/>
    <p:sldId id="293" r:id="rId19"/>
    <p:sldId id="296" r:id="rId20"/>
    <p:sldId id="300" r:id="rId21"/>
    <p:sldId id="303" r:id="rId22"/>
    <p:sldId id="301" r:id="rId23"/>
    <p:sldId id="302" r:id="rId24"/>
    <p:sldId id="304" r:id="rId25"/>
    <p:sldId id="294" r:id="rId26"/>
    <p:sldId id="305" r:id="rId27"/>
    <p:sldId id="295" r:id="rId28"/>
    <p:sldId id="307" r:id="rId29"/>
    <p:sldId id="308" r:id="rId30"/>
    <p:sldId id="328" r:id="rId31"/>
    <p:sldId id="256" r:id="rId32"/>
    <p:sldId id="257" r:id="rId33"/>
    <p:sldId id="25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309" r:id="rId46"/>
    <p:sldId id="259" r:id="rId47"/>
    <p:sldId id="271" r:id="rId48"/>
    <p:sldId id="273" r:id="rId49"/>
    <p:sldId id="274" r:id="rId50"/>
    <p:sldId id="311" r:id="rId51"/>
    <p:sldId id="275" r:id="rId52"/>
    <p:sldId id="277" r:id="rId53"/>
    <p:sldId id="313" r:id="rId54"/>
    <p:sldId id="278" r:id="rId55"/>
    <p:sldId id="280" r:id="rId56"/>
    <p:sldId id="284" r:id="rId57"/>
    <p:sldId id="314" r:id="rId58"/>
    <p:sldId id="288" r:id="rId59"/>
    <p:sldId id="286" r:id="rId60"/>
    <p:sldId id="287" r:id="rId61"/>
    <p:sldId id="28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83"/>
    <p:restoredTop sz="94877"/>
  </p:normalViewPr>
  <p:slideViewPr>
    <p:cSldViewPr snapToGrid="0" snapToObjects="1">
      <p:cViewPr varScale="1">
        <p:scale>
          <a:sx n="56" d="100"/>
          <a:sy n="56" d="100"/>
        </p:scale>
        <p:origin x="17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7887-FE64-E343-8A1A-268AF7ABBA6A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Functions with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348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5359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6079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711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765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cs typeface="Courier New"/>
              </a:rPr>
              <a:t>Java does let you take slices of arrays like Python, it involves using some techniques we haven't learned yet, so we're going to see a different way.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In the olden days, people used these things called "bookmarks" to hold their spot in a book while they were reading.  We can use the same idea to mark the section of the array that we are interested in recursing on.</a:t>
            </a:r>
          </a:p>
        </p:txBody>
      </p:sp>
    </p:spTree>
    <p:extLst>
      <p:ext uri="{BB962C8B-B14F-4D97-AF65-F5344CB8AC3E}">
        <p14:creationId xmlns:p14="http://schemas.microsoft.com/office/powerpoint/2010/main" val="30091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maximum element: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biggest = A[0]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</a:t>
            </a:r>
            <a:r>
              <a:rPr lang="en-US" sz="2800" b="1" dirty="0" err="1">
                <a:latin typeface="Courier New"/>
                <a:cs typeface="Courier New"/>
              </a:rPr>
              <a:t>size_t</a:t>
            </a:r>
            <a:r>
              <a:rPr lang="en-US" sz="2800" b="1" dirty="0">
                <a:latin typeface="Courier New"/>
                <a:cs typeface="Courier New"/>
              </a:rPr>
              <a:t> p = 0; p &lt; </a:t>
            </a:r>
            <a:r>
              <a:rPr lang="en-US" sz="2800" b="1" dirty="0" err="1">
                <a:latin typeface="Courier New"/>
                <a:cs typeface="Courier New"/>
              </a:rPr>
              <a:t>A.size</a:t>
            </a:r>
            <a:r>
              <a:rPr lang="en-US" sz="2800" b="1" dirty="0">
                <a:latin typeface="Courier New"/>
                <a:cs typeface="Courier New"/>
              </a:rPr>
              <a:t>(); p++)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if (A[p] &gt; biggest)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 biggest = A[p];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/* After the loop, we know biggest is the maximum element in A.  */</a:t>
            </a:r>
          </a:p>
        </p:txBody>
      </p:sp>
    </p:spTree>
    <p:extLst>
      <p:ext uri="{BB962C8B-B14F-4D97-AF65-F5344CB8AC3E}">
        <p14:creationId xmlns:p14="http://schemas.microsoft.com/office/powerpoint/2010/main" val="139577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/>
              </a:rPr>
              <a:t>Base case: What is the smallest size array I would ever want to find the maximum element in?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A (with &gt;1 element).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maximum element as involving </a:t>
            </a:r>
            <a:r>
              <a:rPr lang="en-US" sz="2400" b="1" i="1" dirty="0">
                <a:cs typeface="Courier New"/>
              </a:rPr>
              <a:t>finding the maximum element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him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40399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</p:spTree>
    <p:extLst>
      <p:ext uri="{BB962C8B-B14F-4D97-AF65-F5344CB8AC3E}">
        <p14:creationId xmlns:p14="http://schemas.microsoft.com/office/powerpoint/2010/main" val="261921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ourier New"/>
              </a:rPr>
              <a:t>max(A)</a:t>
            </a:r>
          </a:p>
          <a:p>
            <a:r>
              <a:rPr lang="en-US" sz="2800">
                <a:cs typeface="Courier New"/>
              </a:rPr>
              <a:t>Base case: If A.size() == 1, return A[0]</a:t>
            </a:r>
          </a:p>
          <a:p>
            <a:r>
              <a:rPr lang="en-US" sz="2800">
                <a:cs typeface="Courier New"/>
              </a:rPr>
              <a:t>Recursive case: If A.size() &gt; 1:</a:t>
            </a:r>
          </a:p>
          <a:p>
            <a:pPr lvl="1"/>
            <a:r>
              <a:rPr lang="en-US" sz="240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>
                <a:cs typeface="Courier New"/>
              </a:rPr>
              <a:t>call it M</a:t>
            </a:r>
          </a:p>
          <a:p>
            <a:pPr lvl="1"/>
            <a:r>
              <a:rPr lang="en-US" sz="2400">
                <a:cs typeface="Courier New"/>
              </a:rPr>
              <a:t>If M &gt; A[0]: return M</a:t>
            </a:r>
          </a:p>
          <a:p>
            <a:pPr lvl="1"/>
            <a:r>
              <a:rPr lang="en-US" sz="2400">
                <a:cs typeface="Courier New"/>
              </a:rPr>
              <a:t>Else: return A[0]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5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00200"/>
            <a:ext cx="9024257" cy="4525963"/>
          </a:xfrm>
        </p:spPr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sum of all the elements: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int sum = 0;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(int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= 0;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&lt; </a:t>
            </a:r>
            <a:r>
              <a:rPr lang="en-US" sz="2800" b="1" dirty="0" err="1">
                <a:latin typeface="Courier New"/>
                <a:cs typeface="Courier New"/>
              </a:rPr>
              <a:t>array.size</a:t>
            </a:r>
            <a:r>
              <a:rPr lang="en-US" sz="2800" b="1" dirty="0">
                <a:latin typeface="Courier New"/>
                <a:cs typeface="Courier New"/>
              </a:rPr>
              <a:t>();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++)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sum += array[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072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85574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142415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6968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2142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86675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C++ doesn't let you take slices of arrays (also inefficient).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Imagine reading a textbook (</a:t>
            </a:r>
            <a:r>
              <a:rPr lang="en-US" sz="2400" dirty="0" err="1">
                <a:cs typeface="Courier New"/>
              </a:rPr>
              <a:t>lol</a:t>
            </a:r>
            <a:r>
              <a:rPr lang="en-US" sz="2400" dirty="0">
                <a:cs typeface="Courier New"/>
              </a:rPr>
              <a:t>).  When you finish reading a page, you don't rip it out of the book, yet you want to be able to return to that place in the book later to study more (</a:t>
            </a:r>
            <a:r>
              <a:rPr lang="en-US" sz="2400" dirty="0" err="1">
                <a:cs typeface="Courier New"/>
              </a:rPr>
              <a:t>rofl</a:t>
            </a:r>
            <a:r>
              <a:rPr lang="en-US" sz="2400" dirty="0">
                <a:cs typeface="Courier New"/>
              </a:rPr>
              <a:t>).  How do you solve this conundrum?</a:t>
            </a:r>
          </a:p>
        </p:txBody>
      </p:sp>
    </p:spTree>
    <p:extLst>
      <p:ext uri="{BB962C8B-B14F-4D97-AF65-F5344CB8AC3E}">
        <p14:creationId xmlns:p14="http://schemas.microsoft.com/office/powerpoint/2010/main" val="7197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71500"/>
            <a:ext cx="8559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200"/>
            <a:ext cx="89337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Use an integer variable "bookmark" to save your spot in the array.  </a:t>
            </a:r>
          </a:p>
          <a:p>
            <a:r>
              <a:rPr lang="en-US" sz="2800" dirty="0">
                <a:cs typeface="Courier New"/>
              </a:rPr>
              <a:t>When we make a recursive call, instead of passing an updated array (like the Python version), we will pass an updated bookmark.</a:t>
            </a:r>
          </a:p>
          <a:p>
            <a:r>
              <a:rPr lang="en-US" sz="2800" dirty="0">
                <a:cs typeface="Courier New"/>
              </a:rPr>
              <a:t>Our function will now be sum(array,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pPr lvl="1"/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 ("left index") represents the index of the bookmark in the array: everything before the bookmark is already read, everything afterwards is unread.  So it is the leftmost index of the portion of the array we have still left to read.</a:t>
            </a:r>
          </a:p>
          <a:p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14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???</a:t>
            </a:r>
          </a:p>
          <a:p>
            <a:r>
              <a:rPr lang="en-US" sz="2800" dirty="0">
                <a:cs typeface="Courier New"/>
              </a:rPr>
              <a:t>Recursive case: </a:t>
            </a:r>
          </a:p>
          <a:p>
            <a:pPr lvl="1"/>
            <a:r>
              <a:rPr lang="en-US" sz="2400" dirty="0">
                <a:cs typeface="Courier New"/>
              </a:rPr>
              <a:t>Find the sum of elements in ??? </a:t>
            </a:r>
          </a:p>
          <a:p>
            <a:pPr lvl="2"/>
            <a:r>
              <a:rPr lang="en-US" dirty="0">
                <a:cs typeface="Courier New"/>
              </a:rPr>
              <a:t>call it </a:t>
            </a:r>
            <a:r>
              <a:rPr lang="en-US" dirty="0" err="1">
                <a:cs typeface="Courier New"/>
              </a:rPr>
              <a:t>smallerSum</a:t>
            </a:r>
            <a:endParaRPr lang="en-US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???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Where does the bookmark start?</a:t>
            </a:r>
          </a:p>
        </p:txBody>
      </p:sp>
    </p:spTree>
    <p:extLst>
      <p:ext uri="{BB962C8B-B14F-4D97-AF65-F5344CB8AC3E}">
        <p14:creationId xmlns:p14="http://schemas.microsoft.com/office/powerpoint/2010/main" val="24825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 ==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- 1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Find the sum of elements in everything after array[</a:t>
            </a:r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]</a:t>
            </a:r>
          </a:p>
          <a:p>
            <a:pPr lvl="2"/>
            <a:r>
              <a:rPr lang="en-US" dirty="0" err="1">
                <a:cs typeface="Courier New"/>
              </a:rPr>
              <a:t>smallerSum</a:t>
            </a:r>
            <a:r>
              <a:rPr lang="en-US" dirty="0">
                <a:cs typeface="Courier New"/>
              </a:rPr>
              <a:t> = sum(array, </a:t>
            </a:r>
            <a:r>
              <a:rPr lang="en-US" dirty="0" err="1">
                <a:cs typeface="Courier New"/>
              </a:rPr>
              <a:t>leftIdx</a:t>
            </a:r>
            <a:r>
              <a:rPr lang="en-US" dirty="0">
                <a:cs typeface="Courier New"/>
              </a:rPr>
              <a:t> + 1)</a:t>
            </a: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Initial call should be sum(array, 0)</a:t>
            </a:r>
          </a:p>
        </p:txBody>
      </p:sp>
    </p:spTree>
    <p:extLst>
      <p:ext uri="{BB962C8B-B14F-4D97-AF65-F5344CB8AC3E}">
        <p14:creationId xmlns:p14="http://schemas.microsoft.com/office/powerpoint/2010/main" val="5736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cs typeface="Courier New"/>
              </a:rPr>
              <a:t>Base case: What is the smallest size of an array for which we would ever want to add up all the elements?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with &gt;1 element.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sum of all the elements as involving </a:t>
            </a:r>
            <a:r>
              <a:rPr lang="en-US" sz="2400" b="1" i="1" dirty="0">
                <a:cs typeface="Courier New"/>
              </a:rPr>
              <a:t>finding the sum of the elements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him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5455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5F2-22BD-1E4B-8B5F-5E69421D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" y="77118"/>
            <a:ext cx="8890612" cy="6049045"/>
          </a:xfrm>
        </p:spPr>
        <p:txBody>
          <a:bodyPr>
            <a:normAutofit fontScale="92500"/>
          </a:bodyPr>
          <a:lstStyle/>
          <a:p>
            <a:r>
              <a:rPr lang="en-US" dirty="0"/>
              <a:t>How can we use this idea to find the largest element in an array/</a:t>
            </a:r>
            <a:r>
              <a:rPr lang="en-US" dirty="0" err="1"/>
              <a:t>arraylist</a:t>
            </a:r>
            <a:r>
              <a:rPr lang="en-US" dirty="0"/>
              <a:t>?  (the max element)?</a:t>
            </a:r>
          </a:p>
          <a:p>
            <a:r>
              <a:rPr lang="en-US" dirty="0"/>
              <a:t>On paper, write out a recursive formulation for this.</a:t>
            </a:r>
          </a:p>
          <a:p>
            <a:pPr lvl="1"/>
            <a:r>
              <a:rPr lang="en-US" dirty="0"/>
              <a:t>What is the base case? (What is the smallest size of an array we would want to take the max of?)</a:t>
            </a:r>
          </a:p>
          <a:p>
            <a:pPr lvl="1"/>
            <a:r>
              <a:rPr lang="en-US" dirty="0"/>
              <a:t>What is the recursive case? For a bigger array, how do we find the max element by reducing the problem to a smaller version of the same problem?</a:t>
            </a:r>
          </a:p>
          <a:p>
            <a:pPr lvl="1"/>
            <a:r>
              <a:rPr lang="en-US" dirty="0"/>
              <a:t>Hint: For an array of size &gt;= 2, suppose a friend tells you they have already computed the largest element in the sub-array from index 1 to the end.  How can you use this information to help you find the overall largest element?</a:t>
            </a:r>
          </a:p>
          <a:p>
            <a:r>
              <a:rPr lang="en-US" dirty="0"/>
              <a:t>Code this in Java!</a:t>
            </a:r>
          </a:p>
        </p:txBody>
      </p:sp>
    </p:spTree>
    <p:extLst>
      <p:ext uri="{BB962C8B-B14F-4D97-AF65-F5344CB8AC3E}">
        <p14:creationId xmlns:p14="http://schemas.microsoft.com/office/powerpoint/2010/main" val="33537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26"/>
            <a:ext cx="7772400" cy="909108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9" y="1219199"/>
            <a:ext cx="5434031" cy="52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book</a:t>
            </a:r>
          </a:p>
        </p:txBody>
      </p:sp>
    </p:spTree>
    <p:extLst>
      <p:ext uri="{BB962C8B-B14F-4D97-AF65-F5344CB8AC3E}">
        <p14:creationId xmlns:p14="http://schemas.microsoft.com/office/powerpoint/2010/main" val="24595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024"/>
            <a:ext cx="8229600" cy="5737139"/>
          </a:xfrm>
        </p:spPr>
        <p:txBody>
          <a:bodyPr/>
          <a:lstStyle/>
          <a:p>
            <a:r>
              <a:rPr lang="en-US" dirty="0"/>
              <a:t>Like linear search, binary search finds whether a certain item (the key) is in an array.</a:t>
            </a:r>
          </a:p>
          <a:p>
            <a:r>
              <a:rPr lang="en-US" dirty="0"/>
              <a:t>Binary search only works on </a:t>
            </a:r>
            <a:r>
              <a:rPr lang="en-US" b="1" i="1" dirty="0"/>
              <a:t>sorted</a:t>
            </a:r>
            <a:r>
              <a:rPr lang="en-US" dirty="0"/>
              <a:t> arrays.</a:t>
            </a:r>
          </a:p>
          <a:p>
            <a:pPr lvl="1"/>
            <a:r>
              <a:rPr lang="en-US" dirty="0"/>
              <a:t>Binary search takes advantage of the array being sorted to make the search much faster.</a:t>
            </a:r>
          </a:p>
        </p:txBody>
      </p:sp>
    </p:spTree>
    <p:extLst>
      <p:ext uri="{BB962C8B-B14F-4D97-AF65-F5344CB8AC3E}">
        <p14:creationId xmlns:p14="http://schemas.microsoft.com/office/powerpoint/2010/main" val="4408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426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</p:spTree>
    <p:extLst>
      <p:ext uri="{BB962C8B-B14F-4D97-AF65-F5344CB8AC3E}">
        <p14:creationId xmlns:p14="http://schemas.microsoft.com/office/powerpoint/2010/main" val="310195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9000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006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388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1230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8659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Compute the sum of all the elements in the sub-array from index 1 to the end </a:t>
            </a:r>
            <a:r>
              <a:rPr lang="en-US" sz="2400" dirty="0">
                <a:cs typeface="Courier New"/>
                <a:sym typeface="Wingdings" pitchFamily="2" charset="2"/>
              </a:rPr>
              <a:t> sum(array[1:]) in Python syntax.</a:t>
            </a:r>
            <a:endParaRPr lang="en-US" sz="24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Add array[0] to this sum from above.</a:t>
            </a:r>
          </a:p>
          <a:p>
            <a:pPr lvl="1"/>
            <a:r>
              <a:rPr lang="en-US" sz="2400" dirty="0">
                <a:cs typeface="Courier New"/>
              </a:rPr>
              <a:t>Return this value.</a:t>
            </a:r>
          </a:p>
        </p:txBody>
      </p:sp>
    </p:spTree>
    <p:extLst>
      <p:ext uri="{BB962C8B-B14F-4D97-AF65-F5344CB8AC3E}">
        <p14:creationId xmlns:p14="http://schemas.microsoft.com/office/powerpoint/2010/main" val="321030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1735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6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127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0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46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9166" y="1988706"/>
            <a:ext cx="54915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90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5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9273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 (return 4)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26084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88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90500"/>
            <a:ext cx="8902700" cy="59055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We are given </a:t>
            </a:r>
          </a:p>
          <a:p>
            <a:pPr lvl="1"/>
            <a:r>
              <a:rPr lang="en-US" dirty="0"/>
              <a:t>an array (called </a:t>
            </a:r>
            <a:r>
              <a:rPr lang="en-US" b="1" dirty="0"/>
              <a:t>array)</a:t>
            </a:r>
            <a:r>
              <a:rPr lang="en-US" dirty="0"/>
              <a:t> of size n, indexed from 0 to n-1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key</a:t>
            </a:r>
            <a:r>
              <a:rPr lang="en-US" dirty="0"/>
              <a:t> to look for in the array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low</a:t>
            </a:r>
            <a:r>
              <a:rPr lang="en-US" dirty="0"/>
              <a:t> that is the lowest index in the array that could contain the key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high</a:t>
            </a:r>
            <a:r>
              <a:rPr lang="en-US" dirty="0"/>
              <a:t> that is the highest index in the array that could contain the key</a:t>
            </a:r>
          </a:p>
          <a:p>
            <a:pPr lvl="0"/>
            <a:r>
              <a:rPr lang="en-US" dirty="0"/>
              <a:t>If </a:t>
            </a:r>
            <a:r>
              <a:rPr lang="en-US" b="1" dirty="0"/>
              <a:t>low</a:t>
            </a:r>
            <a:r>
              <a:rPr lang="en-US" dirty="0"/>
              <a:t> &gt; </a:t>
            </a:r>
            <a:r>
              <a:rPr lang="en-US" b="1" dirty="0"/>
              <a:t>high</a:t>
            </a:r>
            <a:r>
              <a:rPr lang="en-US" dirty="0"/>
              <a:t>, then the item is not found (return -1)</a:t>
            </a:r>
          </a:p>
          <a:p>
            <a:pPr lvl="0"/>
            <a:r>
              <a:rPr lang="en-US" dirty="0"/>
              <a:t>Compute the </a:t>
            </a:r>
            <a:r>
              <a:rPr lang="en-US" b="1" dirty="0"/>
              <a:t>middle</a:t>
            </a:r>
            <a:r>
              <a:rPr lang="en-US" dirty="0"/>
              <a:t> index in the 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the key, return that index.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greater than the </a:t>
            </a:r>
            <a:r>
              <a:rPr lang="en-US" b="1" dirty="0"/>
              <a:t>key</a:t>
            </a:r>
            <a:r>
              <a:rPr lang="en-US" dirty="0"/>
              <a:t>, repeat from step 2, on the left sub-array.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less than the </a:t>
            </a:r>
            <a:r>
              <a:rPr lang="en-US" b="1" dirty="0"/>
              <a:t>key</a:t>
            </a:r>
            <a:r>
              <a:rPr lang="en-US" dirty="0"/>
              <a:t>, repeat from step 2 on the right sub-array.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258"/>
            <a:ext cx="8229600" cy="5782905"/>
          </a:xfrm>
        </p:spPr>
        <p:txBody>
          <a:bodyPr/>
          <a:lstStyle/>
          <a:p>
            <a:r>
              <a:rPr lang="en-US" dirty="0"/>
              <a:t>Three variables that do most of the work: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: the smallest index that could possibly contain the key.</a:t>
            </a:r>
          </a:p>
          <a:p>
            <a:pPr lvl="1"/>
            <a:r>
              <a:rPr lang="en-US" b="1" dirty="0"/>
              <a:t>high</a:t>
            </a:r>
            <a:r>
              <a:rPr lang="en-US" dirty="0"/>
              <a:t>: the largest index that could possibly contain the key.</a:t>
            </a:r>
          </a:p>
          <a:p>
            <a:pPr lvl="1"/>
            <a:r>
              <a:rPr lang="en-US" b="1" dirty="0"/>
              <a:t>mid</a:t>
            </a:r>
            <a:r>
              <a:rPr lang="en-US" dirty="0"/>
              <a:t>: the midpoint of the two indices.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6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with only the left half of the array.</a:t>
            </a:r>
          </a:p>
          <a:p>
            <a:r>
              <a:rPr lang="en-US" dirty="0"/>
              <a:t>If array[mid] &lt; key, repeat algorithm with only the right half of the array.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160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92215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</p:spTree>
    <p:extLst>
      <p:ext uri="{BB962C8B-B14F-4D97-AF65-F5344CB8AC3E}">
        <p14:creationId xmlns:p14="http://schemas.microsoft.com/office/powerpoint/2010/main" val="27184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</p:spTree>
    <p:extLst>
      <p:ext uri="{BB962C8B-B14F-4D97-AF65-F5344CB8AC3E}">
        <p14:creationId xmlns:p14="http://schemas.microsoft.com/office/powerpoint/2010/main" val="2574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51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515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2600" y="1988706"/>
            <a:ext cx="4448115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02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19674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</p:spTree>
    <p:extLst>
      <p:ext uri="{BB962C8B-B14F-4D97-AF65-F5344CB8AC3E}">
        <p14:creationId xmlns:p14="http://schemas.microsoft.com/office/powerpoint/2010/main" val="96039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17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5651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941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2105922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5152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</p:spTree>
    <p:extLst>
      <p:ext uri="{BB962C8B-B14F-4D97-AF65-F5344CB8AC3E}">
        <p14:creationId xmlns:p14="http://schemas.microsoft.com/office/powerpoint/2010/main" val="3637701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1524" y="1988706"/>
            <a:ext cx="549919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86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3100" y="1988706"/>
            <a:ext cx="552761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364305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779856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94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9190" y="1988706"/>
            <a:ext cx="554152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235048"/>
            <a:ext cx="352767" cy="6911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604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746085" y="755940"/>
            <a:ext cx="352767" cy="6294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4</a:t>
            </a:r>
          </a:p>
        </p:txBody>
      </p:sp>
    </p:spTree>
    <p:extLst>
      <p:ext uri="{BB962C8B-B14F-4D97-AF65-F5344CB8AC3E}">
        <p14:creationId xmlns:p14="http://schemas.microsoft.com/office/powerpoint/2010/main" val="2853690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3494124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high = mid - 1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low = mid + 1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85514" cy="4525963"/>
          </a:xfrm>
        </p:spPr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binarySearch</a:t>
            </a:r>
            <a:r>
              <a:rPr lang="en-US" dirty="0"/>
              <a:t>(array, key, low, high)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If found key: Return position found.</a:t>
            </a:r>
          </a:p>
          <a:p>
            <a:pPr lvl="1"/>
            <a:r>
              <a:rPr lang="en-US" dirty="0"/>
              <a:t>If low &gt; high: Return -1 (indicating not found).</a:t>
            </a:r>
          </a:p>
          <a:p>
            <a:r>
              <a:rPr lang="en-US" dirty="0"/>
              <a:t>Recursive cases:</a:t>
            </a:r>
          </a:p>
          <a:p>
            <a:pPr lvl="1"/>
            <a:r>
              <a:rPr lang="en-US" dirty="0"/>
              <a:t>If array[mid] &gt; key: </a:t>
            </a:r>
            <a:r>
              <a:rPr lang="en-US" dirty="0" err="1"/>
              <a:t>binarySearch</a:t>
            </a:r>
            <a:r>
              <a:rPr lang="en-US" dirty="0"/>
              <a:t>(array, key, low, mid – 1)</a:t>
            </a:r>
          </a:p>
          <a:p>
            <a:pPr lvl="1"/>
            <a:r>
              <a:rPr lang="en-US" dirty="0"/>
              <a:t>If array[mid] &lt; key: </a:t>
            </a:r>
            <a:r>
              <a:rPr lang="en-US" dirty="0" err="1"/>
              <a:t>binarySearch</a:t>
            </a:r>
            <a:r>
              <a:rPr lang="en-US" dirty="0"/>
              <a:t>(array, key, mid + 1, high)</a:t>
            </a:r>
          </a:p>
        </p:txBody>
      </p:sp>
    </p:spTree>
    <p:extLst>
      <p:ext uri="{BB962C8B-B14F-4D97-AF65-F5344CB8AC3E}">
        <p14:creationId xmlns:p14="http://schemas.microsoft.com/office/powerpoint/2010/main" val="32377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5106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</p:spTree>
    <p:extLst>
      <p:ext uri="{BB962C8B-B14F-4D97-AF65-F5344CB8AC3E}">
        <p14:creationId xmlns:p14="http://schemas.microsoft.com/office/powerpoint/2010/main" val="1130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DB494F44-8A08-C541-A1A8-006B4FA541F0}"/>
              </a:ext>
            </a:extLst>
          </p:cNvPr>
          <p:cNvSpPr/>
          <p:nvPr/>
        </p:nvSpPr>
        <p:spPr>
          <a:xfrm flipH="1" flipV="1">
            <a:off x="4516842" y="482884"/>
            <a:ext cx="877473" cy="187340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13B1F-77D2-6F48-BC1A-3C12DCF3B93B}"/>
              </a:ext>
            </a:extLst>
          </p:cNvPr>
          <p:cNvSpPr txBox="1"/>
          <p:nvPr/>
        </p:nvSpPr>
        <p:spPr>
          <a:xfrm>
            <a:off x="5329140" y="482885"/>
            <a:ext cx="19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17+7=24</a:t>
            </a:r>
          </a:p>
        </p:txBody>
      </p:sp>
    </p:spTree>
    <p:extLst>
      <p:ext uri="{BB962C8B-B14F-4D97-AF65-F5344CB8AC3E}">
        <p14:creationId xmlns:p14="http://schemas.microsoft.com/office/powerpoint/2010/main" val="7995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20081</TotalTime>
  <Words>4666</Words>
  <Application>Microsoft Macintosh PowerPoint</Application>
  <PresentationFormat>On-screen Show (4:3)</PresentationFormat>
  <Paragraphs>1224</Paragraphs>
  <Slides>61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Recursive Functions with Arrays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recursive version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recursive version</vt:lpstr>
      <vt:lpstr>PowerPoint Presentation</vt:lpstr>
      <vt:lpstr>Java recursive version</vt:lpstr>
      <vt:lpstr>Recursive Java version</vt:lpstr>
      <vt:lpstr>Recursive Java version</vt:lpstr>
      <vt:lpstr>PowerPoint Presentation</vt:lpstr>
      <vt:lpstr>Binary Search</vt:lpstr>
      <vt:lpstr>Phone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formulation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Phillip Kirlin</dc:creator>
  <cp:lastModifiedBy>Kirlin_Phillip</cp:lastModifiedBy>
  <cp:revision>21</cp:revision>
  <dcterms:created xsi:type="dcterms:W3CDTF">2014-03-18T21:25:22Z</dcterms:created>
  <dcterms:modified xsi:type="dcterms:W3CDTF">2021-11-08T17:21:11Z</dcterms:modified>
</cp:coreProperties>
</file>