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6" r:id="rId10"/>
    <p:sldId id="263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7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D5AFF-8090-C141-937A-F7EFE046526C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CACB0-27C8-A944-AA4B-D8D5E602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Combining Objects</a:t>
            </a:r>
            <a:br>
              <a:rPr lang="en-US" dirty="0"/>
            </a:br>
            <a:r>
              <a:rPr lang="en-US" dirty="0"/>
              <a:t>(Inheritance 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99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402"/>
            <a:ext cx="8229600" cy="58487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 dog { ....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showdog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public dog { ...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tells C++ to create a new class "</a:t>
            </a:r>
            <a:r>
              <a:rPr lang="en-US" dirty="0" err="1"/>
              <a:t>showdog</a:t>
            </a:r>
            <a:r>
              <a:rPr lang="en-US" dirty="0"/>
              <a:t>" that inherits all its fields and methods from dog.</a:t>
            </a:r>
            <a:br>
              <a:rPr lang="en-US" dirty="0"/>
            </a:b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"dog" is called the base class, and "</a:t>
            </a:r>
            <a:r>
              <a:rPr lang="en-US" dirty="0" err="1"/>
              <a:t>showdog</a:t>
            </a:r>
            <a:r>
              <a:rPr lang="en-US" dirty="0"/>
              <a:t>" is called the "derived class."</a:t>
            </a:r>
          </a:p>
        </p:txBody>
      </p:sp>
    </p:spTree>
    <p:extLst>
      <p:ext uri="{BB962C8B-B14F-4D97-AF65-F5344CB8AC3E}">
        <p14:creationId xmlns:p14="http://schemas.microsoft.com/office/powerpoint/2010/main" val="25467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72"/>
            <a:ext cx="8229600" cy="5813691"/>
          </a:xfrm>
        </p:spPr>
        <p:txBody>
          <a:bodyPr/>
          <a:lstStyle/>
          <a:p>
            <a:r>
              <a:rPr lang="en-US" dirty="0"/>
              <a:t>When a derived class inherits from a base class:</a:t>
            </a:r>
          </a:p>
          <a:p>
            <a:pPr lvl="1"/>
            <a:r>
              <a:rPr lang="en-US" dirty="0"/>
              <a:t>Inside the derived class, the derived class has access to all the public and protected members of the base class.</a:t>
            </a:r>
          </a:p>
          <a:p>
            <a:pPr lvl="1"/>
            <a:r>
              <a:rPr lang="en-US" dirty="0"/>
              <a:t>Inside the derived class, the derived class cannot access private members of the base class.</a:t>
            </a:r>
          </a:p>
          <a:p>
            <a:pPr lvl="1"/>
            <a:r>
              <a:rPr lang="en-US" dirty="0"/>
              <a:t>Outside the derived class, the derived class has all the same public members as the base class has, plus anything public declared in the derived class.</a:t>
            </a:r>
          </a:p>
          <a:p>
            <a:pPr lvl="2"/>
            <a:r>
              <a:rPr lang="en-US" dirty="0"/>
              <a:t>except constructors</a:t>
            </a:r>
          </a:p>
        </p:txBody>
      </p:sp>
    </p:spTree>
    <p:extLst>
      <p:ext uri="{BB962C8B-B14F-4D97-AF65-F5344CB8AC3E}">
        <p14:creationId xmlns:p14="http://schemas.microsoft.com/office/powerpoint/2010/main" val="192110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32"/>
            <a:ext cx="8229600" cy="5793532"/>
          </a:xfrm>
        </p:spPr>
        <p:txBody>
          <a:bodyPr/>
          <a:lstStyle/>
          <a:p>
            <a:r>
              <a:rPr lang="en-US" dirty="0"/>
              <a:t>Start with the Parrot class.</a:t>
            </a:r>
          </a:p>
          <a:p>
            <a:pPr lvl="1"/>
            <a:r>
              <a:rPr lang="en-US" dirty="0"/>
              <a:t>Add a method for the parrot to sleep, so it can regain its energy.</a:t>
            </a:r>
          </a:p>
          <a:p>
            <a:r>
              <a:rPr lang="en-US" dirty="0"/>
              <a:t>Create a </a:t>
            </a:r>
            <a:r>
              <a:rPr lang="en-US" dirty="0" err="1"/>
              <a:t>PetParrot</a:t>
            </a:r>
            <a:r>
              <a:rPr lang="en-US" dirty="0"/>
              <a:t> class that inherits from parrot.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PetParrot</a:t>
            </a:r>
            <a:r>
              <a:rPr lang="en-US" dirty="0"/>
              <a:t> should be able to do everything a Parrot can do, plus:</a:t>
            </a:r>
          </a:p>
          <a:p>
            <a:pPr lvl="1"/>
            <a:r>
              <a:rPr lang="en-US" dirty="0"/>
              <a:t>It has a name that the user should be able to set.</a:t>
            </a:r>
          </a:p>
          <a:p>
            <a:pPr lvl="1"/>
            <a:r>
              <a:rPr lang="en-US" dirty="0"/>
              <a:t>It should have the ability to talk, which decreases its energy (how will you change the </a:t>
            </a:r>
            <a:r>
              <a:rPr lang="en-US" dirty="0" err="1"/>
              <a:t>PetParrot's</a:t>
            </a:r>
            <a:r>
              <a:rPr lang="en-US" dirty="0"/>
              <a:t> energy?)</a:t>
            </a:r>
          </a:p>
        </p:txBody>
      </p:sp>
    </p:spTree>
    <p:extLst>
      <p:ext uri="{BB962C8B-B14F-4D97-AF65-F5344CB8AC3E}">
        <p14:creationId xmlns:p14="http://schemas.microsoft.com/office/powerpoint/2010/main" val="359378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048"/>
            <a:ext cx="8229600" cy="5840115"/>
          </a:xfrm>
        </p:spPr>
        <p:txBody>
          <a:bodyPr/>
          <a:lstStyle/>
          <a:p>
            <a:r>
              <a:rPr lang="en-US" dirty="0"/>
              <a:t>A class can use another class as an instance variable (sometimes called a </a:t>
            </a:r>
            <a:r>
              <a:rPr lang="en-US" i="1" dirty="0"/>
              <a:t>field</a:t>
            </a:r>
            <a:r>
              <a:rPr lang="en-US" dirty="0"/>
              <a:t>).</a:t>
            </a:r>
          </a:p>
          <a:p>
            <a:r>
              <a:rPr lang="en-US" dirty="0"/>
              <a:t>This called </a:t>
            </a:r>
            <a:r>
              <a:rPr lang="en-US" b="1" i="1" dirty="0"/>
              <a:t>object composition</a:t>
            </a:r>
            <a:r>
              <a:rPr lang="en-US" dirty="0"/>
              <a:t>.</a:t>
            </a:r>
          </a:p>
          <a:p>
            <a:r>
              <a:rPr lang="en-US" dirty="0"/>
              <a:t>Use this when you would say "An object of class A </a:t>
            </a:r>
            <a:r>
              <a:rPr lang="en-US" b="1" i="1" dirty="0"/>
              <a:t>has an</a:t>
            </a:r>
            <a:r>
              <a:rPr lang="en-US" dirty="0"/>
              <a:t> object of class B."</a:t>
            </a:r>
          </a:p>
          <a:p>
            <a:pPr lvl="1"/>
            <a:r>
              <a:rPr lang="en-US" dirty="0"/>
              <a:t>A dog has an owner.</a:t>
            </a:r>
          </a:p>
          <a:p>
            <a:pPr lvl="1"/>
            <a:r>
              <a:rPr lang="en-US" dirty="0"/>
              <a:t>A car has an engine.</a:t>
            </a:r>
          </a:p>
          <a:p>
            <a:pPr lvl="1"/>
            <a:r>
              <a:rPr lang="en-US" dirty="0"/>
              <a:t>A student has an advisor.</a:t>
            </a:r>
          </a:p>
          <a:p>
            <a:pPr lvl="1"/>
            <a:r>
              <a:rPr lang="en-US" dirty="0"/>
              <a:t>A line segment has a starting point and an ending point.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ComboPolygon</a:t>
            </a:r>
            <a:r>
              <a:rPr lang="en-US" dirty="0"/>
              <a:t> has an array of Polygons.</a:t>
            </a:r>
          </a:p>
        </p:txBody>
      </p:sp>
    </p:spTree>
    <p:extLst>
      <p:ext uri="{BB962C8B-B14F-4D97-AF65-F5344CB8AC3E}">
        <p14:creationId xmlns:p14="http://schemas.microsoft.com/office/powerpoint/2010/main" val="145479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048"/>
            <a:ext cx="8229600" cy="58401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Dog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private String owner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// more stuff here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1902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048"/>
            <a:ext cx="8229600" cy="5840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Polygon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// things here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ComboPolygon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 private Polygon[] polys;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79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048"/>
            <a:ext cx="8482704" cy="5840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class line 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public: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double </a:t>
            </a:r>
            <a:r>
              <a:rPr lang="en-US" sz="2800" dirty="0" err="1">
                <a:latin typeface="Consolas"/>
                <a:cs typeface="Consolas"/>
              </a:rPr>
              <a:t>getLength</a:t>
            </a:r>
            <a:r>
              <a:rPr lang="en-US" sz="28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return </a:t>
            </a:r>
            <a:r>
              <a:rPr lang="en-US" sz="2800" dirty="0" err="1">
                <a:latin typeface="Consolas"/>
                <a:cs typeface="Consolas"/>
              </a:rPr>
              <a:t>sqrt</a:t>
            </a:r>
            <a:r>
              <a:rPr lang="en-US" sz="2800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  </a:t>
            </a:r>
            <a:r>
              <a:rPr lang="en-US" sz="2800" dirty="0" err="1">
                <a:latin typeface="Consolas"/>
                <a:cs typeface="Consolas"/>
              </a:rPr>
              <a:t>pow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start.getX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() –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end.getX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()</a:t>
            </a:r>
            <a:r>
              <a:rPr lang="en-US" sz="2800" dirty="0">
                <a:latin typeface="Consolas"/>
                <a:cs typeface="Consolas"/>
              </a:rPr>
              <a:t>, 2) +</a:t>
            </a:r>
            <a:br>
              <a:rPr lang="en-US" sz="2800" dirty="0">
                <a:latin typeface="Consolas"/>
                <a:cs typeface="Consolas"/>
              </a:rPr>
            </a:br>
            <a:r>
              <a:rPr lang="en-US" sz="2800" dirty="0">
                <a:latin typeface="Consolas"/>
                <a:cs typeface="Consolas"/>
              </a:rPr>
              <a:t>      </a:t>
            </a:r>
            <a:r>
              <a:rPr lang="en-US" sz="2800" dirty="0" err="1">
                <a:latin typeface="Consolas"/>
                <a:cs typeface="Consolas"/>
              </a:rPr>
              <a:t>pow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start.getY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() – </a:t>
            </a:r>
            <a:r>
              <a:rPr lang="en-US" sz="2800" dirty="0" err="1">
                <a:solidFill>
                  <a:srgbClr val="FF0000"/>
                </a:solidFill>
                <a:latin typeface="Consolas"/>
                <a:cs typeface="Consolas"/>
              </a:rPr>
              <a:t>end.getY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()</a:t>
            </a:r>
            <a:r>
              <a:rPr lang="en-US" sz="2800" dirty="0">
                <a:latin typeface="Consolas"/>
                <a:cs typeface="Consolas"/>
              </a:rPr>
              <a:t>, 2));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private: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   point start, end;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3481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048"/>
            <a:ext cx="8229600" cy="5840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class can use another class as an instance variable (sometimes called a </a:t>
            </a:r>
            <a:r>
              <a:rPr lang="en-US" i="1" dirty="0"/>
              <a:t>field</a:t>
            </a:r>
            <a:r>
              <a:rPr lang="en-US" dirty="0"/>
              <a:t>).</a:t>
            </a:r>
          </a:p>
          <a:p>
            <a:r>
              <a:rPr lang="en-US" dirty="0"/>
              <a:t>This called </a:t>
            </a:r>
            <a:r>
              <a:rPr lang="en-US" b="1" i="1" dirty="0"/>
              <a:t>object composition</a:t>
            </a:r>
            <a:r>
              <a:rPr lang="en-US" dirty="0"/>
              <a:t>.</a:t>
            </a:r>
          </a:p>
          <a:p>
            <a:r>
              <a:rPr lang="en-US" dirty="0"/>
              <a:t>Use this when you would say "An object of class A </a:t>
            </a:r>
            <a:r>
              <a:rPr lang="en-US" b="1" i="1" dirty="0"/>
              <a:t>has an</a:t>
            </a:r>
            <a:r>
              <a:rPr lang="en-US" dirty="0"/>
              <a:t> object of class B."</a:t>
            </a:r>
          </a:p>
          <a:p>
            <a:pPr lvl="1"/>
            <a:r>
              <a:rPr lang="en-US" dirty="0"/>
              <a:t>A dog has an owner.</a:t>
            </a:r>
          </a:p>
          <a:p>
            <a:pPr lvl="1"/>
            <a:r>
              <a:rPr lang="en-US" dirty="0"/>
              <a:t>A car has an engine.</a:t>
            </a:r>
          </a:p>
          <a:p>
            <a:pPr lvl="1"/>
            <a:r>
              <a:rPr lang="en-US" dirty="0"/>
              <a:t>A student has an advisor.</a:t>
            </a:r>
          </a:p>
          <a:p>
            <a:pPr lvl="1"/>
            <a:r>
              <a:rPr lang="en-US" dirty="0"/>
              <a:t>A line segment has a starting point and an ending point.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ComboPolygon</a:t>
            </a:r>
            <a:r>
              <a:rPr lang="en-US" dirty="0"/>
              <a:t> has an array of Polygons.</a:t>
            </a:r>
          </a:p>
          <a:p>
            <a:r>
              <a:rPr lang="en-US" dirty="0"/>
              <a:t>Another way to express this is that one object is a </a:t>
            </a:r>
            <a:r>
              <a:rPr lang="en-US" b="1" i="1" dirty="0"/>
              <a:t>component</a:t>
            </a:r>
            <a:r>
              <a:rPr lang="en-US" dirty="0"/>
              <a:t> of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309974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392"/>
            <a:ext cx="8229600" cy="5823771"/>
          </a:xfrm>
        </p:spPr>
        <p:txBody>
          <a:bodyPr/>
          <a:lstStyle/>
          <a:p>
            <a:r>
              <a:rPr lang="en-US" dirty="0"/>
              <a:t>Object composition is also known as a "has-a" relationship.</a:t>
            </a:r>
          </a:p>
          <a:p>
            <a:r>
              <a:rPr lang="en-US" dirty="0"/>
              <a:t>A different kind of relationship is an "is-a" relationship.</a:t>
            </a:r>
          </a:p>
          <a:p>
            <a:r>
              <a:rPr lang="en-US" dirty="0"/>
              <a:t>Use an "is-a" relationship to express when </a:t>
            </a:r>
            <a:r>
              <a:rPr lang="en-US" b="1" i="1" dirty="0"/>
              <a:t>a class is a specific kind of another class.</a:t>
            </a:r>
            <a:endParaRPr lang="en-US" dirty="0"/>
          </a:p>
          <a:p>
            <a:pPr lvl="1"/>
            <a:r>
              <a:rPr lang="en-US" dirty="0"/>
              <a:t>A poodle is a specific kind of dog.</a:t>
            </a:r>
          </a:p>
          <a:p>
            <a:pPr lvl="1"/>
            <a:r>
              <a:rPr lang="en-US" dirty="0"/>
              <a:t>A racecar is a specific kind of car.</a:t>
            </a:r>
          </a:p>
          <a:p>
            <a:pPr lvl="1"/>
            <a:r>
              <a:rPr lang="en-US" dirty="0"/>
              <a:t>A textbook is a specific kind of book.</a:t>
            </a:r>
          </a:p>
          <a:p>
            <a:r>
              <a:rPr lang="en-US" dirty="0"/>
              <a:t>This concept is called </a:t>
            </a:r>
            <a:r>
              <a:rPr lang="en-US" b="1" i="1" dirty="0"/>
              <a:t>inheritance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 (is-a) versus composition (has-a)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133"/>
          </a:xfrm>
        </p:spPr>
        <p:txBody>
          <a:bodyPr>
            <a:normAutofit/>
          </a:bodyPr>
          <a:lstStyle/>
          <a:p>
            <a:r>
              <a:rPr lang="en-US" dirty="0"/>
              <a:t>Inheritance expresses that one class can do everything another class can do, plus more:</a:t>
            </a:r>
          </a:p>
          <a:p>
            <a:pPr lvl="1"/>
            <a:r>
              <a:rPr lang="en-US" dirty="0"/>
              <a:t>A racecar is just a car that can also drive extra fast around a race track.</a:t>
            </a:r>
          </a:p>
          <a:p>
            <a:r>
              <a:rPr lang="en-US" dirty="0"/>
              <a:t>Composition expresses that one class is a component of another class:</a:t>
            </a:r>
          </a:p>
          <a:p>
            <a:pPr lvl="1"/>
            <a:r>
              <a:rPr lang="en-US" dirty="0"/>
              <a:t>An engine is a piece of a car.</a:t>
            </a:r>
          </a:p>
        </p:txBody>
      </p:sp>
    </p:spTree>
    <p:extLst>
      <p:ext uri="{BB962C8B-B14F-4D97-AF65-F5344CB8AC3E}">
        <p14:creationId xmlns:p14="http://schemas.microsoft.com/office/powerpoint/2010/main" val="18925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Inheritance (is-a) versus composition (has-a)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133"/>
          </a:xfrm>
        </p:spPr>
        <p:txBody>
          <a:bodyPr>
            <a:normAutofit/>
          </a:bodyPr>
          <a:lstStyle/>
          <a:p>
            <a:r>
              <a:rPr lang="en-US" dirty="0"/>
              <a:t>Do not confuse inheritance with object membership.</a:t>
            </a:r>
          </a:p>
        </p:txBody>
      </p:sp>
    </p:spTree>
    <p:extLst>
      <p:ext uri="{BB962C8B-B14F-4D97-AF65-F5344CB8AC3E}">
        <p14:creationId xmlns:p14="http://schemas.microsoft.com/office/powerpoint/2010/main" val="907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647</Words>
  <Application>Microsoft Macintosh PowerPoint</Application>
  <PresentationFormat>On-screen Show (4:3)</PresentationFormat>
  <Paragraphs>67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Combining Objects (Inheritance 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 (is-a) versus composition (has-a)</vt:lpstr>
      <vt:lpstr>Inheritance (is-a) versus composition (has-a)</vt:lpstr>
      <vt:lpstr>PowerPoint Presentation</vt:lpstr>
      <vt:lpstr>PowerPoint Presentation</vt:lpstr>
      <vt:lpstr>PowerPoint Presentation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objects</dc:title>
  <dc:creator>Phillip Kirlin</dc:creator>
  <cp:lastModifiedBy>Kirlin_Phillip</cp:lastModifiedBy>
  <cp:revision>13</cp:revision>
  <dcterms:created xsi:type="dcterms:W3CDTF">2014-04-07T13:43:50Z</dcterms:created>
  <dcterms:modified xsi:type="dcterms:W3CDTF">2021-11-08T17:15:37Z</dcterms:modified>
</cp:coreProperties>
</file>