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6" r:id="rId6"/>
    <p:sldId id="259" r:id="rId7"/>
    <p:sldId id="260" r:id="rId8"/>
    <p:sldId id="261" r:id="rId9"/>
    <p:sldId id="262" r:id="rId10"/>
    <p:sldId id="265" r:id="rId11"/>
    <p:sldId id="264" r:id="rId12"/>
    <p:sldId id="26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DD1C-0796-9E46-A1FB-482C7B94978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582-D6A6-E545-9C94-19DFDC96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construct an object of a derived class:</a:t>
            </a:r>
          </a:p>
          <a:p>
            <a:pPr lvl="1"/>
            <a:r>
              <a:rPr lang="en-US" dirty="0"/>
              <a:t>The derived class constructor is called</a:t>
            </a:r>
          </a:p>
          <a:p>
            <a:pPr lvl="2"/>
            <a:r>
              <a:rPr lang="en-US" dirty="0"/>
              <a:t>default constructor if not otherwise specified</a:t>
            </a:r>
          </a:p>
          <a:p>
            <a:pPr lvl="1"/>
            <a:r>
              <a:rPr lang="en-US" dirty="0"/>
              <a:t>Before running its own code, the derived class constructor must call a base class constructor.</a:t>
            </a:r>
          </a:p>
          <a:p>
            <a:pPr lvl="2"/>
            <a:r>
              <a:rPr lang="en-US" dirty="0"/>
              <a:t>default constructor if not otherwise specified</a:t>
            </a:r>
          </a:p>
          <a:p>
            <a:pPr lvl="1"/>
            <a:r>
              <a:rPr lang="en-US" dirty="0"/>
              <a:t>Once the base class constructor code runs, the derived class constructor code runs.</a:t>
            </a:r>
          </a:p>
        </p:txBody>
      </p:sp>
    </p:spTree>
    <p:extLst>
      <p:ext uri="{BB962C8B-B14F-4D97-AF65-F5344CB8AC3E}">
        <p14:creationId xmlns:p14="http://schemas.microsoft.com/office/powerpoint/2010/main" val="31260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Derived class constructors are allowed to </a:t>
            </a:r>
            <a:r>
              <a:rPr lang="en-US" b="1" i="1" dirty="0"/>
              <a:t>explicitly</a:t>
            </a:r>
            <a:r>
              <a:rPr lang="en-US" dirty="0"/>
              <a:t> call base class constructors.</a:t>
            </a:r>
          </a:p>
          <a:p>
            <a:r>
              <a:rPr lang="en-US" dirty="0"/>
              <a:t>Commonly used to initialize private variables that derived classes do not have access to.</a:t>
            </a:r>
          </a:p>
        </p:txBody>
      </p:sp>
    </p:spTree>
    <p:extLst>
      <p:ext uri="{BB962C8B-B14F-4D97-AF65-F5344CB8AC3E}">
        <p14:creationId xmlns:p14="http://schemas.microsoft.com/office/powerpoint/2010/main" val="241628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222"/>
            <a:ext cx="8229600" cy="57709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Derived : class Base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Derived::Derived(…)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: Base(…)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// normal things here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9517" y="1305440"/>
            <a:ext cx="3207283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a colon after the derived class constructor line, and explicitly call the Base constructor that you want.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9517" y="4466914"/>
            <a:ext cx="3207283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Only time in C++ when you are allowed to explicitly call a constructor.</a:t>
            </a:r>
          </a:p>
        </p:txBody>
      </p:sp>
    </p:spTree>
    <p:extLst>
      <p:ext uri="{BB962C8B-B14F-4D97-AF65-F5344CB8AC3E}">
        <p14:creationId xmlns:p14="http://schemas.microsoft.com/office/powerpoint/2010/main" val="367650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044"/>
            <a:ext cx="8229600" cy="6055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two new car types to the race by defining two new classes that inherit from car:</a:t>
            </a:r>
          </a:p>
          <a:p>
            <a:r>
              <a:rPr lang="en-US" dirty="0"/>
              <a:t>A </a:t>
            </a:r>
            <a:r>
              <a:rPr lang="en-US" dirty="0">
                <a:latin typeface="Consolas"/>
                <a:cs typeface="Consolas"/>
              </a:rPr>
              <a:t>Racecar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accelerate at 10 mph every second, rather than 5 mph every second</a:t>
            </a:r>
          </a:p>
          <a:p>
            <a:pPr lvl="1"/>
            <a:r>
              <a:rPr lang="en-US" dirty="0"/>
              <a:t>all race cars have a top speed of 200 mph.</a:t>
            </a:r>
          </a:p>
          <a:p>
            <a:r>
              <a:rPr lang="en-US" dirty="0"/>
              <a:t>A </a:t>
            </a:r>
            <a:r>
              <a:rPr lang="en-US" dirty="0">
                <a:latin typeface="Consolas"/>
                <a:cs typeface="Consolas"/>
              </a:rPr>
              <a:t>Clunker</a:t>
            </a:r>
            <a:r>
              <a:rPr lang="en-US" dirty="0">
                <a:cs typeface="Consolas"/>
              </a:rPr>
              <a:t>:</a:t>
            </a:r>
          </a:p>
          <a:p>
            <a:pPr lvl="1"/>
            <a:r>
              <a:rPr lang="en-US" dirty="0">
                <a:cs typeface="Consolas"/>
              </a:rPr>
              <a:t>still accelerates at 5 mph per second.</a:t>
            </a:r>
          </a:p>
          <a:p>
            <a:pPr lvl="1"/>
            <a:r>
              <a:rPr lang="en-US" dirty="0">
                <a:cs typeface="Consolas"/>
              </a:rPr>
              <a:t>top speed of 50 mph.</a:t>
            </a:r>
          </a:p>
          <a:p>
            <a:pPr lvl="1"/>
            <a:r>
              <a:rPr lang="en-US" dirty="0">
                <a:cs typeface="Consolas"/>
              </a:rPr>
              <a:t>But after calling drive() 3 times, the car dies, immediately stops, can't be fixed, and you have to call a friend to pick you up.  </a:t>
            </a:r>
            <a:r>
              <a:rPr lang="en-US" i="1" dirty="0">
                <a:cs typeface="Consolas"/>
              </a:rPr>
              <a:t>[In other words, the current speed of the car drops to zero.]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4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versus has-a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of class A </a:t>
            </a:r>
            <a:r>
              <a:rPr lang="en-US" b="1" i="1" dirty="0"/>
              <a:t>has an</a:t>
            </a:r>
            <a:r>
              <a:rPr lang="en-US" dirty="0"/>
              <a:t> object of class B, use </a:t>
            </a:r>
            <a:r>
              <a:rPr lang="en-US" b="1" i="1" dirty="0"/>
              <a:t>object composition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Class A will have an instance variable of class B in its implementation.</a:t>
            </a:r>
          </a:p>
          <a:p>
            <a:r>
              <a:rPr lang="en-US" dirty="0"/>
              <a:t>When class A </a:t>
            </a:r>
            <a:r>
              <a:rPr lang="en-US" b="1" i="1" dirty="0"/>
              <a:t>is a</a:t>
            </a:r>
            <a:r>
              <a:rPr lang="en-US" dirty="0"/>
              <a:t> specific kind of another class B, use </a:t>
            </a:r>
            <a:r>
              <a:rPr lang="en-US" b="1" i="1" dirty="0"/>
              <a:t>inheritance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Class A will inherit from class B (A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/>
              <a:t> B).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or has-a?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= </a:t>
            </a:r>
            <a:r>
              <a:rPr lang="en-US" b="1" i="1" dirty="0"/>
              <a:t>Animal</a:t>
            </a:r>
          </a:p>
          <a:p>
            <a:pPr lvl="1"/>
            <a:r>
              <a:rPr lang="en-US" dirty="0"/>
              <a:t>Heart</a:t>
            </a:r>
          </a:p>
          <a:p>
            <a:pPr lvl="1"/>
            <a:r>
              <a:rPr lang="en-US" dirty="0"/>
              <a:t>Porcupine</a:t>
            </a:r>
          </a:p>
          <a:p>
            <a:pPr lvl="1"/>
            <a:r>
              <a:rPr lang="en-US" dirty="0"/>
              <a:t>Duck</a:t>
            </a:r>
          </a:p>
          <a:p>
            <a:r>
              <a:rPr lang="en-US" dirty="0"/>
              <a:t>Class = </a:t>
            </a:r>
            <a:r>
              <a:rPr lang="en-US" b="1" i="1" dirty="0"/>
              <a:t>Phone</a:t>
            </a:r>
          </a:p>
          <a:p>
            <a:pPr lvl="1"/>
            <a:r>
              <a:rPr lang="en-US" dirty="0"/>
              <a:t>Cell Phone</a:t>
            </a:r>
          </a:p>
          <a:p>
            <a:pPr lvl="1"/>
            <a:r>
              <a:rPr lang="en-US" dirty="0"/>
              <a:t>Ringtone</a:t>
            </a:r>
          </a:p>
          <a:p>
            <a:pPr lvl="1"/>
            <a:r>
              <a:rPr lang="en-US" dirty="0"/>
              <a:t>Text Message</a:t>
            </a:r>
          </a:p>
          <a:p>
            <a:pPr lvl="1"/>
            <a:r>
              <a:rPr lang="en-US" dirty="0"/>
              <a:t>Landline</a:t>
            </a:r>
          </a:p>
        </p:txBody>
      </p:sp>
    </p:spTree>
    <p:extLst>
      <p:ext uri="{BB962C8B-B14F-4D97-AF65-F5344CB8AC3E}">
        <p14:creationId xmlns:p14="http://schemas.microsoft.com/office/powerpoint/2010/main" val="19025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14E3-BA52-2D41-8B6D-6BF902B8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6974-539E-4A46-97DC-1052A960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Showdog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Dog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PetParrot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Parrot</a:t>
            </a:r>
          </a:p>
          <a:p>
            <a:r>
              <a:rPr lang="en-US" dirty="0">
                <a:cs typeface="Consolas" panose="020B0609020204030204" pitchFamily="49" charset="0"/>
              </a:rPr>
              <a:t>Class A is called the </a:t>
            </a:r>
            <a:r>
              <a:rPr lang="en-US" i="1" dirty="0">
                <a:cs typeface="Consolas" panose="020B0609020204030204" pitchFamily="49" charset="0"/>
              </a:rPr>
              <a:t>base class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i="1" dirty="0">
                <a:cs typeface="Consolas" panose="020B0609020204030204" pitchFamily="49" charset="0"/>
              </a:rPr>
              <a:t>superclass</a:t>
            </a:r>
            <a:r>
              <a:rPr lang="en-US" dirty="0">
                <a:cs typeface="Consolas" panose="020B0609020204030204" pitchFamily="49" charset="0"/>
              </a:rPr>
              <a:t>, or </a:t>
            </a:r>
            <a:r>
              <a:rPr lang="en-US" i="1" dirty="0">
                <a:cs typeface="Consolas" panose="020B0609020204030204" pitchFamily="49" charset="0"/>
              </a:rPr>
              <a:t>parent class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Class B is called the </a:t>
            </a:r>
            <a:r>
              <a:rPr lang="en-US" i="1" dirty="0">
                <a:cs typeface="Consolas" panose="020B0609020204030204" pitchFamily="49" charset="0"/>
              </a:rPr>
              <a:t>derived class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i="1" dirty="0">
                <a:cs typeface="Consolas" panose="020B0609020204030204" pitchFamily="49" charset="0"/>
              </a:rPr>
              <a:t>subclass</a:t>
            </a:r>
            <a:r>
              <a:rPr lang="en-US" dirty="0">
                <a:cs typeface="Consolas" panose="020B0609020204030204" pitchFamily="49" charset="0"/>
              </a:rPr>
              <a:t>, or </a:t>
            </a:r>
            <a:r>
              <a:rPr lang="en-US" i="1" dirty="0">
                <a:cs typeface="Consolas" panose="020B0609020204030204" pitchFamily="49" charset="0"/>
              </a:rPr>
              <a:t>child class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Class B can do everything class A can do, plus whatever new things you add to class A.</a:t>
            </a:r>
          </a:p>
        </p:txBody>
      </p:sp>
    </p:spTree>
    <p:extLst>
      <p:ext uri="{BB962C8B-B14F-4D97-AF65-F5344CB8AC3E}">
        <p14:creationId xmlns:p14="http://schemas.microsoft.com/office/powerpoint/2010/main" val="247090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derived class is allowed to "rewrite" methods that originate in a base class.</a:t>
            </a:r>
          </a:p>
          <a:p>
            <a:pPr lvl="1"/>
            <a:r>
              <a:rPr lang="en-US" dirty="0"/>
              <a:t>Very common; done to alter the way a derived class behaves.</a:t>
            </a:r>
          </a:p>
          <a:p>
            <a:r>
              <a:rPr lang="en-US" dirty="0"/>
              <a:t>This is called </a:t>
            </a:r>
            <a:r>
              <a:rPr lang="en-US" b="1" i="1" dirty="0"/>
              <a:t>overriding</a:t>
            </a:r>
            <a:r>
              <a:rPr lang="en-US" dirty="0"/>
              <a:t>.</a:t>
            </a:r>
          </a:p>
          <a:p>
            <a:r>
              <a:rPr lang="en-US" dirty="0"/>
              <a:t>Overriding a method in a derived class "hides" the base class method code and replaces it with your new code.</a:t>
            </a:r>
          </a:p>
        </p:txBody>
      </p:sp>
    </p:spTree>
    <p:extLst>
      <p:ext uri="{BB962C8B-B14F-4D97-AF65-F5344CB8AC3E}">
        <p14:creationId xmlns:p14="http://schemas.microsoft.com/office/powerpoint/2010/main" val="33331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(even if public) are not automatically inherited by derived classes.</a:t>
            </a:r>
          </a:p>
          <a:p>
            <a:r>
              <a:rPr lang="en-US" dirty="0"/>
              <a:t>Derived classes must create their own constructors if you want them.</a:t>
            </a:r>
          </a:p>
        </p:txBody>
      </p:sp>
    </p:spTree>
    <p:extLst>
      <p:ext uri="{BB962C8B-B14F-4D97-AF65-F5344CB8AC3E}">
        <p14:creationId xmlns:p14="http://schemas.microsoft.com/office/powerpoint/2010/main" val="43456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92"/>
            <a:ext cx="8229600" cy="593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class dog 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public: </a:t>
            </a:r>
            <a:br>
              <a:rPr lang="en-US" sz="2600" dirty="0">
                <a:latin typeface="Consolas"/>
                <a:cs typeface="Consolas"/>
              </a:rPr>
            </a:br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dog(string s);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private: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string name;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br>
              <a:rPr lang="en-US" sz="2600" dirty="0">
                <a:latin typeface="Consolas"/>
                <a:cs typeface="Consolas"/>
              </a:rPr>
            </a:br>
            <a:r>
              <a:rPr lang="en-US" sz="2600" dirty="0">
                <a:latin typeface="Consolas"/>
                <a:cs typeface="Consolas"/>
              </a:rPr>
              <a:t>class </a:t>
            </a:r>
            <a:r>
              <a:rPr lang="en-US" sz="2600" dirty="0" err="1">
                <a:latin typeface="Consolas"/>
                <a:cs typeface="Consolas"/>
              </a:rPr>
              <a:t>showdog</a:t>
            </a:r>
            <a:r>
              <a:rPr lang="en-US" sz="2600" dirty="0">
                <a:latin typeface="Consolas"/>
                <a:cs typeface="Consolas"/>
              </a:rPr>
              <a:t> : public dog {</a:t>
            </a:r>
            <a:br>
              <a:rPr lang="en-US" sz="2600" dirty="0">
                <a:latin typeface="Consolas"/>
                <a:cs typeface="Consolas"/>
              </a:rPr>
            </a:br>
            <a:r>
              <a:rPr lang="en-US" sz="2600" dirty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8646" y="186492"/>
            <a:ext cx="5070994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main:</a:t>
            </a:r>
            <a:br>
              <a:rPr lang="en-US" sz="2400" dirty="0">
                <a:latin typeface="Consolas"/>
                <a:cs typeface="Consolas"/>
              </a:rPr>
            </a:b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dog </a:t>
            </a:r>
            <a:r>
              <a:rPr lang="en-US" sz="2400" dirty="0" err="1">
                <a:latin typeface="Consolas"/>
                <a:cs typeface="Consolas"/>
              </a:rPr>
              <a:t>mydog</a:t>
            </a:r>
            <a:r>
              <a:rPr lang="en-US" sz="2400" dirty="0">
                <a:latin typeface="Consolas"/>
                <a:cs typeface="Consolas"/>
              </a:rPr>
              <a:t>("Fido");</a:t>
            </a:r>
          </a:p>
          <a:p>
            <a:r>
              <a:rPr lang="en-US" sz="2400" dirty="0" err="1">
                <a:latin typeface="Consolas"/>
                <a:cs typeface="Consolas"/>
              </a:rPr>
              <a:t>showdog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otherdog</a:t>
            </a:r>
            <a:r>
              <a:rPr lang="en-US" sz="2400" dirty="0">
                <a:latin typeface="Consolas"/>
                <a:cs typeface="Consolas"/>
              </a:rPr>
              <a:t>("Herbert");</a:t>
            </a:r>
          </a:p>
        </p:txBody>
      </p:sp>
    </p:spTree>
    <p:extLst>
      <p:ext uri="{BB962C8B-B14F-4D97-AF65-F5344CB8AC3E}">
        <p14:creationId xmlns:p14="http://schemas.microsoft.com/office/powerpoint/2010/main" val="340219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92"/>
            <a:ext cx="8229600" cy="593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class dog 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public: </a:t>
            </a:r>
            <a:br>
              <a:rPr lang="en-US" sz="2600" dirty="0">
                <a:latin typeface="Consolas"/>
                <a:cs typeface="Consolas"/>
              </a:rPr>
            </a:br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dog(string s);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private: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string name;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br>
              <a:rPr lang="en-US" sz="2600" dirty="0">
                <a:latin typeface="Consolas"/>
                <a:cs typeface="Consolas"/>
              </a:rPr>
            </a:br>
            <a:r>
              <a:rPr lang="en-US" sz="2600" dirty="0">
                <a:latin typeface="Consolas"/>
                <a:cs typeface="Consolas"/>
              </a:rPr>
              <a:t>class </a:t>
            </a:r>
            <a:r>
              <a:rPr lang="en-US" sz="2600" dirty="0" err="1">
                <a:latin typeface="Consolas"/>
                <a:cs typeface="Consolas"/>
              </a:rPr>
              <a:t>showdog</a:t>
            </a:r>
            <a:r>
              <a:rPr lang="en-US" sz="2600" dirty="0">
                <a:latin typeface="Consolas"/>
                <a:cs typeface="Consolas"/>
              </a:rPr>
              <a:t> : public dog {</a:t>
            </a:r>
            <a:br>
              <a:rPr lang="en-US" sz="2600" dirty="0">
                <a:latin typeface="Consolas"/>
                <a:cs typeface="Consolas"/>
              </a:rPr>
            </a:br>
            <a:r>
              <a:rPr lang="en-US" sz="2600" dirty="0">
                <a:latin typeface="Consolas"/>
                <a:cs typeface="Consolas"/>
              </a:rPr>
              <a:t>  public: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en-US" sz="2600" dirty="0" err="1">
                <a:solidFill>
                  <a:srgbClr val="FF0000"/>
                </a:solidFill>
                <a:latin typeface="Consolas"/>
                <a:cs typeface="Consolas"/>
              </a:rPr>
              <a:t>showdog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(string s);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8646" y="186492"/>
            <a:ext cx="5070994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main:</a:t>
            </a:r>
            <a:br>
              <a:rPr lang="en-US" sz="2400" dirty="0">
                <a:latin typeface="Consolas"/>
                <a:cs typeface="Consolas"/>
              </a:rPr>
            </a:b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dog </a:t>
            </a:r>
            <a:r>
              <a:rPr lang="en-US" sz="2400" dirty="0" err="1">
                <a:latin typeface="Consolas"/>
                <a:cs typeface="Consolas"/>
              </a:rPr>
              <a:t>mydog</a:t>
            </a:r>
            <a:r>
              <a:rPr lang="en-US" sz="2400" dirty="0">
                <a:latin typeface="Consolas"/>
                <a:cs typeface="Consolas"/>
              </a:rPr>
              <a:t>("Fido");</a:t>
            </a:r>
          </a:p>
          <a:p>
            <a:r>
              <a:rPr lang="en-US" sz="2400" dirty="0" err="1">
                <a:latin typeface="Consolas"/>
                <a:cs typeface="Consolas"/>
              </a:rPr>
              <a:t>showdog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otherdog</a:t>
            </a:r>
            <a:r>
              <a:rPr lang="en-US" sz="2400" dirty="0">
                <a:latin typeface="Consolas"/>
                <a:cs typeface="Consolas"/>
              </a:rPr>
              <a:t>("Herbert");</a:t>
            </a:r>
          </a:p>
        </p:txBody>
      </p:sp>
    </p:spTree>
    <p:extLst>
      <p:ext uri="{BB962C8B-B14F-4D97-AF65-F5344CB8AC3E}">
        <p14:creationId xmlns:p14="http://schemas.microsoft.com/office/powerpoint/2010/main" val="42962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classes must have at least one constructor.</a:t>
            </a:r>
          </a:p>
          <a:p>
            <a:pPr lvl="1"/>
            <a:r>
              <a:rPr lang="en-US" dirty="0"/>
              <a:t>If you don't write at least one, a default one (with no </a:t>
            </a:r>
            <a:r>
              <a:rPr lang="en-US" dirty="0" err="1"/>
              <a:t>args</a:t>
            </a:r>
            <a:r>
              <a:rPr lang="en-US" dirty="0"/>
              <a:t>) is generated behind the scenes for you.</a:t>
            </a:r>
          </a:p>
          <a:p>
            <a:r>
              <a:rPr lang="en-US" dirty="0"/>
              <a:t>Every time an object of a class is constructed, a constructor </a:t>
            </a:r>
            <a:r>
              <a:rPr lang="en-US" b="1" i="1" dirty="0"/>
              <a:t>must</a:t>
            </a:r>
            <a:r>
              <a:rPr lang="en-US" dirty="0"/>
              <a:t> be called.</a:t>
            </a:r>
          </a:p>
          <a:p>
            <a:pPr lvl="1"/>
            <a:r>
              <a:rPr lang="en-US" dirty="0"/>
              <a:t>Default (no </a:t>
            </a:r>
            <a:r>
              <a:rPr lang="en-US" dirty="0" err="1"/>
              <a:t>arg</a:t>
            </a:r>
            <a:r>
              <a:rPr lang="en-US" dirty="0"/>
              <a:t>) constructor is used unless otherwise specified.</a:t>
            </a:r>
          </a:p>
        </p:txBody>
      </p:sp>
    </p:spTree>
    <p:extLst>
      <p:ext uri="{BB962C8B-B14F-4D97-AF65-F5344CB8AC3E}">
        <p14:creationId xmlns:p14="http://schemas.microsoft.com/office/powerpoint/2010/main" val="34910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656</Words>
  <Application>Microsoft Macintosh PowerPoint</Application>
  <PresentationFormat>On-screen Show (4:3)</PresentationFormat>
  <Paragraphs>82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Inheritance II</vt:lpstr>
      <vt:lpstr>Is-a versus has-a</vt:lpstr>
      <vt:lpstr>Is-a or has-a?</vt:lpstr>
      <vt:lpstr>Terminology</vt:lpstr>
      <vt:lpstr>Overriding methods</vt:lpstr>
      <vt:lpstr>Constructors with inheritance</vt:lpstr>
      <vt:lpstr>PowerPoint Presentation</vt:lpstr>
      <vt:lpstr>PowerPoint Presentation</vt:lpstr>
      <vt:lpstr>Constructors with inheritance</vt:lpstr>
      <vt:lpstr>Constructors with inheritance</vt:lpstr>
      <vt:lpstr>Constructors with inheritance</vt:lpstr>
      <vt:lpstr>PowerPoint Presentation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II</dc:title>
  <dc:creator>Phillip Kirlin</dc:creator>
  <cp:lastModifiedBy>Kirlin_Phillip</cp:lastModifiedBy>
  <cp:revision>11</cp:revision>
  <dcterms:created xsi:type="dcterms:W3CDTF">2014-04-09T14:07:05Z</dcterms:created>
  <dcterms:modified xsi:type="dcterms:W3CDTF">2021-11-08T17:13:30Z</dcterms:modified>
</cp:coreProperties>
</file>