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4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65" r:id="rId20"/>
    <p:sldId id="266" r:id="rId21"/>
    <p:sldId id="285" r:id="rId22"/>
    <p:sldId id="267" r:id="rId23"/>
    <p:sldId id="268" r:id="rId24"/>
    <p:sldId id="283" r:id="rId25"/>
    <p:sldId id="269" r:id="rId26"/>
    <p:sldId id="271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/>
    <p:restoredTop sz="94150"/>
  </p:normalViewPr>
  <p:slideViewPr>
    <p:cSldViewPr snapToGrid="0" snapToObjects="1">
      <p:cViewPr varScale="1">
        <p:scale>
          <a:sx n="120" d="100"/>
          <a:sy n="120" d="100"/>
        </p:scale>
        <p:origin x="2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3688-F143-134A-A7EF-08C0D56F5E8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2E18A-3978-9946-B18A-E3FBB1D4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write </a:t>
            </a:r>
            <a:r>
              <a:rPr lang="en-US" dirty="0" err="1"/>
              <a:t>c++</a:t>
            </a:r>
            <a:r>
              <a:rPr lang="en-US" dirty="0"/>
              <a:t> version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8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27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3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f(5) = f(4) * 5</a:t>
            </a:r>
          </a:p>
          <a:p>
            <a:r>
              <a:rPr lang="en-US" dirty="0"/>
              <a:t>f(4) = f(3) *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12E18A-3978-9946-B18A-E3FBB1D48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5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7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4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3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9C7E8-17CC-3447-917E-0B877C4C23F5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65C9-C85F-BE43-B9DC-B4FB54E15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236"/>
            <a:ext cx="8229600" cy="56799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Warmup</a:t>
            </a:r>
            <a:r>
              <a:rPr lang="en-US" dirty="0"/>
              <a:t>: In IntelliJ, fill in the fact function that takes a single int argument (num) and returns the product of all the integers between 1 and num.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loop.</a:t>
            </a:r>
          </a:p>
          <a:p>
            <a:pPr lvl="1"/>
            <a:r>
              <a:rPr lang="en-US" dirty="0"/>
              <a:t>Test in main when you're done.</a:t>
            </a:r>
          </a:p>
          <a:p>
            <a:r>
              <a:rPr lang="en-US" dirty="0"/>
              <a:t>(This is actually a useful function in science and mathematics, called the factorial function.)</a:t>
            </a:r>
          </a:p>
          <a:p>
            <a:r>
              <a:rPr lang="en-US" dirty="0"/>
              <a:t>Compare with your neighbor to see if you did it the same way.  </a:t>
            </a:r>
          </a:p>
        </p:txBody>
      </p:sp>
    </p:spTree>
    <p:extLst>
      <p:ext uri="{BB962C8B-B14F-4D97-AF65-F5344CB8AC3E}">
        <p14:creationId xmlns:p14="http://schemas.microsoft.com/office/powerpoint/2010/main" val="144234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</a:t>
            </a:r>
          </a:p>
          <a:p>
            <a:r>
              <a:rPr lang="en-US" dirty="0">
                <a:cs typeface="Consolas"/>
              </a:rPr>
              <a:t>fact(5) =      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fact(4)     </a:t>
            </a:r>
            <a:r>
              <a:rPr lang="en-US" dirty="0">
                <a:cs typeface="Consolas"/>
              </a:rPr>
              <a:t>* 5</a:t>
            </a:r>
          </a:p>
        </p:txBody>
      </p:sp>
    </p:spTree>
    <p:extLst>
      <p:ext uri="{BB962C8B-B14F-4D97-AF65-F5344CB8AC3E}">
        <p14:creationId xmlns:p14="http://schemas.microsoft.com/office/powerpoint/2010/main" val="95099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</a:t>
            </a:r>
            <a:r>
              <a:rPr lang="en-US" dirty="0">
                <a:cs typeface="Consolas"/>
              </a:rPr>
              <a:t>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145703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</a:t>
            </a:r>
          </a:p>
          <a:p>
            <a:r>
              <a:rPr lang="en-US" dirty="0">
                <a:cs typeface="Consolas"/>
              </a:rPr>
              <a:t>fact(4) =  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fact(3)  </a:t>
            </a:r>
            <a:r>
              <a:rPr lang="en-US" dirty="0">
                <a:cs typeface="Consolas"/>
              </a:rPr>
              <a:t>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125389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</a:t>
            </a:r>
            <a:r>
              <a:rPr lang="en-US" dirty="0">
                <a:cs typeface="Consolas"/>
              </a:rPr>
              <a:t>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9480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fact(2) </a:t>
            </a:r>
            <a:r>
              <a:rPr lang="en-US" dirty="0">
                <a:cs typeface="Consolas"/>
              </a:rPr>
              <a:t>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6408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</a:t>
            </a:r>
            <a:r>
              <a:rPr lang="en-US" dirty="0">
                <a:cs typeface="Consolas"/>
              </a:rPr>
              <a:t>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209926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fact(1)</a:t>
            </a:r>
            <a:r>
              <a:rPr lang="en-US" dirty="0">
                <a:cs typeface="Consolas"/>
              </a:rPr>
              <a:t>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  fact(3)  * 4</a:t>
            </a:r>
          </a:p>
          <a:p>
            <a:r>
              <a:rPr lang="en-US" dirty="0">
                <a:cs typeface="Consolas"/>
              </a:rPr>
              <a:t>fact(5) =       fact(4)     * 5</a:t>
            </a:r>
          </a:p>
        </p:txBody>
      </p:sp>
    </p:spTree>
    <p:extLst>
      <p:ext uri="{BB962C8B-B14F-4D97-AF65-F5344CB8AC3E}">
        <p14:creationId xmlns:p14="http://schemas.microsoft.com/office/powerpoint/2010/main" val="64112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fact(1)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fact(3) * 4</a:t>
            </a:r>
          </a:p>
          <a:p>
            <a:r>
              <a:rPr lang="en-US" dirty="0">
                <a:cs typeface="Consolas"/>
              </a:rPr>
              <a:t>fact(5) = fact(4) * 5</a:t>
            </a:r>
          </a:p>
        </p:txBody>
      </p:sp>
    </p:spTree>
    <p:extLst>
      <p:ext uri="{BB962C8B-B14F-4D97-AF65-F5344CB8AC3E}">
        <p14:creationId xmlns:p14="http://schemas.microsoft.com/office/powerpoint/2010/main" val="104174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3"/>
            <a:ext cx="8229600" cy="6578075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fact(1) * 2</a:t>
            </a:r>
          </a:p>
          <a:p>
            <a:r>
              <a:rPr lang="en-US" dirty="0">
                <a:cs typeface="Consolas"/>
              </a:rPr>
              <a:t>fact(3) = fact(2) * 3</a:t>
            </a:r>
          </a:p>
          <a:p>
            <a:r>
              <a:rPr lang="en-US" dirty="0">
                <a:cs typeface="Consolas"/>
              </a:rPr>
              <a:t>fact(4) = fact(3) * 4</a:t>
            </a:r>
          </a:p>
          <a:p>
            <a:r>
              <a:rPr lang="en-US" dirty="0">
                <a:cs typeface="Consolas"/>
              </a:rPr>
              <a:t>fact(5) = fact(4) * 5</a:t>
            </a:r>
          </a:p>
          <a:p>
            <a:r>
              <a:rPr lang="en-US" dirty="0">
                <a:cs typeface="Consolas"/>
              </a:rPr>
              <a:t>Notice how for n &gt;= 2, each factorial is defined in terms of a smaller factorial.</a:t>
            </a:r>
          </a:p>
          <a:p>
            <a:r>
              <a:rPr lang="en-US" dirty="0">
                <a:cs typeface="Consolas"/>
              </a:rPr>
              <a:t>So if n &gt;= 2, what is fact(n)?</a:t>
            </a:r>
          </a:p>
          <a:p>
            <a:pPr lvl="1"/>
            <a:r>
              <a:rPr lang="en-US" dirty="0">
                <a:cs typeface="Consolas"/>
              </a:rPr>
              <a:t>fact(n) = fact(n-1) * n</a:t>
            </a:r>
          </a:p>
        </p:txBody>
      </p:sp>
    </p:spTree>
    <p:extLst>
      <p:ext uri="{BB962C8B-B14F-4D97-AF65-F5344CB8AC3E}">
        <p14:creationId xmlns:p14="http://schemas.microsoft.com/office/powerpoint/2010/main" val="13953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recursive function </a:t>
            </a:r>
            <a:r>
              <a:rPr lang="en-US" dirty="0"/>
              <a:t>is a function that calls itself.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Recursive functions are used to solve problems where the </a:t>
            </a:r>
            <a:r>
              <a:rPr lang="en-US" b="1" i="1" dirty="0"/>
              <a:t>solution to the problem involves solving one or more smaller versions of the same problem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7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24659" y="442127"/>
            <a:ext cx="3727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680535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102"/>
            <a:ext cx="8229600" cy="5762061"/>
          </a:xfrm>
        </p:spPr>
        <p:txBody>
          <a:bodyPr/>
          <a:lstStyle/>
          <a:p>
            <a:r>
              <a:rPr lang="en-US" dirty="0"/>
              <a:t>A recursive function has two parts:</a:t>
            </a:r>
          </a:p>
          <a:p>
            <a:r>
              <a:rPr lang="en-US" b="1" dirty="0"/>
              <a:t>Base case</a:t>
            </a:r>
            <a:r>
              <a:rPr lang="en-US" dirty="0"/>
              <a:t>: How to solve the smallest version(s) of the problem that we care about.</a:t>
            </a:r>
          </a:p>
          <a:p>
            <a:r>
              <a:rPr lang="en-US" b="1" dirty="0"/>
              <a:t>Recursive case</a:t>
            </a:r>
            <a:r>
              <a:rPr lang="en-US" dirty="0"/>
              <a:t>: How to reduce a bigger version of the problem to one or more smaller versions.</a:t>
            </a:r>
          </a:p>
          <a:p>
            <a:pPr lvl="1"/>
            <a:r>
              <a:rPr lang="en-US" dirty="0"/>
              <a:t>In order to work, the recursive case (when applied over and over) must eventually reduce every size of the problem down to the base case.</a:t>
            </a:r>
          </a:p>
          <a:p>
            <a:r>
              <a:rPr lang="en-US" dirty="0"/>
              <a:t>What are these for factorial?</a:t>
            </a:r>
          </a:p>
          <a:p>
            <a:r>
              <a:rPr lang="en-US" dirty="0"/>
              <a:t>Let’s write this in Java.</a:t>
            </a:r>
          </a:p>
        </p:txBody>
      </p:sp>
    </p:spTree>
    <p:extLst>
      <p:ext uri="{BB962C8B-B14F-4D97-AF65-F5344CB8AC3E}">
        <p14:creationId xmlns:p14="http://schemas.microsoft.com/office/powerpoint/2010/main" val="416404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2116-27BE-0A41-B756-7B2037BF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Recursively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5129-7446-EE43-8052-4C8B0DFB9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4910"/>
            <a:ext cx="8229600" cy="56584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(problem is sufficiently simple) { </a:t>
            </a:r>
          </a:p>
          <a:p>
            <a:pPr marL="457200" lvl="1" indent="0">
              <a:buNone/>
            </a:pPr>
            <a:r>
              <a:rPr lang="en-US" dirty="0"/>
              <a:t>Directly solve the problem. </a:t>
            </a:r>
          </a:p>
          <a:p>
            <a:pPr marL="457200" lvl="1" indent="0">
              <a:buNone/>
            </a:pPr>
            <a:r>
              <a:rPr lang="en-US" dirty="0"/>
              <a:t>Return the solution.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else { </a:t>
            </a:r>
          </a:p>
          <a:p>
            <a:pPr marL="0" indent="0">
              <a:buNone/>
            </a:pPr>
            <a:r>
              <a:rPr lang="en-US" dirty="0"/>
              <a:t>	Split the problem up into one or more smaller </a:t>
            </a:r>
          </a:p>
          <a:p>
            <a:pPr marL="0" indent="0">
              <a:buNone/>
            </a:pPr>
            <a:r>
              <a:rPr lang="en-US" dirty="0"/>
              <a:t>		problems with a similar structure as the </a:t>
            </a:r>
          </a:p>
          <a:p>
            <a:pPr marL="0" indent="0">
              <a:buNone/>
            </a:pPr>
            <a:r>
              <a:rPr lang="en-US" dirty="0"/>
              <a:t>		original. </a:t>
            </a:r>
          </a:p>
          <a:p>
            <a:pPr marL="0" indent="0">
              <a:buNone/>
            </a:pPr>
            <a:r>
              <a:rPr lang="en-US" dirty="0"/>
              <a:t>	Solve each of those smaller problems. </a:t>
            </a:r>
          </a:p>
          <a:p>
            <a:pPr marL="0" indent="0">
              <a:buNone/>
            </a:pPr>
            <a:r>
              <a:rPr lang="en-US" dirty="0"/>
              <a:t>	Combine the results to get the overall solution. </a:t>
            </a:r>
          </a:p>
          <a:p>
            <a:pPr marL="0" indent="0">
              <a:buNone/>
            </a:pPr>
            <a:r>
              <a:rPr lang="en-US" dirty="0"/>
              <a:t>	Return the overall solution.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52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works (in all modern programming languages) because:</a:t>
            </a:r>
          </a:p>
          <a:p>
            <a:pPr lvl="1"/>
            <a:r>
              <a:rPr lang="en-US" dirty="0"/>
              <a:t>All variables are local.</a:t>
            </a:r>
          </a:p>
          <a:p>
            <a:pPr lvl="1"/>
            <a:r>
              <a:rPr lang="en-US" dirty="0"/>
              <a:t>We get new memory for local variables every time a function is called.</a:t>
            </a:r>
          </a:p>
          <a:p>
            <a:r>
              <a:rPr lang="en-US" dirty="0"/>
              <a:t>Let's look at a memory diagram when we call </a:t>
            </a:r>
            <a:r>
              <a:rPr lang="en-US" dirty="0" err="1"/>
              <a:t>factRec</a:t>
            </a:r>
            <a:r>
              <a:rPr lang="en-US" dirty="0"/>
              <a:t>(3).</a:t>
            </a:r>
          </a:p>
        </p:txBody>
      </p:sp>
    </p:spTree>
    <p:extLst>
      <p:ext uri="{BB962C8B-B14F-4D97-AF65-F5344CB8AC3E}">
        <p14:creationId xmlns:p14="http://schemas.microsoft.com/office/powerpoint/2010/main" val="351489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886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this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546"/>
            <a:ext cx="8229600" cy="50516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loop (for/while) can be replaced with a recursive function that does the same thing.</a:t>
            </a:r>
          </a:p>
          <a:p>
            <a:pPr lvl="1"/>
            <a:r>
              <a:rPr lang="en-US" dirty="0"/>
              <a:t>Some languages don't include loops!</a:t>
            </a:r>
          </a:p>
          <a:p>
            <a:r>
              <a:rPr lang="en-US" dirty="0"/>
              <a:t>Because we started with Python and Java, we naturally see things in terms of loops.</a:t>
            </a:r>
          </a:p>
          <a:p>
            <a:r>
              <a:rPr lang="en-US" dirty="0"/>
              <a:t>Some problems have a "naturally" recursive solution that is hard to solve with a loop.</a:t>
            </a:r>
          </a:p>
          <a:p>
            <a:r>
              <a:rPr lang="en-US" dirty="0"/>
              <a:t>Other problems have solutions that work equally well </a:t>
            </a:r>
            <a:r>
              <a:rPr lang="en-US" b="1" i="1" dirty="0"/>
              <a:t>recursively</a:t>
            </a:r>
            <a:r>
              <a:rPr lang="en-US" dirty="0"/>
              <a:t> or with loops (</a:t>
            </a:r>
            <a:r>
              <a:rPr lang="en-US" b="1" i="1" dirty="0"/>
              <a:t>iteratively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17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2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"get"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 all loops.</a:t>
            </a:r>
          </a:p>
          <a:p>
            <a:r>
              <a:rPr lang="en-US" dirty="0"/>
              <a:t>To find the base case:</a:t>
            </a:r>
          </a:p>
          <a:p>
            <a:pPr lvl="1"/>
            <a:r>
              <a:rPr lang="en-US" dirty="0"/>
              <a:t>"What is the smallest version of this problem I would ever care about solving?"</a:t>
            </a:r>
          </a:p>
          <a:p>
            <a:r>
              <a:rPr lang="en-US" dirty="0"/>
              <a:t>To find the recursive case:</a:t>
            </a:r>
          </a:p>
          <a:p>
            <a:pPr lvl="1"/>
            <a:r>
              <a:rPr lang="en-US" dirty="0"/>
              <a:t>"If I have an </a:t>
            </a:r>
            <a:r>
              <a:rPr lang="en-US" i="1" dirty="0"/>
              <a:t>instance</a:t>
            </a:r>
            <a:r>
              <a:rPr lang="en-US" dirty="0"/>
              <a:t> of the problem, how can I phrase how to solve the problem in terms of solving one or more smaller instances?"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5729" y="1243276"/>
            <a:ext cx="2966221" cy="1580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 "instance" of a problem is a single example or occurrence of that problem.</a:t>
            </a:r>
          </a:p>
        </p:txBody>
      </p:sp>
    </p:spTree>
    <p:extLst>
      <p:ext uri="{BB962C8B-B14F-4D97-AF65-F5344CB8AC3E}">
        <p14:creationId xmlns:p14="http://schemas.microsoft.com/office/powerpoint/2010/main" val="337511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925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Trust</a:t>
            </a:r>
            <a:r>
              <a:rPr lang="en-US" dirty="0"/>
              <a:t> the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866"/>
            <a:ext cx="8229600" cy="5016297"/>
          </a:xfrm>
        </p:spPr>
        <p:txBody>
          <a:bodyPr/>
          <a:lstStyle/>
          <a:p>
            <a:r>
              <a:rPr lang="en-US" dirty="0"/>
              <a:t>Base case is usually easy ("When do I stop?")</a:t>
            </a:r>
          </a:p>
          <a:p>
            <a:r>
              <a:rPr lang="en-US" dirty="0"/>
              <a:t>In recursive case:</a:t>
            </a:r>
          </a:p>
          <a:p>
            <a:pPr lvl="1"/>
            <a:r>
              <a:rPr lang="en-US" dirty="0"/>
              <a:t>Break the problem into multiple parts (not necessarily the same size):</a:t>
            </a:r>
          </a:p>
          <a:p>
            <a:pPr lvl="2"/>
            <a:r>
              <a:rPr lang="en-US" dirty="0"/>
              <a:t>A small part I can solve "now."</a:t>
            </a:r>
          </a:p>
          <a:p>
            <a:pPr lvl="2"/>
            <a:r>
              <a:rPr lang="en-US" dirty="0"/>
              <a:t>The answer(s) from  smaller instance(s) of the problem.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Assume the recursive call does the right thing.</a:t>
            </a:r>
          </a:p>
          <a:p>
            <a:pPr lvl="1"/>
            <a:r>
              <a:rPr lang="en-US" dirty="0"/>
              <a:t>Figure out how to combine </a:t>
            </a:r>
            <a:r>
              <a:rPr lang="en-US"/>
              <a:t>the multiple </a:t>
            </a:r>
            <a:r>
              <a:rPr lang="en-US" dirty="0"/>
              <a:t>parts.</a:t>
            </a:r>
          </a:p>
        </p:txBody>
      </p:sp>
    </p:spTree>
    <p:extLst>
      <p:ext uri="{BB962C8B-B14F-4D97-AF65-F5344CB8AC3E}">
        <p14:creationId xmlns:p14="http://schemas.microsoft.com/office/powerpoint/2010/main" val="129955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write a function that returns an uppercase version of an entire string</a:t>
            </a:r>
          </a:p>
          <a:p>
            <a:pPr lvl="1"/>
            <a:r>
              <a:rPr lang="en-US" dirty="0" err="1"/>
              <a:t>uc</a:t>
            </a:r>
            <a:r>
              <a:rPr lang="en-US" dirty="0"/>
              <a:t>("hello") would </a:t>
            </a:r>
            <a:r>
              <a:rPr lang="en-US" dirty="0" err="1"/>
              <a:t>return"HELLO</a:t>
            </a:r>
            <a:r>
              <a:rPr lang="en-US" dirty="0"/>
              <a:t>"</a:t>
            </a:r>
          </a:p>
          <a:p>
            <a:r>
              <a:rPr lang="en-US" dirty="0"/>
              <a:t>All C++ gives me is a function that returns the uppercase of a single character (</a:t>
            </a:r>
            <a:r>
              <a:rPr lang="en-US" dirty="0" err="1"/>
              <a:t>toupper</a:t>
            </a:r>
            <a:r>
              <a:rPr lang="en-US" dirty="0"/>
              <a:t>).</a:t>
            </a:r>
          </a:p>
          <a:p>
            <a:r>
              <a:rPr lang="en-US" dirty="0"/>
              <a:t>To solve this recursively, find the recursive case and the base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3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236"/>
            <a:ext cx="8229600" cy="56799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Warmup</a:t>
            </a:r>
            <a:r>
              <a:rPr lang="en-US" dirty="0"/>
              <a:t>: In IntelliJ, fill in the fact function that takes a single int argument (num) and returns the product of all the integers between 1 </a:t>
            </a:r>
            <a:r>
              <a:rPr lang="en-US"/>
              <a:t>and num.</a:t>
            </a:r>
            <a:endParaRPr lang="en-US" dirty="0"/>
          </a:p>
          <a:p>
            <a:pPr lvl="1"/>
            <a:r>
              <a:rPr lang="en-US" dirty="0"/>
              <a:t>Use a </a:t>
            </a:r>
            <a:r>
              <a:rPr lang="en-US" b="1" dirty="0"/>
              <a:t>for</a:t>
            </a:r>
            <a:r>
              <a:rPr lang="en-US" dirty="0"/>
              <a:t> loop.</a:t>
            </a:r>
          </a:p>
          <a:p>
            <a:pPr lvl="1"/>
            <a:r>
              <a:rPr lang="en-US" dirty="0"/>
              <a:t>Test in main when you're done.</a:t>
            </a:r>
          </a:p>
          <a:p>
            <a:r>
              <a:rPr lang="en-US" dirty="0"/>
              <a:t>(This is actually a useful function in science and mathematics, called the factorial function.)</a:t>
            </a:r>
          </a:p>
          <a:p>
            <a:r>
              <a:rPr lang="en-US" dirty="0"/>
              <a:t>Compare with your neighbor to see if you did it the same way.  </a:t>
            </a:r>
          </a:p>
        </p:txBody>
      </p:sp>
    </p:spTree>
    <p:extLst>
      <p:ext uri="{BB962C8B-B14F-4D97-AF65-F5344CB8AC3E}">
        <p14:creationId xmlns:p14="http://schemas.microsoft.com/office/powerpoint/2010/main" val="173988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static long fact(int num)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long answer = 1;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(int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1;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&lt;= n;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answer *= x;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return answer;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1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fact(1) = 1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fact(2) = 1 * 2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fact(3) = 1 * 2 * 3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fact(4) = 1 * 2 * 3 * 4</a:t>
            </a:r>
          </a:p>
          <a:p>
            <a:r>
              <a:rPr lang="en-US" dirty="0">
                <a:ea typeface="Consolas" charset="0"/>
                <a:cs typeface="Consolas" charset="0"/>
              </a:rPr>
              <a:t>fact(5) = 1 * 2 * 3 * 4 * 5</a:t>
            </a:r>
          </a:p>
          <a:p>
            <a:r>
              <a:rPr lang="en-US" dirty="0">
                <a:cs typeface="Consolas"/>
              </a:rPr>
              <a:t>Notice that each product involves computing the entire product on the row above.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611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</a:t>
            </a:r>
            <a:r>
              <a:rPr lang="en-US" dirty="0">
                <a:cs typeface="Consolas"/>
              </a:rPr>
              <a:t>* 3</a:t>
            </a:r>
          </a:p>
          <a:p>
            <a:r>
              <a:rPr lang="en-US" dirty="0">
                <a:cs typeface="Consolas"/>
              </a:rPr>
              <a:t>fact(4) = 1 * 2 * 3 * 4</a:t>
            </a:r>
          </a:p>
          <a:p>
            <a:r>
              <a:rPr lang="en-US" dirty="0">
                <a:cs typeface="Consolas"/>
              </a:rPr>
              <a:t>fact(5) = 1 * 2 * 3 * 4 * 5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973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</a:t>
            </a:r>
            <a:r>
              <a:rPr lang="en-US" dirty="0">
                <a:cs typeface="Consolas"/>
              </a:rPr>
              <a:t>* 4</a:t>
            </a:r>
          </a:p>
          <a:p>
            <a:r>
              <a:rPr lang="en-US" dirty="0">
                <a:cs typeface="Consolas"/>
              </a:rPr>
              <a:t>fact(5) = 1 * 2 * 3 * 4 * 5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709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</a:t>
            </a:r>
          </a:p>
          <a:p>
            <a:r>
              <a:rPr lang="en-US" dirty="0">
                <a:cs typeface="Consolas"/>
              </a:rPr>
              <a:t>fact(5)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 </a:t>
            </a:r>
            <a:r>
              <a:rPr lang="en-US" dirty="0">
                <a:cs typeface="Consolas"/>
              </a:rPr>
              <a:t>* 5</a:t>
            </a:r>
          </a:p>
          <a:p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164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14"/>
            <a:ext cx="8229600" cy="5931650"/>
          </a:xfrm>
        </p:spPr>
        <p:txBody>
          <a:bodyPr/>
          <a:lstStyle/>
          <a:p>
            <a:r>
              <a:rPr lang="en-US" dirty="0">
                <a:cs typeface="Consolas"/>
              </a:rPr>
              <a:t>Let's look at this problem a different way:</a:t>
            </a:r>
          </a:p>
          <a:p>
            <a:r>
              <a:rPr lang="en-US" dirty="0">
                <a:cs typeface="Consolas"/>
              </a:rPr>
              <a:t>fact(1) = 1</a:t>
            </a:r>
          </a:p>
          <a:p>
            <a:r>
              <a:rPr lang="en-US" dirty="0">
                <a:cs typeface="Consolas"/>
              </a:rPr>
              <a:t>fact(2) = 1 * 2</a:t>
            </a:r>
          </a:p>
          <a:p>
            <a:r>
              <a:rPr lang="en-US" dirty="0">
                <a:cs typeface="Consolas"/>
              </a:rPr>
              <a:t>fact(3) = 1 * 2 * 3</a:t>
            </a:r>
          </a:p>
          <a:p>
            <a:r>
              <a:rPr lang="en-US" dirty="0">
                <a:cs typeface="Consolas"/>
              </a:rPr>
              <a:t>fact(4)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</a:t>
            </a:r>
          </a:p>
          <a:p>
            <a:r>
              <a:rPr lang="en-US" dirty="0">
                <a:cs typeface="Consolas"/>
              </a:rPr>
              <a:t>fact(5) = </a:t>
            </a:r>
            <a:r>
              <a:rPr lang="en-US" dirty="0">
                <a:solidFill>
                  <a:srgbClr val="FF0000"/>
                </a:solidFill>
                <a:cs typeface="Consolas"/>
              </a:rPr>
              <a:t>1 * 2 * 3 * 4 </a:t>
            </a:r>
            <a:r>
              <a:rPr lang="en-US" dirty="0">
                <a:cs typeface="Consolas"/>
              </a:rPr>
              <a:t>* 5</a:t>
            </a:r>
          </a:p>
          <a:p>
            <a:r>
              <a:rPr lang="en-US" dirty="0">
                <a:cs typeface="Consolas"/>
              </a:rPr>
              <a:t>Let's reformulate the definition of a factorial to take advantage of this.</a:t>
            </a:r>
          </a:p>
        </p:txBody>
      </p:sp>
    </p:spTree>
    <p:extLst>
      <p:ext uri="{BB962C8B-B14F-4D97-AF65-F5344CB8AC3E}">
        <p14:creationId xmlns:p14="http://schemas.microsoft.com/office/powerpoint/2010/main" val="391631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13654</TotalTime>
  <Words>1825</Words>
  <Application>Microsoft Macintosh PowerPoint</Application>
  <PresentationFormat>On-screen Show (4:3)</PresentationFormat>
  <Paragraphs>191</Paragraphs>
  <Slides>27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PowerPoint Presentation</vt:lpstr>
      <vt:lpstr>Thinking Recursively</vt:lpstr>
      <vt:lpstr>How does this work in Java?</vt:lpstr>
      <vt:lpstr>Why is this useful?</vt:lpstr>
      <vt:lpstr>Demo</vt:lpstr>
      <vt:lpstr>How to "get" recursion</vt:lpstr>
      <vt:lpstr>Trust the recursion</vt:lpstr>
      <vt:lpstr>Try this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Kirlin</dc:creator>
  <cp:lastModifiedBy>Kirlin_Phillip</cp:lastModifiedBy>
  <cp:revision>27</cp:revision>
  <cp:lastPrinted>2021-10-20T23:00:02Z</cp:lastPrinted>
  <dcterms:created xsi:type="dcterms:W3CDTF">2014-02-28T15:09:40Z</dcterms:created>
  <dcterms:modified xsi:type="dcterms:W3CDTF">2024-10-25T14:59:06Z</dcterms:modified>
</cp:coreProperties>
</file>