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91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5" r:id="rId21"/>
    <p:sldId id="276" r:id="rId22"/>
    <p:sldId id="284" r:id="rId23"/>
    <p:sldId id="261" r:id="rId24"/>
    <p:sldId id="285" r:id="rId25"/>
    <p:sldId id="260" r:id="rId26"/>
    <p:sldId id="278" r:id="rId27"/>
    <p:sldId id="286" r:id="rId28"/>
    <p:sldId id="287" r:id="rId29"/>
    <p:sldId id="288" r:id="rId30"/>
    <p:sldId id="289" r:id="rId31"/>
    <p:sldId id="279" r:id="rId32"/>
    <p:sldId id="280" r:id="rId33"/>
    <p:sldId id="281" r:id="rId34"/>
    <p:sldId id="282" r:id="rId35"/>
    <p:sldId id="283" r:id="rId36"/>
    <p:sldId id="29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86"/>
    <p:restoredTop sz="94663"/>
  </p:normalViewPr>
  <p:slideViewPr>
    <p:cSldViewPr snapToGrid="0" snapToObjects="1">
      <p:cViewPr varScale="1">
        <p:scale>
          <a:sx n="105" d="100"/>
          <a:sy n="105" d="100"/>
        </p:scale>
        <p:origin x="1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Kirlin" userId="257411893_tp_box" providerId="OAuth2" clId="{1DD88F0E-524E-6541-954A-DD59467CB3A8}"/>
    <pc:docChg chg="custSel modSld">
      <pc:chgData name="Phillip Kirlin" userId="257411893_tp_box" providerId="OAuth2" clId="{1DD88F0E-524E-6541-954A-DD59467CB3A8}" dt="2020-09-15T15:49:22.535" v="2" actId="7634"/>
      <pc:docMkLst>
        <pc:docMk/>
      </pc:docMkLst>
      <pc:sldChg chg="addSp">
        <pc:chgData name="Phillip Kirlin" userId="257411893_tp_box" providerId="OAuth2" clId="{1DD88F0E-524E-6541-954A-DD59467CB3A8}" dt="2020-09-10T16:03:33.608" v="0" actId="7634"/>
        <pc:sldMkLst>
          <pc:docMk/>
          <pc:sldMk cId="2263014375" sldId="257"/>
        </pc:sldMkLst>
        <pc:inkChg chg="add">
          <ac:chgData name="Phillip Kirlin" userId="257411893_tp_box" providerId="OAuth2" clId="{1DD88F0E-524E-6541-954A-DD59467CB3A8}" dt="2020-09-10T16:03:33.608" v="0" actId="7634"/>
          <ac:inkMkLst>
            <pc:docMk/>
            <pc:sldMk cId="2263014375" sldId="257"/>
            <ac:inkMk id="4" creationId="{B45E5B4C-2639-D04E-9EF5-399BE9F68341}"/>
          </ac:inkMkLst>
        </pc:inkChg>
      </pc:sldChg>
      <pc:sldChg chg="addSp">
        <pc:chgData name="Phillip Kirlin" userId="257411893_tp_box" providerId="OAuth2" clId="{1DD88F0E-524E-6541-954A-DD59467CB3A8}" dt="2020-09-10T16:03:33.608" v="0" actId="7634"/>
        <pc:sldMkLst>
          <pc:docMk/>
          <pc:sldMk cId="1558538312" sldId="258"/>
        </pc:sldMkLst>
        <pc:inkChg chg="add">
          <ac:chgData name="Phillip Kirlin" userId="257411893_tp_box" providerId="OAuth2" clId="{1DD88F0E-524E-6541-954A-DD59467CB3A8}" dt="2020-09-10T16:03:33.608" v="0" actId="7634"/>
          <ac:inkMkLst>
            <pc:docMk/>
            <pc:sldMk cId="1558538312" sldId="258"/>
            <ac:inkMk id="4" creationId="{ABC4BB9F-C6AD-384C-97F7-767EE63FFCC6}"/>
          </ac:inkMkLst>
        </pc:inkChg>
      </pc:sldChg>
      <pc:sldChg chg="addSp">
        <pc:chgData name="Phillip Kirlin" userId="257411893_tp_box" providerId="OAuth2" clId="{1DD88F0E-524E-6541-954A-DD59467CB3A8}" dt="2020-09-10T16:03:33.608" v="0" actId="7634"/>
        <pc:sldMkLst>
          <pc:docMk/>
          <pc:sldMk cId="3299615713" sldId="259"/>
        </pc:sldMkLst>
        <pc:inkChg chg="add">
          <ac:chgData name="Phillip Kirlin" userId="257411893_tp_box" providerId="OAuth2" clId="{1DD88F0E-524E-6541-954A-DD59467CB3A8}" dt="2020-09-10T16:03:33.608" v="0" actId="7634"/>
          <ac:inkMkLst>
            <pc:docMk/>
            <pc:sldMk cId="3299615713" sldId="259"/>
            <ac:inkMk id="2" creationId="{05347E00-04A7-D34B-80D6-5F6A5A6FB66F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2851547035" sldId="261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2851547035" sldId="261"/>
            <ac:inkMk id="4" creationId="{B5683E31-B2A8-2B48-AEFB-D053EA422A7D}"/>
          </ac:inkMkLst>
        </pc:inkChg>
      </pc:sldChg>
      <pc:sldChg chg="addSp">
        <pc:chgData name="Phillip Kirlin" userId="257411893_tp_box" providerId="OAuth2" clId="{1DD88F0E-524E-6541-954A-DD59467CB3A8}" dt="2020-09-10T16:03:33.608" v="0" actId="7634"/>
        <pc:sldMkLst>
          <pc:docMk/>
          <pc:sldMk cId="98908397" sldId="262"/>
        </pc:sldMkLst>
        <pc:inkChg chg="add">
          <ac:chgData name="Phillip Kirlin" userId="257411893_tp_box" providerId="OAuth2" clId="{1DD88F0E-524E-6541-954A-DD59467CB3A8}" dt="2020-09-10T16:03:33.608" v="0" actId="7634"/>
          <ac:inkMkLst>
            <pc:docMk/>
            <pc:sldMk cId="98908397" sldId="262"/>
            <ac:inkMk id="4" creationId="{CB5590B3-6E70-8D47-A2D8-ADC47F8F7256}"/>
          </ac:inkMkLst>
        </pc:inkChg>
      </pc:sldChg>
      <pc:sldChg chg="addSp">
        <pc:chgData name="Phillip Kirlin" userId="257411893_tp_box" providerId="OAuth2" clId="{1DD88F0E-524E-6541-954A-DD59467CB3A8}" dt="2020-09-10T16:03:33.608" v="0" actId="7634"/>
        <pc:sldMkLst>
          <pc:docMk/>
          <pc:sldMk cId="3179933254" sldId="263"/>
        </pc:sldMkLst>
        <pc:inkChg chg="add">
          <ac:chgData name="Phillip Kirlin" userId="257411893_tp_box" providerId="OAuth2" clId="{1DD88F0E-524E-6541-954A-DD59467CB3A8}" dt="2020-09-10T16:03:33.608" v="0" actId="7634"/>
          <ac:inkMkLst>
            <pc:docMk/>
            <pc:sldMk cId="3179933254" sldId="263"/>
            <ac:inkMk id="4" creationId="{EB9C7F0D-2DFE-6146-A4A9-19DE50BD8A98}"/>
          </ac:inkMkLst>
        </pc:inkChg>
      </pc:sldChg>
      <pc:sldChg chg="addSp">
        <pc:chgData name="Phillip Kirlin" userId="257411893_tp_box" providerId="OAuth2" clId="{1DD88F0E-524E-6541-954A-DD59467CB3A8}" dt="2020-09-10T16:03:33.608" v="0" actId="7634"/>
        <pc:sldMkLst>
          <pc:docMk/>
          <pc:sldMk cId="2946482390" sldId="264"/>
        </pc:sldMkLst>
        <pc:inkChg chg="add">
          <ac:chgData name="Phillip Kirlin" userId="257411893_tp_box" providerId="OAuth2" clId="{1DD88F0E-524E-6541-954A-DD59467CB3A8}" dt="2020-09-10T16:03:33.608" v="0" actId="7634"/>
          <ac:inkMkLst>
            <pc:docMk/>
            <pc:sldMk cId="2946482390" sldId="264"/>
            <ac:inkMk id="3" creationId="{27C06B75-88DB-7648-A885-D373697DE39E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1785388418" sldId="265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1785388418" sldId="265"/>
            <ac:inkMk id="4" creationId="{9CE171C1-007E-FA4E-8970-48360862048F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3114197777" sldId="266"/>
        </pc:sldMkLst>
        <pc:inkChg chg="add">
          <ac:chgData name="Phillip Kirlin" userId="257411893_tp_box" providerId="OAuth2" clId="{1DD88F0E-524E-6541-954A-DD59467CB3A8}" dt="2020-09-15T14:41:18.839" v="1" actId="7634"/>
          <ac:inkMkLst>
            <pc:docMk/>
            <pc:sldMk cId="3114197777" sldId="266"/>
            <ac:inkMk id="4" creationId="{226152F8-7AC0-CE4D-8CB9-C3FA8319ACEA}"/>
          </ac:inkMkLst>
        </pc:inkChg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3114197777" sldId="266"/>
            <ac:inkMk id="5" creationId="{24AAFC41-BFAC-1644-9A34-8478082F1D38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4265771413" sldId="268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4265771413" sldId="268"/>
            <ac:inkMk id="4" creationId="{E47BEBC7-5F61-CF4C-8AD3-3DD2AB845675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461592311" sldId="269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461592311" sldId="269"/>
            <ac:inkMk id="4" creationId="{1364B41B-929B-4447-B0F3-DC6EE4A539AE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858948013" sldId="270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858948013" sldId="270"/>
            <ac:inkMk id="4" creationId="{9647B2D1-F80E-D44F-B4EB-62427C80AC5A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1222190100" sldId="272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1222190100" sldId="272"/>
            <ac:inkMk id="4" creationId="{15AA8C7F-4D2C-6249-981F-ED093E326759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300880913" sldId="273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300880913" sldId="273"/>
            <ac:inkMk id="4" creationId="{C6010F6A-C1A8-8D4C-9487-8C68C978BC84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2907376804" sldId="274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2907376804" sldId="274"/>
            <ac:inkMk id="4" creationId="{A8D5723A-B618-1E44-AFDB-9B103A4BB215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3561715340" sldId="275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3561715340" sldId="275"/>
            <ac:inkMk id="5" creationId="{B0AD6DA7-5D56-6540-B70B-DFAB501CA833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327525483" sldId="276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327525483" sldId="276"/>
            <ac:inkMk id="2" creationId="{77B7E07B-DBFB-0749-934E-2221E086E946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1765809354" sldId="277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1765809354" sldId="277"/>
            <ac:inkMk id="4" creationId="{EA33B593-73CD-5C41-9642-81555C890D16}"/>
          </ac:inkMkLst>
        </pc:inkChg>
      </pc:sldChg>
      <pc:sldChg chg="addSp">
        <pc:chgData name="Phillip Kirlin" userId="257411893_tp_box" providerId="OAuth2" clId="{1DD88F0E-524E-6541-954A-DD59467CB3A8}" dt="2020-09-15T15:49:22.535" v="2" actId="7634"/>
        <pc:sldMkLst>
          <pc:docMk/>
          <pc:sldMk cId="113325962" sldId="284"/>
        </pc:sldMkLst>
        <pc:inkChg chg="add">
          <ac:chgData name="Phillip Kirlin" userId="257411893_tp_box" providerId="OAuth2" clId="{1DD88F0E-524E-6541-954A-DD59467CB3A8}" dt="2020-09-15T15:49:22.535" v="2" actId="7634"/>
          <ac:inkMkLst>
            <pc:docMk/>
            <pc:sldMk cId="113325962" sldId="284"/>
            <ac:inkMk id="4" creationId="{EA6F8DFE-76FB-B544-800E-26539EC88BCF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5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6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07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7257"/>
            <a:ext cx="7886700" cy="48997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1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5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9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7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4EDD-C6B1-F54A-9FB8-529A9C70E24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94EDD-C6B1-F54A-9FB8-529A9C70E24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B71EA-66A7-6A4B-AEA3-2CE48D597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9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Oh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1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B45A-9418-4B4C-AB42-710A556F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big-oh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D7F24-75A6-6D40-AC81-BD15235A6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5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5C68-588A-7D4A-A73E-FD7BC384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A09E-6E69-A946-A590-AAA2D1AF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just use a stopwatch?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Why not just report T(n) for an algorithm?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8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5C68-588A-7D4A-A73E-FD7BC384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A09E-6E69-A946-A590-AAA2D1AF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drop coefficients and only keep the term that grows the fastest?</a:t>
            </a:r>
          </a:p>
        </p:txBody>
      </p:sp>
    </p:spTree>
    <p:extLst>
      <p:ext uri="{BB962C8B-B14F-4D97-AF65-F5344CB8AC3E}">
        <p14:creationId xmlns:p14="http://schemas.microsoft.com/office/powerpoint/2010/main" val="426577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1507-1456-7642-A82A-D0BEFC28A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80E2-864F-534B-BFA6-0B930E71E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9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0CA7-F8E0-D94F-9FA4-43A0C5AE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CC48-E7FB-FF4B-AA38-51BC95F1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48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9960-9A94-2C49-8BA9-6CE62E27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(+ website)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A1DA1-7886-3A4F-B613-2E250DDA1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70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8ED5-7B61-1148-862C-D5AD07EB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8F594-315E-8344-8567-772AB65B1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don't have to determine the exact T(n) for a section of code to compute big-oh.  There are shortcuts.</a:t>
            </a:r>
          </a:p>
          <a:p>
            <a:pPr marL="0" indent="0">
              <a:buNone/>
            </a:pPr>
            <a:r>
              <a:rPr lang="en-US" dirty="0"/>
              <a:t>Loops:  </a:t>
            </a:r>
            <a:r>
              <a:rPr lang="en-US" b="1" dirty="0"/>
              <a:t>(Example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("Hello world!")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9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8ED5-7B61-1148-862C-D5AD07EB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8F594-315E-8344-8567-772AB65B1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7257"/>
            <a:ext cx="8515350" cy="48997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Nested loops:  </a:t>
            </a:r>
            <a:r>
              <a:rPr lang="en-US" b="1" dirty="0"/>
              <a:t>(Example 3)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for (int j = 0; j &lt; n + 25;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("Hello world!")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8ED5-7B61-1148-862C-D5AD07EB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8F594-315E-8344-8567-772AB65B1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1" y="1277257"/>
            <a:ext cx="8600303" cy="48997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Consecutive Statements:  </a:t>
            </a:r>
            <a:r>
              <a:rPr lang="en-US" b="1" dirty="0"/>
              <a:t>(Example 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a[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]=0;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for (int j = 0; j &lt; n + 25;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("Hello world!")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76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EEDB-F4A5-C044-8756-3998AA44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9343A-5934-F146-AC4B-FD93F77E0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takes logarithmic time --- </a:t>
            </a:r>
            <a:r>
              <a:rPr lang="en-US" b="1" dirty="0"/>
              <a:t>O(log n) </a:t>
            </a:r>
            <a:r>
              <a:rPr lang="en-US" dirty="0"/>
              <a:t>--- if it repeatedly cuts the size of the problem by a constant fraction (usually ½).</a:t>
            </a:r>
          </a:p>
          <a:p>
            <a:r>
              <a:rPr lang="en-US" dirty="0"/>
              <a:t>Binary search is O(log n).</a:t>
            </a:r>
          </a:p>
        </p:txBody>
      </p:sp>
    </p:spTree>
    <p:extLst>
      <p:ext uri="{BB962C8B-B14F-4D97-AF65-F5344CB8AC3E}">
        <p14:creationId xmlns:p14="http://schemas.microsoft.com/office/powerpoint/2010/main" val="176580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17AB-80D1-9F4A-878D-9CCA1599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Intro/Motivation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13F2-F017-3D43-AB06-AB43A8FF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31AF-9FBA-574E-9D7D-DCCA1718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4485"/>
            <a:ext cx="7886700" cy="730703"/>
          </a:xfrm>
        </p:spPr>
        <p:txBody>
          <a:bodyPr>
            <a:normAutofit/>
          </a:bodyPr>
          <a:lstStyle/>
          <a:p>
            <a:r>
              <a:rPr lang="en-US" dirty="0"/>
              <a:t>What is the tightest big-oh?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6F85-4951-A946-B37F-2E10BB484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C8302-900A-6E4F-AE9C-17C6C7633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56" y="1002901"/>
            <a:ext cx="5937088" cy="569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15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6F85-4951-A946-B37F-2E10BB48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927"/>
            <a:ext cx="7886700" cy="60120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35D2B8-B6AA-6949-A2E2-40DF314C7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219" y="164927"/>
            <a:ext cx="5895202" cy="655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5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3E31-C50D-E540-9006-7A72EF96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B9E75-A8D5-474D-8AC1-4DFCFC44E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5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10FF-E367-D942-8021-2697C426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6761-8AA2-C14E-94D5-25A95745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search(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</a:p>
          <a:p>
            <a:pPr marL="0" lv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lv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== x)</a:t>
            </a:r>
          </a:p>
          <a:p>
            <a:pPr marL="0" lv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lv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-1;</a:t>
            </a:r>
          </a:p>
          <a:p>
            <a:pPr marL="0" lv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547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D2EE-F531-F64A-9D2F-6BAE8FD2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FAA6A-8722-C249-91C1-71B46D641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98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D4FA-6351-DA46-ACC5-2D29A8FAB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binarySearch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while (l &lt;= r)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 = l +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(r - 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)/2;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// Check if x is present at mid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[m] == 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return m;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// If x greater, ignore left half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[m] &lt; x)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l = m + 1;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// If x is smaller, ignore right half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else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r = m - 1;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// if we reach here, then element was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// not present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return -1;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87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D11-5AA8-F646-AB1E-BB5CD198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Ignoring constants – good and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1712-B8A5-3B40-8D20-C9515E1E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99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D11-5AA8-F646-AB1E-BB5CD198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1366F-5FAA-FD4E-9760-8BAD9752C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57" y="0"/>
            <a:ext cx="8290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62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D11-5AA8-F646-AB1E-BB5CD198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Ignoring constants –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1712-B8A5-3B40-8D20-C9515E1E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12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595A-E5D2-9349-A373-D2159085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of </a:t>
            </a:r>
            <a:r>
              <a:rPr lang="en-US" dirty="0" err="1"/>
              <a:t>RArrayList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3D093-D88E-6D40-8999-EF589306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5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EE30-3025-0947-9C9B-77A25ACD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efficiency?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30323-1A22-9E49-B244-2FBD71DDD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33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595A-E5D2-9349-A373-D2159085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of </a:t>
            </a:r>
            <a:r>
              <a:rPr lang="en-US" dirty="0" err="1"/>
              <a:t>RArrayList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3D093-D88E-6D40-8999-EF589306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07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D11-5AA8-F646-AB1E-BB5CD198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recursive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1712-B8A5-3B40-8D20-C9515E1E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18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D65648-F690-FE4E-BB3B-14B01B028C33}"/>
              </a:ext>
            </a:extLst>
          </p:cNvPr>
          <p:cNvPicPr/>
          <p:nvPr/>
        </p:nvPicPr>
        <p:blipFill rotWithShape="1">
          <a:blip r:embed="rId2"/>
          <a:srcRect t="8198" b="28004"/>
          <a:stretch/>
        </p:blipFill>
        <p:spPr>
          <a:xfrm>
            <a:off x="604683" y="0"/>
            <a:ext cx="7654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7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D11-5AA8-F646-AB1E-BB5CD198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1712-B8A5-3B40-8D20-C9515E1E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52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D11-5AA8-F646-AB1E-BB5CD198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1712-B8A5-3B40-8D20-C9515E1E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35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D11-5AA8-F646-AB1E-BB5CD198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1712-B8A5-3B40-8D20-C9515E1E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90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D11-5AA8-F646-AB1E-BB5CD198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1712-B8A5-3B40-8D20-C9515E1E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62A3-0A38-FF43-AAF3-48FB1DD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(Example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70B07-A86E-3C4B-86C9-5000953CB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06" y="1277257"/>
            <a:ext cx="8279044" cy="4899706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float mean(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a[],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n) {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sum = 0;  			(line 1)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				(line 2)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n) {			(line 3)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sum += a[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		(line 4)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++;				(line 5)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sum / n;			(line 6)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1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CCAA-5AEC-234B-B145-B65B058D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Def'n</a:t>
            </a:r>
            <a:r>
              <a:rPr lang="en-US" dirty="0"/>
              <a:t> of big-oh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00892-249F-C14E-BB0B-A8469A8B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i="1" dirty="0"/>
              <a:t>T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is O(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)) if and only if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there exists some positive constant </a:t>
            </a:r>
            <a:r>
              <a:rPr lang="en-US" sz="2800" i="1" dirty="0"/>
              <a:t>c</a:t>
            </a:r>
            <a:r>
              <a:rPr lang="en-US" sz="2800" dirty="0"/>
              <a:t> such that </a:t>
            </a:r>
            <a:br>
              <a:rPr lang="en-US" sz="2800" dirty="0"/>
            </a:br>
            <a:r>
              <a:rPr lang="en-US" sz="2800" i="1" dirty="0"/>
              <a:t>T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&lt;= </a:t>
            </a:r>
            <a:r>
              <a:rPr lang="en-US" sz="2800" i="1" dirty="0"/>
              <a:t>c </a:t>
            </a:r>
            <a:r>
              <a:rPr lang="en-US" sz="2800" dirty="0"/>
              <a:t>*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for all sufficiently large values of n.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Even more formally:</a:t>
            </a:r>
            <a:br>
              <a:rPr lang="en-US" sz="2800" dirty="0"/>
            </a:br>
            <a:br>
              <a:rPr lang="en-US" sz="2800" dirty="0"/>
            </a:br>
            <a:r>
              <a:rPr lang="en-US" sz="2800" i="1" dirty="0"/>
              <a:t>T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is O(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)) if and only if</a:t>
            </a:r>
          </a:p>
          <a:p>
            <a:pPr marL="457200" lvl="1" indent="0">
              <a:buNone/>
            </a:pPr>
            <a:r>
              <a:rPr lang="en-US" sz="2800" dirty="0"/>
              <a:t>∃</a:t>
            </a:r>
            <a:r>
              <a:rPr lang="en-US" sz="2800" i="1" dirty="0"/>
              <a:t>c</a:t>
            </a:r>
            <a:r>
              <a:rPr lang="en-US" sz="2800" dirty="0"/>
              <a:t>, </a:t>
            </a:r>
            <a:r>
              <a:rPr lang="en-US" sz="2800" i="1" dirty="0"/>
              <a:t>n</a:t>
            </a:r>
            <a:r>
              <a:rPr lang="en-US" sz="2800" baseline="-25000" dirty="0"/>
              <a:t>0</a:t>
            </a:r>
            <a:r>
              <a:rPr lang="en-US" sz="2800" dirty="0"/>
              <a:t>  ∀</a:t>
            </a:r>
            <a:r>
              <a:rPr lang="en-US" sz="2800" i="1" dirty="0"/>
              <a:t>n</a:t>
            </a:r>
            <a:r>
              <a:rPr lang="en-US" sz="2800" dirty="0"/>
              <a:t> &gt; </a:t>
            </a:r>
            <a:r>
              <a:rPr lang="en-US" sz="2800" i="1" dirty="0"/>
              <a:t>n</a:t>
            </a:r>
            <a:r>
              <a:rPr lang="en-US" sz="2800" baseline="-25000" dirty="0"/>
              <a:t>0</a:t>
            </a:r>
            <a:r>
              <a:rPr lang="en-US" sz="2800" dirty="0"/>
              <a:t> </a:t>
            </a:r>
            <a:r>
              <a:rPr lang="en-US" sz="2800" i="1" dirty="0"/>
              <a:t>T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&lt;= </a:t>
            </a:r>
            <a:r>
              <a:rPr lang="en-US" sz="2800" i="1" dirty="0"/>
              <a:t>c </a:t>
            </a:r>
            <a:r>
              <a:rPr lang="en-US" sz="2800" dirty="0"/>
              <a:t>*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</a:t>
            </a:r>
            <a:br>
              <a:rPr lang="en-US" sz="2800" dirty="0"/>
            </a:b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[ </a:t>
            </a:r>
            <a:r>
              <a:rPr lang="en-US" sz="2800" i="1" dirty="0"/>
              <a:t>c</a:t>
            </a:r>
            <a:r>
              <a:rPr lang="en-US" sz="2800" dirty="0"/>
              <a:t> and </a:t>
            </a:r>
            <a:r>
              <a:rPr lang="en-US" sz="2800" i="1" dirty="0"/>
              <a:t>n</a:t>
            </a:r>
            <a:r>
              <a:rPr lang="en-US" sz="2800" baseline="-25000" dirty="0"/>
              <a:t>0</a:t>
            </a:r>
            <a:r>
              <a:rPr lang="en-US" sz="2800" dirty="0"/>
              <a:t> should be positive real numbers ]</a:t>
            </a:r>
          </a:p>
        </p:txBody>
      </p:sp>
    </p:spTree>
    <p:extLst>
      <p:ext uri="{BB962C8B-B14F-4D97-AF65-F5344CB8AC3E}">
        <p14:creationId xmlns:p14="http://schemas.microsoft.com/office/powerpoint/2010/main" val="155853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DFD7B6-6FB5-AE44-A929-C7F0107A5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008"/>
            <a:ext cx="7871254" cy="2442127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sz="2800" i="1" dirty="0"/>
              <a:t>T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is O(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)) if and only if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there exists some constant </a:t>
            </a:r>
            <a:r>
              <a:rPr lang="en-US" sz="2800" i="1" dirty="0"/>
              <a:t>c</a:t>
            </a:r>
            <a:r>
              <a:rPr lang="en-US" sz="2800" dirty="0"/>
              <a:t> such that </a:t>
            </a:r>
            <a:br>
              <a:rPr lang="en-US" sz="2800" dirty="0"/>
            </a:br>
            <a:r>
              <a:rPr lang="en-US" sz="2800" i="1" dirty="0"/>
              <a:t>T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&lt;= </a:t>
            </a:r>
            <a:r>
              <a:rPr lang="en-US" sz="2800" i="1" dirty="0"/>
              <a:t>c </a:t>
            </a:r>
            <a:r>
              <a:rPr lang="en-US" sz="2800" dirty="0"/>
              <a:t>*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for all sufficiently large values of n.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Even more formally:</a:t>
            </a:r>
            <a:br>
              <a:rPr lang="en-US" sz="2800" dirty="0"/>
            </a:br>
            <a:br>
              <a:rPr lang="en-US" sz="2800" dirty="0"/>
            </a:br>
            <a:r>
              <a:rPr lang="en-US" sz="2800" i="1" dirty="0"/>
              <a:t>T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is O(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)) if and only if</a:t>
            </a:r>
          </a:p>
          <a:p>
            <a:pPr marL="457200" lvl="1" indent="0">
              <a:buNone/>
            </a:pPr>
            <a:r>
              <a:rPr lang="en-US" sz="2800" dirty="0"/>
              <a:t>∃c, </a:t>
            </a:r>
            <a:r>
              <a:rPr lang="en-US" sz="2800" i="1" dirty="0"/>
              <a:t>n</a:t>
            </a:r>
            <a:r>
              <a:rPr lang="en-US" sz="2800" baseline="-25000" dirty="0"/>
              <a:t>0</a:t>
            </a:r>
            <a:r>
              <a:rPr lang="en-US" sz="2800" dirty="0"/>
              <a:t>  ∀</a:t>
            </a:r>
            <a:r>
              <a:rPr lang="en-US" sz="2800" i="1" dirty="0"/>
              <a:t>n</a:t>
            </a:r>
            <a:r>
              <a:rPr lang="en-US" sz="2800" dirty="0"/>
              <a:t> &gt; </a:t>
            </a:r>
            <a:r>
              <a:rPr lang="en-US" sz="2800" i="1" dirty="0"/>
              <a:t>n</a:t>
            </a:r>
            <a:r>
              <a:rPr lang="en-US" sz="2800" baseline="-25000" dirty="0"/>
              <a:t>0</a:t>
            </a:r>
            <a:r>
              <a:rPr lang="en-US" sz="2800" dirty="0"/>
              <a:t> </a:t>
            </a:r>
            <a:r>
              <a:rPr lang="en-US" sz="2800" i="1" dirty="0"/>
              <a:t>T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&lt;= </a:t>
            </a:r>
            <a:r>
              <a:rPr lang="en-US" sz="2800" i="1" dirty="0"/>
              <a:t>c </a:t>
            </a:r>
            <a:r>
              <a:rPr lang="en-US" sz="2800" dirty="0"/>
              <a:t>*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9961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3693-148C-8E4E-8985-3D39E2D1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6E32F-9C4C-0945-AB0C-02685F35E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7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074E-EEE5-6841-92E2-67D1CA2B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show T(n) = 3n+4 = O(n)</a:t>
            </a:r>
          </a:p>
        </p:txBody>
      </p:sp>
    </p:spTree>
    <p:extLst>
      <p:ext uri="{BB962C8B-B14F-4D97-AF65-F5344CB8AC3E}">
        <p14:creationId xmlns:p14="http://schemas.microsoft.com/office/powerpoint/2010/main" val="294648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B45A-9418-4B4C-AB42-710A556F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big-oh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D7F24-75A6-6D40-AC81-BD15235A6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9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EFB9C46-A326-BF42-92F9-F24613B26610}" vid="{46889DD6-648C-F149-A3C7-0DF3AA5641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81773</TotalTime>
  <Words>816</Words>
  <Application>Microsoft Macintosh PowerPoint</Application>
  <PresentationFormat>On-screen Show (4:3)</PresentationFormat>
  <Paragraphs>115</Paragraphs>
  <Slides>36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Office Theme</vt:lpstr>
      <vt:lpstr>Big Oh</vt:lpstr>
      <vt:lpstr>Intro/Motivation</vt:lpstr>
      <vt:lpstr>What is efficiency?</vt:lpstr>
      <vt:lpstr>(Example 1)</vt:lpstr>
      <vt:lpstr>Def'n of big-oh</vt:lpstr>
      <vt:lpstr>PowerPoint Presentation</vt:lpstr>
      <vt:lpstr>More </vt:lpstr>
      <vt:lpstr>Let's show T(n) = 3n+4 = O(n)</vt:lpstr>
      <vt:lpstr>Rules of big-oh</vt:lpstr>
      <vt:lpstr>Rules of big-oh</vt:lpstr>
      <vt:lpstr>Why do we do this?</vt:lpstr>
      <vt:lpstr>Why do we do this?</vt:lpstr>
      <vt:lpstr>Examples</vt:lpstr>
      <vt:lpstr>Categories</vt:lpstr>
      <vt:lpstr>Graph (+ website)</vt:lpstr>
      <vt:lpstr>Shortcuts</vt:lpstr>
      <vt:lpstr>Shortcuts</vt:lpstr>
      <vt:lpstr>Shortcuts</vt:lpstr>
      <vt:lpstr>Logarithmic time</vt:lpstr>
      <vt:lpstr>What is the tightest big-oh?</vt:lpstr>
      <vt:lpstr>PowerPoint Presentation</vt:lpstr>
      <vt:lpstr>PowerPoint Presentation</vt:lpstr>
      <vt:lpstr>Linear Search</vt:lpstr>
      <vt:lpstr>PowerPoint Presentation</vt:lpstr>
      <vt:lpstr>PowerPoint Presentation</vt:lpstr>
      <vt:lpstr>Ignoring constants – good and bad</vt:lpstr>
      <vt:lpstr>Graphs</vt:lpstr>
      <vt:lpstr>Ignoring constants – real world</vt:lpstr>
      <vt:lpstr>Big-oh of RArrayList</vt:lpstr>
      <vt:lpstr>Big-oh of RArrayList</vt:lpstr>
      <vt:lpstr>Analyzing recursive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Kirlin_Phillip</dc:creator>
  <cp:lastModifiedBy>Kirlin_Phillip</cp:lastModifiedBy>
  <cp:revision>35</cp:revision>
  <cp:lastPrinted>2024-02-04T22:39:09Z</cp:lastPrinted>
  <dcterms:created xsi:type="dcterms:W3CDTF">2019-01-22T14:48:01Z</dcterms:created>
  <dcterms:modified xsi:type="dcterms:W3CDTF">2024-03-25T00:20:35Z</dcterms:modified>
</cp:coreProperties>
</file>