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98" r:id="rId5"/>
    <p:sldId id="259" r:id="rId6"/>
    <p:sldId id="260" r:id="rId7"/>
    <p:sldId id="261" r:id="rId8"/>
    <p:sldId id="299" r:id="rId9"/>
    <p:sldId id="262" r:id="rId10"/>
    <p:sldId id="263" r:id="rId11"/>
    <p:sldId id="300" r:id="rId12"/>
    <p:sldId id="264" r:id="rId13"/>
    <p:sldId id="268" r:id="rId14"/>
    <p:sldId id="291" r:id="rId15"/>
    <p:sldId id="297" r:id="rId16"/>
    <p:sldId id="270" r:id="rId17"/>
    <p:sldId id="271" r:id="rId18"/>
    <p:sldId id="272" r:id="rId19"/>
    <p:sldId id="30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02" r:id="rId32"/>
    <p:sldId id="284" r:id="rId33"/>
    <p:sldId id="285" r:id="rId34"/>
    <p:sldId id="286" r:id="rId35"/>
    <p:sldId id="303" r:id="rId36"/>
    <p:sldId id="287" r:id="rId37"/>
    <p:sldId id="304" r:id="rId38"/>
    <p:sldId id="305" r:id="rId39"/>
    <p:sldId id="306" r:id="rId40"/>
    <p:sldId id="307" r:id="rId41"/>
    <p:sldId id="292" r:id="rId42"/>
    <p:sldId id="293" r:id="rId43"/>
    <p:sldId id="308" r:id="rId44"/>
    <p:sldId id="294" r:id="rId45"/>
    <p:sldId id="296" r:id="rId46"/>
    <p:sldId id="288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8AC8-C980-F840-BCE0-4563A28B937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1E7D-3066-F647-A1B5-0367555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554D-B883-2445-8D5D-FD313539B9FC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471B-5189-404B-89F5-315A2012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26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F0ECDC-A9BD-304C-9CAB-C061404C838B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B2DD8D-903F-0D45-9F0C-26E15E61584D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11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53231D-DFB1-014F-982F-3D67BA33E1A0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12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65566F-B702-AE43-A2D1-A9E563278CF8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14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65566F-B702-AE43-A2D1-A9E563278CF8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15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56033F-6F86-D24B-8EE6-C9DA22B24591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16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0186A4-9673-FA4C-9B9A-AF374131D475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17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3CF733-44C3-1B40-9679-6FAAD4F2FBFF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18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3CF733-44C3-1B40-9679-6FAAD4F2FBFF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19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F440DA-4E73-1247-BDBE-034F6C4F535E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20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151F4F-111D-B344-900C-2065E24FFD02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21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CDF8ED-E203-2949-BD3C-C6FE981A4855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29B5F3-B3D5-CB4C-856E-8E0F8CF65A16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22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D17301-F47C-184C-8284-08F7856DD933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23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5D4D70-1164-BE40-A724-703F4ABB5A27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24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98FDF-4E25-0E42-840C-6BEE7706B54E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25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7EE477-2EE1-8D43-B404-B5B89B072CC0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26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103B8-D78B-884C-B6D4-26D6C3FE9689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27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A95DBD-DD0B-8B44-A67E-9D616B2EA953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28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AA4B0C-FEA6-A940-99B3-FFF99A4DD3DE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29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0EF68-8506-4648-84BE-418555181226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30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0EF68-8506-4648-84BE-418555181226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31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students</a:t>
            </a:r>
            <a:r>
              <a:rPr lang="en-US" baseline="0" dirty="0"/>
              <a:t> table.  create a music table </a:t>
            </a:r>
            <a:r>
              <a:rPr lang="en-US" baseline="0" dirty="0" err="1"/>
              <a:t>songname</a:t>
            </a:r>
            <a:r>
              <a:rPr lang="en-US" baseline="0" dirty="0"/>
              <a:t>, </a:t>
            </a:r>
            <a:r>
              <a:rPr lang="en-US" baseline="0" dirty="0" err="1"/>
              <a:t>artistname</a:t>
            </a:r>
            <a:r>
              <a:rPr lang="en-US" baseline="0" dirty="0"/>
              <a:t>, </a:t>
            </a:r>
            <a:r>
              <a:rPr lang="en-US" baseline="0" dirty="0" err="1"/>
              <a:t>lengthmin</a:t>
            </a:r>
            <a:r>
              <a:rPr lang="en-US" baseline="0" dirty="0"/>
              <a:t>, </a:t>
            </a:r>
            <a:r>
              <a:rPr lang="en-US" baseline="0" dirty="0" err="1"/>
              <a:t>lengthsec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3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43338A-36E1-0E4A-BBFA-AFD3A04328F2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32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8C3437-0101-4841-90E9-E39555AF337C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33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31A1A4-9DA4-164A-B150-2F0EFD9ED45D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34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31A1A4-9DA4-164A-B150-2F0EFD9ED45D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35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FA0604-D3AA-BD41-A47E-87493272C6E0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36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C9225A-F891-7348-8C17-070E4C244BF1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45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C9225A-F891-7348-8C17-070E4C244BF1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46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E09D59-32A3-AF4E-8C10-221589CD6E8A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5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88046C-80A7-7C4F-9C5B-7908A3C2FAC3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6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462A49-1335-E547-B7CC-0127E808FF7D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7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462A49-1335-E547-B7CC-0127E808FF7D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8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3EE8AF-5718-9247-908E-942CD3E2EB94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9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B2DD8D-903F-0D45-9F0C-26E15E61584D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10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8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Prakash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Constraints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Updating Data in a Table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650" y="1219200"/>
            <a:ext cx="8968349" cy="5334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altLang="zh-TW" dirty="0">
                <a:latin typeface="Consolas"/>
                <a:ea typeface="新細明體" charset="0"/>
                <a:cs typeface="Consolas"/>
              </a:rPr>
              <a:t>UPDATE </a:t>
            </a:r>
            <a:r>
              <a:rPr lang="en-US" altLang="zh-TW" dirty="0" err="1">
                <a:latin typeface="Consolas"/>
                <a:ea typeface="新細明體" charset="0"/>
                <a:cs typeface="Consolas"/>
              </a:rPr>
              <a:t>table_name</a:t>
            </a:r>
            <a:br>
              <a:rPr lang="en-US" altLang="zh-TW" dirty="0">
                <a:latin typeface="Consolas"/>
                <a:ea typeface="新細明體" charset="0"/>
                <a:cs typeface="Consolas"/>
              </a:rPr>
            </a:br>
            <a:r>
              <a:rPr lang="en-US" altLang="zh-TW" dirty="0">
                <a:latin typeface="Consolas"/>
                <a:ea typeface="新細明體" charset="0"/>
                <a:cs typeface="Consolas"/>
              </a:rPr>
              <a:t>SET column1=value1,column2=value2,...</a:t>
            </a:r>
            <a:br>
              <a:rPr lang="en-US" altLang="zh-TW" dirty="0">
                <a:latin typeface="Consolas"/>
                <a:ea typeface="新細明體" charset="0"/>
                <a:cs typeface="Consolas"/>
              </a:rPr>
            </a:br>
            <a:r>
              <a:rPr lang="en-US" altLang="zh-TW" dirty="0">
                <a:latin typeface="Consolas"/>
                <a:ea typeface="新細明體" charset="0"/>
                <a:cs typeface="Consolas"/>
              </a:rPr>
              <a:t>WHERE </a:t>
            </a:r>
            <a:r>
              <a:rPr lang="en-US" altLang="zh-TW" dirty="0" err="1">
                <a:latin typeface="Consolas"/>
                <a:ea typeface="新細明體" charset="0"/>
                <a:cs typeface="Consolas"/>
              </a:rPr>
              <a:t>some_column</a:t>
            </a:r>
            <a:r>
              <a:rPr lang="en-US" altLang="zh-TW" dirty="0">
                <a:latin typeface="Consolas"/>
                <a:ea typeface="新細明體" charset="0"/>
                <a:cs typeface="Consolas"/>
              </a:rPr>
              <a:t>=</a:t>
            </a:r>
            <a:r>
              <a:rPr lang="en-US" altLang="zh-TW" dirty="0" err="1">
                <a:latin typeface="Consolas"/>
                <a:ea typeface="新細明體" charset="0"/>
                <a:cs typeface="Consolas"/>
              </a:rPr>
              <a:t>some_value</a:t>
            </a:r>
            <a:r>
              <a:rPr lang="en-US" altLang="zh-TW" dirty="0">
                <a:latin typeface="Consolas"/>
                <a:ea typeface="新細明體" charset="0"/>
                <a:cs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5050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Updating Data in a Table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r>
              <a:rPr lang="en-US" sz="2400" dirty="0">
                <a:latin typeface="Calibri" charset="0"/>
              </a:rPr>
              <a:t>An update in SQL is a change to one of the tuples existing in the database.</a:t>
            </a:r>
          </a:p>
          <a:p>
            <a:r>
              <a:rPr lang="en-US" sz="2400" dirty="0">
                <a:latin typeface="Calibri" charset="0"/>
              </a:rPr>
              <a:t>Example: change the name of a student so that every male student has 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Mr.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 added to the name and every female student has 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Ms.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 added to the name.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latin typeface="Calibri" charset="0"/>
              </a:rPr>
              <a:t>UPDATE</a:t>
            </a:r>
            <a:r>
              <a:rPr lang="en-US" sz="2200" dirty="0">
                <a:latin typeface="Calibri" charset="0"/>
              </a:rPr>
              <a:t> Students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		</a:t>
            </a:r>
            <a:r>
              <a:rPr lang="en-US" sz="2200" dirty="0">
                <a:solidFill>
                  <a:srgbClr val="C00000"/>
                </a:solidFill>
                <a:latin typeface="Calibri" charset="0"/>
              </a:rPr>
              <a:t>SET</a:t>
            </a:r>
            <a:r>
              <a:rPr lang="en-US" sz="2200" dirty="0">
                <a:latin typeface="Calibri" charset="0"/>
              </a:rPr>
              <a:t> Name = 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Ms. 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alibri" charset="0"/>
              </a:rPr>
              <a:t>||</a:t>
            </a:r>
            <a:r>
              <a:rPr lang="en-US" sz="2200" dirty="0">
                <a:latin typeface="Calibri" charset="0"/>
              </a:rPr>
              <a:t> Name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		WHERE Gender = 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F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;</a:t>
            </a:r>
          </a:p>
          <a:p>
            <a:pPr lvl="1"/>
            <a:r>
              <a:rPr lang="en-US" sz="2200" dirty="0">
                <a:latin typeface="Calibri" charset="0"/>
              </a:rPr>
              <a:t>UPDATE Students</a:t>
            </a:r>
          </a:p>
          <a:p>
            <a:pPr lvl="1">
              <a:buFont typeface="Arial" charset="0"/>
              <a:buNone/>
            </a:pPr>
            <a:r>
              <a:rPr lang="en-US" sz="2200" dirty="0">
                <a:latin typeface="Calibri" charset="0"/>
              </a:rPr>
              <a:t>	 	SET Name = 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Mr. 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alibri" charset="0"/>
              </a:rPr>
              <a:t>||</a:t>
            </a:r>
            <a:r>
              <a:rPr lang="en-US" sz="2200" dirty="0">
                <a:latin typeface="Calibri" charset="0"/>
              </a:rPr>
              <a:t> Name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		WHERE Gender = 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M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;</a:t>
            </a:r>
          </a:p>
          <a:p>
            <a:r>
              <a:rPr lang="en-US" sz="2400" dirty="0">
                <a:latin typeface="Calibri" charset="0"/>
              </a:rPr>
              <a:t>Can set multiple attributes in the SET clause, separated by commas.</a:t>
            </a:r>
          </a:p>
          <a:p>
            <a:r>
              <a:rPr lang="en-US" sz="2400" dirty="0">
                <a:latin typeface="Calibri" charset="0"/>
              </a:rPr>
              <a:t>The WHERE clause can involve a </a:t>
            </a:r>
            <a:r>
              <a:rPr lang="en-US" sz="2400" dirty="0" err="1">
                <a:latin typeface="Calibri" charset="0"/>
              </a:rPr>
              <a:t>subquery</a:t>
            </a:r>
            <a:r>
              <a:rPr lang="en-US" sz="2400" dirty="0">
                <a:latin typeface="Calibri" charset="0"/>
              </a:rPr>
              <a:t>.</a:t>
            </a:r>
            <a:endParaRPr lang="en-US" altLang="zh-TW" sz="18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74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latin typeface="Calibri" charset="0"/>
              </a:rPr>
              <a:t>Loading/saving data in bulk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218" y="1219200"/>
            <a:ext cx="8305800" cy="5334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latin typeface="Calibri" charset="0"/>
              </a:rPr>
              <a:t>Import/export data from/to text files in various formats.</a:t>
            </a:r>
          </a:p>
          <a:p>
            <a:pPr lvl="1"/>
            <a:r>
              <a:rPr lang="en-US" dirty="0">
                <a:latin typeface="Calibri" charset="0"/>
              </a:rPr>
              <a:t>Most common is comma separated values (CSV)</a:t>
            </a:r>
          </a:p>
          <a:p>
            <a:r>
              <a:rPr lang="en-US" dirty="0">
                <a:latin typeface="Calibri" charset="0"/>
              </a:rPr>
              <a:t>Each RDBMS uses different syntax for this.</a:t>
            </a:r>
            <a:br>
              <a:rPr lang="en-US" dirty="0">
                <a:latin typeface="Calibri" charset="0"/>
              </a:rPr>
            </a:b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3091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814092" y="2482356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Constraints in SQL</a:t>
            </a:r>
          </a:p>
        </p:txBody>
      </p:sp>
    </p:spTree>
    <p:extLst>
      <p:ext uri="{BB962C8B-B14F-4D97-AF65-F5344CB8AC3E}">
        <p14:creationId xmlns:p14="http://schemas.microsoft.com/office/powerpoint/2010/main" val="368934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Maintaining Integrity of Data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456"/>
            <a:ext cx="9144000" cy="281459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89470"/>
            <a:ext cx="9144000" cy="4525963"/>
          </a:xfrm>
        </p:spPr>
        <p:txBody>
          <a:bodyPr/>
          <a:lstStyle/>
          <a:p>
            <a:r>
              <a:rPr lang="en-US" dirty="0"/>
              <a:t>You are creating a search engine for Rhodes' website, called </a:t>
            </a:r>
            <a:r>
              <a:rPr lang="en-US" dirty="0" err="1"/>
              <a:t>Rhoogle</a:t>
            </a:r>
            <a:r>
              <a:rPr lang="en-US" dirty="0"/>
              <a:t>.</a:t>
            </a:r>
          </a:p>
          <a:p>
            <a:r>
              <a:rPr lang="en-US" dirty="0"/>
              <a:t>You have an SQL query: </a:t>
            </a:r>
          </a:p>
          <a:p>
            <a:pPr lvl="1"/>
            <a:r>
              <a:rPr lang="en-US" dirty="0"/>
              <a:t>"SELECT * FROM pages WHERE name='" + VAR + "';"</a:t>
            </a:r>
          </a:p>
        </p:txBody>
      </p:sp>
    </p:spTree>
    <p:extLst>
      <p:ext uri="{BB962C8B-B14F-4D97-AF65-F5344CB8AC3E}">
        <p14:creationId xmlns:p14="http://schemas.microsoft.com/office/powerpoint/2010/main" val="11603700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Maintaining Integrity of Data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279" y="1417638"/>
            <a:ext cx="8514921" cy="5135562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latin typeface="Calibri" charset="0"/>
              </a:rPr>
              <a:t>Data is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dirty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How does an application ensure that a database modification does not corrupt the tables?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Two approaches:</a:t>
            </a:r>
          </a:p>
          <a:p>
            <a:pPr lvl="1"/>
            <a:r>
              <a:rPr lang="en-US" dirty="0">
                <a:latin typeface="Calibri" charset="0"/>
              </a:rPr>
              <a:t>Application programs check that database modifications are consistent.</a:t>
            </a:r>
          </a:p>
          <a:p>
            <a:pPr lvl="1"/>
            <a:r>
              <a:rPr lang="en-US" dirty="0">
                <a:latin typeface="Calibri" charset="0"/>
              </a:rPr>
              <a:t>Use the features provided by SQL.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27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Integrity Checking in SQL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303" y="1600200"/>
            <a:ext cx="8487897" cy="4953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PRIMARY KEY and UNIQUE constraints.</a:t>
            </a:r>
          </a:p>
          <a:p>
            <a:r>
              <a:rPr lang="en-US" sz="2800" dirty="0">
                <a:latin typeface="Calibri" charset="0"/>
              </a:rPr>
              <a:t>FOREIGN KEY constraints.</a:t>
            </a:r>
          </a:p>
          <a:p>
            <a:r>
              <a:rPr lang="en-US" sz="2800" dirty="0">
                <a:latin typeface="Calibri" charset="0"/>
              </a:rPr>
              <a:t>Constraints on attributes and tuples.</a:t>
            </a:r>
          </a:p>
          <a:p>
            <a:r>
              <a:rPr lang="en-US" sz="2800" dirty="0">
                <a:latin typeface="Calibri" charset="0"/>
              </a:rPr>
              <a:t>Triggers (schema-level constraints).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How do we express these constraints?</a:t>
            </a:r>
          </a:p>
          <a:p>
            <a:r>
              <a:rPr lang="en-US" sz="2800" dirty="0">
                <a:latin typeface="Calibri" charset="0"/>
              </a:rPr>
              <a:t>How do we check these constraints?</a:t>
            </a:r>
          </a:p>
          <a:p>
            <a:r>
              <a:rPr lang="en-US" sz="2800" dirty="0">
                <a:latin typeface="Calibri" charset="0"/>
              </a:rPr>
              <a:t>What do we do when a constraint is violated?</a:t>
            </a:r>
          </a:p>
          <a:p>
            <a:pPr>
              <a:buFont typeface="Arial" charset="0"/>
              <a:buNone/>
            </a:pPr>
            <a:endParaRPr lang="en-US" altLang="zh-TW" sz="24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59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>
                <a:latin typeface="Calibri" charset="0"/>
              </a:rPr>
              <a:t>Keys in SQL (2.3.6)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233" y="1417638"/>
            <a:ext cx="8568967" cy="5135562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latin typeface="Calibri" charset="0"/>
              </a:rPr>
              <a:t>A set of attributes S is a </a:t>
            </a:r>
            <a:r>
              <a:rPr lang="en-US" b="1" i="1" dirty="0">
                <a:latin typeface="Calibri" charset="0"/>
              </a:rPr>
              <a:t>key</a:t>
            </a:r>
            <a:r>
              <a:rPr lang="en-US" dirty="0">
                <a:latin typeface="Calibri" charset="0"/>
              </a:rPr>
              <a:t> for a relation R if every pair of tuples in R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disagree on at least one attribute </a:t>
            </a:r>
            <a:r>
              <a:rPr lang="en-US" dirty="0">
                <a:latin typeface="Calibri" charset="0"/>
              </a:rPr>
              <a:t>in S.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Select one key to be the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PRIMARY KEY</a:t>
            </a:r>
            <a:r>
              <a:rPr lang="en-US" dirty="0">
                <a:latin typeface="Calibri" charset="0"/>
              </a:rPr>
              <a:t>; declare other keys using UNIQUE.</a:t>
            </a:r>
            <a:endParaRPr lang="en-US" altLang="zh-TW" sz="28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195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Primary Keys in SQL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953000"/>
          </a:xfrm>
          <a:noFill/>
        </p:spPr>
        <p:txBody>
          <a:bodyPr lIns="90488" tIns="44450" rIns="90488" bIns="44450"/>
          <a:lstStyle/>
          <a:p>
            <a:r>
              <a:rPr lang="en-US" sz="2400" dirty="0">
                <a:latin typeface="Calibri" charset="0"/>
              </a:rPr>
              <a:t>Modify the schema of Students to declare PID to be the key.</a:t>
            </a:r>
          </a:p>
          <a:p>
            <a:pPr lvl="1"/>
            <a:r>
              <a:rPr lang="en-US" sz="2200" dirty="0">
                <a:latin typeface="Calibri" charset="0"/>
              </a:rPr>
              <a:t>CREATE TABLE Students(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		PID VARCHAR(8) </a:t>
            </a:r>
            <a:r>
              <a:rPr lang="en-US" sz="2200" dirty="0">
                <a:solidFill>
                  <a:srgbClr val="C00000"/>
                </a:solidFill>
                <a:latin typeface="Calibri" charset="0"/>
              </a:rPr>
              <a:t>PRIMARY KEY</a:t>
            </a:r>
            <a:r>
              <a:rPr lang="en-US" sz="2200" dirty="0">
                <a:latin typeface="Calibri" charset="0"/>
              </a:rPr>
              <a:t>,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		Name CHAR(20), Address VARCHAR(255));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What about Courses, which has two attributes in its key?</a:t>
            </a:r>
          </a:p>
          <a:p>
            <a:pPr lvl="1"/>
            <a:r>
              <a:rPr lang="en-US" sz="2200" dirty="0">
                <a:latin typeface="Calibri" charset="0"/>
              </a:rPr>
              <a:t>CREATE TABLE Courses(Number integer, </a:t>
            </a:r>
            <a:r>
              <a:rPr lang="en-US" sz="2200" dirty="0" err="1">
                <a:latin typeface="Calibri" charset="0"/>
              </a:rPr>
              <a:t>DeptName</a:t>
            </a:r>
            <a:endParaRPr lang="en-US" sz="2200" dirty="0">
              <a:latin typeface="Calibri" charset="0"/>
            </a:endParaRPr>
          </a:p>
          <a:p>
            <a:pPr lvl="1">
              <a:buFont typeface="Arial" charset="0"/>
              <a:buNone/>
            </a:pPr>
            <a:r>
              <a:rPr lang="en-US" sz="2200" dirty="0">
                <a:latin typeface="Calibri" charset="0"/>
              </a:rPr>
              <a:t>			VARCHAR(8), </a:t>
            </a:r>
            <a:r>
              <a:rPr lang="en-US" sz="2200" dirty="0" err="1">
                <a:latin typeface="Calibri" charset="0"/>
              </a:rPr>
              <a:t>CourseName</a:t>
            </a:r>
            <a:r>
              <a:rPr lang="en-US" sz="2200" dirty="0">
                <a:latin typeface="Calibri" charset="0"/>
              </a:rPr>
              <a:t> VARCHAR(255), Classroom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		VARCHAR(30), Enrollment integer, </a:t>
            </a:r>
          </a:p>
          <a:p>
            <a:pPr>
              <a:buFont typeface="Arial" charset="0"/>
              <a:buNone/>
            </a:pPr>
            <a:r>
              <a:rPr lang="en-US" sz="2200" dirty="0">
                <a:solidFill>
                  <a:srgbClr val="C00000"/>
                </a:solidFill>
                <a:latin typeface="Calibri" charset="0"/>
              </a:rPr>
              <a:t>			PRIMARY KEY (Number, </a:t>
            </a:r>
            <a:r>
              <a:rPr lang="en-US" sz="2200" dirty="0" err="1">
                <a:solidFill>
                  <a:srgbClr val="C00000"/>
                </a:solidFill>
                <a:latin typeface="Calibri" charset="0"/>
              </a:rPr>
              <a:t>DeptName</a:t>
            </a:r>
            <a:r>
              <a:rPr lang="en-US" sz="2200" dirty="0">
                <a:solidFill>
                  <a:srgbClr val="C00000"/>
                </a:solidFill>
                <a:latin typeface="Calibri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200" dirty="0">
                <a:solidFill>
                  <a:srgbClr val="C00000"/>
                </a:solidFill>
                <a:latin typeface="Calibri" charset="0"/>
              </a:rPr>
              <a:t>			</a:t>
            </a:r>
            <a:r>
              <a:rPr lang="en-US" sz="2200" dirty="0">
                <a:latin typeface="Calibri" charset="0"/>
              </a:rPr>
              <a:t>);</a:t>
            </a:r>
          </a:p>
          <a:p>
            <a:pPr>
              <a:buFont typeface="Arial" charset="0"/>
              <a:buNone/>
            </a:pPr>
            <a:endParaRPr lang="en-US" altLang="zh-TW" sz="22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94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Primary Keys in SQL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953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dirty="0">
                <a:latin typeface="Calibri" charset="0"/>
              </a:rPr>
              <a:t>Creating a table with a primary key:</a:t>
            </a:r>
          </a:p>
          <a:p>
            <a:r>
              <a:rPr lang="en-US" sz="2400" dirty="0">
                <a:latin typeface="Consolas"/>
                <a:cs typeface="Consolas"/>
              </a:rPr>
              <a:t>CREATE TABLE name (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	attrib1 type1 </a:t>
            </a:r>
            <a:r>
              <a:rPr lang="en-US" sz="2400" dirty="0">
                <a:solidFill>
                  <a:srgbClr val="C0504D"/>
                </a:solidFill>
                <a:latin typeface="Consolas"/>
                <a:cs typeface="Consolas"/>
              </a:rPr>
              <a:t>PRIMARY KEY</a:t>
            </a:r>
            <a:r>
              <a:rPr lang="en-US" sz="2400" dirty="0">
                <a:latin typeface="Consolas"/>
                <a:cs typeface="Consolas"/>
              </a:rPr>
              <a:t>,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	attrib2 type2, …);</a:t>
            </a:r>
            <a:br>
              <a:rPr lang="en-US" sz="2400" dirty="0">
                <a:latin typeface="Consolas"/>
                <a:cs typeface="Consolas"/>
              </a:rPr>
            </a:br>
            <a:br>
              <a:rPr lang="en-US" sz="2400" dirty="0">
                <a:latin typeface="Consolas"/>
                <a:cs typeface="Consolas"/>
              </a:rPr>
            </a:br>
            <a:r>
              <a:rPr lang="en-US" sz="2400" b="1" dirty="0">
                <a:latin typeface="Calibri" charset="0"/>
              </a:rPr>
              <a:t>or</a:t>
            </a:r>
            <a:br>
              <a:rPr lang="en-US" sz="2400" dirty="0">
                <a:latin typeface="Calibri" charset="0"/>
              </a:rPr>
            </a:b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onsolas"/>
                <a:cs typeface="Consolas"/>
              </a:rPr>
              <a:t>CREATE TABLE name ( 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attrib1 type1, …, 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PRIMARY KEY </a:t>
            </a:r>
            <a:r>
              <a:rPr lang="en-US" sz="2400" dirty="0">
                <a:latin typeface="Consolas"/>
                <a:cs typeface="Consolas"/>
              </a:rPr>
              <a:t>(attrib1, attrib2, …));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739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>
                <a:latin typeface="Calibri" charset="0"/>
              </a:rPr>
              <a:t>Data Types in SQL (2.3)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233" y="1371600"/>
            <a:ext cx="8568967" cy="5181600"/>
          </a:xfrm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800" dirty="0">
                <a:latin typeface="Calibri" charset="0"/>
              </a:rPr>
              <a:t>Character strings:</a:t>
            </a:r>
          </a:p>
          <a:p>
            <a:pPr lvl="1"/>
            <a:r>
              <a:rPr lang="en-US" sz="2400" dirty="0">
                <a:latin typeface="Calibri" charset="0"/>
              </a:rPr>
              <a:t>CHAR(n): fixed-length string of n characters.</a:t>
            </a:r>
          </a:p>
          <a:p>
            <a:pPr lvl="1"/>
            <a:r>
              <a:rPr lang="en-US" sz="2400" dirty="0">
                <a:latin typeface="Calibri" charset="0"/>
              </a:rPr>
              <a:t>VARCHAR(n): string of length of up to n characters.</a:t>
            </a:r>
          </a:p>
          <a:p>
            <a:r>
              <a:rPr lang="en-US" sz="2800" dirty="0">
                <a:latin typeface="Calibri" charset="0"/>
              </a:rPr>
              <a:t>Bit strings:</a:t>
            </a:r>
          </a:p>
          <a:p>
            <a:pPr lvl="1"/>
            <a:r>
              <a:rPr lang="en-US" sz="2400" dirty="0">
                <a:latin typeface="Calibri" charset="0"/>
              </a:rPr>
              <a:t>BIT(n): bit string of length n.</a:t>
            </a:r>
          </a:p>
          <a:p>
            <a:pPr lvl="1"/>
            <a:r>
              <a:rPr lang="en-US" sz="2400" dirty="0">
                <a:latin typeface="Calibri" charset="0"/>
              </a:rPr>
              <a:t>BIT VARYING(n): bit string of length </a:t>
            </a:r>
            <a:r>
              <a:rPr lang="en-US" sz="2400" dirty="0" err="1">
                <a:latin typeface="Calibri" charset="0"/>
              </a:rPr>
              <a:t>upto</a:t>
            </a:r>
            <a:r>
              <a:rPr lang="en-US" sz="2400" dirty="0">
                <a:latin typeface="Calibri" charset="0"/>
              </a:rPr>
              <a:t> n.</a:t>
            </a:r>
          </a:p>
          <a:p>
            <a:r>
              <a:rPr lang="en-US" sz="2800" dirty="0">
                <a:latin typeface="Calibri" charset="0"/>
              </a:rPr>
              <a:t>BOOLEAN: possible values are TRUE, FALSE, and UNKNOWN (read Chapter 6.1.6 and 6.1.7).</a:t>
            </a:r>
          </a:p>
          <a:p>
            <a:r>
              <a:rPr lang="sv-SE" sz="2800" dirty="0" err="1">
                <a:latin typeface="Calibri" charset="0"/>
              </a:rPr>
              <a:t>Integers</a:t>
            </a:r>
            <a:r>
              <a:rPr lang="sv-SE" sz="2800" dirty="0">
                <a:latin typeface="Calibri" charset="0"/>
              </a:rPr>
              <a:t>: INTEGER (INT), SHORTINT.</a:t>
            </a:r>
          </a:p>
          <a:p>
            <a:r>
              <a:rPr lang="en-US" sz="2800" dirty="0">
                <a:latin typeface="Calibri" charset="0"/>
              </a:rPr>
              <a:t>Floats: FLOAT (or REAL), DOUBLE PRECISION.</a:t>
            </a:r>
          </a:p>
          <a:p>
            <a:r>
              <a:rPr lang="en-US" sz="2800" dirty="0">
                <a:latin typeface="Calibri" charset="0"/>
              </a:rPr>
              <a:t>Fixed point numbers: DECIMAL(n, d): a number with n digits, with the decimal point d positions from the right.</a:t>
            </a:r>
          </a:p>
          <a:p>
            <a:r>
              <a:rPr lang="en-US" sz="2800" dirty="0">
                <a:latin typeface="Calibri" charset="0"/>
              </a:rPr>
              <a:t>Dates and times: DATE and TIME (read Chapter 6.1.5).</a:t>
            </a:r>
            <a:endParaRPr lang="en-US" altLang="zh-TW" sz="24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49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Effect of Declaring PRIMARY KEYs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382000" cy="5135562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latin typeface="Calibri" charset="0"/>
              </a:rPr>
              <a:t>Two tuples in a relation cannot agree on all the attributes in the key. DBMS will reject any action that inserts or updates a tuple in violation of this rule.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 tuple cannot have a NULL value in a key attribute.</a:t>
            </a:r>
            <a:endParaRPr lang="en-US" altLang="zh-TW" sz="28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86444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Other Keys in SQL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279" y="1417638"/>
            <a:ext cx="8514921" cy="5135562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If a relation has other keys, declare them using the UNIQUE keyword.</a:t>
            </a:r>
          </a:p>
          <a:p>
            <a:r>
              <a:rPr lang="en-US" sz="2800" dirty="0">
                <a:latin typeface="Calibri" charset="0"/>
              </a:rPr>
              <a:t>Use UNIQUE in exactly the same places as PRIMARY KEY.</a:t>
            </a:r>
          </a:p>
          <a:p>
            <a:r>
              <a:rPr lang="en-US" sz="2800" dirty="0">
                <a:latin typeface="Calibri" charset="0"/>
              </a:rPr>
              <a:t>There are two differences between PRIMARY KEY and UNIQUE:</a:t>
            </a:r>
          </a:p>
          <a:p>
            <a:pPr lvl="1"/>
            <a:r>
              <a:rPr lang="en-US" sz="2400" dirty="0">
                <a:latin typeface="Calibri" charset="0"/>
              </a:rPr>
              <a:t>A table may have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only one PRIMARY KEY </a:t>
            </a:r>
            <a:r>
              <a:rPr lang="en-US" sz="2400" dirty="0">
                <a:latin typeface="Calibri" charset="0"/>
              </a:rPr>
              <a:t>but more than one set of attributes declared UNIQUE.</a:t>
            </a:r>
          </a:p>
          <a:p>
            <a:pPr lvl="1"/>
            <a:r>
              <a:rPr lang="en-US" sz="2400" dirty="0">
                <a:latin typeface="Calibri" charset="0"/>
              </a:rPr>
              <a:t>A tuple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may have NULL values in UNIQUE </a:t>
            </a:r>
            <a:r>
              <a:rPr lang="en-US" sz="2400" dirty="0">
                <a:latin typeface="Calibri" charset="0"/>
              </a:rPr>
              <a:t>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71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Enforcing Key Constraints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721" y="1296957"/>
            <a:ext cx="8582479" cy="5256243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Upon which actions should an RDBMS enforce a key constraint?</a:t>
            </a:r>
          </a:p>
          <a:p>
            <a:r>
              <a:rPr lang="en-US" sz="2800" dirty="0">
                <a:latin typeface="Calibri" charset="0"/>
              </a:rPr>
              <a:t>Only tuple update and insertion.</a:t>
            </a:r>
          </a:p>
          <a:p>
            <a:r>
              <a:rPr lang="en-US" sz="2800" dirty="0">
                <a:latin typeface="Calibri" charset="0"/>
              </a:rPr>
              <a:t>RDMBS searches the tuples in the table to find if any tuples exists that agrees with the new tuple on all attributes in the primary key.</a:t>
            </a:r>
          </a:p>
          <a:p>
            <a:r>
              <a:rPr lang="en-US" sz="2800" dirty="0">
                <a:latin typeface="Calibri" charset="0"/>
              </a:rPr>
              <a:t>To speed this process, an RDBMS automatically creates an efficient search </a:t>
            </a:r>
            <a:r>
              <a:rPr lang="en-US" sz="2800" b="1" i="1" dirty="0">
                <a:latin typeface="Calibri" charset="0"/>
              </a:rPr>
              <a:t>index</a:t>
            </a:r>
            <a:r>
              <a:rPr lang="en-US" sz="2800" dirty="0">
                <a:latin typeface="Calibri" charset="0"/>
              </a:rPr>
              <a:t> on the primary key.</a:t>
            </a:r>
          </a:p>
          <a:p>
            <a:r>
              <a:rPr lang="en-US" sz="2800" dirty="0">
                <a:latin typeface="Calibri" charset="0"/>
              </a:rPr>
              <a:t>Users can instruct the RDBMS to create an </a:t>
            </a:r>
            <a:r>
              <a:rPr lang="en-US" sz="2800" b="1" i="1" dirty="0">
                <a:latin typeface="Calibri" charset="0"/>
              </a:rPr>
              <a:t>index</a:t>
            </a:r>
            <a:r>
              <a:rPr lang="en-US" sz="2800" dirty="0">
                <a:latin typeface="Calibri" charset="0"/>
              </a:rPr>
              <a:t> on one or more attributes (more in Chapter 8.3, coming later).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460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Foreign Key Constraints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698" y="1417638"/>
            <a:ext cx="8609502" cy="5135562"/>
          </a:xfrm>
          <a:noFill/>
        </p:spPr>
        <p:txBody>
          <a:bodyPr lIns="90488" tIns="44450" rIns="90488" bIns="44450"/>
          <a:lstStyle/>
          <a:p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Foreign key</a:t>
            </a:r>
            <a:r>
              <a:rPr lang="en-US" sz="2400" dirty="0">
                <a:latin typeface="Calibri" charset="0"/>
              </a:rPr>
              <a:t>: a rule that a value appearing in one relation must appear in the key component of another relation.</a:t>
            </a:r>
          </a:p>
          <a:p>
            <a:pPr lvl="1"/>
            <a:r>
              <a:rPr lang="en-US" sz="2000" dirty="0">
                <a:latin typeface="Calibri" charset="0"/>
              </a:rPr>
              <a:t>aka values for certain attributes must "make sense."</a:t>
            </a:r>
          </a:p>
          <a:p>
            <a:pPr lvl="1"/>
            <a:r>
              <a:rPr lang="en-US" sz="2000" dirty="0">
                <a:latin typeface="Calibri" charset="0"/>
              </a:rPr>
              <a:t>Potter example: Every professor who is listed as teaching a course in the Courses relation must have an entry in the Profs relation.</a:t>
            </a:r>
          </a:p>
          <a:p>
            <a:r>
              <a:rPr lang="en-US" sz="2400" dirty="0">
                <a:latin typeface="Calibri" charset="0"/>
              </a:rPr>
              <a:t>How do we express such constraints in relational algebra?</a:t>
            </a:r>
          </a:p>
          <a:p>
            <a:r>
              <a:rPr lang="en-US" sz="2400" dirty="0">
                <a:latin typeface="Calibri" charset="0"/>
              </a:rPr>
              <a:t>Consider the relations Courses(</a:t>
            </a:r>
            <a:r>
              <a:rPr lang="en-US" sz="2400" dirty="0" err="1">
                <a:latin typeface="Calibri" charset="0"/>
              </a:rPr>
              <a:t>crn</a:t>
            </a:r>
            <a:r>
              <a:rPr lang="en-US" sz="2400" dirty="0">
                <a:latin typeface="Calibri" charset="0"/>
              </a:rPr>
              <a:t>, year, name, </a:t>
            </a:r>
            <a:r>
              <a:rPr lang="en-US" sz="2400" dirty="0" err="1">
                <a:latin typeface="Calibri" charset="0"/>
              </a:rPr>
              <a:t>proflast</a:t>
            </a:r>
            <a:r>
              <a:rPr lang="en-US" sz="2400" dirty="0">
                <a:latin typeface="Calibri" charset="0"/>
              </a:rPr>
              <a:t>, …) and Profs(last, first).</a:t>
            </a:r>
          </a:p>
          <a:p>
            <a:r>
              <a:rPr lang="en-US" sz="2400" dirty="0">
                <a:latin typeface="Calibri" charset="0"/>
              </a:rPr>
              <a:t>We want to require that every non-NULL value of </a:t>
            </a:r>
            <a:r>
              <a:rPr lang="en-US" sz="2400" dirty="0" err="1">
                <a:latin typeface="Calibri" charset="0"/>
              </a:rPr>
              <a:t>proflast</a:t>
            </a:r>
            <a:r>
              <a:rPr lang="en-US" sz="2400" dirty="0">
                <a:latin typeface="Calibri" charset="0"/>
              </a:rPr>
              <a:t> in Courses must be a valid professor last name in Profs.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6657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>
                <a:latin typeface="Calibri" charset="0"/>
              </a:rPr>
              <a:t>Foreign Key Constraints in SQL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1" y="1417638"/>
            <a:ext cx="8944703" cy="5135562"/>
          </a:xfrm>
          <a:noFill/>
        </p:spPr>
        <p:txBody>
          <a:bodyPr lIns="90488" tIns="44450" rIns="90488" bIns="44450"/>
          <a:lstStyle/>
          <a:p>
            <a:r>
              <a:rPr lang="en-US" sz="2400" dirty="0">
                <a:latin typeface="Calibri" charset="0"/>
              </a:rPr>
              <a:t>We want to require that every non-NULL value of </a:t>
            </a:r>
            <a:r>
              <a:rPr lang="en-US" sz="2400" dirty="0" err="1">
                <a:latin typeface="Calibri" charset="0"/>
              </a:rPr>
              <a:t>proflast</a:t>
            </a:r>
            <a:r>
              <a:rPr lang="en-US" sz="2400" dirty="0">
                <a:latin typeface="Calibri" charset="0"/>
              </a:rPr>
              <a:t> in Courses must be a valid professor last name in Profs.</a:t>
            </a:r>
          </a:p>
          <a:p>
            <a:r>
              <a:rPr lang="en-US" sz="2400" dirty="0">
                <a:latin typeface="Calibri" charset="0"/>
              </a:rPr>
              <a:t>In Courses, declare </a:t>
            </a:r>
            <a:r>
              <a:rPr lang="en-US" sz="2400" dirty="0" err="1">
                <a:latin typeface="Calibri" charset="0"/>
              </a:rPr>
              <a:t>proflast</a:t>
            </a:r>
            <a:r>
              <a:rPr lang="en-US" sz="2400" dirty="0">
                <a:latin typeface="Calibri" charset="0"/>
              </a:rPr>
              <a:t> to be a foreign key.</a:t>
            </a: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r>
              <a:rPr lang="en-US" sz="2200" dirty="0">
                <a:latin typeface="Consolas"/>
                <a:cs typeface="Consolas"/>
              </a:rPr>
              <a:t>CREATE TABLE Courses (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   </a:t>
            </a:r>
            <a:r>
              <a:rPr lang="en-US" sz="2200" dirty="0" err="1">
                <a:latin typeface="Consolas"/>
                <a:cs typeface="Consolas"/>
              </a:rPr>
              <a:t>proflast</a:t>
            </a:r>
            <a:r>
              <a:rPr lang="en-US" sz="2200" dirty="0">
                <a:latin typeface="Consolas"/>
                <a:cs typeface="Consolas"/>
              </a:rPr>
              <a:t> VARCHAR(8) </a:t>
            </a:r>
            <a:r>
              <a:rPr lang="en-US" sz="2200" dirty="0">
                <a:solidFill>
                  <a:srgbClr val="C00000"/>
                </a:solidFill>
                <a:latin typeface="Consolas"/>
                <a:cs typeface="Consolas"/>
              </a:rPr>
              <a:t>REFERENCES Profs(last)</a:t>
            </a:r>
            <a:r>
              <a:rPr lang="en-US" sz="2200" dirty="0">
                <a:latin typeface="Consolas"/>
                <a:cs typeface="Consolas"/>
              </a:rPr>
              <a:t>,...);</a:t>
            </a:r>
            <a:br>
              <a:rPr lang="en-US" sz="2200" dirty="0">
                <a:latin typeface="Consolas"/>
                <a:cs typeface="Consolas"/>
              </a:rPr>
            </a:b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>
                <a:latin typeface="Consolas"/>
                <a:cs typeface="Consolas"/>
              </a:rPr>
              <a:t>CREATE TABLE Courses (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   </a:t>
            </a:r>
            <a:r>
              <a:rPr lang="en-US" sz="2200" dirty="0" err="1">
                <a:latin typeface="Consolas"/>
                <a:cs typeface="Consolas"/>
              </a:rPr>
              <a:t>proflast</a:t>
            </a:r>
            <a:r>
              <a:rPr lang="en-US" sz="2200" dirty="0">
                <a:latin typeface="Consolas"/>
                <a:cs typeface="Consolas"/>
              </a:rPr>
              <a:t> VARCHAR(8), ..., 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   </a:t>
            </a:r>
            <a:r>
              <a:rPr lang="en-US" sz="2200" dirty="0">
                <a:solidFill>
                  <a:srgbClr val="C00000"/>
                </a:solidFill>
                <a:latin typeface="Consolas"/>
                <a:cs typeface="Consolas"/>
              </a:rPr>
              <a:t>FOREIGN KEY </a:t>
            </a:r>
            <a:r>
              <a:rPr lang="en-US" sz="2200" dirty="0" err="1">
                <a:solidFill>
                  <a:srgbClr val="C00000"/>
                </a:solidFill>
                <a:latin typeface="Consolas"/>
                <a:cs typeface="Consolas"/>
              </a:rPr>
              <a:t>proflast</a:t>
            </a:r>
            <a:r>
              <a:rPr lang="en-US" sz="2200" dirty="0">
                <a:solidFill>
                  <a:srgbClr val="C00000"/>
                </a:solidFill>
                <a:latin typeface="Consolas"/>
                <a:cs typeface="Consolas"/>
              </a:rPr>
              <a:t> REFERENCES Profs(last)</a:t>
            </a:r>
            <a:r>
              <a:rPr lang="en-US" sz="22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9291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Requirements for FOREIGN KEYs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116" y="1417638"/>
            <a:ext cx="8704084" cy="5135562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If a relation R declares that some of its attributes refer to foreign keys in another relation S, then these attributes </a:t>
            </a:r>
            <a:r>
              <a:rPr lang="en-US" sz="2800" dirty="0">
                <a:solidFill>
                  <a:srgbClr val="C00000"/>
                </a:solidFill>
                <a:latin typeface="Calibri" charset="0"/>
              </a:rPr>
              <a:t>must</a:t>
            </a:r>
            <a:r>
              <a:rPr lang="en-US" sz="2800" dirty="0">
                <a:latin typeface="Calibri" charset="0"/>
              </a:rPr>
              <a:t> be declared UNIQUE or PRIMARY KEY in S.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Values of the foreign key in R must appear in the referenced attributes of some tuple in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34579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Enforcing Referential Integrity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698" y="1417638"/>
            <a:ext cx="8609502" cy="5135562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charset="0"/>
              </a:rPr>
              <a:t>Three</a:t>
            </a:r>
            <a:r>
              <a:rPr lang="en-US" sz="2800" dirty="0">
                <a:latin typeface="Calibri" charset="0"/>
              </a:rPr>
              <a:t> policies for maintaining referential integrity.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Default policy: reject violating modifications.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Cascade policy: mimic changes to the referenced attributes at the foreign key.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Set-NULL policy: set appropriate attributes to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8721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latin typeface="Calibri" charset="0"/>
              </a:rPr>
              <a:t>Default Policy for Enforcing Referential Integrity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186" y="1648217"/>
            <a:ext cx="8623014" cy="4904983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Reject </a:t>
            </a:r>
            <a:r>
              <a:rPr lang="en-US" sz="2400" dirty="0">
                <a:latin typeface="Calibri" charset="0"/>
              </a:rPr>
              <a:t>violating modifications. There are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four situations where this can happen</a:t>
            </a:r>
            <a:r>
              <a:rPr lang="en-US" sz="2400" dirty="0">
                <a:latin typeface="Calibri" charset="0"/>
              </a:rPr>
              <a:t>.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b="1" i="1" dirty="0">
                <a:latin typeface="Calibri" charset="0"/>
              </a:rPr>
              <a:t>Insert</a:t>
            </a:r>
            <a:r>
              <a:rPr lang="en-US" sz="2400" dirty="0">
                <a:latin typeface="Calibri" charset="0"/>
              </a:rPr>
              <a:t> a new Song tuple with an unreferenced Artist.</a:t>
            </a:r>
          </a:p>
          <a:p>
            <a:r>
              <a:rPr lang="en-US" sz="2400" b="1" i="1" dirty="0">
                <a:latin typeface="Calibri" charset="0"/>
              </a:rPr>
              <a:t>Update</a:t>
            </a:r>
            <a:r>
              <a:rPr lang="en-US" sz="2400" dirty="0">
                <a:latin typeface="Calibri" charset="0"/>
              </a:rPr>
              <a:t> the </a:t>
            </a:r>
            <a:r>
              <a:rPr lang="en-US" sz="2400" dirty="0" err="1">
                <a:latin typeface="Calibri" charset="0"/>
              </a:rPr>
              <a:t>artistID</a:t>
            </a:r>
            <a:r>
              <a:rPr lang="en-US" sz="2400" dirty="0">
                <a:latin typeface="Calibri" charset="0"/>
              </a:rPr>
              <a:t> attribute in a Song tuple to an unreferenced Artist.</a:t>
            </a:r>
          </a:p>
          <a:p>
            <a:r>
              <a:rPr lang="en-US" sz="2400" b="1" i="1" dirty="0">
                <a:latin typeface="Calibri" charset="0"/>
              </a:rPr>
              <a:t>Update</a:t>
            </a:r>
            <a:r>
              <a:rPr lang="en-US" sz="2400" dirty="0">
                <a:latin typeface="Calibri" charset="0"/>
              </a:rPr>
              <a:t> the </a:t>
            </a:r>
            <a:r>
              <a:rPr lang="en-US" sz="2400" dirty="0" err="1">
                <a:latin typeface="Calibri" charset="0"/>
              </a:rPr>
              <a:t>artistID</a:t>
            </a:r>
            <a:r>
              <a:rPr lang="en-US" sz="2400" dirty="0">
                <a:latin typeface="Calibri" charset="0"/>
              </a:rPr>
              <a:t> attribute in an Artist tuple who has at least one Song tuple.</a:t>
            </a:r>
          </a:p>
          <a:p>
            <a:r>
              <a:rPr lang="en-US" sz="2400" b="1" i="1" dirty="0">
                <a:latin typeface="Calibri" charset="0"/>
              </a:rPr>
              <a:t>Delete</a:t>
            </a:r>
            <a:r>
              <a:rPr lang="en-US" sz="2400" dirty="0">
                <a:latin typeface="Calibri" charset="0"/>
              </a:rPr>
              <a:t> a tuple in Artists who has at least one Song tuple.</a:t>
            </a:r>
          </a:p>
          <a:p>
            <a:pPr>
              <a:buFont typeface="Arial" charset="0"/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79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3920"/>
            <a:ext cx="8229600" cy="1143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latin typeface="Calibri" charset="0"/>
              </a:rPr>
              <a:t>Cascade Policy for Enforcing Referential Integrity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209" y="1742787"/>
            <a:ext cx="8595991" cy="4810413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Only applies to deletions or updates to tuples in the referenced relation (e.g., Artists).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If we delete a tuple in Artists, delete all tuples in Songs that refer to that tuple.</a:t>
            </a:r>
          </a:p>
          <a:p>
            <a:r>
              <a:rPr lang="en-US" sz="2800" dirty="0">
                <a:latin typeface="Calibri" charset="0"/>
              </a:rPr>
              <a:t>If we change the name of an artists in Artists, update all Songs with the altered artist name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644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latin typeface="Calibri" charset="0"/>
              </a:rPr>
              <a:t>Set-NULL Policy for Enforcing Referential Integrity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675" y="1600200"/>
            <a:ext cx="8636525" cy="4953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Only applies to deletions or updates to tuples in the referenced relation (e.g., Artists).</a:t>
            </a:r>
          </a:p>
          <a:p>
            <a:pPr marL="0" indent="0">
              <a:buNone/>
            </a:pPr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If we delete a tuple in Artists, set the artist attribute of all tuples in Songs that refer to the deleted tuple to NULL.</a:t>
            </a:r>
          </a:p>
          <a:p>
            <a:r>
              <a:rPr lang="en-US" sz="2800" dirty="0">
                <a:latin typeface="Calibri" charset="0"/>
              </a:rPr>
              <a:t>If we change the name of an artist in Artists, set all of the artist attributes in any Song tuple that references the artist to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44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Creating and Deleting Tables</a:t>
            </a:r>
            <a:endParaRPr lang="en-US" b="1">
              <a:latin typeface="Calibri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1816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A table is a relation that is physically stored in a database.</a:t>
            </a:r>
          </a:p>
          <a:p>
            <a:r>
              <a:rPr lang="en-US" sz="2800" dirty="0">
                <a:latin typeface="Calibri" charset="0"/>
              </a:rPr>
              <a:t>A table is </a:t>
            </a:r>
            <a:r>
              <a:rPr lang="en-US" sz="2800" dirty="0">
                <a:solidFill>
                  <a:srgbClr val="C00000"/>
                </a:solidFill>
                <a:latin typeface="Calibri" charset="0"/>
              </a:rPr>
              <a:t>persistent</a:t>
            </a:r>
            <a:r>
              <a:rPr lang="en-US" sz="2800" dirty="0">
                <a:latin typeface="Calibri" charset="0"/>
              </a:rPr>
              <a:t>; it exists indefinitely unless deleted (dropped) or altered in some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07504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latin typeface="Calibri" charset="0"/>
              </a:rPr>
              <a:t>Specifying Referential Integrity Policies in SQL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698" y="1600200"/>
            <a:ext cx="8609502" cy="4953000"/>
          </a:xfrm>
          <a:noFill/>
        </p:spPr>
        <p:txBody>
          <a:bodyPr lIns="90488" tIns="44450" rIns="90488" bIns="44450"/>
          <a:lstStyle/>
          <a:p>
            <a:r>
              <a:rPr lang="en-US" sz="2400" dirty="0">
                <a:latin typeface="Calibri" charset="0"/>
              </a:rPr>
              <a:t>SQL allows the database designer to specify the policy for deletes and updates independently.</a:t>
            </a:r>
          </a:p>
          <a:p>
            <a:r>
              <a:rPr lang="en-US" sz="2400" dirty="0">
                <a:latin typeface="Calibri" charset="0"/>
              </a:rPr>
              <a:t>Optionally follow the declaration of the foreign key with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ON DELETE</a:t>
            </a:r>
            <a:r>
              <a:rPr lang="en-US" sz="2400" dirty="0">
                <a:latin typeface="Calibri" charset="0"/>
              </a:rPr>
              <a:t> and/or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ON UPDATE </a:t>
            </a:r>
            <a:r>
              <a:rPr lang="en-US" sz="2400" dirty="0">
                <a:latin typeface="Calibri" charset="0"/>
              </a:rPr>
              <a:t>followed by the policy: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SET NULL or CASCADE.</a:t>
            </a:r>
          </a:p>
          <a:p>
            <a:r>
              <a:rPr lang="en-US" sz="2400" dirty="0">
                <a:latin typeface="Calibri" charset="0"/>
              </a:rPr>
              <a:t>Constraints can be circular, e.g., if there is a one-one mapping between two relations.</a:t>
            </a:r>
          </a:p>
          <a:p>
            <a:r>
              <a:rPr lang="en-US" sz="2400" dirty="0">
                <a:latin typeface="Calibri" charset="0"/>
              </a:rPr>
              <a:t>SQL allows us to defer the checking of constraints (see Chapter 7.1.3).</a:t>
            </a:r>
          </a:p>
          <a:p>
            <a:r>
              <a:rPr lang="en-US" sz="2400" dirty="0">
                <a:latin typeface="Calibri" charset="0"/>
              </a:rPr>
              <a:t>Good suggestions if you don't want default rejection: ON DELETE SET NULL, ON UPDATE CASCADE.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53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latin typeface="Calibri" charset="0"/>
              </a:rPr>
              <a:t>Specifying Referential Integrity Policies in SQL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698" y="1600200"/>
            <a:ext cx="8609502" cy="4953000"/>
          </a:xfrm>
          <a:noFill/>
        </p:spPr>
        <p:txBody>
          <a:bodyPr lIns="90488" tIns="44450" rIns="90488" bIns="44450"/>
          <a:lstStyle/>
          <a:p>
            <a:r>
              <a:rPr lang="en-US" sz="2400" dirty="0">
                <a:latin typeface="Calibri" charset="0"/>
              </a:rPr>
              <a:t>Remember – ON DELETE/ON UPDATE only applies in two situations:</a:t>
            </a:r>
          </a:p>
          <a:p>
            <a:pPr lvl="1"/>
            <a:r>
              <a:rPr lang="en-US" sz="2000" dirty="0">
                <a:latin typeface="Calibri" charset="0"/>
              </a:rPr>
              <a:t>Deleting a row from the </a:t>
            </a:r>
            <a:r>
              <a:rPr lang="en-US" sz="2000" b="1" i="1" dirty="0">
                <a:latin typeface="Calibri" charset="0"/>
              </a:rPr>
              <a:t>REFERENCED</a:t>
            </a:r>
            <a:r>
              <a:rPr lang="en-US" sz="2000" dirty="0">
                <a:latin typeface="Calibri" charset="0"/>
              </a:rPr>
              <a:t> table.</a:t>
            </a:r>
          </a:p>
          <a:p>
            <a:pPr lvl="1"/>
            <a:r>
              <a:rPr lang="en-US" sz="2000" dirty="0">
                <a:latin typeface="Calibri" charset="0"/>
              </a:rPr>
              <a:t>Updating a row from the </a:t>
            </a:r>
            <a:r>
              <a:rPr lang="en-US" sz="2000" b="1" i="1" dirty="0">
                <a:latin typeface="Calibri" charset="0"/>
              </a:rPr>
              <a:t>REFERENCED</a:t>
            </a:r>
            <a:r>
              <a:rPr lang="en-US" sz="2000" dirty="0">
                <a:latin typeface="Calibri" charset="0"/>
              </a:rPr>
              <a:t> table.</a:t>
            </a:r>
          </a:p>
          <a:p>
            <a:r>
              <a:rPr lang="en-US" sz="2400" dirty="0">
                <a:latin typeface="Calibri" charset="0"/>
              </a:rPr>
              <a:t>Deletes and updates from the FOREIGN KEY table cannot be propagated; they are still automatically rejected.</a:t>
            </a:r>
          </a:p>
          <a:p>
            <a:r>
              <a:rPr lang="en-US" sz="2400" dirty="0">
                <a:latin typeface="Calibri" charset="0"/>
              </a:rPr>
              <a:t>Example: updating a song in the songs table to change its artist.</a:t>
            </a: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9006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Constraining Attributes and Tuples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233" y="1600200"/>
            <a:ext cx="8568967" cy="4953000"/>
          </a:xfrm>
          <a:noFill/>
        </p:spPr>
        <p:txBody>
          <a:bodyPr lIns="90488" tIns="44450" rIns="90488" bIns="44450"/>
          <a:lstStyle/>
          <a:p>
            <a:r>
              <a:rPr lang="en-US" sz="2400" dirty="0">
                <a:latin typeface="Calibri" charset="0"/>
              </a:rPr>
              <a:t>SQL also allows us to specify constraints on attributes in a relation and on tuples in a relation.</a:t>
            </a:r>
          </a:p>
          <a:p>
            <a:pPr lvl="1"/>
            <a:r>
              <a:rPr lang="en-US" sz="2200" dirty="0">
                <a:latin typeface="Calibri" charset="0"/>
              </a:rPr>
              <a:t>Disallow courses with a maximum enrollment greater than 100.</a:t>
            </a:r>
          </a:p>
          <a:p>
            <a:pPr lvl="1"/>
            <a:r>
              <a:rPr lang="en-US" sz="2200" dirty="0">
                <a:latin typeface="Calibri" charset="0"/>
              </a:rPr>
              <a:t>A chairperson of a department must teach at most one course every semester.</a:t>
            </a:r>
          </a:p>
          <a:p>
            <a:r>
              <a:rPr lang="en-US" sz="2400" dirty="0">
                <a:latin typeface="Calibri" charset="0"/>
              </a:rPr>
              <a:t>How do we express such constraints in SQL?</a:t>
            </a:r>
          </a:p>
          <a:p>
            <a:r>
              <a:rPr lang="en-US" sz="2400" dirty="0">
                <a:latin typeface="Calibri" charset="0"/>
              </a:rPr>
              <a:t>How can we change our minds about constraints?</a:t>
            </a:r>
          </a:p>
          <a:p>
            <a:r>
              <a:rPr lang="en-US" sz="2400" dirty="0">
                <a:latin typeface="Calibri" charset="0"/>
              </a:rPr>
              <a:t>A simple constraint: NOT NULL</a:t>
            </a:r>
          </a:p>
          <a:p>
            <a:pPr lvl="1"/>
            <a:r>
              <a:rPr lang="en-US" sz="2200" dirty="0">
                <a:latin typeface="Calibri" charset="0"/>
              </a:rPr>
              <a:t>Declare an attribute to be NOT NULL after its type in a CREATE TABLE statement.</a:t>
            </a:r>
          </a:p>
          <a:p>
            <a:pPr lvl="1"/>
            <a:r>
              <a:rPr lang="en-US" sz="2200" dirty="0">
                <a:latin typeface="Calibri" charset="0"/>
              </a:rPr>
              <a:t>Effect is to disallow tuples in which this attribute is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41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3340"/>
            <a:ext cx="8229600" cy="563563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latin typeface="Calibri" charset="0"/>
              </a:rPr>
              <a:t>Attribute-Based CHECK Constraints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675" y="1445566"/>
            <a:ext cx="8636525" cy="5107633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CREATE TABLE name ( 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attrib</a:t>
            </a:r>
            <a:r>
              <a:rPr lang="en-US" sz="2800" dirty="0">
                <a:latin typeface="Consolas"/>
                <a:cs typeface="Consolas"/>
              </a:rPr>
              <a:t> type CHECK (constraint), …)</a:t>
            </a:r>
          </a:p>
          <a:p>
            <a:r>
              <a:rPr lang="en-US" sz="2800" dirty="0">
                <a:latin typeface="Calibri" charset="0"/>
              </a:rPr>
              <a:t>constraint is anything that can be in a WHERE clause.</a:t>
            </a:r>
          </a:p>
          <a:p>
            <a:pPr lvl="1"/>
            <a:r>
              <a:rPr lang="en-US" sz="2400" dirty="0">
                <a:latin typeface="Calibri" charset="0"/>
              </a:rPr>
              <a:t>But usually it's a simple limit on values.</a:t>
            </a:r>
          </a:p>
          <a:p>
            <a:r>
              <a:rPr lang="en-US" sz="2800" dirty="0">
                <a:latin typeface="Calibri" charset="0"/>
              </a:rPr>
              <a:t>CHECK statement may use a </a:t>
            </a:r>
            <a:r>
              <a:rPr lang="en-US" sz="2800" dirty="0" err="1">
                <a:latin typeface="Calibri" charset="0"/>
              </a:rPr>
              <a:t>subquery</a:t>
            </a:r>
            <a:r>
              <a:rPr lang="en-US" sz="2800" dirty="0">
                <a:latin typeface="Calibri" charset="0"/>
              </a:rPr>
              <a:t> to mention other attributes of the same relation or other relations.*</a:t>
            </a:r>
          </a:p>
          <a:p>
            <a:r>
              <a:rPr lang="en-US" sz="2800" dirty="0">
                <a:latin typeface="Calibri" charset="0"/>
              </a:rPr>
              <a:t>An attribute-based CHECK constraint is checked </a:t>
            </a:r>
            <a:r>
              <a:rPr lang="en-US" sz="2800" dirty="0">
                <a:solidFill>
                  <a:srgbClr val="C00000"/>
                </a:solidFill>
                <a:latin typeface="Calibri" charset="0"/>
              </a:rPr>
              <a:t>only when any tuple gets a new value for this attribute.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INSERTs/UPDATEs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Not DELETEs!  (e.g., do not use CHECK to simulate referential integrity with a foreign key)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376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28"/>
            <a:ext cx="8229600" cy="563563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latin typeface="Calibri" charset="0"/>
              </a:rPr>
              <a:t>Tuple-Based CHECK Constraints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40" y="914400"/>
            <a:ext cx="8677060" cy="56388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dirty="0">
                <a:latin typeface="Calibri" charset="0"/>
              </a:rPr>
              <a:t>Tuple-based CHECK constraints are checked whenever a tuple is inserted into or updated in a relation.</a:t>
            </a:r>
          </a:p>
          <a:p>
            <a:r>
              <a:rPr lang="en-US" sz="2400" dirty="0">
                <a:latin typeface="Calibri" charset="0"/>
              </a:rPr>
              <a:t>Designer may add these constraints after the list of attributes in a CREATE TABLE statement.</a:t>
            </a:r>
          </a:p>
          <a:p>
            <a:r>
              <a:rPr lang="en-US" sz="2400" dirty="0">
                <a:latin typeface="Consolas"/>
                <a:cs typeface="Consolas"/>
              </a:rPr>
              <a:t>CREATE TABLE name (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attrib1 type1, attrib2 type2, …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CHECK (constraint));</a:t>
            </a:r>
            <a:endParaRPr lang="en-US" sz="2200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504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28"/>
            <a:ext cx="8229600" cy="563563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latin typeface="Calibri" charset="0"/>
              </a:rPr>
              <a:t>CHECK Caveats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40" y="1399508"/>
            <a:ext cx="8677060" cy="5153691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dirty="0">
                <a:latin typeface="Calibri" charset="0"/>
              </a:rPr>
              <a:t>CHECK constraints are only triggered when the table on which they are declared is </a:t>
            </a:r>
            <a:r>
              <a:rPr lang="en-US" sz="2400" dirty="0" err="1">
                <a:latin typeface="Calibri" charset="0"/>
              </a:rPr>
              <a:t>INSERTed</a:t>
            </a:r>
            <a:r>
              <a:rPr lang="en-US" sz="2400" dirty="0">
                <a:latin typeface="Calibri" charset="0"/>
              </a:rPr>
              <a:t> into or </a:t>
            </a:r>
            <a:r>
              <a:rPr lang="en-US" sz="2400" dirty="0" err="1">
                <a:latin typeface="Calibri" charset="0"/>
              </a:rPr>
              <a:t>UPDATEd</a:t>
            </a:r>
            <a:r>
              <a:rPr lang="en-US" sz="2400" dirty="0">
                <a:latin typeface="Calibri" charset="0"/>
              </a:rPr>
              <a:t>.</a:t>
            </a:r>
          </a:p>
          <a:p>
            <a:r>
              <a:rPr lang="en-US" sz="2400" dirty="0">
                <a:solidFill>
                  <a:srgbClr val="C00000"/>
                </a:solidFill>
                <a:latin typeface="Calibri" charset="0"/>
                <a:cs typeface="Consolas"/>
              </a:rPr>
              <a:t>If a CHECK constraint on table T1 references another table T2 in a constraint and that other table changes, it will not re-trigger the CHECK.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charset="0"/>
                <a:cs typeface="Consolas"/>
              </a:rPr>
              <a:t>Many DBMSs (SQLite, MySQL,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cs typeface="Consolas"/>
              </a:rPr>
              <a:t>PostgreSQL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cs typeface="Consolas"/>
              </a:rPr>
              <a:t>, Oracle) prohibit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cs typeface="Consolas"/>
              </a:rPr>
              <a:t>subqueries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cs typeface="Consolas"/>
              </a:rPr>
              <a:t> in CHECKs for this reason.</a:t>
            </a:r>
            <a:endParaRPr lang="en-US" sz="2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35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8933"/>
            <a:ext cx="8229600" cy="563563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latin typeface="Calibri" charset="0"/>
              </a:rPr>
              <a:t>Modifying Constraints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233" y="1466532"/>
            <a:ext cx="8568967" cy="4781868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SQL allows constraints to be named, so that they can later be modified.</a:t>
            </a:r>
          </a:p>
          <a:p>
            <a:r>
              <a:rPr lang="en-US" sz="2800" dirty="0">
                <a:latin typeface="Calibri" charset="0"/>
              </a:rPr>
              <a:t>See SQL documentation.</a:t>
            </a:r>
            <a:endParaRPr lang="en-US" sz="24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3154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63500"/>
            <a:ext cx="79375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39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193" y="120569"/>
            <a:ext cx="4167007" cy="58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46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06" y="234600"/>
            <a:ext cx="7986874" cy="59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9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Creating/Deleting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CREATE TABLE </a:t>
            </a:r>
            <a:r>
              <a:rPr lang="en-US" i="1" dirty="0">
                <a:latin typeface="Consolas"/>
                <a:cs typeface="Consolas"/>
              </a:rPr>
              <a:t>name</a:t>
            </a:r>
            <a:r>
              <a:rPr lang="en-US" dirty="0">
                <a:latin typeface="Consolas"/>
                <a:cs typeface="Consolas"/>
              </a:rPr>
              <a:t> (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		</a:t>
            </a:r>
            <a:r>
              <a:rPr lang="en-US" i="1" dirty="0">
                <a:latin typeface="Consolas"/>
                <a:cs typeface="Consolas"/>
              </a:rPr>
              <a:t>attr1 type1, attr2 type2, </a:t>
            </a:r>
            <a:r>
              <a:rPr lang="en-US" dirty="0">
                <a:latin typeface="Consolas"/>
                <a:cs typeface="Consolas"/>
              </a:rPr>
              <a:t>…);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DROP TABLE </a:t>
            </a:r>
            <a:r>
              <a:rPr lang="en-US" i="1" dirty="0">
                <a:latin typeface="Consolas"/>
                <a:cs typeface="Consolas"/>
              </a:rPr>
              <a:t>name</a:t>
            </a:r>
            <a:r>
              <a:rPr lang="en-US" dirty="0">
                <a:latin typeface="Consolas"/>
                <a:cs typeface="Consolas"/>
              </a:rPr>
              <a:t>;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1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and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Assertion – a schema-level condition that must be true at all times (a more powerful CHECK).</a:t>
            </a:r>
          </a:p>
          <a:p>
            <a:r>
              <a:rPr lang="en-US" dirty="0"/>
              <a:t>Trigger – a series of actions associated with some database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1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database-schema elements, like relations</a:t>
            </a:r>
          </a:p>
          <a:p>
            <a:r>
              <a:rPr lang="en-US" dirty="0"/>
              <a:t>Defined by:</a:t>
            </a:r>
          </a:p>
          <a:p>
            <a:pPr lvl="1"/>
            <a:r>
              <a:rPr lang="en-US" dirty="0"/>
              <a:t>CREATE ASSERTION &lt;name&gt;</a:t>
            </a:r>
          </a:p>
          <a:p>
            <a:pPr marL="457200" lvl="1" indent="0">
              <a:buNone/>
            </a:pPr>
            <a:r>
              <a:rPr lang="en-US" dirty="0"/>
              <a:t>          CHECK (&lt;condition&gt;);</a:t>
            </a:r>
          </a:p>
          <a:p>
            <a:pPr marL="514350" indent="-457200"/>
            <a:r>
              <a:rPr lang="en-US" dirty="0"/>
              <a:t>Condition may refer to any relation or attribute in the database schema.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have more courses than students (‘Pigeonhole Principle’)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ASSERTION </a:t>
            </a:r>
            <a:r>
              <a:rPr lang="en-US" dirty="0" err="1"/>
              <a:t>FewStudents</a:t>
            </a:r>
            <a:r>
              <a:rPr lang="en-US" dirty="0"/>
              <a:t> CHECK ( </a:t>
            </a:r>
          </a:p>
          <a:p>
            <a:pPr marL="0" indent="0">
              <a:buNone/>
            </a:pPr>
            <a:r>
              <a:rPr lang="en-US" dirty="0"/>
              <a:t>  (SELECT COUNT(*) FROM Students) &gt;= </a:t>
            </a:r>
          </a:p>
          <a:p>
            <a:pPr marL="0" indent="0">
              <a:buNone/>
            </a:pPr>
            <a:r>
              <a:rPr lang="en-US" dirty="0"/>
              <a:t>  (SELECT COUNT(*) FROM Courses)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4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news – no popular DBMSs support them.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4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Assertions are powerful, but the DBMS often can’t tell when they need to be checked.</a:t>
            </a:r>
          </a:p>
          <a:p>
            <a:r>
              <a:rPr lang="en-US" dirty="0"/>
              <a:t>Attribute- and tuple-based checks are checked at known times</a:t>
            </a:r>
            <a:r>
              <a:rPr lang="en-US" dirty="0">
                <a:sym typeface="Wingdings"/>
              </a:rPr>
              <a:t>, but </a:t>
            </a:r>
            <a:r>
              <a:rPr lang="en-US" dirty="0"/>
              <a:t>not as powerful.</a:t>
            </a:r>
          </a:p>
          <a:p>
            <a:r>
              <a:rPr lang="en-US" b="1" i="1" dirty="0"/>
              <a:t>Triggers</a:t>
            </a:r>
            <a:r>
              <a:rPr lang="en-US" dirty="0"/>
              <a:t> let the user decide when to check for any condition.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50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AB8985-513A-944D-B3F6-BB462725FE37}" type="slidenum">
              <a:rPr lang="zh-TW" altLang="en-US">
                <a:solidFill>
                  <a:srgbClr val="898989"/>
                </a:solidFill>
                <a:latin typeface="Calibri" charset="0"/>
                <a:ea typeface="新細明體" charset="0"/>
                <a:cs typeface="新細明體" charset="0"/>
              </a:rPr>
              <a:pPr eaLnBrk="1" hangingPunct="1"/>
              <a:t>45</a:t>
            </a:fld>
            <a:endParaRPr lang="en-US" altLang="zh-TW">
              <a:solidFill>
                <a:srgbClr val="898989"/>
              </a:solidFill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Triggers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9756"/>
            <a:ext cx="8229600" cy="4525963"/>
          </a:xfrm>
          <a:noFill/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latin typeface="Calibri" charset="0"/>
                <a:ea typeface="新細明體" charset="0"/>
                <a:cs typeface="新細明體" charset="0"/>
              </a:rPr>
              <a:t>Trigger: procedure that starts automatically if specified changes occur to the DBMS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latin typeface="Calibri" charset="0"/>
                <a:ea typeface="新細明體" charset="0"/>
                <a:cs typeface="新細明體" charset="0"/>
              </a:rPr>
              <a:t>A trigger has three parts: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2400" dirty="0">
                <a:solidFill>
                  <a:srgbClr val="C00000"/>
                </a:solidFill>
                <a:latin typeface="Calibri" charset="0"/>
                <a:ea typeface="新細明體" charset="0"/>
                <a:cs typeface="新細明體" charset="0"/>
              </a:rPr>
              <a:t>Event</a:t>
            </a: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 (activates the trigger)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2400" dirty="0">
                <a:solidFill>
                  <a:srgbClr val="C00000"/>
                </a:solidFill>
                <a:latin typeface="Calibri" charset="0"/>
                <a:ea typeface="新細明體" charset="0"/>
                <a:cs typeface="新細明體" charset="0"/>
              </a:rPr>
              <a:t>Condition </a:t>
            </a: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(tests whether the triggers should run)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2400" dirty="0">
                <a:solidFill>
                  <a:srgbClr val="C00000"/>
                </a:solidFill>
                <a:latin typeface="Calibri" charset="0"/>
                <a:ea typeface="新細明體" charset="0"/>
                <a:cs typeface="新細明體" charset="0"/>
              </a:rPr>
              <a:t>Action</a:t>
            </a:r>
            <a:r>
              <a:rPr lang="en-US" altLang="zh-TW" sz="2400" dirty="0">
                <a:solidFill>
                  <a:srgbClr val="CC99FF"/>
                </a:solidFill>
                <a:latin typeface="Calibri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(what happens if the trigger runs)</a:t>
            </a:r>
          </a:p>
          <a:p>
            <a:pPr lvl="1">
              <a:lnSpc>
                <a:spcPct val="80000"/>
              </a:lnSpc>
              <a:buSzPct val="75000"/>
            </a:pPr>
            <a:endParaRPr lang="en-US" altLang="zh-TW" sz="2400" dirty="0">
              <a:latin typeface="Calibri" charset="0"/>
              <a:ea typeface="新細明體" charset="0"/>
              <a:cs typeface="新細明體" charset="0"/>
            </a:endParaRPr>
          </a:p>
          <a:p>
            <a:pPr marL="457200" lvl="1" indent="0">
              <a:lnSpc>
                <a:spcPct val="80000"/>
              </a:lnSpc>
              <a:buSzPct val="75000"/>
              <a:buNone/>
            </a:pP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Maintain a unary relation </a:t>
            </a:r>
            <a:r>
              <a:rPr lang="en-US" altLang="zh-TW" sz="2400" dirty="0" err="1">
                <a:latin typeface="Calibri" charset="0"/>
                <a:ea typeface="新細明體" charset="0"/>
                <a:cs typeface="新細明體" charset="0"/>
              </a:rPr>
              <a:t>New_Courses</a:t>
            </a: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 which has the list of brand new courses</a:t>
            </a:r>
          </a:p>
        </p:txBody>
      </p:sp>
    </p:spTree>
    <p:extLst>
      <p:ext uri="{BB962C8B-B14F-4D97-AF65-F5344CB8AC3E}">
        <p14:creationId xmlns:p14="http://schemas.microsoft.com/office/powerpoint/2010/main" val="30172323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AB8985-513A-944D-B3F6-BB462725FE37}" type="slidenum">
              <a:rPr lang="zh-TW" altLang="en-US">
                <a:solidFill>
                  <a:srgbClr val="898989"/>
                </a:solidFill>
                <a:latin typeface="Calibri" charset="0"/>
                <a:ea typeface="新細明體" charset="0"/>
                <a:cs typeface="新細明體" charset="0"/>
              </a:rPr>
              <a:pPr eaLnBrk="1" hangingPunct="1"/>
              <a:t>46</a:t>
            </a:fld>
            <a:endParaRPr lang="en-US" altLang="zh-TW">
              <a:solidFill>
                <a:srgbClr val="898989"/>
              </a:solidFill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Triggers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9756"/>
            <a:ext cx="8229600" cy="4525963"/>
          </a:xfrm>
          <a:noFill/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latin typeface="Calibri" charset="0"/>
                <a:ea typeface="新細明體" charset="0"/>
                <a:cs typeface="新細明體" charset="0"/>
              </a:rPr>
              <a:t>Trigger: procedure that starts automatically if specified changes occur to the DBMS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latin typeface="Calibri" charset="0"/>
                <a:ea typeface="新細明體" charset="0"/>
                <a:cs typeface="新細明體" charset="0"/>
              </a:rPr>
              <a:t>A trigger has three parts: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2400" dirty="0">
                <a:solidFill>
                  <a:srgbClr val="C00000"/>
                </a:solidFill>
                <a:latin typeface="Calibri" charset="0"/>
                <a:ea typeface="新細明體" charset="0"/>
                <a:cs typeface="新細明體" charset="0"/>
              </a:rPr>
              <a:t>Event</a:t>
            </a: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 (activates the trigger)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2400" dirty="0">
                <a:solidFill>
                  <a:srgbClr val="C00000"/>
                </a:solidFill>
                <a:latin typeface="Calibri" charset="0"/>
                <a:ea typeface="新細明體" charset="0"/>
                <a:cs typeface="新細明體" charset="0"/>
              </a:rPr>
              <a:t>Condition </a:t>
            </a: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(tests whether the triggers should run)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2400" dirty="0">
                <a:solidFill>
                  <a:srgbClr val="C00000"/>
                </a:solidFill>
                <a:latin typeface="Calibri" charset="0"/>
                <a:ea typeface="新細明體" charset="0"/>
                <a:cs typeface="新細明體" charset="0"/>
              </a:rPr>
              <a:t>Action</a:t>
            </a:r>
            <a:r>
              <a:rPr lang="en-US" altLang="zh-TW" sz="2400" dirty="0">
                <a:solidFill>
                  <a:srgbClr val="CC99FF"/>
                </a:solidFill>
                <a:latin typeface="Calibri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(what happens if the trigger runs)</a:t>
            </a:r>
          </a:p>
          <a:p>
            <a:pPr lvl="1">
              <a:lnSpc>
                <a:spcPct val="80000"/>
              </a:lnSpc>
              <a:buSzPct val="75000"/>
            </a:pPr>
            <a:endParaRPr lang="en-US" altLang="zh-TW" sz="2400" dirty="0">
              <a:latin typeface="Calibri" charset="0"/>
              <a:ea typeface="新細明體" charset="0"/>
              <a:cs typeface="新細明體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CREATE TRIGGER </a:t>
            </a:r>
            <a:r>
              <a:rPr lang="en-US" altLang="zh-TW" sz="2400" i="1" dirty="0" err="1">
                <a:latin typeface="Calibri" charset="0"/>
                <a:ea typeface="新細明體" charset="0"/>
                <a:cs typeface="新細明體" charset="0"/>
              </a:rPr>
              <a:t>incr_count</a:t>
            </a: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AFTER INSERT ON Teach           // Event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REFERENCING NEW ROW AS new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FOR EACH ROW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WHEN (</a:t>
            </a:r>
            <a:r>
              <a:rPr lang="en-US" altLang="zh-TW" sz="2400" i="1" dirty="0" err="1">
                <a:latin typeface="Calibri" charset="0"/>
                <a:ea typeface="新細明體" charset="0"/>
                <a:cs typeface="新細明體" charset="0"/>
              </a:rPr>
              <a:t>new.id</a:t>
            </a: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 NOT IN (SELECT ID FROM Courses)) 	 // Condition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INSERT INTO </a:t>
            </a:r>
            <a:r>
              <a:rPr lang="en-US" altLang="zh-TW" sz="2400" i="1" dirty="0" err="1">
                <a:latin typeface="Calibri" charset="0"/>
                <a:ea typeface="新細明體" charset="0"/>
                <a:cs typeface="新細明體" charset="0"/>
              </a:rPr>
              <a:t>New_Courses</a:t>
            </a: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(id) VALUES(</a:t>
            </a:r>
            <a:r>
              <a:rPr lang="en-US" altLang="zh-TW" sz="2400" i="1" dirty="0" err="1">
                <a:latin typeface="Calibri" charset="0"/>
                <a:ea typeface="新細明體" charset="0"/>
                <a:cs typeface="新細明體" charset="0"/>
              </a:rPr>
              <a:t>new.id</a:t>
            </a:r>
            <a:r>
              <a:rPr lang="en-US" altLang="zh-TW" sz="2400" i="1" dirty="0">
                <a:latin typeface="Calibri" charset="0"/>
                <a:ea typeface="新細明體" charset="0"/>
                <a:cs typeface="新細明體" charset="0"/>
              </a:rPr>
              <a:t>);         // Action</a:t>
            </a:r>
            <a:endParaRPr lang="zh-TW" altLang="en-US" sz="2400" dirty="0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37186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OK, what </a:t>
            </a:r>
            <a:r>
              <a:rPr lang="en-US" dirty="0"/>
              <a:t>could have been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" y="1766991"/>
            <a:ext cx="9117679" cy="28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7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Modifying Table Schemas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01000" cy="48006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ALTER TABLE name ADD </a:t>
            </a:r>
            <a:r>
              <a:rPr lang="en-US" dirty="0" err="1">
                <a:latin typeface="Consolas"/>
                <a:cs typeface="Consolas"/>
              </a:rPr>
              <a:t>attrib</a:t>
            </a:r>
            <a:r>
              <a:rPr lang="en-US" dirty="0">
                <a:latin typeface="Consolas"/>
                <a:cs typeface="Consolas"/>
              </a:rPr>
              <a:t> type;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ALTER TABLE name DROP </a:t>
            </a:r>
            <a:r>
              <a:rPr lang="en-US" dirty="0" err="1">
                <a:latin typeface="Consolas"/>
                <a:cs typeface="Consolas"/>
              </a:rPr>
              <a:t>attrib</a:t>
            </a:r>
            <a:r>
              <a:rPr lang="en-US" dirty="0">
                <a:latin typeface="Consolas"/>
                <a:cs typeface="Consolas"/>
              </a:rPr>
              <a:t>;</a:t>
            </a:r>
            <a:br>
              <a:rPr lang="en-US" dirty="0">
                <a:latin typeface="Consolas"/>
                <a:cs typeface="Consolas"/>
              </a:rPr>
            </a:br>
            <a:endParaRPr lang="en-US" altLang="zh-TW" sz="2000" dirty="0">
              <a:latin typeface="Consolas"/>
              <a:ea typeface="新細明體" charset="0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3312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Null and Default Values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093" y="1417638"/>
            <a:ext cx="8863633" cy="4800600"/>
          </a:xfrm>
          <a:noFill/>
        </p:spPr>
        <p:txBody>
          <a:bodyPr lIns="90488" tIns="44450" rIns="90488" bIns="44450"/>
          <a:lstStyle/>
          <a:p>
            <a:r>
              <a:rPr lang="en-US" sz="2800" dirty="0">
                <a:latin typeface="Calibri" charset="0"/>
              </a:rPr>
              <a:t>SQL allows NULL for unknown attribute values. (Read Chapter 6.1.6, especially for how SQL treats comparisons using NULL).</a:t>
            </a:r>
          </a:p>
          <a:p>
            <a:r>
              <a:rPr lang="en-US" sz="2800" dirty="0">
                <a:latin typeface="Calibri" charset="0"/>
              </a:rPr>
              <a:t>NULL not allowed in certain cases.</a:t>
            </a:r>
          </a:p>
          <a:p>
            <a:r>
              <a:rPr lang="en-US" sz="2800" dirty="0">
                <a:latin typeface="Calibri" charset="0"/>
              </a:rPr>
              <a:t>We can specify a default value for an attribute using the DEFAULT keyword.</a:t>
            </a:r>
          </a:p>
          <a:p>
            <a:pPr lvl="1"/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i="1" dirty="0">
                <a:latin typeface="Consolas"/>
                <a:cs typeface="Consolas"/>
              </a:rPr>
              <a:t>name</a:t>
            </a:r>
            <a:r>
              <a:rPr lang="en-US" sz="2400" dirty="0">
                <a:latin typeface="Consolas"/>
                <a:cs typeface="Consolas"/>
              </a:rPr>
              <a:t> (</a:t>
            </a:r>
            <a:r>
              <a:rPr lang="en-US" sz="2400" i="1" dirty="0" err="1">
                <a:latin typeface="Consolas"/>
                <a:cs typeface="Consolas"/>
              </a:rPr>
              <a:t>attrib</a:t>
            </a:r>
            <a:r>
              <a:rPr lang="en-US" sz="2400" i="1" dirty="0">
                <a:latin typeface="Consolas"/>
                <a:cs typeface="Consolas"/>
              </a:rPr>
              <a:t> type</a:t>
            </a:r>
            <a:r>
              <a:rPr lang="en-US" sz="2400" dirty="0">
                <a:latin typeface="Consolas"/>
                <a:cs typeface="Consolas"/>
              </a:rPr>
              <a:t> DEFAULT </a:t>
            </a:r>
            <a:r>
              <a:rPr lang="en-US" sz="2400" i="1" dirty="0" err="1"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lvl="1"/>
            <a:r>
              <a:rPr lang="en-US" sz="2400" dirty="0">
                <a:latin typeface="Consolas"/>
                <a:cs typeface="Consolas"/>
              </a:rPr>
              <a:t>ALTER TABLE </a:t>
            </a:r>
            <a:r>
              <a:rPr lang="en-US" sz="2400" i="1" dirty="0">
                <a:latin typeface="Consolas"/>
                <a:cs typeface="Consolas"/>
              </a:rPr>
              <a:t>name </a:t>
            </a:r>
            <a:r>
              <a:rPr lang="en-US" sz="2400" dirty="0">
                <a:latin typeface="Consolas"/>
                <a:cs typeface="Consolas"/>
              </a:rPr>
              <a:t>ADD </a:t>
            </a:r>
            <a:r>
              <a:rPr lang="en-US" sz="2400" i="1" dirty="0" err="1">
                <a:latin typeface="Consolas"/>
                <a:cs typeface="Consolas"/>
              </a:rPr>
              <a:t>attrib</a:t>
            </a:r>
            <a:r>
              <a:rPr lang="en-US" sz="2400" i="1" dirty="0">
                <a:latin typeface="Consolas"/>
                <a:cs typeface="Consolas"/>
              </a:rPr>
              <a:t> type </a:t>
            </a:r>
            <a:r>
              <a:rPr lang="en-US" sz="2400" dirty="0">
                <a:latin typeface="Consolas"/>
                <a:cs typeface="Consolas"/>
              </a:rPr>
              <a:t>DEFAULT </a:t>
            </a:r>
            <a:r>
              <a:rPr lang="en-US" sz="2400" i="1" dirty="0" err="1"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>
              <a:buFont typeface="Arial" charset="0"/>
              <a:buNone/>
            </a:pPr>
            <a:endParaRPr lang="en-US" altLang="zh-TW" sz="18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43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noFill/>
        </p:spPr>
        <p:txBody>
          <a:bodyPr lIns="90488" tIns="44450" rIns="90488" bIns="44450"/>
          <a:lstStyle/>
          <a:p>
            <a:r>
              <a:rPr lang="en-US" dirty="0">
                <a:latin typeface="Calibri" charset="0"/>
              </a:rPr>
              <a:t>Inserting Data into a Table (6.5)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INSERT INTO </a:t>
            </a:r>
            <a:r>
              <a:rPr lang="en-US" dirty="0">
                <a:latin typeface="Consolas"/>
                <a:cs typeface="Consolas"/>
              </a:rPr>
              <a:t>R(A1,A2, . . . An) VALUES (v1, v2, . . . , </a:t>
            </a:r>
            <a:r>
              <a:rPr lang="en-US" dirty="0" err="1">
                <a:latin typeface="Consolas"/>
                <a:cs typeface="Consolas"/>
              </a:rPr>
              <a:t>vn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lvl="1"/>
            <a:r>
              <a:rPr lang="en-US" dirty="0">
                <a:latin typeface="Calibri" charset="0"/>
              </a:rPr>
              <a:t>(A1, A2, . . . , An) can be a subset of R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>
                <a:latin typeface="Calibri" charset="0"/>
              </a:rPr>
              <a:t>s schema, or left out entirely.</a:t>
            </a:r>
          </a:p>
          <a:p>
            <a:pPr lvl="1"/>
            <a:r>
              <a:rPr lang="en-US" dirty="0">
                <a:latin typeface="Calibri" charset="0"/>
              </a:rPr>
              <a:t>Remaining attributes get NULL or DEFAULT values.</a:t>
            </a:r>
          </a:p>
          <a:p>
            <a:pPr lvl="1"/>
            <a:r>
              <a:rPr lang="en-US" dirty="0">
                <a:latin typeface="Calibri" charset="0"/>
              </a:rPr>
              <a:t>If attribute names left out, then you must provide values for all attributes and list values in standard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12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Inserting Data into a Table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SELECT INTO table(A1,…,An) Q;</a:t>
            </a:r>
            <a:br>
              <a:rPr lang="en-US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cs typeface="Consolas"/>
              </a:rPr>
              <a:t>Runs query Q and puts data into a 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3030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Deleting Data from a Table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7851"/>
            <a:ext cx="7772400" cy="42672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nsolas"/>
                <a:cs typeface="Consolas"/>
              </a:rPr>
              <a:t>DELETE FROM </a:t>
            </a:r>
            <a:r>
              <a:rPr lang="en-US" sz="3600" i="1" dirty="0">
                <a:latin typeface="Consolas"/>
                <a:cs typeface="Consolas"/>
              </a:rPr>
              <a:t>R</a:t>
            </a:r>
            <a:r>
              <a:rPr lang="en-US" sz="3600" dirty="0">
                <a:latin typeface="Consolas"/>
                <a:cs typeface="Consolas"/>
              </a:rPr>
              <a:t> WHERE </a:t>
            </a:r>
            <a:r>
              <a:rPr lang="en-US" sz="3600" i="1" dirty="0">
                <a:latin typeface="Consolas"/>
                <a:cs typeface="Consolas"/>
              </a:rPr>
              <a:t>C</a:t>
            </a:r>
            <a:r>
              <a:rPr lang="en-US" sz="3600" dirty="0">
                <a:latin typeface="Consolas"/>
                <a:cs typeface="Consolas"/>
              </a:rPr>
              <a:t>;</a:t>
            </a:r>
          </a:p>
          <a:p>
            <a:endParaRPr lang="en-US" sz="3600" dirty="0">
              <a:latin typeface="Calibri" charset="0"/>
            </a:endParaRPr>
          </a:p>
          <a:p>
            <a:r>
              <a:rPr lang="en-US" sz="3600" dirty="0">
                <a:latin typeface="Calibri" charset="0"/>
              </a:rPr>
              <a:t>Every tuple satisfying the condition C is deleted from R.</a:t>
            </a:r>
            <a:endParaRPr lang="en-US" altLang="zh-TW" sz="28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797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19704</TotalTime>
  <Words>2166</Words>
  <Application>Microsoft Macintosh PowerPoint</Application>
  <PresentationFormat>On-screen Show (4:3)</PresentationFormat>
  <Paragraphs>320</Paragraphs>
  <Slides>47</Slides>
  <Notes>36</Notes>
  <HiddenSlides>17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Office Theme</vt:lpstr>
      <vt:lpstr>SQL: Constraints</vt:lpstr>
      <vt:lpstr>Data Types in SQL (2.3)</vt:lpstr>
      <vt:lpstr>Creating and Deleting Tables</vt:lpstr>
      <vt:lpstr>Creating/Deleting Tables</vt:lpstr>
      <vt:lpstr>Modifying Table Schemas</vt:lpstr>
      <vt:lpstr>Null and Default Values</vt:lpstr>
      <vt:lpstr>Inserting Data into a Table (6.5)</vt:lpstr>
      <vt:lpstr>Inserting Data into a Table</vt:lpstr>
      <vt:lpstr>Deleting Data from a Table</vt:lpstr>
      <vt:lpstr>Updating Data in a Table</vt:lpstr>
      <vt:lpstr>Updating Data in a Table</vt:lpstr>
      <vt:lpstr>Loading/saving data in bulk</vt:lpstr>
      <vt:lpstr>Constraints in SQL</vt:lpstr>
      <vt:lpstr>Maintaining Integrity of Data</vt:lpstr>
      <vt:lpstr>Maintaining Integrity of Data</vt:lpstr>
      <vt:lpstr>Integrity Checking in SQL</vt:lpstr>
      <vt:lpstr>Keys in SQL (2.3.6)</vt:lpstr>
      <vt:lpstr>Primary Keys in SQL</vt:lpstr>
      <vt:lpstr>Primary Keys in SQL</vt:lpstr>
      <vt:lpstr>Effect of Declaring PRIMARY KEYs</vt:lpstr>
      <vt:lpstr>Other Keys in SQL</vt:lpstr>
      <vt:lpstr>Enforcing Key Constraints</vt:lpstr>
      <vt:lpstr>Foreign Key Constraints</vt:lpstr>
      <vt:lpstr>Foreign Key Constraints in SQL</vt:lpstr>
      <vt:lpstr>Requirements for FOREIGN KEYs</vt:lpstr>
      <vt:lpstr>Enforcing Referential Integrity</vt:lpstr>
      <vt:lpstr>Default Policy for Enforcing Referential Integrity</vt:lpstr>
      <vt:lpstr>Cascade Policy for Enforcing Referential Integrity</vt:lpstr>
      <vt:lpstr>Set-NULL Policy for Enforcing Referential Integrity</vt:lpstr>
      <vt:lpstr>Specifying Referential Integrity Policies in SQL</vt:lpstr>
      <vt:lpstr>Specifying Referential Integrity Policies in SQL</vt:lpstr>
      <vt:lpstr>Constraining Attributes and Tuples</vt:lpstr>
      <vt:lpstr>Attribute-Based CHECK Constraints</vt:lpstr>
      <vt:lpstr>Tuple-Based CHECK Constraints</vt:lpstr>
      <vt:lpstr>CHECK Caveats</vt:lpstr>
      <vt:lpstr>Modifying Constraints</vt:lpstr>
      <vt:lpstr>PowerPoint Presentation</vt:lpstr>
      <vt:lpstr>PowerPoint Presentation</vt:lpstr>
      <vt:lpstr>PowerPoint Presentation</vt:lpstr>
      <vt:lpstr>Assertions and Triggers</vt:lpstr>
      <vt:lpstr>Assertions</vt:lpstr>
      <vt:lpstr>Assertions: Example</vt:lpstr>
      <vt:lpstr>Assertions</vt:lpstr>
      <vt:lpstr>Triggers: Motivation</vt:lpstr>
      <vt:lpstr>Triggers</vt:lpstr>
      <vt:lpstr>Triggers</vt:lpstr>
      <vt:lpstr>OK, what could have been done?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4604: Introduction to Database Management Systems</dc:title>
  <dc:creator>B. Aditya Prakash</dc:creator>
  <cp:lastModifiedBy>Kirlin_Phillip</cp:lastModifiedBy>
  <cp:revision>323</cp:revision>
  <cp:lastPrinted>2014-02-06T23:43:48Z</cp:lastPrinted>
  <dcterms:created xsi:type="dcterms:W3CDTF">2013-01-23T01:36:25Z</dcterms:created>
  <dcterms:modified xsi:type="dcterms:W3CDTF">2019-10-01T14:14:51Z</dcterms:modified>
</cp:coreProperties>
</file>