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handoutMasterIdLst>
    <p:handoutMasterId r:id="rId88"/>
  </p:handoutMasterIdLst>
  <p:sldIdLst>
    <p:sldId id="256" r:id="rId2"/>
    <p:sldId id="329" r:id="rId3"/>
    <p:sldId id="257" r:id="rId4"/>
    <p:sldId id="258" r:id="rId5"/>
    <p:sldId id="330" r:id="rId6"/>
    <p:sldId id="259" r:id="rId7"/>
    <p:sldId id="344" r:id="rId8"/>
    <p:sldId id="260" r:id="rId9"/>
    <p:sldId id="331" r:id="rId10"/>
    <p:sldId id="261" r:id="rId11"/>
    <p:sldId id="268" r:id="rId12"/>
    <p:sldId id="262" r:id="rId13"/>
    <p:sldId id="264" r:id="rId14"/>
    <p:sldId id="266" r:id="rId15"/>
    <p:sldId id="267" r:id="rId16"/>
    <p:sldId id="333" r:id="rId17"/>
    <p:sldId id="334" r:id="rId18"/>
    <p:sldId id="335" r:id="rId19"/>
    <p:sldId id="265" r:id="rId20"/>
    <p:sldId id="269" r:id="rId21"/>
    <p:sldId id="336" r:id="rId22"/>
    <p:sldId id="271" r:id="rId23"/>
    <p:sldId id="272" r:id="rId24"/>
    <p:sldId id="337" r:id="rId25"/>
    <p:sldId id="273" r:id="rId26"/>
    <p:sldId id="274" r:id="rId27"/>
    <p:sldId id="275" r:id="rId28"/>
    <p:sldId id="338" r:id="rId29"/>
    <p:sldId id="276" r:id="rId30"/>
    <p:sldId id="277" r:id="rId31"/>
    <p:sldId id="343" r:id="rId32"/>
    <p:sldId id="322" r:id="rId33"/>
    <p:sldId id="278" r:id="rId34"/>
    <p:sldId id="279" r:id="rId35"/>
    <p:sldId id="280" r:id="rId36"/>
    <p:sldId id="281" r:id="rId37"/>
    <p:sldId id="282" r:id="rId38"/>
    <p:sldId id="318" r:id="rId39"/>
    <p:sldId id="323" r:id="rId40"/>
    <p:sldId id="319" r:id="rId41"/>
    <p:sldId id="290" r:id="rId42"/>
    <p:sldId id="283" r:id="rId43"/>
    <p:sldId id="339" r:id="rId44"/>
    <p:sldId id="284" r:id="rId45"/>
    <p:sldId id="285" r:id="rId46"/>
    <p:sldId id="286" r:id="rId47"/>
    <p:sldId id="287" r:id="rId48"/>
    <p:sldId id="288" r:id="rId49"/>
    <p:sldId id="289" r:id="rId50"/>
    <p:sldId id="291" r:id="rId51"/>
    <p:sldId id="320" r:id="rId52"/>
    <p:sldId id="292" r:id="rId53"/>
    <p:sldId id="293" r:id="rId54"/>
    <p:sldId id="294" r:id="rId55"/>
    <p:sldId id="340" r:id="rId56"/>
    <p:sldId id="324" r:id="rId57"/>
    <p:sldId id="321" r:id="rId58"/>
    <p:sldId id="295" r:id="rId59"/>
    <p:sldId id="296" r:id="rId60"/>
    <p:sldId id="297" r:id="rId61"/>
    <p:sldId id="298" r:id="rId62"/>
    <p:sldId id="299" r:id="rId63"/>
    <p:sldId id="300" r:id="rId64"/>
    <p:sldId id="301" r:id="rId65"/>
    <p:sldId id="302" r:id="rId66"/>
    <p:sldId id="303" r:id="rId67"/>
    <p:sldId id="341" r:id="rId68"/>
    <p:sldId id="342" r:id="rId69"/>
    <p:sldId id="304" r:id="rId70"/>
    <p:sldId id="305" r:id="rId71"/>
    <p:sldId id="306" r:id="rId72"/>
    <p:sldId id="307" r:id="rId73"/>
    <p:sldId id="308" r:id="rId74"/>
    <p:sldId id="309" r:id="rId75"/>
    <p:sldId id="310" r:id="rId76"/>
    <p:sldId id="311" r:id="rId77"/>
    <p:sldId id="328" r:id="rId78"/>
    <p:sldId id="312" r:id="rId79"/>
    <p:sldId id="325" r:id="rId80"/>
    <p:sldId id="326" r:id="rId81"/>
    <p:sldId id="327" r:id="rId82"/>
    <p:sldId id="314" r:id="rId83"/>
    <p:sldId id="315" r:id="rId84"/>
    <p:sldId id="316" r:id="rId85"/>
    <p:sldId id="317"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852E6C-DD87-B349-9843-A0BD53CC0CA4}">
          <p14:sldIdLst>
            <p14:sldId id="256"/>
            <p14:sldId id="329"/>
            <p14:sldId id="257"/>
            <p14:sldId id="258"/>
            <p14:sldId id="330"/>
            <p14:sldId id="259"/>
            <p14:sldId id="344"/>
            <p14:sldId id="260"/>
            <p14:sldId id="331"/>
            <p14:sldId id="261"/>
            <p14:sldId id="268"/>
            <p14:sldId id="262"/>
            <p14:sldId id="264"/>
            <p14:sldId id="266"/>
            <p14:sldId id="267"/>
            <p14:sldId id="333"/>
            <p14:sldId id="334"/>
            <p14:sldId id="335"/>
            <p14:sldId id="265"/>
            <p14:sldId id="269"/>
            <p14:sldId id="336"/>
            <p14:sldId id="271"/>
            <p14:sldId id="272"/>
            <p14:sldId id="337"/>
            <p14:sldId id="273"/>
            <p14:sldId id="274"/>
            <p14:sldId id="275"/>
            <p14:sldId id="338"/>
            <p14:sldId id="276"/>
            <p14:sldId id="277"/>
          </p14:sldIdLst>
        </p14:section>
        <p14:section name="day2" id="{8CAD74A6-8B2A-B041-A1E8-B91D6FA93BCF}">
          <p14:sldIdLst>
            <p14:sldId id="343"/>
            <p14:sldId id="322"/>
            <p14:sldId id="278"/>
            <p14:sldId id="279"/>
            <p14:sldId id="280"/>
            <p14:sldId id="281"/>
            <p14:sldId id="282"/>
            <p14:sldId id="318"/>
            <p14:sldId id="323"/>
            <p14:sldId id="319"/>
            <p14:sldId id="290"/>
            <p14:sldId id="283"/>
            <p14:sldId id="339"/>
            <p14:sldId id="284"/>
            <p14:sldId id="285"/>
            <p14:sldId id="286"/>
            <p14:sldId id="287"/>
            <p14:sldId id="288"/>
            <p14:sldId id="289"/>
            <p14:sldId id="291"/>
            <p14:sldId id="320"/>
            <p14:sldId id="292"/>
            <p14:sldId id="293"/>
            <p14:sldId id="294"/>
            <p14:sldId id="340"/>
            <p14:sldId id="324"/>
            <p14:sldId id="321"/>
            <p14:sldId id="295"/>
            <p14:sldId id="296"/>
            <p14:sldId id="297"/>
            <p14:sldId id="298"/>
            <p14:sldId id="299"/>
            <p14:sldId id="300"/>
            <p14:sldId id="301"/>
            <p14:sldId id="302"/>
            <p14:sldId id="303"/>
            <p14:sldId id="341"/>
            <p14:sldId id="342"/>
            <p14:sldId id="304"/>
            <p14:sldId id="305"/>
            <p14:sldId id="306"/>
            <p14:sldId id="307"/>
            <p14:sldId id="308"/>
            <p14:sldId id="309"/>
            <p14:sldId id="310"/>
            <p14:sldId id="311"/>
            <p14:sldId id="328"/>
            <p14:sldId id="312"/>
            <p14:sldId id="325"/>
            <p14:sldId id="326"/>
            <p14:sldId id="327"/>
            <p14:sldId id="314"/>
            <p14:sldId id="315"/>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05"/>
    <p:restoredTop sz="90730"/>
  </p:normalViewPr>
  <p:slideViewPr>
    <p:cSldViewPr snapToGrid="0" snapToObjects="1">
      <p:cViewPr varScale="1">
        <p:scale>
          <a:sx n="112" d="100"/>
          <a:sy n="112" d="100"/>
        </p:scale>
        <p:origin x="2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AAFF04-05C4-844C-A82F-05FAF3F8E163}" type="datetimeFigureOut">
              <a:rPr lang="en-US" smtClean="0"/>
              <a:t>4/5/22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A62A5C-5AA4-2344-B2D7-41F47D618B0B}" type="slidenum">
              <a:rPr lang="en-US" smtClean="0"/>
              <a:t>‹#›</a:t>
            </a:fld>
            <a:endParaRPr lang="en-US"/>
          </a:p>
        </p:txBody>
      </p:sp>
    </p:spTree>
    <p:extLst>
      <p:ext uri="{BB962C8B-B14F-4D97-AF65-F5344CB8AC3E}">
        <p14:creationId xmlns:p14="http://schemas.microsoft.com/office/powerpoint/2010/main" val="773037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F8BF84-E981-6B4A-94E5-9E6051EFF102}" type="datetimeFigureOut">
              <a:rPr lang="en-US" smtClean="0"/>
              <a:t>4/5/22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56DB29-D372-7140-99F8-727FD5AC3D47}" type="slidenum">
              <a:rPr lang="en-US" smtClean="0"/>
              <a:t>‹#›</a:t>
            </a:fld>
            <a:endParaRPr lang="en-US"/>
          </a:p>
        </p:txBody>
      </p:sp>
    </p:spTree>
    <p:extLst>
      <p:ext uri="{BB962C8B-B14F-4D97-AF65-F5344CB8AC3E}">
        <p14:creationId xmlns:p14="http://schemas.microsoft.com/office/powerpoint/2010/main" val="2078597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a:t>
            </a:r>
          </a:p>
        </p:txBody>
      </p:sp>
      <p:sp>
        <p:nvSpPr>
          <p:cNvPr id="4" name="Slide Number Placeholder 3"/>
          <p:cNvSpPr>
            <a:spLocks noGrp="1"/>
          </p:cNvSpPr>
          <p:nvPr>
            <p:ph type="sldNum" sz="quarter" idx="10"/>
          </p:nvPr>
        </p:nvSpPr>
        <p:spPr/>
        <p:txBody>
          <a:bodyPr/>
          <a:lstStyle/>
          <a:p>
            <a:fld id="{F056DB29-D372-7140-99F8-727FD5AC3D47}" type="slidenum">
              <a:rPr lang="en-US" smtClean="0"/>
              <a:t>3</a:t>
            </a:fld>
            <a:endParaRPr lang="en-US"/>
          </a:p>
        </p:txBody>
      </p:sp>
    </p:spTree>
    <p:extLst>
      <p:ext uri="{BB962C8B-B14F-4D97-AF65-F5344CB8AC3E}">
        <p14:creationId xmlns:p14="http://schemas.microsoft.com/office/powerpoint/2010/main" val="282958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year, star</a:t>
            </a:r>
          </a:p>
          <a:p>
            <a:r>
              <a:rPr lang="en-US" baseline="0" dirty="0"/>
              <a:t>title/year is not a key, doesn't determine star</a:t>
            </a:r>
          </a:p>
          <a:p>
            <a:r>
              <a:rPr lang="en-US" baseline="0" dirty="0"/>
              <a:t>year/star is not a key, doesn't determine title</a:t>
            </a:r>
          </a:p>
          <a:p>
            <a:r>
              <a:rPr lang="en-US" baseline="0" dirty="0"/>
              <a:t>title/star is not a key, doesn't determine year</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22</a:t>
            </a:fld>
            <a:endParaRPr lang="en-US"/>
          </a:p>
        </p:txBody>
      </p:sp>
    </p:spTree>
    <p:extLst>
      <p:ext uri="{BB962C8B-B14F-4D97-AF65-F5344CB8AC3E}">
        <p14:creationId xmlns:p14="http://schemas.microsoft.com/office/powerpoint/2010/main" val="377263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key is { </a:t>
            </a:r>
            <a:r>
              <a:rPr lang="en-US" baseline="0" dirty="0" err="1"/>
              <a:t>stuR</a:t>
            </a:r>
            <a:r>
              <a:rPr lang="en-US" baseline="0" dirty="0"/>
              <a:t>#, </a:t>
            </a:r>
            <a:r>
              <a:rPr lang="en-US" baseline="0" dirty="0" err="1"/>
              <a:t>crn</a:t>
            </a:r>
            <a:r>
              <a:rPr lang="en-US" baseline="0" dirty="0"/>
              <a:t> }.  </a:t>
            </a:r>
            <a:r>
              <a:rPr lang="en-US" baseline="0" dirty="0" err="1"/>
              <a:t>Superkeys</a:t>
            </a:r>
            <a:r>
              <a:rPr lang="en-US" baseline="0" dirty="0"/>
              <a:t> are the key itself, plus any superset.</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28</a:t>
            </a:fld>
            <a:endParaRPr lang="en-US"/>
          </a:p>
        </p:txBody>
      </p:sp>
    </p:spTree>
    <p:extLst>
      <p:ext uri="{BB962C8B-B14F-4D97-AF65-F5344CB8AC3E}">
        <p14:creationId xmlns:p14="http://schemas.microsoft.com/office/powerpoint/2010/main" val="37499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56DB29-D372-7140-99F8-727FD5AC3D47}" type="slidenum">
              <a:rPr lang="en-US" smtClean="0"/>
              <a:t>30</a:t>
            </a:fld>
            <a:endParaRPr lang="en-US"/>
          </a:p>
        </p:txBody>
      </p:sp>
    </p:spTree>
    <p:extLst>
      <p:ext uri="{BB962C8B-B14F-4D97-AF65-F5344CB8AC3E}">
        <p14:creationId xmlns:p14="http://schemas.microsoft.com/office/powerpoint/2010/main" val="372270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X Y Z -&gt; X Y</a:t>
            </a:r>
          </a:p>
          <a:p>
            <a:r>
              <a:rPr lang="en-US" dirty="0"/>
              <a:t>Non-</a:t>
            </a:r>
            <a:r>
              <a:rPr lang="en-US" dirty="0" err="1"/>
              <a:t>triv</a:t>
            </a:r>
            <a:r>
              <a:rPr lang="en-US" dirty="0"/>
              <a:t>: X Y Z -&gt; W X Y</a:t>
            </a:r>
          </a:p>
          <a:p>
            <a:r>
              <a:rPr lang="en-US" dirty="0"/>
              <a:t>Completely non-</a:t>
            </a:r>
            <a:r>
              <a:rPr lang="en-US" dirty="0" err="1"/>
              <a:t>triv</a:t>
            </a:r>
            <a:r>
              <a:rPr lang="en-US" dirty="0"/>
              <a:t>: X Y Z -&gt; W</a:t>
            </a:r>
          </a:p>
        </p:txBody>
      </p:sp>
      <p:sp>
        <p:nvSpPr>
          <p:cNvPr id="4" name="Slide Number Placeholder 3"/>
          <p:cNvSpPr>
            <a:spLocks noGrp="1"/>
          </p:cNvSpPr>
          <p:nvPr>
            <p:ph type="sldNum" sz="quarter" idx="10"/>
          </p:nvPr>
        </p:nvSpPr>
        <p:spPr/>
        <p:txBody>
          <a:bodyPr/>
          <a:lstStyle/>
          <a:p>
            <a:fld id="{F056DB29-D372-7140-99F8-727FD5AC3D47}" type="slidenum">
              <a:rPr lang="en-US" smtClean="0"/>
              <a:t>36</a:t>
            </a:fld>
            <a:endParaRPr lang="en-US"/>
          </a:p>
        </p:txBody>
      </p:sp>
    </p:spTree>
    <p:extLst>
      <p:ext uri="{BB962C8B-B14F-4D97-AF65-F5344CB8AC3E}">
        <p14:creationId xmlns:p14="http://schemas.microsoft.com/office/powerpoint/2010/main" val="2857319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a:t>
            </a:r>
            <a:r>
              <a:rPr lang="en-US" dirty="0" err="1"/>
              <a:t>StuR</a:t>
            </a:r>
            <a:r>
              <a:rPr lang="en-US" dirty="0"/>
              <a:t>#, CRN -&gt; CRN</a:t>
            </a:r>
          </a:p>
          <a:p>
            <a:r>
              <a:rPr lang="en-US" dirty="0" err="1"/>
              <a:t>NonTrivial</a:t>
            </a:r>
            <a:r>
              <a:rPr lang="en-US" dirty="0"/>
              <a:t>: </a:t>
            </a:r>
            <a:r>
              <a:rPr lang="en-US" dirty="0" err="1"/>
              <a:t>StuR</a:t>
            </a:r>
            <a:r>
              <a:rPr lang="en-US" dirty="0"/>
              <a:t># -&gt; </a:t>
            </a:r>
            <a:r>
              <a:rPr lang="en-US" dirty="0" err="1"/>
              <a:t>StuR</a:t>
            </a:r>
            <a:r>
              <a:rPr lang="en-US" dirty="0"/>
              <a:t>#, </a:t>
            </a:r>
            <a:r>
              <a:rPr lang="en-US" dirty="0" err="1"/>
              <a:t>StuName</a:t>
            </a:r>
            <a:endParaRPr lang="en-US" dirty="0"/>
          </a:p>
          <a:p>
            <a:r>
              <a:rPr lang="en-US" dirty="0"/>
              <a:t>Completely </a:t>
            </a:r>
            <a:r>
              <a:rPr lang="en-US" dirty="0" err="1"/>
              <a:t>nontriv</a:t>
            </a:r>
            <a:r>
              <a:rPr lang="en-US" dirty="0"/>
              <a:t>: </a:t>
            </a:r>
            <a:r>
              <a:rPr lang="en-US" dirty="0" err="1"/>
              <a:t>StuR</a:t>
            </a:r>
            <a:r>
              <a:rPr lang="en-US" dirty="0"/>
              <a:t># -&gt; </a:t>
            </a:r>
            <a:r>
              <a:rPr lang="en-US" dirty="0" err="1"/>
              <a:t>StuNAme</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38</a:t>
            </a:fld>
            <a:endParaRPr lang="en-US"/>
          </a:p>
        </p:txBody>
      </p:sp>
    </p:spTree>
    <p:extLst>
      <p:ext uri="{BB962C8B-B14F-4D97-AF65-F5344CB8AC3E}">
        <p14:creationId xmlns:p14="http://schemas.microsoft.com/office/powerpoint/2010/main" val="77412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AB -&gt;</a:t>
            </a:r>
            <a:r>
              <a:rPr lang="en-US" baseline="0" dirty="0"/>
              <a:t> ABCDE</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BCF </a:t>
            </a:r>
            <a:r>
              <a:rPr lang="en-US" dirty="0">
                <a:sym typeface="Wingdings"/>
              </a:rPr>
              <a:t> ABCDEF</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AF </a:t>
            </a:r>
            <a:r>
              <a:rPr lang="en-US" dirty="0">
                <a:sym typeface="Wingdings"/>
              </a:rPr>
              <a:t> AF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42</a:t>
            </a:fld>
            <a:endParaRPr lang="en-US"/>
          </a:p>
        </p:txBody>
      </p:sp>
    </p:spTree>
    <p:extLst>
      <p:ext uri="{BB962C8B-B14F-4D97-AF65-F5344CB8AC3E}">
        <p14:creationId xmlns:p14="http://schemas.microsoft.com/office/powerpoint/2010/main" val="353629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Closure1</a:t>
            </a:r>
            <a:r>
              <a:rPr lang="en-US" baseline="0" dirty="0"/>
              <a:t> = {a, b}</a:t>
            </a:r>
          </a:p>
          <a:p>
            <a:r>
              <a:rPr lang="en-US" baseline="0" dirty="0"/>
              <a:t>Closure2= {a, b, c, d}</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43</a:t>
            </a:fld>
            <a:endParaRPr lang="en-US"/>
          </a:p>
        </p:txBody>
      </p:sp>
    </p:spTree>
    <p:extLst>
      <p:ext uri="{BB962C8B-B14F-4D97-AF65-F5344CB8AC3E}">
        <p14:creationId xmlns:p14="http://schemas.microsoft.com/office/powerpoint/2010/main" val="182227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55</a:t>
            </a:fld>
            <a:endParaRPr lang="en-US"/>
          </a:p>
        </p:txBody>
      </p:sp>
    </p:spTree>
    <p:extLst>
      <p:ext uri="{BB962C8B-B14F-4D97-AF65-F5344CB8AC3E}">
        <p14:creationId xmlns:p14="http://schemas.microsoft.com/office/powerpoint/2010/main" val="123656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big-oh of this algorithm?   If n=number of attributes</a:t>
            </a:r>
            <a:r>
              <a:rPr lang="en-US" baseline="0" dirty="0"/>
              <a:t> in A?</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56</a:t>
            </a:fld>
            <a:endParaRPr lang="en-US"/>
          </a:p>
        </p:txBody>
      </p:sp>
    </p:spTree>
    <p:extLst>
      <p:ext uri="{BB962C8B-B14F-4D97-AF65-F5344CB8AC3E}">
        <p14:creationId xmlns:p14="http://schemas.microsoft.com/office/powerpoint/2010/main" val="199504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a:t>
            </a:r>
            <a:r>
              <a:rPr lang="en-US" baseline="0" dirty="0"/>
              <a:t> the FDs?  What are the keys?</a:t>
            </a:r>
          </a:p>
          <a:p>
            <a:r>
              <a:rPr lang="en-US" baseline="0" dirty="0"/>
              <a:t>FDs: R# -&gt; </a:t>
            </a:r>
            <a:r>
              <a:rPr lang="en-US" baseline="0" dirty="0" err="1"/>
              <a:t>Sname</a:t>
            </a:r>
            <a:r>
              <a:rPr lang="en-US" baseline="0" dirty="0"/>
              <a:t>; </a:t>
            </a:r>
            <a:r>
              <a:rPr lang="en-US" baseline="0" dirty="0" err="1"/>
              <a:t>ProfID</a:t>
            </a:r>
            <a:r>
              <a:rPr lang="en-US" baseline="0" dirty="0"/>
              <a:t> -&gt; </a:t>
            </a:r>
            <a:r>
              <a:rPr lang="en-US" baseline="0" dirty="0" err="1"/>
              <a:t>ProfName</a:t>
            </a:r>
            <a:r>
              <a:rPr lang="en-US" baseline="0" dirty="0"/>
              <a:t>; </a:t>
            </a:r>
            <a:r>
              <a:rPr lang="en-US" baseline="0" dirty="0" err="1"/>
              <a:t>AdvisorID</a:t>
            </a:r>
            <a:r>
              <a:rPr lang="en-US" baseline="0" dirty="0"/>
              <a:t> -&gt; </a:t>
            </a:r>
            <a:r>
              <a:rPr lang="en-US" baseline="0" dirty="0" err="1"/>
              <a:t>AdvisorName</a:t>
            </a:r>
            <a:r>
              <a:rPr lang="en-US" baseline="0" dirty="0"/>
              <a:t>; R# -&gt; </a:t>
            </a:r>
            <a:r>
              <a:rPr lang="en-US" baseline="0" dirty="0" err="1"/>
              <a:t>AdvisorID</a:t>
            </a:r>
            <a:endParaRPr lang="en-US" baseline="0" dirty="0"/>
          </a:p>
          <a:p>
            <a:r>
              <a:rPr lang="en-US" baseline="0" dirty="0"/>
              <a:t>Key: {R#, </a:t>
            </a:r>
            <a:r>
              <a:rPr lang="en-US" baseline="0" dirty="0" err="1"/>
              <a:t>ProfID</a:t>
            </a:r>
            <a:r>
              <a:rPr lang="en-US" baseline="0" dirty="0"/>
              <a:t>}.</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57</a:t>
            </a:fld>
            <a:endParaRPr lang="en-US"/>
          </a:p>
        </p:txBody>
      </p:sp>
    </p:spTree>
    <p:extLst>
      <p:ext uri="{BB962C8B-B14F-4D97-AF65-F5344CB8AC3E}">
        <p14:creationId xmlns:p14="http://schemas.microsoft.com/office/powerpoint/2010/main" val="411362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Schema:</a:t>
            </a:r>
            <a:r>
              <a:rPr lang="en-US" baseline="0" dirty="0"/>
              <a:t> Enroll(CRN, Student, Professor, Grade).  Imagine only one prof per course.  But now we’re storing prof name multiple times per course.  Furthermore, if we ever alter the course professor, we need to change it in multiple rows.  This is poor design because it leaves us open to data inconsistencies, and it makes it harder to write queries (how do we get the prof for the course?)</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5</a:t>
            </a:fld>
            <a:endParaRPr lang="en-US"/>
          </a:p>
        </p:txBody>
      </p:sp>
    </p:spTree>
    <p:extLst>
      <p:ext uri="{BB962C8B-B14F-4D97-AF65-F5344CB8AC3E}">
        <p14:creationId xmlns:p14="http://schemas.microsoft.com/office/powerpoint/2010/main" val="45703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13</a:t>
            </a:fld>
            <a:endParaRPr lang="en-US"/>
          </a:p>
        </p:txBody>
      </p:sp>
    </p:spTree>
    <p:extLst>
      <p:ext uri="{BB962C8B-B14F-4D97-AF65-F5344CB8AC3E}">
        <p14:creationId xmlns:p14="http://schemas.microsoft.com/office/powerpoint/2010/main" val="32093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14</a:t>
            </a:fld>
            <a:endParaRPr lang="en-US"/>
          </a:p>
        </p:txBody>
      </p:sp>
    </p:spTree>
    <p:extLst>
      <p:ext uri="{BB962C8B-B14F-4D97-AF65-F5344CB8AC3E}">
        <p14:creationId xmlns:p14="http://schemas.microsoft.com/office/powerpoint/2010/main" val="320936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15</a:t>
            </a:fld>
            <a:endParaRPr lang="en-US"/>
          </a:p>
        </p:txBody>
      </p:sp>
    </p:spTree>
    <p:extLst>
      <p:ext uri="{BB962C8B-B14F-4D97-AF65-F5344CB8AC3E}">
        <p14:creationId xmlns:p14="http://schemas.microsoft.com/office/powerpoint/2010/main" val="32093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16</a:t>
            </a:fld>
            <a:endParaRPr lang="en-US"/>
          </a:p>
        </p:txBody>
      </p:sp>
    </p:spTree>
    <p:extLst>
      <p:ext uri="{BB962C8B-B14F-4D97-AF65-F5344CB8AC3E}">
        <p14:creationId xmlns:p14="http://schemas.microsoft.com/office/powerpoint/2010/main" val="145607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17</a:t>
            </a:fld>
            <a:endParaRPr lang="en-US"/>
          </a:p>
        </p:txBody>
      </p:sp>
    </p:spTree>
    <p:extLst>
      <p:ext uri="{BB962C8B-B14F-4D97-AF65-F5344CB8AC3E}">
        <p14:creationId xmlns:p14="http://schemas.microsoft.com/office/powerpoint/2010/main" val="80976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(e.g., CRN 1 has two diff grades)</a:t>
            </a:r>
          </a:p>
        </p:txBody>
      </p:sp>
      <p:sp>
        <p:nvSpPr>
          <p:cNvPr id="4" name="Slide Number Placeholder 3"/>
          <p:cNvSpPr>
            <a:spLocks noGrp="1"/>
          </p:cNvSpPr>
          <p:nvPr>
            <p:ph type="sldNum" sz="quarter" idx="10"/>
          </p:nvPr>
        </p:nvSpPr>
        <p:spPr/>
        <p:txBody>
          <a:bodyPr/>
          <a:lstStyle/>
          <a:p>
            <a:fld id="{F056DB29-D372-7140-99F8-727FD5AC3D47}" type="slidenum">
              <a:rPr lang="en-US" smtClean="0"/>
              <a:t>18</a:t>
            </a:fld>
            <a:endParaRPr lang="en-US"/>
          </a:p>
        </p:txBody>
      </p:sp>
    </p:spTree>
    <p:extLst>
      <p:ext uri="{BB962C8B-B14F-4D97-AF65-F5344CB8AC3E}">
        <p14:creationId xmlns:p14="http://schemas.microsoft.com/office/powerpoint/2010/main" val="97730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a:t>
            </a:r>
            <a:r>
              <a:rPr lang="en-US" baseline="0" dirty="0" err="1"/>
              <a:t>StuR</a:t>
            </a:r>
            <a:r>
              <a:rPr lang="en-US" baseline="0" dirty="0"/>
              <a:t>#, CRN } is a key.</a:t>
            </a:r>
          </a:p>
          <a:p>
            <a:r>
              <a:rPr lang="en-US" baseline="0" dirty="0"/>
              <a:t>Check uniqueness:  if we know </a:t>
            </a:r>
            <a:r>
              <a:rPr lang="en-US" baseline="0" dirty="0" err="1"/>
              <a:t>StuR</a:t>
            </a:r>
            <a:r>
              <a:rPr lang="en-US" baseline="0" dirty="0"/>
              <a:t># and CRN, do we know everything else?  Verify with FDs.</a:t>
            </a:r>
          </a:p>
          <a:p>
            <a:r>
              <a:rPr lang="en-US" baseline="0" dirty="0"/>
              <a:t>Check </a:t>
            </a:r>
            <a:r>
              <a:rPr lang="en-US" baseline="0" dirty="0" err="1"/>
              <a:t>minimality</a:t>
            </a:r>
            <a:r>
              <a:rPr lang="en-US" baseline="0" dirty="0"/>
              <a:t>: Is </a:t>
            </a:r>
            <a:r>
              <a:rPr lang="en-US" baseline="0" dirty="0" err="1"/>
              <a:t>StuR</a:t>
            </a:r>
            <a:r>
              <a:rPr lang="en-US" baseline="0" dirty="0"/>
              <a:t># a key alone?  Is CRN?</a:t>
            </a:r>
          </a:p>
          <a:p>
            <a:r>
              <a:rPr lang="en-US" baseline="0" dirty="0"/>
              <a:t>Is { R#, </a:t>
            </a:r>
            <a:r>
              <a:rPr lang="en-US" baseline="0" dirty="0" err="1"/>
              <a:t>ProfName</a:t>
            </a:r>
            <a:r>
              <a:rPr lang="en-US" baseline="0" dirty="0"/>
              <a:t> } a key?  (No.)</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21</a:t>
            </a:fld>
            <a:endParaRPr lang="en-US"/>
          </a:p>
        </p:txBody>
      </p:sp>
    </p:spTree>
    <p:extLst>
      <p:ext uri="{BB962C8B-B14F-4D97-AF65-F5344CB8AC3E}">
        <p14:creationId xmlns:p14="http://schemas.microsoft.com/office/powerpoint/2010/main" val="114240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171938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116437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43249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46749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342812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66195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Prakash 2013</a:t>
            </a:r>
          </a:p>
        </p:txBody>
      </p:sp>
      <p:sp>
        <p:nvSpPr>
          <p:cNvPr id="8" name="Footer Placeholder 7"/>
          <p:cNvSpPr>
            <a:spLocks noGrp="1"/>
          </p:cNvSpPr>
          <p:nvPr>
            <p:ph type="ftr" sz="quarter" idx="11"/>
          </p:nvPr>
        </p:nvSpPr>
        <p:spPr/>
        <p:txBody>
          <a:bodyPr/>
          <a:lstStyle/>
          <a:p>
            <a:r>
              <a:rPr lang="en-US"/>
              <a:t>VT CS 4604</a:t>
            </a:r>
          </a:p>
        </p:txBody>
      </p:sp>
      <p:sp>
        <p:nvSpPr>
          <p:cNvPr id="9" name="Slide Number Placeholder 8"/>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54021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Prakash 2013</a:t>
            </a:r>
          </a:p>
        </p:txBody>
      </p:sp>
      <p:sp>
        <p:nvSpPr>
          <p:cNvPr id="4" name="Footer Placeholder 3"/>
          <p:cNvSpPr>
            <a:spLocks noGrp="1"/>
          </p:cNvSpPr>
          <p:nvPr>
            <p:ph type="ftr" sz="quarter" idx="11"/>
          </p:nvPr>
        </p:nvSpPr>
        <p:spPr/>
        <p:txBody>
          <a:bodyPr/>
          <a:lstStyle/>
          <a:p>
            <a:r>
              <a:rPr lang="en-US"/>
              <a:t>VT CS 4604</a:t>
            </a:r>
          </a:p>
        </p:txBody>
      </p:sp>
      <p:sp>
        <p:nvSpPr>
          <p:cNvPr id="5" name="Slide Number Placeholder 4"/>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04008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Prakash 2013</a:t>
            </a:r>
          </a:p>
        </p:txBody>
      </p:sp>
      <p:sp>
        <p:nvSpPr>
          <p:cNvPr id="3" name="Footer Placeholder 2"/>
          <p:cNvSpPr>
            <a:spLocks noGrp="1"/>
          </p:cNvSpPr>
          <p:nvPr>
            <p:ph type="ftr" sz="quarter" idx="11"/>
          </p:nvPr>
        </p:nvSpPr>
        <p:spPr/>
        <p:txBody>
          <a:bodyPr/>
          <a:lstStyle/>
          <a:p>
            <a:r>
              <a:rPr lang="en-US"/>
              <a:t>VT CS 4604</a:t>
            </a:r>
          </a:p>
        </p:txBody>
      </p:sp>
      <p:sp>
        <p:nvSpPr>
          <p:cNvPr id="4" name="Slide Number Placeholder 3"/>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197157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67055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98503414-BC4E-7B48-A9DF-4D3BBF53050A}" type="slidenum">
              <a:rPr lang="en-US" smtClean="0"/>
              <a:t>‹#›</a:t>
            </a:fld>
            <a:endParaRPr lang="en-US"/>
          </a:p>
        </p:txBody>
      </p:sp>
    </p:spTree>
    <p:extLst>
      <p:ext uri="{BB962C8B-B14F-4D97-AF65-F5344CB8AC3E}">
        <p14:creationId xmlns:p14="http://schemas.microsoft.com/office/powerpoint/2010/main" val="217803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Prakash 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VT CS 4604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3414-BC4E-7B48-A9DF-4D3BBF53050A}" type="slidenum">
              <a:rPr lang="en-US" smtClean="0"/>
              <a:t>‹#›</a:t>
            </a:fld>
            <a:endParaRPr lang="en-US"/>
          </a:p>
        </p:txBody>
      </p:sp>
    </p:spTree>
    <p:extLst>
      <p:ext uri="{BB962C8B-B14F-4D97-AF65-F5344CB8AC3E}">
        <p14:creationId xmlns:p14="http://schemas.microsoft.com/office/powerpoint/2010/main" val="153916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6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image" Target="../media/image20.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11.bin"/><Relationship Id="rId4" Type="http://schemas.openxmlformats.org/officeDocument/2006/relationships/image" Target="../media/image24.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Functional Dependencies</a:t>
            </a:r>
          </a:p>
        </p:txBody>
      </p:sp>
      <p:sp>
        <p:nvSpPr>
          <p:cNvPr id="3" name="Subtitle 2"/>
          <p:cNvSpPr>
            <a:spLocks noGrp="1"/>
          </p:cNvSpPr>
          <p:nvPr>
            <p:ph type="subTitle" idx="1"/>
          </p:nvPr>
        </p:nvSpPr>
        <p:spPr/>
        <p:txBody>
          <a:bodyPr/>
          <a:lstStyle/>
          <a:p>
            <a:r>
              <a:rPr lang="en-US" dirty="0"/>
              <a:t>Chapter 3</a:t>
            </a:r>
          </a:p>
        </p:txBody>
      </p:sp>
      <p:sp>
        <p:nvSpPr>
          <p:cNvPr id="4" name="Slide Number Placeholder 3"/>
          <p:cNvSpPr>
            <a:spLocks noGrp="1"/>
          </p:cNvSpPr>
          <p:nvPr>
            <p:ph type="sldNum" sz="quarter" idx="12"/>
          </p:nvPr>
        </p:nvSpPr>
        <p:spPr/>
        <p:txBody>
          <a:bodyPr/>
          <a:lstStyle/>
          <a:p>
            <a:fld id="{98503414-BC4E-7B48-A9DF-4D3BBF53050A}" type="slidenum">
              <a:rPr lang="en-US" smtClean="0"/>
              <a:t>1</a:t>
            </a:fld>
            <a:endParaRPr lang="en-US"/>
          </a:p>
        </p:txBody>
      </p:sp>
    </p:spTree>
    <p:extLst>
      <p:ext uri="{BB962C8B-B14F-4D97-AF65-F5344CB8AC3E}">
        <p14:creationId xmlns:p14="http://schemas.microsoft.com/office/powerpoint/2010/main" val="42325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FD?</a:t>
            </a:r>
          </a:p>
        </p:txBody>
      </p:sp>
      <p:sp>
        <p:nvSpPr>
          <p:cNvPr id="3" name="Content Placeholder 2"/>
          <p:cNvSpPr>
            <a:spLocks noGrp="1"/>
          </p:cNvSpPr>
          <p:nvPr>
            <p:ph idx="1"/>
          </p:nvPr>
        </p:nvSpPr>
        <p:spPr/>
        <p:txBody>
          <a:bodyPr>
            <a:normAutofit lnSpcReduction="10000"/>
          </a:bodyPr>
          <a:lstStyle/>
          <a:p>
            <a:r>
              <a:rPr lang="en-US" dirty="0"/>
              <a:t>Write as </a:t>
            </a:r>
            <a:r>
              <a:rPr lang="en-US" b="1" dirty="0"/>
              <a:t>X -&gt; Y</a:t>
            </a:r>
          </a:p>
          <a:p>
            <a:pPr lvl="1"/>
            <a:r>
              <a:rPr lang="en-US" dirty="0"/>
              <a:t>X and Y are sets of attributes from a relation.</a:t>
            </a:r>
          </a:p>
          <a:p>
            <a:pPr lvl="1"/>
            <a:r>
              <a:rPr lang="en-US" dirty="0"/>
              <a:t>Read: "X functionally determines Y"</a:t>
            </a:r>
          </a:p>
          <a:p>
            <a:r>
              <a:rPr lang="en-US" dirty="0"/>
              <a:t>Intuitive definitions:</a:t>
            </a:r>
          </a:p>
          <a:p>
            <a:pPr lvl="1"/>
            <a:r>
              <a:rPr lang="en-US" dirty="0"/>
              <a:t>"If you know X, you can determine Y."</a:t>
            </a:r>
          </a:p>
          <a:p>
            <a:pPr lvl="1"/>
            <a:r>
              <a:rPr lang="en-US" dirty="0"/>
              <a:t>"For each X, there can be only one Y.”</a:t>
            </a:r>
          </a:p>
          <a:p>
            <a:r>
              <a:rPr lang="en-US" dirty="0"/>
              <a:t>Guidelines:</a:t>
            </a:r>
          </a:p>
          <a:p>
            <a:pPr lvl="1"/>
            <a:r>
              <a:rPr lang="en-US" dirty="0"/>
              <a:t>Often Y is a single attribute, though it doesn’t have to be.</a:t>
            </a:r>
          </a:p>
          <a:p>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10</a:t>
            </a:fld>
            <a:endParaRPr lang="en-US"/>
          </a:p>
        </p:txBody>
      </p:sp>
    </p:spTree>
    <p:extLst>
      <p:ext uri="{BB962C8B-B14F-4D97-AF65-F5344CB8AC3E}">
        <p14:creationId xmlns:p14="http://schemas.microsoft.com/office/powerpoint/2010/main" val="36879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0138" y="237067"/>
            <a:ext cx="7365297" cy="5071533"/>
          </a:xfrm>
          <a:prstGeom prst="rect">
            <a:avLst/>
          </a:prstGeom>
        </p:spPr>
      </p:pic>
      <p:sp>
        <p:nvSpPr>
          <p:cNvPr id="5" name="Slide Number Placeholder 4"/>
          <p:cNvSpPr>
            <a:spLocks noGrp="1"/>
          </p:cNvSpPr>
          <p:nvPr>
            <p:ph type="sldNum" sz="quarter" idx="12"/>
          </p:nvPr>
        </p:nvSpPr>
        <p:spPr/>
        <p:txBody>
          <a:bodyPr/>
          <a:lstStyle/>
          <a:p>
            <a:fld id="{98503414-BC4E-7B48-A9DF-4D3BBF53050A}" type="slidenum">
              <a:rPr lang="en-US" smtClean="0"/>
              <a:t>11</a:t>
            </a:fld>
            <a:endParaRPr lang="en-US"/>
          </a:p>
        </p:txBody>
      </p:sp>
    </p:spTree>
    <p:extLst>
      <p:ext uri="{BB962C8B-B14F-4D97-AF65-F5344CB8AC3E}">
        <p14:creationId xmlns:p14="http://schemas.microsoft.com/office/powerpoint/2010/main" val="222432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FD?</a:t>
            </a:r>
          </a:p>
        </p:txBody>
      </p:sp>
      <p:sp>
        <p:nvSpPr>
          <p:cNvPr id="3" name="Content Placeholder 2"/>
          <p:cNvSpPr>
            <a:spLocks noGrp="1"/>
          </p:cNvSpPr>
          <p:nvPr>
            <p:ph idx="1"/>
          </p:nvPr>
        </p:nvSpPr>
        <p:spPr/>
        <p:txBody>
          <a:bodyPr/>
          <a:lstStyle/>
          <a:p>
            <a:r>
              <a:rPr lang="en-US" dirty="0"/>
              <a:t>If every instance of a relation will make a FD true, then the relation </a:t>
            </a:r>
            <a:r>
              <a:rPr lang="en-US" b="1" i="1" dirty="0"/>
              <a:t>satisfies</a:t>
            </a:r>
            <a:r>
              <a:rPr lang="en-US" dirty="0"/>
              <a:t> the FD.</a:t>
            </a:r>
          </a:p>
          <a:p>
            <a:pPr lvl="1"/>
            <a:r>
              <a:rPr lang="en-US" dirty="0"/>
              <a:t>Determined from real-world knowledge, not DB.</a:t>
            </a:r>
          </a:p>
          <a:p>
            <a:r>
              <a:rPr lang="en-US" dirty="0"/>
              <a:t>An FD is a constraint on a single relational schema (one table).</a:t>
            </a:r>
          </a:p>
          <a:p>
            <a:pPr lvl="1"/>
            <a:r>
              <a:rPr lang="en-US" dirty="0"/>
              <a:t>It must hold on every instance of the relation.</a:t>
            </a:r>
          </a:p>
          <a:p>
            <a:pPr lvl="1"/>
            <a:r>
              <a:rPr lang="en-US" dirty="0"/>
              <a:t>Therefore, you cannot deduce an FD from a relational instance.</a:t>
            </a:r>
          </a:p>
          <a:p>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12</a:t>
            </a:fld>
            <a:endParaRPr lang="en-US"/>
          </a:p>
        </p:txBody>
      </p:sp>
    </p:spTree>
    <p:extLst>
      <p:ext uri="{BB962C8B-B14F-4D97-AF65-F5344CB8AC3E}">
        <p14:creationId xmlns:p14="http://schemas.microsoft.com/office/powerpoint/2010/main" val="346083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1112778"/>
              </p:ext>
            </p:extLst>
          </p:nvPr>
        </p:nvGraphicFramePr>
        <p:xfrm>
          <a:off x="329885" y="63820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Myers</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129867" cy="584776"/>
          </a:xfrm>
          <a:prstGeom prst="rect">
            <a:avLst/>
          </a:prstGeom>
          <a:noFill/>
        </p:spPr>
        <p:txBody>
          <a:bodyPr wrap="square" rtlCol="0">
            <a:spAutoFit/>
          </a:bodyPr>
          <a:lstStyle/>
          <a:p>
            <a:r>
              <a:rPr lang="en-US" sz="3200" dirty="0"/>
              <a:t>What are the FDs?</a:t>
            </a:r>
          </a:p>
        </p:txBody>
      </p:sp>
      <p:sp>
        <p:nvSpPr>
          <p:cNvPr id="6" name="Slide Number Placeholder 5"/>
          <p:cNvSpPr>
            <a:spLocks noGrp="1"/>
          </p:cNvSpPr>
          <p:nvPr>
            <p:ph type="sldNum" sz="quarter" idx="12"/>
          </p:nvPr>
        </p:nvSpPr>
        <p:spPr/>
        <p:txBody>
          <a:bodyPr/>
          <a:lstStyle/>
          <a:p>
            <a:fld id="{98503414-BC4E-7B48-A9DF-4D3BBF53050A}" type="slidenum">
              <a:rPr lang="en-US" smtClean="0"/>
              <a:t>13</a:t>
            </a:fld>
            <a:endParaRPr lang="en-US"/>
          </a:p>
        </p:txBody>
      </p:sp>
    </p:spTree>
    <p:extLst>
      <p:ext uri="{BB962C8B-B14F-4D97-AF65-F5344CB8AC3E}">
        <p14:creationId xmlns:p14="http://schemas.microsoft.com/office/powerpoint/2010/main" val="236520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5108672"/>
              </p:ext>
            </p:extLst>
          </p:nvPr>
        </p:nvGraphicFramePr>
        <p:xfrm>
          <a:off x="329885" y="63820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589867"/>
            <a:ext cx="8204515" cy="2554545"/>
          </a:xfrm>
          <a:prstGeom prst="rect">
            <a:avLst/>
          </a:prstGeom>
          <a:noFill/>
        </p:spPr>
        <p:txBody>
          <a:bodyPr wrap="square" rtlCol="0">
            <a:spAutoFit/>
          </a:bodyPr>
          <a:lstStyle/>
          <a:p>
            <a:r>
              <a:rPr lang="en-US" sz="3200" dirty="0"/>
              <a:t>title year -&gt; length</a:t>
            </a:r>
          </a:p>
          <a:p>
            <a:r>
              <a:rPr lang="en-US" sz="3200" dirty="0"/>
              <a:t>title year -&gt; genre</a:t>
            </a:r>
          </a:p>
          <a:p>
            <a:r>
              <a:rPr lang="en-US" sz="3200" dirty="0"/>
              <a:t>title year -&gt; studio</a:t>
            </a:r>
          </a:p>
          <a:p>
            <a:r>
              <a:rPr lang="en-US" sz="3200" dirty="0"/>
              <a:t>title year -&gt; length genre studio</a:t>
            </a:r>
          </a:p>
          <a:p>
            <a:endParaRPr lang="en-US" sz="3200" dirty="0"/>
          </a:p>
        </p:txBody>
      </p:sp>
      <p:sp>
        <p:nvSpPr>
          <p:cNvPr id="2" name="Slide Number Placeholder 1"/>
          <p:cNvSpPr>
            <a:spLocks noGrp="1"/>
          </p:cNvSpPr>
          <p:nvPr>
            <p:ph type="sldNum" sz="quarter" idx="12"/>
          </p:nvPr>
        </p:nvSpPr>
        <p:spPr/>
        <p:txBody>
          <a:bodyPr/>
          <a:lstStyle/>
          <a:p>
            <a:fld id="{98503414-BC4E-7B48-A9DF-4D3BBF53050A}" type="slidenum">
              <a:rPr lang="en-US" smtClean="0"/>
              <a:t>14</a:t>
            </a:fld>
            <a:endParaRPr lang="en-US"/>
          </a:p>
        </p:txBody>
      </p:sp>
    </p:spTree>
    <p:extLst>
      <p:ext uri="{BB962C8B-B14F-4D97-AF65-F5344CB8AC3E}">
        <p14:creationId xmlns:p14="http://schemas.microsoft.com/office/powerpoint/2010/main" val="250888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0378857"/>
              </p:ext>
            </p:extLst>
          </p:nvPr>
        </p:nvGraphicFramePr>
        <p:xfrm>
          <a:off x="329885" y="63820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589867"/>
            <a:ext cx="8204515" cy="1077218"/>
          </a:xfrm>
          <a:prstGeom prst="rect">
            <a:avLst/>
          </a:prstGeom>
          <a:noFill/>
        </p:spPr>
        <p:txBody>
          <a:bodyPr wrap="square" rtlCol="0">
            <a:spAutoFit/>
          </a:bodyPr>
          <a:lstStyle/>
          <a:p>
            <a:r>
              <a:rPr lang="en-US" sz="3200" dirty="0"/>
              <a:t>Does title year -&gt; star?</a:t>
            </a:r>
          </a:p>
          <a:p>
            <a:endParaRPr lang="en-US" sz="3200" dirty="0"/>
          </a:p>
        </p:txBody>
      </p:sp>
      <p:sp>
        <p:nvSpPr>
          <p:cNvPr id="2" name="Slide Number Placeholder 1"/>
          <p:cNvSpPr>
            <a:spLocks noGrp="1"/>
          </p:cNvSpPr>
          <p:nvPr>
            <p:ph type="sldNum" sz="quarter" idx="12"/>
          </p:nvPr>
        </p:nvSpPr>
        <p:spPr/>
        <p:txBody>
          <a:bodyPr/>
          <a:lstStyle/>
          <a:p>
            <a:fld id="{98503414-BC4E-7B48-A9DF-4D3BBF53050A}" type="slidenum">
              <a:rPr lang="en-US" smtClean="0"/>
              <a:t>15</a:t>
            </a:fld>
            <a:endParaRPr lang="en-US"/>
          </a:p>
        </p:txBody>
      </p:sp>
    </p:spTree>
    <p:extLst>
      <p:ext uri="{BB962C8B-B14F-4D97-AF65-F5344CB8AC3E}">
        <p14:creationId xmlns:p14="http://schemas.microsoft.com/office/powerpoint/2010/main" val="332028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48747090"/>
              </p:ext>
            </p:extLst>
          </p:nvPr>
        </p:nvGraphicFramePr>
        <p:xfrm>
          <a:off x="329885" y="63820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a:t>Divination</a:t>
                      </a:r>
                      <a:endParaRPr lang="en-US" sz="1900" dirty="0"/>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129867" cy="584776"/>
          </a:xfrm>
          <a:prstGeom prst="rect">
            <a:avLst/>
          </a:prstGeom>
          <a:noFill/>
        </p:spPr>
        <p:txBody>
          <a:bodyPr wrap="square" rtlCol="0">
            <a:spAutoFit/>
          </a:bodyPr>
          <a:lstStyle/>
          <a:p>
            <a:r>
              <a:rPr lang="en-US" sz="3200" dirty="0"/>
              <a:t>What are the FDs?</a:t>
            </a:r>
          </a:p>
        </p:txBody>
      </p:sp>
      <p:sp>
        <p:nvSpPr>
          <p:cNvPr id="6" name="Slide Number Placeholder 5"/>
          <p:cNvSpPr>
            <a:spLocks noGrp="1"/>
          </p:cNvSpPr>
          <p:nvPr>
            <p:ph type="sldNum" sz="quarter" idx="12"/>
          </p:nvPr>
        </p:nvSpPr>
        <p:spPr/>
        <p:txBody>
          <a:bodyPr/>
          <a:lstStyle/>
          <a:p>
            <a:fld id="{98503414-BC4E-7B48-A9DF-4D3BBF53050A}" type="slidenum">
              <a:rPr lang="en-US" smtClean="0"/>
              <a:t>16</a:t>
            </a:fld>
            <a:endParaRPr lang="en-US"/>
          </a:p>
        </p:txBody>
      </p:sp>
    </p:spTree>
    <p:extLst>
      <p:ext uri="{BB962C8B-B14F-4D97-AF65-F5344CB8AC3E}">
        <p14:creationId xmlns:p14="http://schemas.microsoft.com/office/powerpoint/2010/main" val="200612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48747090"/>
              </p:ext>
            </p:extLst>
          </p:nvPr>
        </p:nvGraphicFramePr>
        <p:xfrm>
          <a:off x="329885" y="63820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a:t>Divination</a:t>
                      </a:r>
                      <a:endParaRPr lang="en-US" sz="1900" dirty="0"/>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129867" cy="2062103"/>
          </a:xfrm>
          <a:prstGeom prst="rect">
            <a:avLst/>
          </a:prstGeom>
          <a:noFill/>
        </p:spPr>
        <p:txBody>
          <a:bodyPr wrap="square" rtlCol="0">
            <a:spAutoFit/>
          </a:bodyPr>
          <a:lstStyle/>
          <a:p>
            <a:r>
              <a:rPr lang="en-US" sz="3200" dirty="0" err="1"/>
              <a:t>StudentR</a:t>
            </a:r>
            <a:r>
              <a:rPr lang="en-US" sz="3200" dirty="0"/>
              <a:t># -&gt; </a:t>
            </a:r>
            <a:r>
              <a:rPr lang="en-US" sz="3200" dirty="0" err="1"/>
              <a:t>StudentName</a:t>
            </a:r>
            <a:endParaRPr lang="en-US" sz="3200" dirty="0"/>
          </a:p>
          <a:p>
            <a:r>
              <a:rPr lang="en-US" sz="3200" dirty="0"/>
              <a:t>CRN -&gt; </a:t>
            </a:r>
            <a:r>
              <a:rPr lang="en-US" sz="3200" dirty="0" err="1"/>
              <a:t>ProfName</a:t>
            </a:r>
            <a:endParaRPr lang="en-US" sz="3200" dirty="0"/>
          </a:p>
          <a:p>
            <a:r>
              <a:rPr lang="en-US" sz="3200" dirty="0"/>
              <a:t>CRN -&gt; Title</a:t>
            </a:r>
          </a:p>
          <a:p>
            <a:r>
              <a:rPr lang="en-US" sz="3200" dirty="0" err="1"/>
              <a:t>StudentR</a:t>
            </a:r>
            <a:r>
              <a:rPr lang="en-US" sz="3200" dirty="0"/>
              <a:t># CRN -&gt; Grade</a:t>
            </a:r>
          </a:p>
        </p:txBody>
      </p:sp>
      <p:sp>
        <p:nvSpPr>
          <p:cNvPr id="6" name="Slide Number Placeholder 5"/>
          <p:cNvSpPr>
            <a:spLocks noGrp="1"/>
          </p:cNvSpPr>
          <p:nvPr>
            <p:ph type="sldNum" sz="quarter" idx="12"/>
          </p:nvPr>
        </p:nvSpPr>
        <p:spPr/>
        <p:txBody>
          <a:bodyPr/>
          <a:lstStyle/>
          <a:p>
            <a:fld id="{98503414-BC4E-7B48-A9DF-4D3BBF53050A}" type="slidenum">
              <a:rPr lang="en-US" smtClean="0"/>
              <a:t>17</a:t>
            </a:fld>
            <a:endParaRPr lang="en-US"/>
          </a:p>
        </p:txBody>
      </p:sp>
    </p:spTree>
    <p:extLst>
      <p:ext uri="{BB962C8B-B14F-4D97-AF65-F5344CB8AC3E}">
        <p14:creationId xmlns:p14="http://schemas.microsoft.com/office/powerpoint/2010/main" val="51625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48747090"/>
              </p:ext>
            </p:extLst>
          </p:nvPr>
        </p:nvGraphicFramePr>
        <p:xfrm>
          <a:off x="329885" y="63820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a:t>Divination</a:t>
                      </a:r>
                      <a:endParaRPr lang="en-US" sz="1900" dirty="0"/>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595848" cy="1569660"/>
          </a:xfrm>
          <a:prstGeom prst="rect">
            <a:avLst/>
          </a:prstGeom>
          <a:noFill/>
        </p:spPr>
        <p:txBody>
          <a:bodyPr wrap="square" rtlCol="0">
            <a:spAutoFit/>
          </a:bodyPr>
          <a:lstStyle/>
          <a:p>
            <a:br>
              <a:rPr lang="en-US" sz="3200" dirty="0"/>
            </a:br>
            <a:br>
              <a:rPr lang="en-US" sz="3200" dirty="0"/>
            </a:br>
            <a:r>
              <a:rPr lang="en-US" sz="3200" dirty="0"/>
              <a:t>Is CRN -&gt; Grade a FD?</a:t>
            </a:r>
          </a:p>
        </p:txBody>
      </p:sp>
      <p:sp>
        <p:nvSpPr>
          <p:cNvPr id="6" name="Slide Number Placeholder 5"/>
          <p:cNvSpPr>
            <a:spLocks noGrp="1"/>
          </p:cNvSpPr>
          <p:nvPr>
            <p:ph type="sldNum" sz="quarter" idx="12"/>
          </p:nvPr>
        </p:nvSpPr>
        <p:spPr/>
        <p:txBody>
          <a:bodyPr/>
          <a:lstStyle/>
          <a:p>
            <a:fld id="{98503414-BC4E-7B48-A9DF-4D3BBF53050A}" type="slidenum">
              <a:rPr lang="en-US" smtClean="0"/>
              <a:t>18</a:t>
            </a:fld>
            <a:endParaRPr lang="en-US"/>
          </a:p>
        </p:txBody>
      </p:sp>
    </p:spTree>
    <p:extLst>
      <p:ext uri="{BB962C8B-B14F-4D97-AF65-F5344CB8AC3E}">
        <p14:creationId xmlns:p14="http://schemas.microsoft.com/office/powerpoint/2010/main" val="47869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FDs come from?</a:t>
            </a:r>
          </a:p>
        </p:txBody>
      </p:sp>
      <p:sp>
        <p:nvSpPr>
          <p:cNvPr id="3" name="Content Placeholder 2"/>
          <p:cNvSpPr>
            <a:spLocks noGrp="1"/>
          </p:cNvSpPr>
          <p:nvPr>
            <p:ph idx="1"/>
          </p:nvPr>
        </p:nvSpPr>
        <p:spPr/>
        <p:txBody>
          <a:bodyPr/>
          <a:lstStyle/>
          <a:p>
            <a:r>
              <a:rPr lang="en-US" dirty="0"/>
              <a:t>"Key-ness" of attributes</a:t>
            </a:r>
          </a:p>
          <a:p>
            <a:r>
              <a:rPr lang="en-US" dirty="0"/>
              <a:t>Domain and application constraints</a:t>
            </a:r>
          </a:p>
          <a:p>
            <a:r>
              <a:rPr lang="en-US" dirty="0"/>
              <a:t>Real world constraints</a:t>
            </a:r>
          </a:p>
        </p:txBody>
      </p:sp>
      <p:sp>
        <p:nvSpPr>
          <p:cNvPr id="4" name="Slide Number Placeholder 3"/>
          <p:cNvSpPr>
            <a:spLocks noGrp="1"/>
          </p:cNvSpPr>
          <p:nvPr>
            <p:ph type="sldNum" sz="quarter" idx="12"/>
          </p:nvPr>
        </p:nvSpPr>
        <p:spPr/>
        <p:txBody>
          <a:bodyPr/>
          <a:lstStyle/>
          <a:p>
            <a:fld id="{98503414-BC4E-7B48-A9DF-4D3BBF53050A}" type="slidenum">
              <a:rPr lang="en-US" smtClean="0"/>
              <a:t>19</a:t>
            </a:fld>
            <a:endParaRPr lang="en-US"/>
          </a:p>
        </p:txBody>
      </p:sp>
    </p:spTree>
    <p:extLst>
      <p:ext uri="{BB962C8B-B14F-4D97-AF65-F5344CB8AC3E}">
        <p14:creationId xmlns:p14="http://schemas.microsoft.com/office/powerpoint/2010/main" val="199918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Halfway done!</a:t>
            </a:r>
          </a:p>
        </p:txBody>
      </p:sp>
      <p:sp>
        <p:nvSpPr>
          <p:cNvPr id="3" name="Content Placeholder 2"/>
          <p:cNvSpPr>
            <a:spLocks noGrp="1"/>
          </p:cNvSpPr>
          <p:nvPr>
            <p:ph idx="1"/>
          </p:nvPr>
        </p:nvSpPr>
        <p:spPr>
          <a:xfrm>
            <a:off x="457200" y="1213701"/>
            <a:ext cx="8229600" cy="5051632"/>
          </a:xfrm>
        </p:spPr>
        <p:txBody>
          <a:bodyPr>
            <a:normAutofit fontScale="92500" lnSpcReduction="20000"/>
          </a:bodyPr>
          <a:lstStyle/>
          <a:p>
            <a:r>
              <a:rPr lang="en-US" dirty="0"/>
              <a:t>So far:</a:t>
            </a:r>
          </a:p>
          <a:p>
            <a:pPr lvl="1"/>
            <a:r>
              <a:rPr lang="en-US" dirty="0"/>
              <a:t>Relational algebra (theory)</a:t>
            </a:r>
          </a:p>
          <a:p>
            <a:pPr lvl="1"/>
            <a:r>
              <a:rPr lang="en-US" dirty="0"/>
              <a:t>SQL (practice)</a:t>
            </a:r>
          </a:p>
          <a:p>
            <a:pPr lvl="1"/>
            <a:r>
              <a:rPr lang="en-US" dirty="0"/>
              <a:t>E/R modeling (theory)</a:t>
            </a:r>
          </a:p>
          <a:p>
            <a:pPr lvl="1"/>
            <a:r>
              <a:rPr lang="en-US" dirty="0"/>
              <a:t>HTML/Flask/Python (practice)</a:t>
            </a:r>
          </a:p>
          <a:p>
            <a:pPr lvl="1"/>
            <a:r>
              <a:rPr lang="en-US" dirty="0"/>
              <a:t>Midterm (super fun!)</a:t>
            </a:r>
          </a:p>
          <a:p>
            <a:r>
              <a:rPr lang="en-US" dirty="0"/>
              <a:t>Next up:</a:t>
            </a:r>
          </a:p>
          <a:p>
            <a:pPr lvl="1"/>
            <a:r>
              <a:rPr lang="en-US" dirty="0"/>
              <a:t>Database design theory (builds on E/R modeling, more theory)</a:t>
            </a:r>
          </a:p>
          <a:p>
            <a:pPr lvl="1"/>
            <a:r>
              <a:rPr lang="en-US" dirty="0"/>
              <a:t>Data structures (practice)</a:t>
            </a:r>
          </a:p>
          <a:p>
            <a:pPr lvl="1"/>
            <a:r>
              <a:rPr lang="en-US" dirty="0"/>
              <a:t>Query optimization, transactions (theory + practice!)</a:t>
            </a:r>
          </a:p>
          <a:p>
            <a:pPr lvl="1"/>
            <a:r>
              <a:rPr lang="en-US" dirty="0"/>
              <a:t>Non-relational DB models (NoSQL)</a:t>
            </a:r>
          </a:p>
        </p:txBody>
      </p:sp>
      <p:sp>
        <p:nvSpPr>
          <p:cNvPr id="4" name="Slide Number Placeholder 3"/>
          <p:cNvSpPr>
            <a:spLocks noGrp="1"/>
          </p:cNvSpPr>
          <p:nvPr>
            <p:ph type="sldNum" sz="quarter" idx="12"/>
          </p:nvPr>
        </p:nvSpPr>
        <p:spPr/>
        <p:txBody>
          <a:bodyPr/>
          <a:lstStyle/>
          <a:p>
            <a:fld id="{98503414-BC4E-7B48-A9DF-4D3BBF53050A}" type="slidenum">
              <a:rPr lang="en-US" smtClean="0"/>
              <a:t>2</a:t>
            </a:fld>
            <a:endParaRPr lang="en-US"/>
          </a:p>
        </p:txBody>
      </p:sp>
    </p:spTree>
    <p:extLst>
      <p:ext uri="{BB962C8B-B14F-4D97-AF65-F5344CB8AC3E}">
        <p14:creationId xmlns:p14="http://schemas.microsoft.com/office/powerpoint/2010/main" val="67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Keys</a:t>
            </a:r>
          </a:p>
        </p:txBody>
      </p:sp>
      <p:sp>
        <p:nvSpPr>
          <p:cNvPr id="3" name="Content Placeholder 2"/>
          <p:cNvSpPr>
            <a:spLocks noGrp="1"/>
          </p:cNvSpPr>
          <p:nvPr>
            <p:ph idx="1"/>
          </p:nvPr>
        </p:nvSpPr>
        <p:spPr/>
        <p:txBody>
          <a:bodyPr>
            <a:normAutofit fontScale="92500" lnSpcReduction="10000"/>
          </a:bodyPr>
          <a:lstStyle/>
          <a:p>
            <a:r>
              <a:rPr lang="en-US" dirty="0"/>
              <a:t>FDs allow us to formally define keys</a:t>
            </a:r>
          </a:p>
          <a:p>
            <a:r>
              <a:rPr lang="en-US" dirty="0"/>
              <a:t>A set of attributes {A</a:t>
            </a:r>
            <a:r>
              <a:rPr lang="en-US" baseline="-25000" dirty="0"/>
              <a:t>1</a:t>
            </a:r>
            <a:r>
              <a:rPr lang="en-US" dirty="0"/>
              <a:t>, A</a:t>
            </a:r>
            <a:r>
              <a:rPr lang="en-US" baseline="-25000" dirty="0"/>
              <a:t>2</a:t>
            </a:r>
            <a:r>
              <a:rPr lang="en-US" dirty="0"/>
              <a:t>, …, A</a:t>
            </a:r>
            <a:r>
              <a:rPr lang="en-US" baseline="-25000" dirty="0"/>
              <a:t>n</a:t>
            </a:r>
            <a:r>
              <a:rPr lang="en-US" dirty="0"/>
              <a:t>} is a </a:t>
            </a:r>
            <a:r>
              <a:rPr lang="en-US" b="1" i="1" dirty="0"/>
              <a:t>key</a:t>
            </a:r>
            <a:r>
              <a:rPr lang="en-US" dirty="0"/>
              <a:t> for relation R if it satisfies:</a:t>
            </a:r>
          </a:p>
          <a:p>
            <a:pPr marL="0" indent="0">
              <a:buNone/>
            </a:pPr>
            <a:endParaRPr lang="en-US" dirty="0"/>
          </a:p>
          <a:p>
            <a:pPr marL="0" indent="0">
              <a:buNone/>
            </a:pPr>
            <a:r>
              <a:rPr lang="en-US" b="1" dirty="0"/>
              <a:t>Uniqueness: </a:t>
            </a:r>
            <a:r>
              <a:rPr lang="en-US" dirty="0"/>
              <a:t>{A</a:t>
            </a:r>
            <a:r>
              <a:rPr lang="en-US" baseline="-25000" dirty="0"/>
              <a:t>1</a:t>
            </a:r>
            <a:r>
              <a:rPr lang="en-US" dirty="0"/>
              <a:t>, A</a:t>
            </a:r>
            <a:r>
              <a:rPr lang="en-US" baseline="-25000" dirty="0"/>
              <a:t>2</a:t>
            </a:r>
            <a:r>
              <a:rPr lang="en-US" dirty="0"/>
              <a:t>, …, A</a:t>
            </a:r>
            <a:r>
              <a:rPr lang="en-US" baseline="-25000" dirty="0"/>
              <a:t>n</a:t>
            </a:r>
            <a:r>
              <a:rPr lang="en-US" dirty="0"/>
              <a:t>} functionally determine all the other attributes of R</a:t>
            </a:r>
          </a:p>
          <a:p>
            <a:pPr marL="0" indent="0">
              <a:buNone/>
            </a:pPr>
            <a:endParaRPr lang="en-US" dirty="0"/>
          </a:p>
          <a:p>
            <a:pPr marL="0" indent="0">
              <a:buNone/>
            </a:pPr>
            <a:r>
              <a:rPr lang="en-US" b="1" dirty="0" err="1"/>
              <a:t>Minimality</a:t>
            </a:r>
            <a:r>
              <a:rPr lang="en-US" b="1" dirty="0"/>
              <a:t>: </a:t>
            </a:r>
            <a:r>
              <a:rPr lang="en-US" dirty="0"/>
              <a:t>no proper subset of {A</a:t>
            </a:r>
            <a:r>
              <a:rPr lang="en-US" baseline="-25000" dirty="0"/>
              <a:t>1</a:t>
            </a:r>
            <a:r>
              <a:rPr lang="en-US" dirty="0"/>
              <a:t>, A</a:t>
            </a:r>
            <a:r>
              <a:rPr lang="en-US" baseline="-25000" dirty="0"/>
              <a:t>2</a:t>
            </a:r>
            <a:r>
              <a:rPr lang="en-US" dirty="0"/>
              <a:t>, …, A</a:t>
            </a:r>
            <a:r>
              <a:rPr lang="en-US" baseline="-25000" dirty="0"/>
              <a:t>n</a:t>
            </a:r>
            <a:r>
              <a:rPr lang="en-US" dirty="0"/>
              <a:t>} functionally determines all other attributes of R.</a:t>
            </a:r>
          </a:p>
        </p:txBody>
      </p:sp>
      <p:sp>
        <p:nvSpPr>
          <p:cNvPr id="6" name="Slide Number Placeholder 5"/>
          <p:cNvSpPr>
            <a:spLocks noGrp="1"/>
          </p:cNvSpPr>
          <p:nvPr>
            <p:ph type="sldNum" sz="quarter" idx="12"/>
          </p:nvPr>
        </p:nvSpPr>
        <p:spPr/>
        <p:txBody>
          <a:bodyPr/>
          <a:lstStyle/>
          <a:p>
            <a:fld id="{FB90ACD9-E499-1B4D-A819-2E5B3B5A6B54}" type="slidenum">
              <a:rPr lang="en-US" smtClean="0"/>
              <a:t>20</a:t>
            </a:fld>
            <a:endParaRPr lang="en-US"/>
          </a:p>
        </p:txBody>
      </p:sp>
    </p:spTree>
    <p:extLst>
      <p:ext uri="{BB962C8B-B14F-4D97-AF65-F5344CB8AC3E}">
        <p14:creationId xmlns:p14="http://schemas.microsoft.com/office/powerpoint/2010/main" val="398642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29560832"/>
              </p:ext>
            </p:extLst>
          </p:nvPr>
        </p:nvGraphicFramePr>
        <p:xfrm>
          <a:off x="329885" y="63820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dirty="0"/>
                        <a:t>Divination</a:t>
                      </a:r>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595848" cy="584775"/>
          </a:xfrm>
          <a:prstGeom prst="rect">
            <a:avLst/>
          </a:prstGeom>
          <a:noFill/>
        </p:spPr>
        <p:txBody>
          <a:bodyPr wrap="square" rtlCol="0">
            <a:spAutoFit/>
          </a:bodyPr>
          <a:lstStyle/>
          <a:p>
            <a:r>
              <a:rPr lang="en-US" sz="3200" dirty="0"/>
              <a:t>What are the keys?</a:t>
            </a:r>
          </a:p>
        </p:txBody>
      </p:sp>
      <p:sp>
        <p:nvSpPr>
          <p:cNvPr id="6" name="Slide Number Placeholder 5"/>
          <p:cNvSpPr>
            <a:spLocks noGrp="1"/>
          </p:cNvSpPr>
          <p:nvPr>
            <p:ph type="sldNum" sz="quarter" idx="12"/>
          </p:nvPr>
        </p:nvSpPr>
        <p:spPr/>
        <p:txBody>
          <a:bodyPr/>
          <a:lstStyle/>
          <a:p>
            <a:fld id="{98503414-BC4E-7B48-A9DF-4D3BBF53050A}" type="slidenum">
              <a:rPr lang="en-US" smtClean="0"/>
              <a:t>21</a:t>
            </a:fld>
            <a:endParaRPr lang="en-US"/>
          </a:p>
        </p:txBody>
      </p:sp>
    </p:spTree>
    <p:extLst>
      <p:ext uri="{BB962C8B-B14F-4D97-AF65-F5344CB8AC3E}">
        <p14:creationId xmlns:p14="http://schemas.microsoft.com/office/powerpoint/2010/main" val="184332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What are the keys?</a:t>
            </a:r>
          </a:p>
        </p:txBody>
      </p:sp>
      <p:graphicFrame>
        <p:nvGraphicFramePr>
          <p:cNvPr id="4" name="Table 3"/>
          <p:cNvGraphicFramePr>
            <a:graphicFrameLocks noGrp="1"/>
          </p:cNvGraphicFramePr>
          <p:nvPr>
            <p:extLst>
              <p:ext uri="{D42A27DB-BD31-4B8C-83A1-F6EECF244321}">
                <p14:modId xmlns:p14="http://schemas.microsoft.com/office/powerpoint/2010/main" val="4148226779"/>
              </p:ext>
            </p:extLst>
          </p:nvPr>
        </p:nvGraphicFramePr>
        <p:xfrm>
          <a:off x="329885" y="63820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8503414-BC4E-7B48-A9DF-4D3BBF53050A}" type="slidenum">
              <a:rPr lang="en-US" smtClean="0"/>
              <a:t>22</a:t>
            </a:fld>
            <a:endParaRPr lang="en-US"/>
          </a:p>
        </p:txBody>
      </p:sp>
    </p:spTree>
    <p:extLst>
      <p:ext uri="{BB962C8B-B14F-4D97-AF65-F5344CB8AC3E}">
        <p14:creationId xmlns:p14="http://schemas.microsoft.com/office/powerpoint/2010/main" val="163028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things you already know and one thing you don't:</a:t>
            </a:r>
          </a:p>
        </p:txBody>
      </p:sp>
      <p:sp>
        <p:nvSpPr>
          <p:cNvPr id="3" name="Content Placeholder 2"/>
          <p:cNvSpPr>
            <a:spLocks noGrp="1"/>
          </p:cNvSpPr>
          <p:nvPr>
            <p:ph idx="1"/>
          </p:nvPr>
        </p:nvSpPr>
        <p:spPr/>
        <p:txBody>
          <a:bodyPr/>
          <a:lstStyle/>
          <a:p>
            <a:pPr marL="0" indent="0">
              <a:buNone/>
            </a:pPr>
            <a:endParaRPr lang="en-US" dirty="0"/>
          </a:p>
          <a:p>
            <a:r>
              <a:rPr lang="en-US" dirty="0"/>
              <a:t>A relation can have more than one key.</a:t>
            </a:r>
          </a:p>
          <a:p>
            <a:r>
              <a:rPr lang="en-US" dirty="0"/>
              <a:t>Usually one key is known as the primary key.</a:t>
            </a:r>
          </a:p>
          <a:p>
            <a:r>
              <a:rPr lang="en-US" dirty="0"/>
              <a:t>FDs have nothing to do with primary keys, just keys.</a:t>
            </a:r>
          </a:p>
          <a:p>
            <a:pPr lvl="1"/>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23</a:t>
            </a:fld>
            <a:endParaRPr lang="en-US"/>
          </a:p>
        </p:txBody>
      </p:sp>
    </p:spTree>
    <p:extLst>
      <p:ext uri="{BB962C8B-B14F-4D97-AF65-F5344CB8AC3E}">
        <p14:creationId xmlns:p14="http://schemas.microsoft.com/office/powerpoint/2010/main" val="41535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way to think about FDs</a:t>
            </a:r>
          </a:p>
        </p:txBody>
      </p:sp>
      <p:sp>
        <p:nvSpPr>
          <p:cNvPr id="3" name="Content Placeholder 2"/>
          <p:cNvSpPr>
            <a:spLocks noGrp="1"/>
          </p:cNvSpPr>
          <p:nvPr>
            <p:ph idx="1"/>
          </p:nvPr>
        </p:nvSpPr>
        <p:spPr/>
        <p:txBody>
          <a:bodyPr>
            <a:normAutofit/>
          </a:bodyPr>
          <a:lstStyle/>
          <a:p>
            <a:r>
              <a:rPr lang="en-US" dirty="0"/>
              <a:t>For a FD A</a:t>
            </a:r>
            <a:r>
              <a:rPr lang="en-US" baseline="-25000" dirty="0"/>
              <a:t>1</a:t>
            </a:r>
            <a:r>
              <a:rPr lang="en-US" dirty="0"/>
              <a:t> A</a:t>
            </a:r>
            <a:r>
              <a:rPr lang="en-US" baseline="-25000" dirty="0"/>
              <a:t>2</a:t>
            </a:r>
            <a:r>
              <a:rPr lang="en-US" dirty="0"/>
              <a:t> </a:t>
            </a:r>
            <a:r>
              <a:rPr lang="mr-IN" dirty="0"/>
              <a:t>…</a:t>
            </a:r>
            <a:r>
              <a:rPr lang="en-US" dirty="0"/>
              <a:t> A</a:t>
            </a:r>
            <a:r>
              <a:rPr lang="en-US" baseline="-25000" dirty="0"/>
              <a:t>n</a:t>
            </a:r>
            <a:r>
              <a:rPr lang="en-US" dirty="0"/>
              <a:t> -&gt; B</a:t>
            </a:r>
            <a:r>
              <a:rPr lang="en-US" baseline="-25000" dirty="0"/>
              <a:t>1</a:t>
            </a:r>
            <a:r>
              <a:rPr lang="en-US" dirty="0"/>
              <a:t> B</a:t>
            </a:r>
            <a:r>
              <a:rPr lang="en-US" baseline="-25000" dirty="0"/>
              <a:t>2</a:t>
            </a:r>
            <a:r>
              <a:rPr lang="en-US" dirty="0"/>
              <a:t> </a:t>
            </a:r>
            <a:r>
              <a:rPr lang="mr-IN" dirty="0"/>
              <a:t>…</a:t>
            </a:r>
            <a:r>
              <a:rPr lang="en-US" dirty="0"/>
              <a:t> </a:t>
            </a:r>
            <a:r>
              <a:rPr lang="en-US" dirty="0" err="1"/>
              <a:t>B</a:t>
            </a:r>
            <a:r>
              <a:rPr lang="en-US" baseline="-25000" dirty="0" err="1"/>
              <a:t>m</a:t>
            </a:r>
            <a:r>
              <a:rPr lang="en-US" dirty="0"/>
              <a:t>:</a:t>
            </a:r>
          </a:p>
          <a:p>
            <a:pPr lvl="1"/>
            <a:r>
              <a:rPr lang="en-US" dirty="0"/>
              <a:t>Equivalent to the set of FDs</a:t>
            </a:r>
          </a:p>
          <a:p>
            <a:pPr lvl="2"/>
            <a:r>
              <a:rPr lang="en-US" dirty="0"/>
              <a:t>A</a:t>
            </a:r>
            <a:r>
              <a:rPr lang="en-US" baseline="-25000" dirty="0"/>
              <a:t>1</a:t>
            </a:r>
            <a:r>
              <a:rPr lang="en-US" dirty="0"/>
              <a:t> A</a:t>
            </a:r>
            <a:r>
              <a:rPr lang="en-US" baseline="-25000" dirty="0"/>
              <a:t>2</a:t>
            </a:r>
            <a:r>
              <a:rPr lang="en-US" dirty="0"/>
              <a:t> </a:t>
            </a:r>
            <a:r>
              <a:rPr lang="mr-IN" dirty="0"/>
              <a:t>…</a:t>
            </a:r>
            <a:r>
              <a:rPr lang="en-US" dirty="0"/>
              <a:t> A</a:t>
            </a:r>
            <a:r>
              <a:rPr lang="en-US" baseline="-25000" dirty="0"/>
              <a:t>n</a:t>
            </a:r>
            <a:r>
              <a:rPr lang="en-US" dirty="0"/>
              <a:t> -&gt; B</a:t>
            </a:r>
            <a:r>
              <a:rPr lang="en-US" baseline="-25000" dirty="0"/>
              <a:t>1</a:t>
            </a:r>
            <a:r>
              <a:rPr lang="en-US" dirty="0"/>
              <a:t> </a:t>
            </a:r>
          </a:p>
          <a:p>
            <a:pPr lvl="2"/>
            <a:r>
              <a:rPr lang="en-US" dirty="0"/>
              <a:t>A</a:t>
            </a:r>
            <a:r>
              <a:rPr lang="en-US" baseline="-25000" dirty="0"/>
              <a:t>1</a:t>
            </a:r>
            <a:r>
              <a:rPr lang="en-US" dirty="0"/>
              <a:t> A</a:t>
            </a:r>
            <a:r>
              <a:rPr lang="en-US" baseline="-25000" dirty="0"/>
              <a:t>2</a:t>
            </a:r>
            <a:r>
              <a:rPr lang="en-US" dirty="0"/>
              <a:t> </a:t>
            </a:r>
            <a:r>
              <a:rPr lang="mr-IN" dirty="0"/>
              <a:t>…</a:t>
            </a:r>
            <a:r>
              <a:rPr lang="en-US" dirty="0"/>
              <a:t> A</a:t>
            </a:r>
            <a:r>
              <a:rPr lang="en-US" baseline="-25000" dirty="0"/>
              <a:t>n</a:t>
            </a:r>
            <a:r>
              <a:rPr lang="en-US" dirty="0"/>
              <a:t> -&gt; B</a:t>
            </a:r>
            <a:r>
              <a:rPr lang="en-US" baseline="-25000" dirty="0"/>
              <a:t>2  	 		</a:t>
            </a:r>
            <a:r>
              <a:rPr lang="en-US" i="1" dirty="0"/>
              <a:t>(</a:t>
            </a:r>
            <a:r>
              <a:rPr lang="en-US" i="1" dirty="0" err="1"/>
              <a:t>etc</a:t>
            </a:r>
            <a:r>
              <a:rPr lang="en-US" i="1" dirty="0"/>
              <a:t>, through)</a:t>
            </a:r>
            <a:endParaRPr lang="en-US" i="1" baseline="-25000" dirty="0"/>
          </a:p>
          <a:p>
            <a:pPr lvl="2"/>
            <a:r>
              <a:rPr lang="en-US" dirty="0"/>
              <a:t>A</a:t>
            </a:r>
            <a:r>
              <a:rPr lang="en-US" baseline="-25000" dirty="0"/>
              <a:t>1</a:t>
            </a:r>
            <a:r>
              <a:rPr lang="en-US" dirty="0"/>
              <a:t> A</a:t>
            </a:r>
            <a:r>
              <a:rPr lang="en-US" baseline="-25000" dirty="0"/>
              <a:t>2</a:t>
            </a:r>
            <a:r>
              <a:rPr lang="en-US" dirty="0"/>
              <a:t> </a:t>
            </a:r>
            <a:r>
              <a:rPr lang="mr-IN" dirty="0"/>
              <a:t>…</a:t>
            </a:r>
            <a:r>
              <a:rPr lang="en-US" dirty="0"/>
              <a:t> A</a:t>
            </a:r>
            <a:r>
              <a:rPr lang="en-US" baseline="-25000" dirty="0"/>
              <a:t>n</a:t>
            </a:r>
            <a:r>
              <a:rPr lang="en-US" dirty="0"/>
              <a:t> -&gt; </a:t>
            </a:r>
            <a:r>
              <a:rPr lang="en-US" dirty="0" err="1"/>
              <a:t>B</a:t>
            </a:r>
            <a:r>
              <a:rPr lang="en-US" baseline="-25000" dirty="0" err="1"/>
              <a:t>m</a:t>
            </a:r>
            <a:r>
              <a:rPr lang="en-US" dirty="0"/>
              <a:t>:</a:t>
            </a:r>
          </a:p>
          <a:p>
            <a:pPr lvl="1"/>
            <a:r>
              <a:rPr lang="en-US" dirty="0"/>
              <a:t>You should be able to imagine a function</a:t>
            </a:r>
            <a:br>
              <a:rPr lang="en-US" dirty="0"/>
            </a:br>
            <a:r>
              <a:rPr lang="en-US" dirty="0"/>
              <a:t>f(A</a:t>
            </a:r>
            <a:r>
              <a:rPr lang="en-US" baseline="-25000" dirty="0"/>
              <a:t>1</a:t>
            </a:r>
            <a:r>
              <a:rPr lang="en-US" dirty="0"/>
              <a:t>, A</a:t>
            </a:r>
            <a:r>
              <a:rPr lang="en-US" baseline="-25000" dirty="0"/>
              <a:t>2</a:t>
            </a:r>
            <a:r>
              <a:rPr lang="en-US" dirty="0"/>
              <a:t>,</a:t>
            </a:r>
            <a:r>
              <a:rPr lang="mr-IN" dirty="0"/>
              <a:t>…</a:t>
            </a:r>
            <a:r>
              <a:rPr lang="en-US" dirty="0"/>
              <a:t>,A</a:t>
            </a:r>
            <a:r>
              <a:rPr lang="en-US" baseline="-25000" dirty="0"/>
              <a:t>n</a:t>
            </a:r>
            <a:r>
              <a:rPr lang="en-US" dirty="0"/>
              <a:t>) that computes a unique B</a:t>
            </a:r>
            <a:r>
              <a:rPr lang="en-US" baseline="-25000" dirty="0"/>
              <a:t>1</a:t>
            </a:r>
            <a:r>
              <a:rPr lang="en-US" dirty="0"/>
              <a:t> (or B</a:t>
            </a:r>
            <a:r>
              <a:rPr lang="en-US" baseline="-25000" dirty="0"/>
              <a:t>2</a:t>
            </a:r>
            <a:r>
              <a:rPr lang="mr-IN" dirty="0"/>
              <a:t>…</a:t>
            </a:r>
            <a:r>
              <a:rPr lang="en-US" dirty="0"/>
              <a:t>).</a:t>
            </a:r>
          </a:p>
        </p:txBody>
      </p:sp>
      <p:sp>
        <p:nvSpPr>
          <p:cNvPr id="4" name="Slide Number Placeholder 3"/>
          <p:cNvSpPr>
            <a:spLocks noGrp="1"/>
          </p:cNvSpPr>
          <p:nvPr>
            <p:ph type="sldNum" sz="quarter" idx="12"/>
          </p:nvPr>
        </p:nvSpPr>
        <p:spPr/>
        <p:txBody>
          <a:bodyPr/>
          <a:lstStyle/>
          <a:p>
            <a:fld id="{98503414-BC4E-7B48-A9DF-4D3BBF53050A}" type="slidenum">
              <a:rPr lang="en-US" smtClean="0"/>
              <a:t>24</a:t>
            </a:fld>
            <a:endParaRPr lang="en-US"/>
          </a:p>
        </p:txBody>
      </p:sp>
    </p:spTree>
    <p:extLst>
      <p:ext uri="{BB962C8B-B14F-4D97-AF65-F5344CB8AC3E}">
        <p14:creationId xmlns:p14="http://schemas.microsoft.com/office/powerpoint/2010/main" val="120483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Superkeys</a:t>
            </a:r>
            <a:endParaRPr lang="en-US" dirty="0"/>
          </a:p>
        </p:txBody>
      </p:sp>
      <p:pic>
        <p:nvPicPr>
          <p:cNvPr id="4" name="Picture 3"/>
          <p:cNvPicPr>
            <a:picLocks noChangeAspect="1"/>
          </p:cNvPicPr>
          <p:nvPr/>
        </p:nvPicPr>
        <p:blipFill>
          <a:blip r:embed="rId2"/>
          <a:stretch>
            <a:fillRect/>
          </a:stretch>
        </p:blipFill>
        <p:spPr>
          <a:xfrm>
            <a:off x="254009" y="223839"/>
            <a:ext cx="3615267" cy="6006905"/>
          </a:xfrm>
          <a:prstGeom prst="rect">
            <a:avLst/>
          </a:prstGeom>
        </p:spPr>
      </p:pic>
      <p:pic>
        <p:nvPicPr>
          <p:cNvPr id="5" name="Picture 4"/>
          <p:cNvPicPr>
            <a:picLocks noChangeAspect="1"/>
          </p:cNvPicPr>
          <p:nvPr/>
        </p:nvPicPr>
        <p:blipFill>
          <a:blip r:embed="rId3"/>
          <a:stretch>
            <a:fillRect/>
          </a:stretch>
        </p:blipFill>
        <p:spPr>
          <a:xfrm>
            <a:off x="1491604" y="1464734"/>
            <a:ext cx="1052639" cy="1066800"/>
          </a:xfrm>
          <a:prstGeom prst="rect">
            <a:avLst/>
          </a:prstGeom>
        </p:spPr>
      </p:pic>
      <p:pic>
        <p:nvPicPr>
          <p:cNvPr id="6" name="Picture 5"/>
          <p:cNvPicPr>
            <a:picLocks noChangeAspect="1"/>
          </p:cNvPicPr>
          <p:nvPr/>
        </p:nvPicPr>
        <p:blipFill>
          <a:blip r:embed="rId4"/>
          <a:stretch>
            <a:fillRect/>
          </a:stretch>
        </p:blipFill>
        <p:spPr>
          <a:xfrm>
            <a:off x="4338320" y="1892300"/>
            <a:ext cx="4348480" cy="2717800"/>
          </a:xfrm>
          <a:prstGeom prst="rect">
            <a:avLst/>
          </a:prstGeom>
        </p:spPr>
      </p:pic>
      <p:sp>
        <p:nvSpPr>
          <p:cNvPr id="7" name="Slide Number Placeholder 6"/>
          <p:cNvSpPr>
            <a:spLocks noGrp="1"/>
          </p:cNvSpPr>
          <p:nvPr>
            <p:ph type="sldNum" sz="quarter" idx="12"/>
          </p:nvPr>
        </p:nvSpPr>
        <p:spPr/>
        <p:txBody>
          <a:bodyPr/>
          <a:lstStyle/>
          <a:p>
            <a:fld id="{98503414-BC4E-7B48-A9DF-4D3BBF53050A}" type="slidenum">
              <a:rPr lang="en-US" smtClean="0"/>
              <a:t>25</a:t>
            </a:fld>
            <a:endParaRPr lang="en-US"/>
          </a:p>
        </p:txBody>
      </p:sp>
    </p:spTree>
    <p:extLst>
      <p:ext uri="{BB962C8B-B14F-4D97-AF65-F5344CB8AC3E}">
        <p14:creationId xmlns:p14="http://schemas.microsoft.com/office/powerpoint/2010/main" val="184567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Superkeys</a:t>
            </a:r>
            <a:endParaRPr lang="en-US" dirty="0"/>
          </a:p>
        </p:txBody>
      </p:sp>
      <p:sp>
        <p:nvSpPr>
          <p:cNvPr id="3" name="Content Placeholder 2"/>
          <p:cNvSpPr>
            <a:spLocks noGrp="1"/>
          </p:cNvSpPr>
          <p:nvPr>
            <p:ph idx="1"/>
          </p:nvPr>
        </p:nvSpPr>
        <p:spPr/>
        <p:txBody>
          <a:bodyPr/>
          <a:lstStyle/>
          <a:p>
            <a:r>
              <a:rPr lang="en-US" dirty="0"/>
              <a:t>A </a:t>
            </a:r>
            <a:r>
              <a:rPr lang="en-US" b="1" i="1" dirty="0" err="1"/>
              <a:t>superkey</a:t>
            </a:r>
            <a:r>
              <a:rPr lang="en-US" dirty="0"/>
              <a:t> (superset of a key) is a set of attributes that contains a key.</a:t>
            </a:r>
          </a:p>
          <a:p>
            <a:endParaRPr lang="en-US" dirty="0"/>
          </a:p>
          <a:p>
            <a:r>
              <a:rPr lang="en-US" dirty="0"/>
              <a:t>In other words, a </a:t>
            </a:r>
            <a:r>
              <a:rPr lang="en-US" dirty="0" err="1"/>
              <a:t>superkey</a:t>
            </a:r>
            <a:r>
              <a:rPr lang="en-US" dirty="0"/>
              <a:t> satisfies the uniqueness part of the key definition, but may not satisfy the </a:t>
            </a:r>
            <a:r>
              <a:rPr lang="en-US" dirty="0" err="1"/>
              <a:t>minimality</a:t>
            </a:r>
            <a:r>
              <a:rPr lang="en-US" dirty="0"/>
              <a:t> part.</a:t>
            </a:r>
          </a:p>
        </p:txBody>
      </p:sp>
      <p:sp>
        <p:nvSpPr>
          <p:cNvPr id="4" name="Slide Number Placeholder 3"/>
          <p:cNvSpPr>
            <a:spLocks noGrp="1"/>
          </p:cNvSpPr>
          <p:nvPr>
            <p:ph type="sldNum" sz="quarter" idx="12"/>
          </p:nvPr>
        </p:nvSpPr>
        <p:spPr/>
        <p:txBody>
          <a:bodyPr/>
          <a:lstStyle/>
          <a:p>
            <a:fld id="{98503414-BC4E-7B48-A9DF-4D3BBF53050A}" type="slidenum">
              <a:rPr lang="en-US" smtClean="0"/>
              <a:t>26</a:t>
            </a:fld>
            <a:endParaRPr lang="en-US"/>
          </a:p>
        </p:txBody>
      </p:sp>
    </p:spTree>
    <p:extLst>
      <p:ext uri="{BB962C8B-B14F-4D97-AF65-F5344CB8AC3E}">
        <p14:creationId xmlns:p14="http://schemas.microsoft.com/office/powerpoint/2010/main" val="519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keys and </a:t>
            </a:r>
            <a:r>
              <a:rPr lang="en-US" dirty="0" err="1"/>
              <a:t>superkeys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889046199"/>
              </p:ext>
            </p:extLst>
          </p:nvPr>
        </p:nvGraphicFramePr>
        <p:xfrm>
          <a:off x="329885" y="2209244"/>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8503414-BC4E-7B48-A9DF-4D3BBF53050A}" type="slidenum">
              <a:rPr lang="en-US" smtClean="0"/>
              <a:t>27</a:t>
            </a:fld>
            <a:endParaRPr lang="en-US"/>
          </a:p>
        </p:txBody>
      </p:sp>
    </p:spTree>
    <p:extLst>
      <p:ext uri="{BB962C8B-B14F-4D97-AF65-F5344CB8AC3E}">
        <p14:creationId xmlns:p14="http://schemas.microsoft.com/office/powerpoint/2010/main" val="244824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9885" y="63820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dirty="0"/>
                        <a:t>Divination</a:t>
                      </a:r>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29885" y="3670012"/>
            <a:ext cx="6595848" cy="584775"/>
          </a:xfrm>
          <a:prstGeom prst="rect">
            <a:avLst/>
          </a:prstGeom>
          <a:noFill/>
        </p:spPr>
        <p:txBody>
          <a:bodyPr wrap="square" rtlCol="0">
            <a:spAutoFit/>
          </a:bodyPr>
          <a:lstStyle/>
          <a:p>
            <a:r>
              <a:rPr lang="en-US" sz="3200" dirty="0"/>
              <a:t>What are the keys and </a:t>
            </a:r>
            <a:r>
              <a:rPr lang="en-US" sz="3200" dirty="0" err="1"/>
              <a:t>superkeys</a:t>
            </a:r>
            <a:r>
              <a:rPr lang="en-US" sz="3200" dirty="0"/>
              <a:t>?</a:t>
            </a:r>
          </a:p>
        </p:txBody>
      </p:sp>
      <p:sp>
        <p:nvSpPr>
          <p:cNvPr id="6" name="Slide Number Placeholder 5"/>
          <p:cNvSpPr>
            <a:spLocks noGrp="1"/>
          </p:cNvSpPr>
          <p:nvPr>
            <p:ph type="sldNum" sz="quarter" idx="12"/>
          </p:nvPr>
        </p:nvSpPr>
        <p:spPr/>
        <p:txBody>
          <a:bodyPr/>
          <a:lstStyle/>
          <a:p>
            <a:fld id="{98503414-BC4E-7B48-A9DF-4D3BBF53050A}" type="slidenum">
              <a:rPr lang="en-US" smtClean="0"/>
              <a:t>28</a:t>
            </a:fld>
            <a:endParaRPr lang="en-US"/>
          </a:p>
        </p:txBody>
      </p:sp>
    </p:spTree>
    <p:extLst>
      <p:ext uri="{BB962C8B-B14F-4D97-AF65-F5344CB8AC3E}">
        <p14:creationId xmlns:p14="http://schemas.microsoft.com/office/powerpoint/2010/main" val="197552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a partner</a:t>
            </a:r>
          </a:p>
        </p:txBody>
      </p:sp>
      <p:sp>
        <p:nvSpPr>
          <p:cNvPr id="3" name="Content Placeholder 2"/>
          <p:cNvSpPr>
            <a:spLocks noGrp="1"/>
          </p:cNvSpPr>
          <p:nvPr>
            <p:ph idx="1"/>
          </p:nvPr>
        </p:nvSpPr>
        <p:spPr/>
        <p:txBody>
          <a:bodyPr/>
          <a:lstStyle/>
          <a:p>
            <a:r>
              <a:rPr lang="en-US" dirty="0"/>
              <a:t>Consider a relation about people in the USA, including name, SSN, street address, city, state, zip code, area code, and 7-digit phone number. </a:t>
            </a:r>
          </a:p>
          <a:p>
            <a:r>
              <a:rPr lang="en-US" dirty="0"/>
              <a:t>What FDs would you expect to hold?</a:t>
            </a:r>
          </a:p>
          <a:p>
            <a:r>
              <a:rPr lang="en-US" dirty="0"/>
              <a:t>What are the keys for this relation?</a:t>
            </a:r>
          </a:p>
          <a:p>
            <a:r>
              <a:rPr lang="en-US" dirty="0"/>
              <a:t>Hints: Can an area code straddle two states?  Can a zip code straddle two area codes?</a:t>
            </a:r>
          </a:p>
        </p:txBody>
      </p:sp>
      <p:sp>
        <p:nvSpPr>
          <p:cNvPr id="4" name="Slide Number Placeholder 3"/>
          <p:cNvSpPr>
            <a:spLocks noGrp="1"/>
          </p:cNvSpPr>
          <p:nvPr>
            <p:ph type="sldNum" sz="quarter" idx="12"/>
          </p:nvPr>
        </p:nvSpPr>
        <p:spPr/>
        <p:txBody>
          <a:bodyPr/>
          <a:lstStyle/>
          <a:p>
            <a:fld id="{98503414-BC4E-7B48-A9DF-4D3BBF53050A}" type="slidenum">
              <a:rPr lang="en-US" smtClean="0"/>
              <a:t>29</a:t>
            </a:fld>
            <a:endParaRPr lang="en-US"/>
          </a:p>
        </p:txBody>
      </p:sp>
    </p:spTree>
    <p:extLst>
      <p:ext uri="{BB962C8B-B14F-4D97-AF65-F5344CB8AC3E}">
        <p14:creationId xmlns:p14="http://schemas.microsoft.com/office/powerpoint/2010/main" val="284852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40190" y="643543"/>
            <a:ext cx="7003143" cy="5252357"/>
          </a:xfrm>
          <a:prstGeom prst="rect">
            <a:avLst/>
          </a:prstGeom>
        </p:spPr>
      </p:pic>
      <p:sp>
        <p:nvSpPr>
          <p:cNvPr id="8" name="Slide Number Placeholder 7"/>
          <p:cNvSpPr>
            <a:spLocks noGrp="1"/>
          </p:cNvSpPr>
          <p:nvPr>
            <p:ph type="sldNum" sz="quarter" idx="12"/>
          </p:nvPr>
        </p:nvSpPr>
        <p:spPr/>
        <p:txBody>
          <a:bodyPr/>
          <a:lstStyle/>
          <a:p>
            <a:fld id="{98503414-BC4E-7B48-A9DF-4D3BBF53050A}" type="slidenum">
              <a:rPr lang="en-US" smtClean="0"/>
              <a:t>3</a:t>
            </a:fld>
            <a:endParaRPr lang="en-US"/>
          </a:p>
        </p:txBody>
      </p:sp>
    </p:spTree>
    <p:extLst>
      <p:ext uri="{BB962C8B-B14F-4D97-AF65-F5344CB8AC3E}">
        <p14:creationId xmlns:p14="http://schemas.microsoft.com/office/powerpoint/2010/main" val="3655360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Manipulating FDs</a:t>
            </a:r>
          </a:p>
        </p:txBody>
      </p:sp>
      <p:sp>
        <p:nvSpPr>
          <p:cNvPr id="3" name="Content Placeholder 2"/>
          <p:cNvSpPr>
            <a:spLocks noGrp="1"/>
          </p:cNvSpPr>
          <p:nvPr>
            <p:ph idx="1"/>
          </p:nvPr>
        </p:nvSpPr>
        <p:spPr/>
        <p:txBody>
          <a:bodyPr>
            <a:normAutofit/>
          </a:bodyPr>
          <a:lstStyle/>
          <a:p>
            <a:r>
              <a:rPr lang="en-US" dirty="0"/>
              <a:t>Learn how to reason about FDs</a:t>
            </a:r>
          </a:p>
          <a:p>
            <a:r>
              <a:rPr lang="en-US" dirty="0"/>
              <a:t>Define rules for deriving new FDs from a given set of FDs</a:t>
            </a:r>
          </a:p>
          <a:p>
            <a:r>
              <a:rPr lang="en-US" dirty="0"/>
              <a:t>Example: R(A, B, C) satisfies FDs A</a:t>
            </a:r>
            <a:r>
              <a:rPr lang="en-US" dirty="0">
                <a:sym typeface="Wingdings"/>
              </a:rPr>
              <a:t>-&gt;B, B-&gt;C.</a:t>
            </a:r>
          </a:p>
          <a:p>
            <a:pPr lvl="1"/>
            <a:r>
              <a:rPr lang="en-US" dirty="0">
                <a:sym typeface="Wingdings"/>
              </a:rPr>
              <a:t>What others does it satisfy? </a:t>
            </a:r>
          </a:p>
          <a:p>
            <a:pPr lvl="1"/>
            <a:r>
              <a:rPr lang="en-US" dirty="0">
                <a:sym typeface="Wingdings"/>
              </a:rPr>
              <a:t>A -&gt; C</a:t>
            </a:r>
          </a:p>
          <a:p>
            <a:pPr lvl="1"/>
            <a:r>
              <a:rPr lang="en-US" dirty="0">
                <a:sym typeface="Wingdings"/>
              </a:rPr>
              <a:t>What is the key for R? </a:t>
            </a:r>
          </a:p>
          <a:p>
            <a:pPr lvl="1"/>
            <a:r>
              <a:rPr lang="en-US" dirty="0">
                <a:sym typeface="Wingdings"/>
              </a:rPr>
              <a:t>A (because A-&gt;B and A-&gt;C)</a:t>
            </a:r>
          </a:p>
          <a:p>
            <a:pPr lvl="1"/>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30</a:t>
            </a:fld>
            <a:endParaRPr lang="en-US"/>
          </a:p>
        </p:txBody>
      </p:sp>
    </p:spTree>
    <p:extLst>
      <p:ext uri="{BB962C8B-B14F-4D97-AF65-F5344CB8AC3E}">
        <p14:creationId xmlns:p14="http://schemas.microsoft.com/office/powerpoint/2010/main" val="153756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FDs?</a:t>
            </a:r>
          </a:p>
        </p:txBody>
      </p:sp>
      <p:sp>
        <p:nvSpPr>
          <p:cNvPr id="3" name="Content Placeholder 2"/>
          <p:cNvSpPr>
            <a:spLocks noGrp="1"/>
          </p:cNvSpPr>
          <p:nvPr>
            <p:ph idx="1"/>
          </p:nvPr>
        </p:nvSpPr>
        <p:spPr>
          <a:xfrm>
            <a:off x="159925" y="1600200"/>
            <a:ext cx="8805333" cy="4525963"/>
          </a:xfrm>
        </p:spPr>
        <p:txBody>
          <a:bodyPr>
            <a:normAutofit lnSpcReduction="10000"/>
          </a:bodyPr>
          <a:lstStyle/>
          <a:p>
            <a:r>
              <a:rPr lang="en-US" dirty="0"/>
              <a:t>Formal framework for making decisions about the structure of database tables.</a:t>
            </a:r>
          </a:p>
          <a:p>
            <a:r>
              <a:rPr lang="en-US" dirty="0"/>
              <a:t>We can use them to algorithmically check if </a:t>
            </a:r>
          </a:p>
          <a:p>
            <a:pPr lvl="1"/>
            <a:r>
              <a:rPr lang="en-US" dirty="0"/>
              <a:t>The (primary) key we pick for a table is a "good" key.</a:t>
            </a:r>
          </a:p>
          <a:p>
            <a:pPr lvl="1"/>
            <a:r>
              <a:rPr lang="en-US" dirty="0"/>
              <a:t>There will be any redundant (duplicate) data in our table.</a:t>
            </a:r>
          </a:p>
          <a:p>
            <a:pPr lvl="1"/>
            <a:r>
              <a:rPr lang="en-US" dirty="0"/>
              <a:t>When we join our tables together, it will be done in an efficient manner.</a:t>
            </a:r>
          </a:p>
          <a:p>
            <a:pPr lvl="1"/>
            <a:r>
              <a:rPr lang="en-US" dirty="0"/>
              <a:t>(next week for all three of these)</a:t>
            </a:r>
          </a:p>
        </p:txBody>
      </p:sp>
      <p:sp>
        <p:nvSpPr>
          <p:cNvPr id="4" name="Slide Number Placeholder 3"/>
          <p:cNvSpPr>
            <a:spLocks noGrp="1"/>
          </p:cNvSpPr>
          <p:nvPr>
            <p:ph type="sldNum" sz="quarter" idx="12"/>
          </p:nvPr>
        </p:nvSpPr>
        <p:spPr/>
        <p:txBody>
          <a:bodyPr/>
          <a:lstStyle/>
          <a:p>
            <a:fld id="{98503414-BC4E-7B48-A9DF-4D3BBF53050A}" type="slidenum">
              <a:rPr lang="en-US" smtClean="0"/>
              <a:t>31</a:t>
            </a:fld>
            <a:endParaRPr lang="en-US"/>
          </a:p>
        </p:txBody>
      </p:sp>
    </p:spTree>
    <p:extLst>
      <p:ext uri="{BB962C8B-B14F-4D97-AF65-F5344CB8AC3E}">
        <p14:creationId xmlns:p14="http://schemas.microsoft.com/office/powerpoint/2010/main" val="64015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59925" y="1600200"/>
            <a:ext cx="8805333" cy="4525963"/>
          </a:xfrm>
        </p:spPr>
        <p:txBody>
          <a:bodyPr>
            <a:normAutofit/>
          </a:bodyPr>
          <a:lstStyle/>
          <a:p>
            <a:r>
              <a:rPr lang="en-US" b="1" dirty="0"/>
              <a:t>FD:  X -&gt; Y</a:t>
            </a:r>
            <a:r>
              <a:rPr lang="en-US" dirty="0"/>
              <a:t>: for each X, there is only one Y.</a:t>
            </a:r>
          </a:p>
          <a:p>
            <a:pPr lvl="1"/>
            <a:r>
              <a:rPr lang="en-US" dirty="0"/>
              <a:t>Knowing the value of X tells you the value of Y.</a:t>
            </a:r>
          </a:p>
          <a:p>
            <a:r>
              <a:rPr lang="en-US" b="1" dirty="0" err="1"/>
              <a:t>Superkey</a:t>
            </a:r>
            <a:r>
              <a:rPr lang="en-US" dirty="0"/>
              <a:t>: a set of attributes that functionally determines all of the other attributes of a relation.</a:t>
            </a:r>
          </a:p>
          <a:p>
            <a:r>
              <a:rPr lang="en-US" b="1" dirty="0"/>
              <a:t>Key</a:t>
            </a:r>
            <a:r>
              <a:rPr lang="en-US" dirty="0"/>
              <a:t>: a </a:t>
            </a:r>
            <a:r>
              <a:rPr lang="en-US" dirty="0" err="1"/>
              <a:t>superkey</a:t>
            </a:r>
            <a:r>
              <a:rPr lang="en-US" dirty="0"/>
              <a:t> that is also minimal (can't remove any attributes from it and still functionally determine all the other attributes).</a:t>
            </a:r>
          </a:p>
          <a:p>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32</a:t>
            </a:fld>
            <a:endParaRPr lang="en-US"/>
          </a:p>
        </p:txBody>
      </p:sp>
    </p:spTree>
    <p:extLst>
      <p:ext uri="{BB962C8B-B14F-4D97-AF65-F5344CB8AC3E}">
        <p14:creationId xmlns:p14="http://schemas.microsoft.com/office/powerpoint/2010/main" val="38521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of FDs</a:t>
            </a:r>
          </a:p>
        </p:txBody>
      </p:sp>
      <p:sp>
        <p:nvSpPr>
          <p:cNvPr id="3" name="Content Placeholder 2"/>
          <p:cNvSpPr>
            <a:spLocks noGrp="1"/>
          </p:cNvSpPr>
          <p:nvPr>
            <p:ph idx="1"/>
          </p:nvPr>
        </p:nvSpPr>
        <p:spPr/>
        <p:txBody>
          <a:bodyPr>
            <a:normAutofit fontScale="92500" lnSpcReduction="20000"/>
          </a:bodyPr>
          <a:lstStyle/>
          <a:p>
            <a:r>
              <a:rPr lang="en-US" dirty="0"/>
              <a:t>Why?</a:t>
            </a:r>
          </a:p>
          <a:p>
            <a:pPr lvl="1"/>
            <a:r>
              <a:rPr lang="en-US" dirty="0"/>
              <a:t>To derive new FDs from a set of FDs</a:t>
            </a:r>
          </a:p>
          <a:p>
            <a:r>
              <a:rPr lang="en-US" dirty="0"/>
              <a:t>An FD F </a:t>
            </a:r>
            <a:r>
              <a:rPr lang="en-US" b="1" i="1" dirty="0"/>
              <a:t>follows</a:t>
            </a:r>
            <a:r>
              <a:rPr lang="en-US" dirty="0"/>
              <a:t> from a set of FDs T if every relation instance that satisfies all the FDs in T also satisfies F</a:t>
            </a:r>
          </a:p>
          <a:p>
            <a:pPr lvl="1"/>
            <a:r>
              <a:rPr lang="en-US" dirty="0"/>
              <a:t>A </a:t>
            </a:r>
            <a:r>
              <a:rPr lang="en-US" dirty="0">
                <a:sym typeface="Wingdings"/>
              </a:rPr>
              <a:t> C follows from T = {AB, BC}</a:t>
            </a:r>
          </a:p>
          <a:p>
            <a:r>
              <a:rPr lang="en-US" dirty="0"/>
              <a:t>Two sets of FDs S and T are </a:t>
            </a:r>
            <a:r>
              <a:rPr lang="en-US" b="1" i="1" dirty="0"/>
              <a:t>equivalent</a:t>
            </a:r>
            <a:r>
              <a:rPr lang="en-US" dirty="0"/>
              <a:t> if each FD in S follows from T and each FD in T follows from S</a:t>
            </a:r>
          </a:p>
          <a:p>
            <a:pPr lvl="1"/>
            <a:r>
              <a:rPr lang="en-US" dirty="0"/>
              <a:t>S = {A</a:t>
            </a:r>
            <a:r>
              <a:rPr lang="en-US" dirty="0">
                <a:sym typeface="Wingdings"/>
              </a:rPr>
              <a:t>B, BC, AC} and T = {AB, BC} are equivalent</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33</a:t>
            </a:fld>
            <a:endParaRPr lang="en-US"/>
          </a:p>
        </p:txBody>
      </p:sp>
    </p:spTree>
    <p:extLst>
      <p:ext uri="{BB962C8B-B14F-4D97-AF65-F5344CB8AC3E}">
        <p14:creationId xmlns:p14="http://schemas.microsoft.com/office/powerpoint/2010/main" val="23886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and Combining FDs</a:t>
            </a:r>
          </a:p>
        </p:txBody>
      </p:sp>
      <p:sp>
        <p:nvSpPr>
          <p:cNvPr id="3" name="Content Placeholder 2"/>
          <p:cNvSpPr>
            <a:spLocks noGrp="1"/>
          </p:cNvSpPr>
          <p:nvPr>
            <p:ph idx="1"/>
          </p:nvPr>
        </p:nvSpPr>
        <p:spPr/>
        <p:txBody>
          <a:bodyPr>
            <a:normAutofit fontScale="92500" lnSpcReduction="20000"/>
          </a:bodyPr>
          <a:lstStyle/>
          <a:p>
            <a:r>
              <a:rPr lang="en-US" dirty="0"/>
              <a:t>The set of FDs</a:t>
            </a:r>
          </a:p>
          <a:p>
            <a:pPr lvl="1"/>
            <a:r>
              <a:rPr lang="en-US" dirty="0"/>
              <a:t>A1 A2 A3…An </a:t>
            </a:r>
            <a:r>
              <a:rPr lang="en-US" dirty="0">
                <a:sym typeface="Wingdings"/>
              </a:rPr>
              <a:t> B1</a:t>
            </a:r>
          </a:p>
          <a:p>
            <a:pPr lvl="1"/>
            <a:r>
              <a:rPr lang="en-US" dirty="0">
                <a:sym typeface="Wingdings"/>
              </a:rPr>
              <a:t>A1 A2 A3…An  B2</a:t>
            </a:r>
          </a:p>
          <a:p>
            <a:pPr lvl="1"/>
            <a:r>
              <a:rPr lang="en-US" dirty="0">
                <a:sym typeface="Wingdings"/>
              </a:rPr>
              <a:t>…</a:t>
            </a:r>
          </a:p>
          <a:p>
            <a:pPr marL="457200" lvl="1" indent="0">
              <a:buNone/>
            </a:pPr>
            <a:r>
              <a:rPr lang="en-US" dirty="0">
                <a:sym typeface="Wingdings"/>
              </a:rPr>
              <a:t>is equivalent to the FD</a:t>
            </a:r>
          </a:p>
          <a:p>
            <a:pPr lvl="1"/>
            <a:r>
              <a:rPr lang="en-US" dirty="0">
                <a:sym typeface="Wingdings"/>
              </a:rPr>
              <a:t>A1 A2 A3…An  B1 B2 B3 … </a:t>
            </a:r>
          </a:p>
          <a:p>
            <a:r>
              <a:rPr lang="en-US" dirty="0">
                <a:sym typeface="Wingdings"/>
              </a:rPr>
              <a:t>This equivalence implies two rules:</a:t>
            </a:r>
          </a:p>
          <a:p>
            <a:pPr lvl="1"/>
            <a:r>
              <a:rPr lang="en-US" dirty="0">
                <a:sym typeface="Wingdings"/>
              </a:rPr>
              <a:t>Splitting rule</a:t>
            </a:r>
          </a:p>
          <a:p>
            <a:pPr lvl="1"/>
            <a:r>
              <a:rPr lang="en-US" dirty="0">
                <a:sym typeface="Wingdings"/>
              </a:rPr>
              <a:t>Combining rule</a:t>
            </a:r>
          </a:p>
          <a:p>
            <a:pPr lvl="1"/>
            <a:r>
              <a:rPr lang="en-US" dirty="0">
                <a:sym typeface="Wingdings"/>
              </a:rPr>
              <a:t>These rules work because all the FDs in S and T have identical left hand sides</a:t>
            </a:r>
          </a:p>
        </p:txBody>
      </p:sp>
      <p:sp>
        <p:nvSpPr>
          <p:cNvPr id="6" name="Slide Number Placeholder 5"/>
          <p:cNvSpPr>
            <a:spLocks noGrp="1"/>
          </p:cNvSpPr>
          <p:nvPr>
            <p:ph type="sldNum" sz="quarter" idx="12"/>
          </p:nvPr>
        </p:nvSpPr>
        <p:spPr/>
        <p:txBody>
          <a:bodyPr/>
          <a:lstStyle/>
          <a:p>
            <a:fld id="{FB90ACD9-E499-1B4D-A819-2E5B3B5A6B54}" type="slidenum">
              <a:rPr lang="en-US" smtClean="0"/>
              <a:t>34</a:t>
            </a:fld>
            <a:endParaRPr lang="en-US"/>
          </a:p>
        </p:txBody>
      </p:sp>
    </p:spTree>
    <p:extLst>
      <p:ext uri="{BB962C8B-B14F-4D97-AF65-F5344CB8AC3E}">
        <p14:creationId xmlns:p14="http://schemas.microsoft.com/office/powerpoint/2010/main" val="237045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and Combining FDs</a:t>
            </a:r>
          </a:p>
        </p:txBody>
      </p:sp>
      <p:sp>
        <p:nvSpPr>
          <p:cNvPr id="3" name="Content Placeholder 2"/>
          <p:cNvSpPr>
            <a:spLocks noGrp="1"/>
          </p:cNvSpPr>
          <p:nvPr>
            <p:ph idx="1"/>
          </p:nvPr>
        </p:nvSpPr>
        <p:spPr/>
        <p:txBody>
          <a:bodyPr>
            <a:normAutofit/>
          </a:bodyPr>
          <a:lstStyle/>
          <a:p>
            <a:r>
              <a:rPr lang="en-US" dirty="0"/>
              <a:t>Can we split and combine left hand sides of FDs?</a:t>
            </a:r>
          </a:p>
          <a:p>
            <a:r>
              <a:rPr lang="en-US" dirty="0"/>
              <a:t>Consider a relation:</a:t>
            </a:r>
            <a:br>
              <a:rPr lang="en-US" dirty="0"/>
            </a:br>
            <a:r>
              <a:rPr lang="en-US" dirty="0"/>
              <a:t>     Flights(airline, </a:t>
            </a:r>
            <a:r>
              <a:rPr lang="en-US" dirty="0" err="1"/>
              <a:t>flightNum</a:t>
            </a:r>
            <a:r>
              <a:rPr lang="en-US" dirty="0"/>
              <a:t>, source, </a:t>
            </a:r>
            <a:r>
              <a:rPr lang="en-US" dirty="0" err="1"/>
              <a:t>dest</a:t>
            </a:r>
            <a:r>
              <a:rPr lang="en-US" dirty="0"/>
              <a:t>)</a:t>
            </a:r>
          </a:p>
          <a:p>
            <a:r>
              <a:rPr lang="en-US" dirty="0"/>
              <a:t>What are FDs?</a:t>
            </a:r>
            <a:endParaRPr lang="en-US" dirty="0">
              <a:sym typeface="Wingdings"/>
            </a:endParaRPr>
          </a:p>
          <a:p>
            <a:r>
              <a:rPr lang="en-US" dirty="0">
                <a:sym typeface="Wingdings"/>
              </a:rPr>
              <a:t>Does the FD “</a:t>
            </a:r>
            <a:r>
              <a:rPr lang="en-US" dirty="0" err="1">
                <a:sym typeface="Wingdings"/>
              </a:rPr>
              <a:t>flightNum</a:t>
            </a:r>
            <a:r>
              <a:rPr lang="en-US" dirty="0">
                <a:sym typeface="Wingdings"/>
              </a:rPr>
              <a:t> -&gt; source” follow from “airline </a:t>
            </a:r>
            <a:r>
              <a:rPr lang="en-US" dirty="0" err="1">
                <a:sym typeface="Wingdings"/>
              </a:rPr>
              <a:t>flightNum</a:t>
            </a:r>
            <a:r>
              <a:rPr lang="en-US" dirty="0">
                <a:sym typeface="Wingdings"/>
              </a:rPr>
              <a:t> -&gt; source”?</a:t>
            </a:r>
          </a:p>
          <a:p>
            <a:pPr lvl="1"/>
            <a:r>
              <a:rPr lang="en-US" dirty="0">
                <a:sym typeface="Wingdings"/>
              </a:rPr>
              <a:t>No!</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35</a:t>
            </a:fld>
            <a:endParaRPr lang="en-US"/>
          </a:p>
        </p:txBody>
      </p:sp>
    </p:spTree>
    <p:extLst>
      <p:ext uri="{BB962C8B-B14F-4D97-AF65-F5344CB8AC3E}">
        <p14:creationId xmlns:p14="http://schemas.microsoft.com/office/powerpoint/2010/main" val="214362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Triviality of FDs</a:t>
            </a:r>
          </a:p>
        </p:txBody>
      </p:sp>
      <p:sp>
        <p:nvSpPr>
          <p:cNvPr id="3" name="Content Placeholder 2"/>
          <p:cNvSpPr>
            <a:spLocks noGrp="1"/>
          </p:cNvSpPr>
          <p:nvPr>
            <p:ph idx="1"/>
          </p:nvPr>
        </p:nvSpPr>
        <p:spPr>
          <a:xfrm>
            <a:off x="457200" y="1210734"/>
            <a:ext cx="8229600" cy="4915430"/>
          </a:xfrm>
        </p:spPr>
        <p:txBody>
          <a:bodyPr>
            <a:normAutofit lnSpcReduction="10000"/>
          </a:bodyPr>
          <a:lstStyle/>
          <a:p>
            <a:r>
              <a:rPr lang="en-US" dirty="0"/>
              <a:t>A FD A1 A2…An </a:t>
            </a:r>
            <a:r>
              <a:rPr lang="en-US" dirty="0">
                <a:sym typeface="Wingdings"/>
              </a:rPr>
              <a:t> B1 B2…</a:t>
            </a:r>
            <a:r>
              <a:rPr lang="en-US" dirty="0" err="1">
                <a:sym typeface="Wingdings"/>
              </a:rPr>
              <a:t>Bm</a:t>
            </a:r>
            <a:r>
              <a:rPr lang="en-US" dirty="0">
                <a:sym typeface="Wingdings"/>
              </a:rPr>
              <a:t> is </a:t>
            </a:r>
          </a:p>
          <a:p>
            <a:pPr lvl="1"/>
            <a:r>
              <a:rPr lang="en-US" b="1" dirty="0">
                <a:sym typeface="Wingdings"/>
              </a:rPr>
              <a:t>Trivial</a:t>
            </a:r>
            <a:r>
              <a:rPr lang="en-US" dirty="0">
                <a:sym typeface="Wingdings"/>
              </a:rPr>
              <a:t> if the B’s are a subset of the A’s</a:t>
            </a:r>
          </a:p>
          <a:p>
            <a:pPr lvl="1"/>
            <a:endParaRPr lang="en-US" dirty="0">
              <a:sym typeface="Wingdings"/>
            </a:endParaRPr>
          </a:p>
          <a:p>
            <a:pPr lvl="1"/>
            <a:r>
              <a:rPr lang="en-US" b="1" dirty="0">
                <a:sym typeface="Wingdings"/>
              </a:rPr>
              <a:t>Non-trivial</a:t>
            </a:r>
            <a:r>
              <a:rPr lang="en-US" dirty="0">
                <a:sym typeface="Wingdings"/>
              </a:rPr>
              <a:t> if at least one B is not among the A’s </a:t>
            </a:r>
          </a:p>
          <a:p>
            <a:pPr lvl="1"/>
            <a:endParaRPr lang="en-US" dirty="0">
              <a:sym typeface="Wingdings"/>
            </a:endParaRPr>
          </a:p>
          <a:p>
            <a:pPr lvl="1"/>
            <a:r>
              <a:rPr lang="en-US" b="1" dirty="0">
                <a:sym typeface="Wingdings"/>
              </a:rPr>
              <a:t>Completely</a:t>
            </a:r>
            <a:r>
              <a:rPr lang="en-US" dirty="0">
                <a:sym typeface="Wingdings"/>
              </a:rPr>
              <a:t> </a:t>
            </a:r>
            <a:r>
              <a:rPr lang="en-US" b="1" dirty="0">
                <a:sym typeface="Wingdings"/>
              </a:rPr>
              <a:t>non-trivial</a:t>
            </a:r>
            <a:r>
              <a:rPr lang="en-US" dirty="0">
                <a:sym typeface="Wingdings"/>
              </a:rPr>
              <a:t> if none of the B’s are among the A’s</a:t>
            </a:r>
          </a:p>
          <a:p>
            <a:pPr lvl="1"/>
            <a:endParaRPr lang="en-US" dirty="0">
              <a:sym typeface="Wingdings"/>
            </a:endParaRPr>
          </a:p>
          <a:p>
            <a:pPr lvl="1"/>
            <a:r>
              <a:rPr lang="en-US" dirty="0">
                <a:sym typeface="Wingdings"/>
              </a:rPr>
              <a:t>Most real-world FDs are expressed completely non-trivially.</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36</a:t>
            </a:fld>
            <a:endParaRPr lang="en-US"/>
          </a:p>
        </p:txBody>
      </p:sp>
      <p:pic>
        <p:nvPicPr>
          <p:cNvPr id="7" name="Picture 6"/>
          <p:cNvPicPr>
            <a:picLocks noChangeAspect="1"/>
          </p:cNvPicPr>
          <p:nvPr/>
        </p:nvPicPr>
        <p:blipFill>
          <a:blip r:embed="rId3"/>
          <a:stretch>
            <a:fillRect/>
          </a:stretch>
        </p:blipFill>
        <p:spPr>
          <a:xfrm>
            <a:off x="1266826" y="2198157"/>
            <a:ext cx="5543549" cy="532285"/>
          </a:xfrm>
          <a:prstGeom prst="rect">
            <a:avLst/>
          </a:prstGeom>
        </p:spPr>
      </p:pic>
      <p:pic>
        <p:nvPicPr>
          <p:cNvPr id="8" name="Picture 7"/>
          <p:cNvPicPr>
            <a:picLocks noChangeAspect="1"/>
          </p:cNvPicPr>
          <p:nvPr/>
        </p:nvPicPr>
        <p:blipFill>
          <a:blip r:embed="rId4"/>
          <a:stretch>
            <a:fillRect/>
          </a:stretch>
        </p:blipFill>
        <p:spPr>
          <a:xfrm>
            <a:off x="1266825" y="3195265"/>
            <a:ext cx="5988050" cy="434817"/>
          </a:xfrm>
          <a:prstGeom prst="rect">
            <a:avLst/>
          </a:prstGeom>
        </p:spPr>
      </p:pic>
      <p:pic>
        <p:nvPicPr>
          <p:cNvPr id="9" name="Picture 8"/>
          <p:cNvPicPr>
            <a:picLocks noChangeAspect="1"/>
          </p:cNvPicPr>
          <p:nvPr/>
        </p:nvPicPr>
        <p:blipFill>
          <a:blip r:embed="rId5"/>
          <a:stretch>
            <a:fillRect/>
          </a:stretch>
        </p:blipFill>
        <p:spPr>
          <a:xfrm>
            <a:off x="1171575" y="4465111"/>
            <a:ext cx="6083300" cy="444500"/>
          </a:xfrm>
          <a:prstGeom prst="rect">
            <a:avLst/>
          </a:prstGeom>
        </p:spPr>
      </p:pic>
    </p:spTree>
    <p:extLst>
      <p:ext uri="{BB962C8B-B14F-4D97-AF65-F5344CB8AC3E}">
        <p14:creationId xmlns:p14="http://schemas.microsoft.com/office/powerpoint/2010/main" val="341134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Triviality of FDs</a:t>
            </a:r>
          </a:p>
        </p:txBody>
      </p:sp>
      <p:sp>
        <p:nvSpPr>
          <p:cNvPr id="3" name="Content Placeholder 2"/>
          <p:cNvSpPr>
            <a:spLocks noGrp="1"/>
          </p:cNvSpPr>
          <p:nvPr>
            <p:ph idx="1"/>
          </p:nvPr>
        </p:nvSpPr>
        <p:spPr/>
        <p:txBody>
          <a:bodyPr/>
          <a:lstStyle/>
          <a:p>
            <a:r>
              <a:rPr lang="en-US" dirty="0"/>
              <a:t>What good are trivial and non-trivial FDs?</a:t>
            </a:r>
          </a:p>
          <a:p>
            <a:pPr lvl="1"/>
            <a:r>
              <a:rPr lang="en-US" dirty="0"/>
              <a:t>Trivial dependencies are always true</a:t>
            </a:r>
          </a:p>
          <a:p>
            <a:pPr lvl="1"/>
            <a:r>
              <a:rPr lang="en-US" dirty="0"/>
              <a:t>They help simplify reasoning about FDs</a:t>
            </a:r>
          </a:p>
          <a:p>
            <a:r>
              <a:rPr lang="en-US" sz="2000" i="1" dirty="0"/>
              <a:t>Trivial dependency rule</a:t>
            </a:r>
            <a:r>
              <a:rPr lang="en-US" sz="2000" dirty="0"/>
              <a:t>: The FD A1 A2…An </a:t>
            </a:r>
            <a:r>
              <a:rPr lang="en-US" sz="2000" dirty="0">
                <a:sym typeface="Wingdings"/>
              </a:rPr>
              <a:t> B1 B2…</a:t>
            </a:r>
            <a:r>
              <a:rPr lang="en-US" sz="2000" dirty="0" err="1">
                <a:sym typeface="Wingdings"/>
              </a:rPr>
              <a:t>Bm</a:t>
            </a:r>
            <a:r>
              <a:rPr lang="en-US" sz="2000" dirty="0">
                <a:sym typeface="Wingdings"/>
              </a:rPr>
              <a:t> is equivalent to the FD A1 A2…An  C1 C2...Ck, where the C’s are those B’s that are not A’s, i.e.</a:t>
            </a:r>
          </a:p>
          <a:p>
            <a:endParaRPr lang="en-US" sz="2000" dirty="0">
              <a:sym typeface="Wingdings"/>
            </a:endParaRPr>
          </a:p>
          <a:p>
            <a:endParaRPr lang="en-US" sz="2000" dirty="0">
              <a:sym typeface="Wingdings"/>
            </a:endParaRPr>
          </a:p>
          <a:p>
            <a:r>
              <a:rPr lang="en-US" sz="2000" dirty="0">
                <a:sym typeface="Wingdings"/>
              </a:rPr>
              <a:t>Example:  Suppose this FD holds:     SSN -&gt; birthday SSN</a:t>
            </a:r>
            <a:br>
              <a:rPr lang="en-US" sz="2000" dirty="0">
                <a:sym typeface="Wingdings"/>
              </a:rPr>
            </a:br>
            <a:r>
              <a:rPr lang="en-US" sz="2000" dirty="0">
                <a:sym typeface="Wingdings"/>
              </a:rPr>
              <a:t>	                 Then this FD also holds:  SSN -&gt; birthday</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37</a:t>
            </a:fld>
            <a:endParaRPr lang="en-US"/>
          </a:p>
        </p:txBody>
      </p:sp>
      <p:pic>
        <p:nvPicPr>
          <p:cNvPr id="7" name="Picture 6"/>
          <p:cNvPicPr>
            <a:picLocks noChangeAspect="1"/>
          </p:cNvPicPr>
          <p:nvPr/>
        </p:nvPicPr>
        <p:blipFill>
          <a:blip r:embed="rId2"/>
          <a:stretch>
            <a:fillRect/>
          </a:stretch>
        </p:blipFill>
        <p:spPr>
          <a:xfrm>
            <a:off x="781050" y="4249209"/>
            <a:ext cx="8007350" cy="477034"/>
          </a:xfrm>
          <a:prstGeom prst="rect">
            <a:avLst/>
          </a:prstGeom>
        </p:spPr>
      </p:pic>
    </p:spTree>
    <p:extLst>
      <p:ext uri="{BB962C8B-B14F-4D97-AF65-F5344CB8AC3E}">
        <p14:creationId xmlns:p14="http://schemas.microsoft.com/office/powerpoint/2010/main" val="730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a trivial FD:</a:t>
            </a:r>
          </a:p>
        </p:txBody>
      </p:sp>
      <p:sp>
        <p:nvSpPr>
          <p:cNvPr id="4" name="Slide Number Placeholder 3"/>
          <p:cNvSpPr>
            <a:spLocks noGrp="1"/>
          </p:cNvSpPr>
          <p:nvPr>
            <p:ph type="sldNum" sz="quarter" idx="12"/>
          </p:nvPr>
        </p:nvSpPr>
        <p:spPr/>
        <p:txBody>
          <a:bodyPr/>
          <a:lstStyle/>
          <a:p>
            <a:fld id="{98503414-BC4E-7B48-A9DF-4D3BBF53050A}" type="slidenum">
              <a:rPr lang="en-US" smtClean="0"/>
              <a:t>38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75111847"/>
              </p:ext>
            </p:extLst>
          </p:nvPr>
        </p:nvGraphicFramePr>
        <p:xfrm>
          <a:off x="329885" y="2240757"/>
          <a:ext cx="8205803" cy="2667000"/>
        </p:xfrm>
        <a:graphic>
          <a:graphicData uri="http://schemas.openxmlformats.org/drawingml/2006/table">
            <a:tbl>
              <a:tblPr firstRow="1" bandRow="1">
                <a:tableStyleId>{5C22544A-7EE6-4342-B048-85BDC9FD1C3A}</a:tableStyleId>
              </a:tblPr>
              <a:tblGrid>
                <a:gridCol w="1343070">
                  <a:extLst>
                    <a:ext uri="{9D8B030D-6E8A-4147-A177-3AD203B41FA5}">
                      <a16:colId xmlns:a16="http://schemas.microsoft.com/office/drawing/2014/main" val="20000"/>
                    </a:ext>
                  </a:extLst>
                </a:gridCol>
                <a:gridCol w="2060512">
                  <a:extLst>
                    <a:ext uri="{9D8B030D-6E8A-4147-A177-3AD203B41FA5}">
                      <a16:colId xmlns:a16="http://schemas.microsoft.com/office/drawing/2014/main" val="20001"/>
                    </a:ext>
                  </a:extLst>
                </a:gridCol>
                <a:gridCol w="692267">
                  <a:extLst>
                    <a:ext uri="{9D8B030D-6E8A-4147-A177-3AD203B41FA5}">
                      <a16:colId xmlns:a16="http://schemas.microsoft.com/office/drawing/2014/main" val="20002"/>
                    </a:ext>
                  </a:extLst>
                </a:gridCol>
                <a:gridCol w="1474701">
                  <a:extLst>
                    <a:ext uri="{9D8B030D-6E8A-4147-A177-3AD203B41FA5}">
                      <a16:colId xmlns:a16="http://schemas.microsoft.com/office/drawing/2014/main" val="20003"/>
                    </a:ext>
                  </a:extLst>
                </a:gridCol>
                <a:gridCol w="1792290">
                  <a:extLst>
                    <a:ext uri="{9D8B030D-6E8A-4147-A177-3AD203B41FA5}">
                      <a16:colId xmlns:a16="http://schemas.microsoft.com/office/drawing/2014/main" val="20004"/>
                    </a:ext>
                  </a:extLst>
                </a:gridCol>
                <a:gridCol w="842963">
                  <a:extLst>
                    <a:ext uri="{9D8B030D-6E8A-4147-A177-3AD203B41FA5}">
                      <a16:colId xmlns:a16="http://schemas.microsoft.com/office/drawing/2014/main" val="20005"/>
                    </a:ext>
                  </a:extLst>
                </a:gridCol>
              </a:tblGrid>
              <a:tr h="370840">
                <a:tc>
                  <a:txBody>
                    <a:bodyPr/>
                    <a:lstStyle/>
                    <a:p>
                      <a:r>
                        <a:rPr lang="en-US" sz="1900" dirty="0" err="1"/>
                        <a:t>StudentR</a:t>
                      </a:r>
                      <a:r>
                        <a:rPr lang="en-US" sz="1900" dirty="0"/>
                        <a:t>#</a:t>
                      </a:r>
                    </a:p>
                  </a:txBody>
                  <a:tcPr/>
                </a:tc>
                <a:tc>
                  <a:txBody>
                    <a:bodyPr/>
                    <a:lstStyle/>
                    <a:p>
                      <a:r>
                        <a:rPr lang="en-US" sz="1900" dirty="0" err="1"/>
                        <a:t>StudentName</a:t>
                      </a:r>
                      <a:endParaRPr lang="en-US" sz="1900" dirty="0"/>
                    </a:p>
                  </a:txBody>
                  <a:tcPr/>
                </a:tc>
                <a:tc>
                  <a:txBody>
                    <a:bodyPr/>
                    <a:lstStyle/>
                    <a:p>
                      <a:r>
                        <a:rPr lang="en-US" sz="1900" dirty="0"/>
                        <a:t>CRN</a:t>
                      </a:r>
                    </a:p>
                  </a:txBody>
                  <a:tcPr/>
                </a:tc>
                <a:tc>
                  <a:txBody>
                    <a:bodyPr/>
                    <a:lstStyle/>
                    <a:p>
                      <a:r>
                        <a:rPr lang="en-US" sz="1900" dirty="0" err="1"/>
                        <a:t>ProfName</a:t>
                      </a:r>
                      <a:endParaRPr lang="en-US" sz="1900" dirty="0"/>
                    </a:p>
                  </a:txBody>
                  <a:tcPr/>
                </a:tc>
                <a:tc>
                  <a:txBody>
                    <a:bodyPr/>
                    <a:lstStyle/>
                    <a:p>
                      <a:r>
                        <a:rPr lang="en-US" sz="1900" dirty="0"/>
                        <a:t>Title</a:t>
                      </a:r>
                    </a:p>
                  </a:txBody>
                  <a:tcPr/>
                </a:tc>
                <a:tc>
                  <a:txBody>
                    <a:bodyPr/>
                    <a:lstStyle/>
                    <a:p>
                      <a:r>
                        <a:rPr lang="en-US" sz="1900" dirty="0"/>
                        <a:t>Grade</a:t>
                      </a:r>
                    </a:p>
                  </a:txBody>
                  <a:tcPr/>
                </a:tc>
                <a:extLst>
                  <a:ext uri="{0D108BD9-81ED-4DB2-BD59-A6C34878D82A}">
                    <a16:rowId xmlns:a16="http://schemas.microsoft.com/office/drawing/2014/main" val="10000"/>
                  </a:ext>
                </a:extLst>
              </a:tr>
              <a:tr h="370840">
                <a:tc>
                  <a:txBody>
                    <a:bodyPr/>
                    <a:lstStyle/>
                    <a:p>
                      <a:r>
                        <a:rPr lang="en-US" sz="1900" dirty="0"/>
                        <a:t>101</a:t>
                      </a:r>
                    </a:p>
                  </a:txBody>
                  <a:tcPr/>
                </a:tc>
                <a:tc>
                  <a:txBody>
                    <a:bodyPr/>
                    <a:lstStyle/>
                    <a:p>
                      <a:r>
                        <a:rPr lang="en-US" sz="1900" dirty="0"/>
                        <a:t>Harry Potter</a:t>
                      </a:r>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A</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B</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101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Harry Potter</a:t>
                      </a:r>
                    </a:p>
                  </a:txBody>
                  <a:tcPr/>
                </a:tc>
                <a:tc>
                  <a:txBody>
                    <a:bodyPr/>
                    <a:lstStyle/>
                    <a:p>
                      <a:r>
                        <a:rPr lang="en-US" sz="1900" dirty="0"/>
                        <a:t>3</a:t>
                      </a:r>
                    </a:p>
                  </a:txBody>
                  <a:tcPr/>
                </a:tc>
                <a:tc>
                  <a:txBody>
                    <a:bodyPr/>
                    <a:lstStyle/>
                    <a:p>
                      <a:r>
                        <a:rPr lang="en-US" sz="1900" dirty="0"/>
                        <a:t>Trelawney</a:t>
                      </a:r>
                    </a:p>
                  </a:txBody>
                  <a:tcPr/>
                </a:tc>
                <a:tc>
                  <a:txBody>
                    <a:bodyPr/>
                    <a:lstStyle/>
                    <a:p>
                      <a:r>
                        <a:rPr lang="en-US" sz="1900" dirty="0"/>
                        <a:t>Divination</a:t>
                      </a:r>
                    </a:p>
                  </a:txBody>
                  <a:tcPr/>
                </a:tc>
                <a:tc>
                  <a:txBody>
                    <a:bodyPr/>
                    <a:lstStyle/>
                    <a:p>
                      <a:r>
                        <a:rPr lang="en-US" sz="1900" dirty="0"/>
                        <a:t>C</a:t>
                      </a:r>
                    </a:p>
                  </a:txBody>
                  <a:tcPr/>
                </a:tc>
                <a:extLst>
                  <a:ext uri="{0D108BD9-81ED-4DB2-BD59-A6C34878D82A}">
                    <a16:rowId xmlns:a16="http://schemas.microsoft.com/office/drawing/2014/main" val="10003"/>
                  </a:ext>
                </a:extLst>
              </a:tr>
              <a:tr h="370840">
                <a:tc>
                  <a:txBody>
                    <a:bodyPr/>
                    <a:lstStyle/>
                    <a:p>
                      <a:r>
                        <a:rPr lang="en-US" sz="1900" dirty="0"/>
                        <a:t>102</a:t>
                      </a:r>
                    </a:p>
                  </a:txBody>
                  <a:tcPr/>
                </a:tc>
                <a:tc>
                  <a:txBody>
                    <a:bodyPr/>
                    <a:lstStyle/>
                    <a:p>
                      <a:r>
                        <a:rPr lang="en-US" sz="1900" dirty="0"/>
                        <a:t>Hermione</a:t>
                      </a:r>
                      <a:r>
                        <a:rPr lang="en-US" sz="1900" baseline="0" dirty="0"/>
                        <a:t> Granger</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4"/>
                  </a:ext>
                </a:extLst>
              </a:tr>
              <a:tr h="370840">
                <a:tc>
                  <a:txBody>
                    <a:bodyPr/>
                    <a:lstStyle/>
                    <a:p>
                      <a:r>
                        <a:rPr lang="en-US" sz="1900" dirty="0"/>
                        <a:t>102</a:t>
                      </a:r>
                    </a:p>
                  </a:txBody>
                  <a:tcPr/>
                </a:tc>
                <a:tc>
                  <a:txBody>
                    <a:bodyPr/>
                    <a:lstStyle/>
                    <a:p>
                      <a:r>
                        <a:rPr lang="en-US" sz="1900" dirty="0"/>
                        <a:t>Hermione Granger</a:t>
                      </a:r>
                    </a:p>
                  </a:txBody>
                  <a:tcPr/>
                </a:tc>
                <a:tc>
                  <a:txBody>
                    <a:bodyPr/>
                    <a:lstStyle/>
                    <a:p>
                      <a:r>
                        <a:rPr lang="en-US" sz="1900" dirty="0"/>
                        <a:t>2</a:t>
                      </a:r>
                    </a:p>
                  </a:txBody>
                  <a:tcPr/>
                </a:tc>
                <a:tc>
                  <a:txBody>
                    <a:bodyPr/>
                    <a:lstStyle/>
                    <a:p>
                      <a:r>
                        <a:rPr lang="en-US" sz="1900" dirty="0"/>
                        <a:t>McGonagall</a:t>
                      </a:r>
                    </a:p>
                  </a:txBody>
                  <a:tcPr/>
                </a:tc>
                <a:tc>
                  <a:txBody>
                    <a:bodyPr/>
                    <a:lstStyle/>
                    <a:p>
                      <a:r>
                        <a:rPr lang="en-US" sz="1900" dirty="0"/>
                        <a:t>Transfiguration</a:t>
                      </a:r>
                    </a:p>
                  </a:txBody>
                  <a:tcPr/>
                </a:tc>
                <a:tc>
                  <a:txBody>
                    <a:bodyPr/>
                    <a:lstStyle/>
                    <a:p>
                      <a:r>
                        <a:rPr lang="en-US" sz="1900" dirty="0"/>
                        <a:t>A</a:t>
                      </a:r>
                    </a:p>
                  </a:txBody>
                  <a:tcPr/>
                </a:tc>
                <a:extLst>
                  <a:ext uri="{0D108BD9-81ED-4DB2-BD59-A6C34878D82A}">
                    <a16:rowId xmlns:a16="http://schemas.microsoft.com/office/drawing/2014/main" val="10005"/>
                  </a:ext>
                </a:extLst>
              </a:tr>
              <a:tr h="370840">
                <a:tc>
                  <a:txBody>
                    <a:bodyPr/>
                    <a:lstStyle/>
                    <a:p>
                      <a:r>
                        <a:rPr lang="en-US" sz="1900" dirty="0"/>
                        <a:t>103</a:t>
                      </a:r>
                    </a:p>
                  </a:txBody>
                  <a:tcPr/>
                </a:tc>
                <a:tc>
                  <a:txBody>
                    <a:bodyPr/>
                    <a:lstStyle/>
                    <a:p>
                      <a:r>
                        <a:rPr lang="en-US" sz="1900" dirty="0"/>
                        <a:t>Ronald </a:t>
                      </a:r>
                      <a:r>
                        <a:rPr lang="en-US" sz="1900" dirty="0" err="1"/>
                        <a:t>Weasley</a:t>
                      </a:r>
                      <a:endParaRPr lang="en-US" sz="1900" dirty="0"/>
                    </a:p>
                  </a:txBody>
                  <a:tcPr/>
                </a:tc>
                <a:tc>
                  <a:txBody>
                    <a:bodyPr/>
                    <a:lstStyle/>
                    <a:p>
                      <a:r>
                        <a:rPr lang="en-US" sz="1900" dirty="0"/>
                        <a:t>1</a:t>
                      </a:r>
                    </a:p>
                  </a:txBody>
                  <a:tcPr/>
                </a:tc>
                <a:tc>
                  <a:txBody>
                    <a:bodyPr/>
                    <a:lstStyle/>
                    <a:p>
                      <a:r>
                        <a:rPr lang="en-US" sz="1900" dirty="0"/>
                        <a:t>Snape</a:t>
                      </a:r>
                    </a:p>
                  </a:txBody>
                  <a:tcPr/>
                </a:tc>
                <a:tc>
                  <a:txBody>
                    <a:bodyPr/>
                    <a:lstStyle/>
                    <a:p>
                      <a:r>
                        <a:rPr lang="en-US" sz="1900" dirty="0"/>
                        <a:t>Potions</a:t>
                      </a:r>
                    </a:p>
                  </a:txBody>
                  <a:tcPr/>
                </a:tc>
                <a:tc>
                  <a:txBody>
                    <a:bodyPr/>
                    <a:lstStyle/>
                    <a:p>
                      <a:r>
                        <a:rPr lang="en-US" sz="1900" dirty="0"/>
                        <a:t>B</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4769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59925" y="1600200"/>
            <a:ext cx="8805333" cy="4525963"/>
          </a:xfrm>
        </p:spPr>
        <p:txBody>
          <a:bodyPr>
            <a:normAutofit/>
          </a:bodyPr>
          <a:lstStyle/>
          <a:p>
            <a:r>
              <a:rPr lang="en-US" dirty="0"/>
              <a:t>A set of FDs S </a:t>
            </a:r>
            <a:r>
              <a:rPr lang="en-US" b="1" dirty="0"/>
              <a:t>follows</a:t>
            </a:r>
            <a:r>
              <a:rPr lang="en-US" dirty="0"/>
              <a:t> from another set of FDs T </a:t>
            </a:r>
            <a:r>
              <a:rPr lang="en-US" dirty="0" err="1"/>
              <a:t>iff</a:t>
            </a:r>
            <a:r>
              <a:rPr lang="en-US" dirty="0"/>
              <a:t> all the FDs in S are implied by those in T.</a:t>
            </a:r>
          </a:p>
          <a:p>
            <a:pPr lvl="1"/>
            <a:r>
              <a:rPr lang="en-US" dirty="0"/>
              <a:t>(e.g., through the splitting/combining rule, transitivity, </a:t>
            </a:r>
            <a:r>
              <a:rPr lang="en-US" dirty="0" err="1"/>
              <a:t>etc</a:t>
            </a:r>
            <a:r>
              <a:rPr lang="en-US" dirty="0"/>
              <a:t>)</a:t>
            </a:r>
          </a:p>
          <a:p>
            <a:r>
              <a:rPr lang="en-US" dirty="0"/>
              <a:t>Two sets of FDs are </a:t>
            </a:r>
            <a:r>
              <a:rPr lang="en-US" b="1" dirty="0"/>
              <a:t>equivalent</a:t>
            </a:r>
            <a:r>
              <a:rPr lang="en-US" dirty="0"/>
              <a:t> if each set follows from the other.</a:t>
            </a:r>
          </a:p>
        </p:txBody>
      </p:sp>
      <p:sp>
        <p:nvSpPr>
          <p:cNvPr id="4" name="Slide Number Placeholder 3"/>
          <p:cNvSpPr>
            <a:spLocks noGrp="1"/>
          </p:cNvSpPr>
          <p:nvPr>
            <p:ph type="sldNum" sz="quarter" idx="12"/>
          </p:nvPr>
        </p:nvSpPr>
        <p:spPr/>
        <p:txBody>
          <a:bodyPr/>
          <a:lstStyle/>
          <a:p>
            <a:fld id="{98503414-BC4E-7B48-A9DF-4D3BBF53050A}" type="slidenum">
              <a:rPr lang="en-US" smtClean="0"/>
              <a:t>39</a:t>
            </a:fld>
            <a:endParaRPr lang="en-US"/>
          </a:p>
        </p:txBody>
      </p:sp>
    </p:spTree>
    <p:extLst>
      <p:ext uri="{BB962C8B-B14F-4D97-AF65-F5344CB8AC3E}">
        <p14:creationId xmlns:p14="http://schemas.microsoft.com/office/powerpoint/2010/main" val="193789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3900" y="0"/>
            <a:ext cx="5143500" cy="6858000"/>
          </a:xfrm>
          <a:prstGeom prst="rect">
            <a:avLst/>
          </a:prstGeom>
        </p:spPr>
      </p:pic>
      <p:sp>
        <p:nvSpPr>
          <p:cNvPr id="5" name="Slide Number Placeholder 4"/>
          <p:cNvSpPr>
            <a:spLocks noGrp="1"/>
          </p:cNvSpPr>
          <p:nvPr>
            <p:ph type="sldNum" sz="quarter" idx="12"/>
          </p:nvPr>
        </p:nvSpPr>
        <p:spPr/>
        <p:txBody>
          <a:bodyPr/>
          <a:lstStyle/>
          <a:p>
            <a:fld id="{98503414-BC4E-7B48-A9DF-4D3BBF53050A}" type="slidenum">
              <a:rPr lang="en-US" smtClean="0"/>
              <a:t>4</a:t>
            </a:fld>
            <a:endParaRPr lang="en-US"/>
          </a:p>
        </p:txBody>
      </p:sp>
    </p:spTree>
    <p:extLst>
      <p:ext uri="{BB962C8B-B14F-4D97-AF65-F5344CB8AC3E}">
        <p14:creationId xmlns:p14="http://schemas.microsoft.com/office/powerpoint/2010/main" val="35959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attributes</a:t>
            </a:r>
          </a:p>
        </p:txBody>
      </p:sp>
      <p:sp>
        <p:nvSpPr>
          <p:cNvPr id="3" name="Content Placeholder 2"/>
          <p:cNvSpPr>
            <a:spLocks noGrp="1"/>
          </p:cNvSpPr>
          <p:nvPr>
            <p:ph idx="1"/>
          </p:nvPr>
        </p:nvSpPr>
        <p:spPr/>
        <p:txBody>
          <a:bodyPr/>
          <a:lstStyle/>
          <a:p>
            <a:r>
              <a:rPr lang="en-US" dirty="0"/>
              <a:t>Suppose you have a set of attributes {A1, …, An} and a set of FDs S.</a:t>
            </a:r>
          </a:p>
          <a:p>
            <a:r>
              <a:rPr lang="en-US" dirty="0"/>
              <a:t>The closure of {A1, …, An} under S is the set of attributes B such that</a:t>
            </a:r>
          </a:p>
          <a:p>
            <a:pPr lvl="1"/>
            <a:r>
              <a:rPr lang="en-US" dirty="0"/>
              <a:t>every relation in S also satisfies A1…An -&gt; B.</a:t>
            </a:r>
          </a:p>
          <a:p>
            <a:r>
              <a:rPr lang="en-US" dirty="0"/>
              <a:t>Intuitive </a:t>
            </a:r>
            <a:r>
              <a:rPr lang="en-US" dirty="0" err="1"/>
              <a:t>def'n</a:t>
            </a:r>
            <a:r>
              <a:rPr lang="en-US" dirty="0"/>
              <a:t>: B is the largest set of attributes that we can deduce from knowing A1, …, An.</a:t>
            </a:r>
          </a:p>
          <a:p>
            <a:r>
              <a:rPr lang="en-US" dirty="0"/>
              <a:t>Closure of {A1,…An} denoted by {A1,…An}</a:t>
            </a:r>
            <a:r>
              <a:rPr lang="en-US" b="1" baseline="30000" dirty="0"/>
              <a:t>+</a:t>
            </a:r>
          </a:p>
          <a:p>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40</a:t>
            </a:fld>
            <a:endParaRPr lang="en-US" dirty="0"/>
          </a:p>
        </p:txBody>
      </p:sp>
    </p:spTree>
    <p:extLst>
      <p:ext uri="{BB962C8B-B14F-4D97-AF65-F5344CB8AC3E}">
        <p14:creationId xmlns:p14="http://schemas.microsoft.com/office/powerpoint/2010/main" val="233512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Algorithm</a:t>
            </a:r>
          </a:p>
        </p:txBody>
      </p:sp>
      <p:sp>
        <p:nvSpPr>
          <p:cNvPr id="3" name="Content Placeholder 2"/>
          <p:cNvSpPr>
            <a:spLocks noGrp="1"/>
          </p:cNvSpPr>
          <p:nvPr>
            <p:ph idx="1"/>
          </p:nvPr>
        </p:nvSpPr>
        <p:spPr/>
        <p:txBody>
          <a:bodyPr/>
          <a:lstStyle/>
          <a:p>
            <a:pPr marL="514350" indent="-514350">
              <a:buFont typeface="+mj-lt"/>
              <a:buAutoNum type="arabicPeriod"/>
            </a:pPr>
            <a:r>
              <a:rPr lang="en-US" dirty="0"/>
              <a:t>Use the splitting rule so that each FD in S has one attribute on the right (always possible).</a:t>
            </a:r>
          </a:p>
          <a:p>
            <a:pPr marL="514350" indent="-514350">
              <a:buFont typeface="+mj-lt"/>
              <a:buAutoNum type="arabicPeriod"/>
            </a:pPr>
            <a:r>
              <a:rPr lang="en-US" dirty="0"/>
              <a:t>Set X = {A1, A2 …, An} </a:t>
            </a:r>
          </a:p>
          <a:p>
            <a:pPr marL="514350" indent="-514350">
              <a:buFont typeface="+mj-lt"/>
              <a:buAutoNum type="arabicPeriod"/>
            </a:pPr>
            <a:r>
              <a:rPr lang="en-US" dirty="0"/>
              <a:t>Find a FD B1 B2…Bk </a:t>
            </a:r>
            <a:r>
              <a:rPr lang="en-US" dirty="0">
                <a:sym typeface="Wingdings"/>
              </a:rPr>
              <a:t> C in S such that </a:t>
            </a:r>
          </a:p>
          <a:p>
            <a:pPr marL="0" indent="0">
              <a:buNone/>
            </a:pPr>
            <a:r>
              <a:rPr lang="en-US" dirty="0">
                <a:sym typeface="Wingdings"/>
              </a:rPr>
              <a:t>{B1 B2 … </a:t>
            </a:r>
            <a:r>
              <a:rPr lang="en-US" dirty="0" err="1">
                <a:sym typeface="Wingdings"/>
              </a:rPr>
              <a:t>Bk</a:t>
            </a:r>
            <a:r>
              <a:rPr lang="en-US" dirty="0">
                <a:sym typeface="Wingdings"/>
              </a:rPr>
              <a:t>}      X but C     X</a:t>
            </a:r>
          </a:p>
          <a:p>
            <a:pPr marL="514350" indent="-514350">
              <a:buAutoNum type="arabicPeriod" startAt="4"/>
            </a:pPr>
            <a:r>
              <a:rPr lang="en-US" dirty="0">
                <a:sym typeface="Wingdings"/>
              </a:rPr>
              <a:t>Add C to X</a:t>
            </a:r>
          </a:p>
          <a:p>
            <a:pPr marL="514350" indent="-514350">
              <a:buAutoNum type="arabicPeriod" startAt="4"/>
            </a:pPr>
            <a:r>
              <a:rPr lang="en-US" dirty="0">
                <a:sym typeface="Wingdings"/>
              </a:rPr>
              <a:t>Repeat the last two steps until you can’t find C</a:t>
            </a:r>
          </a:p>
        </p:txBody>
      </p:sp>
      <p:sp>
        <p:nvSpPr>
          <p:cNvPr id="6" name="Slide Number Placeholder 5"/>
          <p:cNvSpPr>
            <a:spLocks noGrp="1"/>
          </p:cNvSpPr>
          <p:nvPr>
            <p:ph type="sldNum" sz="quarter" idx="12"/>
          </p:nvPr>
        </p:nvSpPr>
        <p:spPr/>
        <p:txBody>
          <a:bodyPr/>
          <a:lstStyle/>
          <a:p>
            <a:fld id="{FB90ACD9-E499-1B4D-A819-2E5B3B5A6B54}" type="slidenum">
              <a:rPr lang="en-US" smtClean="0"/>
              <a:t>41</a:t>
            </a:fld>
            <a:endParaRPr lang="en-US"/>
          </a:p>
        </p:txBody>
      </p:sp>
      <p:pic>
        <p:nvPicPr>
          <p:cNvPr id="9" name="Picture 8"/>
          <p:cNvPicPr>
            <a:picLocks noChangeAspect="1"/>
          </p:cNvPicPr>
          <p:nvPr/>
        </p:nvPicPr>
        <p:blipFill>
          <a:blip r:embed="rId2"/>
          <a:stretch>
            <a:fillRect/>
          </a:stretch>
        </p:blipFill>
        <p:spPr>
          <a:xfrm>
            <a:off x="2730500" y="3971925"/>
            <a:ext cx="393700" cy="393700"/>
          </a:xfrm>
          <a:prstGeom prst="rect">
            <a:avLst/>
          </a:prstGeom>
        </p:spPr>
      </p:pic>
      <p:pic>
        <p:nvPicPr>
          <p:cNvPr id="10" name="Picture 9"/>
          <p:cNvPicPr>
            <a:picLocks noChangeAspect="1"/>
          </p:cNvPicPr>
          <p:nvPr/>
        </p:nvPicPr>
        <p:blipFill>
          <a:blip r:embed="rId3"/>
          <a:stretch>
            <a:fillRect/>
          </a:stretch>
        </p:blipFill>
        <p:spPr>
          <a:xfrm>
            <a:off x="4419600" y="3971925"/>
            <a:ext cx="292100" cy="393700"/>
          </a:xfrm>
          <a:prstGeom prst="rect">
            <a:avLst/>
          </a:prstGeom>
        </p:spPr>
      </p:pic>
      <p:sp>
        <p:nvSpPr>
          <p:cNvPr id="11" name="Rectangle 10"/>
          <p:cNvSpPr/>
          <p:nvPr/>
        </p:nvSpPr>
        <p:spPr>
          <a:xfrm>
            <a:off x="1895474" y="5714999"/>
            <a:ext cx="6791325" cy="10064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dirty="0"/>
              <a:t>Why is the algorithm correct? </a:t>
            </a:r>
          </a:p>
          <a:p>
            <a:pPr algn="ctr"/>
            <a:r>
              <a:rPr lang="en-US" sz="3200" b="1" dirty="0"/>
              <a:t>Read 3.2.5 in textbook </a:t>
            </a:r>
          </a:p>
        </p:txBody>
      </p:sp>
    </p:spTree>
    <p:extLst>
      <p:ext uri="{BB962C8B-B14F-4D97-AF65-F5344CB8AC3E}">
        <p14:creationId xmlns:p14="http://schemas.microsoft.com/office/powerpoint/2010/main" val="2178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Example</a:t>
            </a:r>
          </a:p>
        </p:txBody>
      </p:sp>
      <p:sp>
        <p:nvSpPr>
          <p:cNvPr id="3" name="Content Placeholder 2"/>
          <p:cNvSpPr>
            <a:spLocks noGrp="1"/>
          </p:cNvSpPr>
          <p:nvPr>
            <p:ph idx="1"/>
          </p:nvPr>
        </p:nvSpPr>
        <p:spPr/>
        <p:txBody>
          <a:bodyPr>
            <a:normAutofit/>
          </a:bodyPr>
          <a:lstStyle/>
          <a:p>
            <a:r>
              <a:rPr lang="en-US" dirty="0"/>
              <a:t>Suppose a relation R(A, B, C, D, E, F) has FDs:</a:t>
            </a:r>
          </a:p>
          <a:p>
            <a:pPr lvl="1"/>
            <a:r>
              <a:rPr lang="en-US" dirty="0"/>
              <a:t>AB </a:t>
            </a:r>
            <a:r>
              <a:rPr lang="en-US" dirty="0">
                <a:sym typeface="Wingdings"/>
              </a:rPr>
              <a:t> C, BC  AD, D  E, CF  B</a:t>
            </a:r>
            <a:endParaRPr lang="en-US" dirty="0"/>
          </a:p>
          <a:p>
            <a:r>
              <a:rPr lang="en-US" dirty="0"/>
              <a:t>Find the closures of:</a:t>
            </a:r>
          </a:p>
          <a:p>
            <a:pPr lvl="1"/>
            <a:r>
              <a:rPr lang="en-US" dirty="0"/>
              <a:t>{A, B}</a:t>
            </a:r>
          </a:p>
          <a:p>
            <a:pPr lvl="1"/>
            <a:r>
              <a:rPr lang="en-US" dirty="0"/>
              <a:t>{B, C, F}</a:t>
            </a:r>
          </a:p>
          <a:p>
            <a:pPr lvl="1"/>
            <a:r>
              <a:rPr lang="en-US" dirty="0"/>
              <a:t>{A, F}</a:t>
            </a:r>
          </a:p>
          <a:p>
            <a:pPr marL="0" indent="0">
              <a:buNone/>
            </a:pPr>
            <a:r>
              <a:rPr lang="en-US" dirty="0"/>
              <a:t>	under the FDs above.</a:t>
            </a:r>
          </a:p>
        </p:txBody>
      </p:sp>
      <p:sp>
        <p:nvSpPr>
          <p:cNvPr id="6" name="Slide Number Placeholder 5"/>
          <p:cNvSpPr>
            <a:spLocks noGrp="1"/>
          </p:cNvSpPr>
          <p:nvPr>
            <p:ph type="sldNum" sz="quarter" idx="12"/>
          </p:nvPr>
        </p:nvSpPr>
        <p:spPr/>
        <p:txBody>
          <a:bodyPr/>
          <a:lstStyle/>
          <a:p>
            <a:fld id="{FB90ACD9-E499-1B4D-A819-2E5B3B5A6B54}" type="slidenum">
              <a:rPr lang="en-US" smtClean="0"/>
              <a:t>42</a:t>
            </a:fld>
            <a:endParaRPr lang="en-US"/>
          </a:p>
        </p:txBody>
      </p:sp>
    </p:spTree>
    <p:extLst>
      <p:ext uri="{BB962C8B-B14F-4D97-AF65-F5344CB8AC3E}">
        <p14:creationId xmlns:p14="http://schemas.microsoft.com/office/powerpoint/2010/main" val="12131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closure</a:t>
            </a:r>
          </a:p>
        </p:txBody>
      </p:sp>
      <p:sp>
        <p:nvSpPr>
          <p:cNvPr id="3" name="Content Placeholder 2"/>
          <p:cNvSpPr>
            <a:spLocks noGrp="1"/>
          </p:cNvSpPr>
          <p:nvPr>
            <p:ph idx="1"/>
          </p:nvPr>
        </p:nvSpPr>
        <p:spPr/>
        <p:txBody>
          <a:bodyPr/>
          <a:lstStyle/>
          <a:p>
            <a:r>
              <a:rPr lang="en-US" dirty="0"/>
              <a:t>The closure of a set of attributes will be different for differing sets of FDs.</a:t>
            </a:r>
          </a:p>
          <a:p>
            <a:r>
              <a:rPr lang="en-US" dirty="0"/>
              <a:t>R(A, B, C, D); with FDs A -&gt; B and C -&gt; D.</a:t>
            </a:r>
          </a:p>
          <a:p>
            <a:pPr lvl="1"/>
            <a:r>
              <a:rPr lang="en-US" dirty="0"/>
              <a:t>What is {A, B}</a:t>
            </a:r>
            <a:r>
              <a:rPr lang="en-US" b="1" baseline="30000" dirty="0"/>
              <a:t>+</a:t>
            </a:r>
            <a:r>
              <a:rPr lang="en-US" dirty="0"/>
              <a:t>?</a:t>
            </a:r>
          </a:p>
          <a:p>
            <a:r>
              <a:rPr lang="en-US" dirty="0"/>
              <a:t>R(A, B, C); with FDs A -&gt; BC and C</a:t>
            </a:r>
            <a:r>
              <a:rPr lang="en-US" dirty="0">
                <a:sym typeface="Wingdings"/>
              </a:rPr>
              <a:t> -&gt; D</a:t>
            </a:r>
          </a:p>
          <a:p>
            <a:pPr lvl="1"/>
            <a:r>
              <a:rPr lang="en-US" dirty="0">
                <a:sym typeface="Wingdings"/>
              </a:rPr>
              <a:t>What is {A, B}</a:t>
            </a:r>
            <a:r>
              <a:rPr lang="en-US" b="1" baseline="30000" dirty="0">
                <a:sym typeface="Wingdings"/>
              </a:rPr>
              <a:t>+</a:t>
            </a:r>
            <a:r>
              <a:rPr lang="en-US" dirty="0">
                <a:sym typeface="Wingdings"/>
              </a:rPr>
              <a:t>?</a:t>
            </a:r>
          </a:p>
          <a:p>
            <a:r>
              <a:rPr lang="en-US" dirty="0">
                <a:sym typeface="Wingdings"/>
              </a:rPr>
              <a:t>Takeaway: Closure of a set of attributes is meaningless without a set of FDs.</a:t>
            </a:r>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43</a:t>
            </a:fld>
            <a:endParaRPr lang="en-US"/>
          </a:p>
        </p:txBody>
      </p:sp>
    </p:spTree>
    <p:extLst>
      <p:ext uri="{BB962C8B-B14F-4D97-AF65-F5344CB8AC3E}">
        <p14:creationId xmlns:p14="http://schemas.microsoft.com/office/powerpoint/2010/main" val="9315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Example</a:t>
            </a:r>
          </a:p>
        </p:txBody>
      </p:sp>
      <p:sp>
        <p:nvSpPr>
          <p:cNvPr id="3" name="Content Placeholder 2"/>
          <p:cNvSpPr>
            <a:spLocks noGrp="1"/>
          </p:cNvSpPr>
          <p:nvPr>
            <p:ph idx="1"/>
          </p:nvPr>
        </p:nvSpPr>
        <p:spPr/>
        <p:txBody>
          <a:bodyPr>
            <a:normAutofit lnSpcReduction="10000"/>
          </a:bodyPr>
          <a:lstStyle/>
          <a:p>
            <a:r>
              <a:rPr lang="en-US" dirty="0"/>
              <a:t>Suppose a relation R (A, B, C, D, E, F) has FDs:</a:t>
            </a:r>
          </a:p>
          <a:p>
            <a:pPr lvl="1"/>
            <a:r>
              <a:rPr lang="en-US" dirty="0"/>
              <a:t>AB </a:t>
            </a:r>
            <a:r>
              <a:rPr lang="en-US" dirty="0">
                <a:sym typeface="Wingdings"/>
              </a:rPr>
              <a:t> C, BC  AD, D  E, CF  B</a:t>
            </a:r>
          </a:p>
          <a:p>
            <a:endParaRPr lang="en-US" dirty="0"/>
          </a:p>
          <a:p>
            <a:r>
              <a:rPr lang="en-US" dirty="0"/>
              <a:t>Question:  </a:t>
            </a:r>
          </a:p>
          <a:p>
            <a:pPr marL="0" indent="0">
              <a:buNone/>
            </a:pPr>
            <a:r>
              <a:rPr lang="en-US" dirty="0"/>
              <a:t>Find set Y of attributes such that BCF </a:t>
            </a:r>
            <a:r>
              <a:rPr lang="en-US" dirty="0">
                <a:sym typeface="Wingdings"/>
              </a:rPr>
              <a:t> Y</a:t>
            </a:r>
            <a:r>
              <a:rPr lang="en-US" dirty="0"/>
              <a:t> is true</a:t>
            </a:r>
          </a:p>
          <a:p>
            <a:endParaRPr lang="en-US" dirty="0"/>
          </a:p>
          <a:p>
            <a:r>
              <a:rPr lang="en-US" dirty="0"/>
              <a:t>Answer: </a:t>
            </a:r>
          </a:p>
          <a:p>
            <a:pPr marL="0" indent="0">
              <a:buNone/>
            </a:pPr>
            <a:r>
              <a:rPr lang="en-US" dirty="0"/>
              <a:t>Y = {A, B, C, D, E, F} i.e. BCF </a:t>
            </a:r>
            <a:r>
              <a:rPr lang="en-US" dirty="0">
                <a:sym typeface="Wingdings"/>
              </a:rPr>
              <a:t> ABCDEF</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44</a:t>
            </a:fld>
            <a:endParaRPr lang="en-US"/>
          </a:p>
        </p:txBody>
      </p:sp>
      <p:sp>
        <p:nvSpPr>
          <p:cNvPr id="7" name="TextBox 6"/>
          <p:cNvSpPr txBox="1"/>
          <p:nvPr/>
        </p:nvSpPr>
        <p:spPr>
          <a:xfrm>
            <a:off x="6539972" y="2428874"/>
            <a:ext cx="1984375" cy="1200329"/>
          </a:xfrm>
          <a:prstGeom prst="rect">
            <a:avLst/>
          </a:prstGeom>
          <a:noFill/>
        </p:spPr>
        <p:txBody>
          <a:bodyPr wrap="square" rtlCol="0">
            <a:spAutoFit/>
          </a:bodyPr>
          <a:lstStyle/>
          <a:p>
            <a:r>
              <a:rPr lang="en-US" sz="3600" b="1" i="1" dirty="0">
                <a:solidFill>
                  <a:srgbClr val="0000FF"/>
                </a:solidFill>
              </a:rPr>
              <a:t>What is BCF  ? </a:t>
            </a:r>
          </a:p>
        </p:txBody>
      </p:sp>
      <p:pic>
        <p:nvPicPr>
          <p:cNvPr id="8" name="Picture 7"/>
          <p:cNvPicPr>
            <a:picLocks noChangeAspect="1"/>
          </p:cNvPicPr>
          <p:nvPr/>
        </p:nvPicPr>
        <p:blipFill>
          <a:blip r:embed="rId2"/>
          <a:stretch>
            <a:fillRect/>
          </a:stretch>
        </p:blipFill>
        <p:spPr>
          <a:xfrm>
            <a:off x="5519589" y="2584867"/>
            <a:ext cx="1033611" cy="1038225"/>
          </a:xfrm>
          <a:prstGeom prst="rect">
            <a:avLst/>
          </a:prstGeom>
        </p:spPr>
      </p:pic>
    </p:spTree>
    <p:extLst>
      <p:ext uri="{BB962C8B-B14F-4D97-AF65-F5344CB8AC3E}">
        <p14:creationId xmlns:p14="http://schemas.microsoft.com/office/powerpoint/2010/main" val="196406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Example</a:t>
            </a:r>
          </a:p>
        </p:txBody>
      </p:sp>
      <p:sp>
        <p:nvSpPr>
          <p:cNvPr id="3" name="Content Placeholder 2"/>
          <p:cNvSpPr>
            <a:spLocks noGrp="1"/>
          </p:cNvSpPr>
          <p:nvPr>
            <p:ph idx="1"/>
          </p:nvPr>
        </p:nvSpPr>
        <p:spPr/>
        <p:txBody>
          <a:bodyPr>
            <a:normAutofit lnSpcReduction="10000"/>
          </a:bodyPr>
          <a:lstStyle/>
          <a:p>
            <a:r>
              <a:rPr lang="en-US" dirty="0"/>
              <a:t>Suppose a relation R (A, B, C, D, E, F) has FDs:</a:t>
            </a:r>
          </a:p>
          <a:p>
            <a:pPr lvl="1"/>
            <a:r>
              <a:rPr lang="en-US" dirty="0"/>
              <a:t>AB </a:t>
            </a:r>
            <a:r>
              <a:rPr lang="en-US" dirty="0">
                <a:sym typeface="Wingdings"/>
              </a:rPr>
              <a:t> C, BC  AD, D  E, CF  B</a:t>
            </a:r>
          </a:p>
          <a:p>
            <a:endParaRPr lang="en-US" dirty="0"/>
          </a:p>
          <a:p>
            <a:r>
              <a:rPr lang="en-US" dirty="0"/>
              <a:t>Question:  </a:t>
            </a:r>
          </a:p>
          <a:p>
            <a:pPr marL="0" indent="0">
              <a:buNone/>
            </a:pPr>
            <a:r>
              <a:rPr lang="en-US" dirty="0"/>
              <a:t>Find set Z of attributes such that AF </a:t>
            </a:r>
            <a:r>
              <a:rPr lang="en-US" dirty="0">
                <a:sym typeface="Wingdings"/>
              </a:rPr>
              <a:t> Z</a:t>
            </a:r>
            <a:r>
              <a:rPr lang="en-US" dirty="0"/>
              <a:t> is true</a:t>
            </a:r>
          </a:p>
          <a:p>
            <a:endParaRPr lang="en-US" dirty="0"/>
          </a:p>
          <a:p>
            <a:r>
              <a:rPr lang="en-US" dirty="0"/>
              <a:t>Answer: </a:t>
            </a:r>
          </a:p>
          <a:p>
            <a:pPr marL="0" indent="0">
              <a:buNone/>
            </a:pPr>
            <a:r>
              <a:rPr lang="en-US" dirty="0"/>
              <a:t>Y = {A, F} i.e. AF </a:t>
            </a:r>
            <a:r>
              <a:rPr lang="en-US" dirty="0">
                <a:sym typeface="Wingdings"/>
              </a:rPr>
              <a:t> AF</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45</a:t>
            </a:fld>
            <a:endParaRPr lang="en-US"/>
          </a:p>
        </p:txBody>
      </p:sp>
    </p:spTree>
    <p:extLst>
      <p:ext uri="{BB962C8B-B14F-4D97-AF65-F5344CB8AC3E}">
        <p14:creationId xmlns:p14="http://schemas.microsoft.com/office/powerpoint/2010/main" val="185195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Example</a:t>
            </a:r>
          </a:p>
        </p:txBody>
      </p:sp>
      <p:sp>
        <p:nvSpPr>
          <p:cNvPr id="3" name="Content Placeholder 2"/>
          <p:cNvSpPr>
            <a:spLocks noGrp="1"/>
          </p:cNvSpPr>
          <p:nvPr>
            <p:ph idx="1"/>
          </p:nvPr>
        </p:nvSpPr>
        <p:spPr/>
        <p:txBody>
          <a:bodyPr>
            <a:normAutofit/>
          </a:bodyPr>
          <a:lstStyle/>
          <a:p>
            <a:r>
              <a:rPr lang="en-US" dirty="0"/>
              <a:t>Suppose a relation R (A, B, C, D, E, F) has FDs:</a:t>
            </a:r>
          </a:p>
          <a:p>
            <a:pPr lvl="1"/>
            <a:r>
              <a:rPr lang="en-US" dirty="0"/>
              <a:t>AB </a:t>
            </a:r>
            <a:r>
              <a:rPr lang="en-US" dirty="0">
                <a:sym typeface="Wingdings"/>
              </a:rPr>
              <a:t> C, BC  AD, D  E, CF  B</a:t>
            </a:r>
          </a:p>
          <a:p>
            <a:pPr lvl="1"/>
            <a:endParaRPr lang="en-US" dirty="0">
              <a:sym typeface="Wingdings"/>
            </a:endParaRPr>
          </a:p>
          <a:p>
            <a:r>
              <a:rPr lang="en-US" dirty="0">
                <a:sym typeface="Wingdings"/>
              </a:rPr>
              <a:t>X, Y, Z are the </a:t>
            </a:r>
            <a:r>
              <a:rPr lang="en-US" b="1" dirty="0">
                <a:sym typeface="Wingdings"/>
              </a:rPr>
              <a:t>closures </a:t>
            </a:r>
            <a:r>
              <a:rPr lang="en-US" dirty="0">
                <a:sym typeface="Wingdings"/>
              </a:rPr>
              <a:t>of {A, B}, {B, C, F}, and {A, F} respectively</a:t>
            </a:r>
          </a:p>
          <a:p>
            <a:endParaRPr lang="en-US" dirty="0">
              <a:sym typeface="Wingdings"/>
            </a:endParaRPr>
          </a:p>
          <a:p>
            <a:endParaRPr lang="en-US" dirty="0">
              <a:sym typeface="Wingdings"/>
            </a:endParaRPr>
          </a:p>
        </p:txBody>
      </p:sp>
      <p:sp>
        <p:nvSpPr>
          <p:cNvPr id="6" name="Slide Number Placeholder 5"/>
          <p:cNvSpPr>
            <a:spLocks noGrp="1"/>
          </p:cNvSpPr>
          <p:nvPr>
            <p:ph type="sldNum" sz="quarter" idx="12"/>
          </p:nvPr>
        </p:nvSpPr>
        <p:spPr/>
        <p:txBody>
          <a:bodyPr/>
          <a:lstStyle/>
          <a:p>
            <a:fld id="{FB90ACD9-E499-1B4D-A819-2E5B3B5A6B54}" type="slidenum">
              <a:rPr lang="en-US" smtClean="0"/>
              <a:t>46</a:t>
            </a:fld>
            <a:endParaRPr lang="en-US"/>
          </a:p>
        </p:txBody>
      </p:sp>
    </p:spTree>
    <p:extLst>
      <p:ext uri="{BB962C8B-B14F-4D97-AF65-F5344CB8AC3E}">
        <p14:creationId xmlns:p14="http://schemas.microsoft.com/office/powerpoint/2010/main" val="1673477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Definition</a:t>
            </a:r>
          </a:p>
        </p:txBody>
      </p:sp>
      <p:sp>
        <p:nvSpPr>
          <p:cNvPr id="3" name="Content Placeholder 2"/>
          <p:cNvSpPr>
            <a:spLocks noGrp="1"/>
          </p:cNvSpPr>
          <p:nvPr>
            <p:ph idx="1"/>
          </p:nvPr>
        </p:nvSpPr>
        <p:spPr/>
        <p:txBody>
          <a:bodyPr/>
          <a:lstStyle/>
          <a:p>
            <a:r>
              <a:rPr lang="en-US" dirty="0"/>
              <a:t>Given:</a:t>
            </a:r>
          </a:p>
          <a:p>
            <a:pPr lvl="1"/>
            <a:r>
              <a:rPr lang="en-US" dirty="0"/>
              <a:t>Attributes {A1, A2, …, An} </a:t>
            </a:r>
          </a:p>
          <a:p>
            <a:pPr lvl="1"/>
            <a:r>
              <a:rPr lang="en-US" dirty="0"/>
              <a:t>A set of FDs S</a:t>
            </a:r>
          </a:p>
          <a:p>
            <a:r>
              <a:rPr lang="en-US" dirty="0"/>
              <a:t>The </a:t>
            </a:r>
            <a:r>
              <a:rPr lang="en-US" b="1" dirty="0"/>
              <a:t>Closure </a:t>
            </a:r>
            <a:r>
              <a:rPr lang="en-US" dirty="0"/>
              <a:t>of {A1, A2, …, An} under S is</a:t>
            </a:r>
          </a:p>
          <a:p>
            <a:pPr lvl="1"/>
            <a:r>
              <a:rPr lang="en-US" dirty="0"/>
              <a:t>the set of attributes {B1, B2, …, </a:t>
            </a:r>
            <a:r>
              <a:rPr lang="en-US" dirty="0" err="1"/>
              <a:t>Bm</a:t>
            </a:r>
            <a:r>
              <a:rPr lang="en-US" dirty="0"/>
              <a:t>} such that for </a:t>
            </a:r>
          </a:p>
          <a:p>
            <a:pPr marL="457200" lvl="1" indent="0">
              <a:buNone/>
            </a:pPr>
            <a:r>
              <a:rPr lang="en-US" dirty="0"/>
              <a:t>1 &lt;= </a:t>
            </a:r>
            <a:r>
              <a:rPr lang="en-US" dirty="0" err="1"/>
              <a:t>i</a:t>
            </a:r>
            <a:r>
              <a:rPr lang="en-US" dirty="0"/>
              <a:t> &lt;= m, the FD A1 A2 … An </a:t>
            </a:r>
            <a:r>
              <a:rPr lang="en-US" dirty="0">
                <a:sym typeface="Wingdings"/>
              </a:rPr>
              <a:t> Bi follows from S</a:t>
            </a:r>
          </a:p>
          <a:p>
            <a:pPr lvl="1"/>
            <a:r>
              <a:rPr lang="en-US" dirty="0">
                <a:sym typeface="Wingdings"/>
              </a:rPr>
              <a:t>the closure is denoted by {A1, A2, …, An}</a:t>
            </a:r>
            <a:r>
              <a:rPr lang="en-US" dirty="0"/>
              <a:t> </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47</a:t>
            </a:fld>
            <a:endParaRPr lang="en-US" dirty="0"/>
          </a:p>
        </p:txBody>
      </p:sp>
      <p:sp>
        <p:nvSpPr>
          <p:cNvPr id="7" name="TextBox 6"/>
          <p:cNvSpPr txBox="1"/>
          <p:nvPr/>
        </p:nvSpPr>
        <p:spPr>
          <a:xfrm>
            <a:off x="7080250" y="4651375"/>
            <a:ext cx="254000" cy="584776"/>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433136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Definition</a:t>
            </a:r>
          </a:p>
        </p:txBody>
      </p:sp>
      <p:sp>
        <p:nvSpPr>
          <p:cNvPr id="3" name="Content Placeholder 2"/>
          <p:cNvSpPr>
            <a:spLocks noGrp="1"/>
          </p:cNvSpPr>
          <p:nvPr>
            <p:ph idx="1"/>
          </p:nvPr>
        </p:nvSpPr>
        <p:spPr/>
        <p:txBody>
          <a:bodyPr/>
          <a:lstStyle/>
          <a:p>
            <a:pPr marL="514350" indent="-457200"/>
            <a:r>
              <a:rPr lang="en-US" dirty="0">
                <a:sym typeface="Wingdings"/>
              </a:rPr>
              <a:t>Question: </a:t>
            </a:r>
          </a:p>
          <a:p>
            <a:pPr marL="57150" indent="0">
              <a:buNone/>
            </a:pPr>
            <a:r>
              <a:rPr lang="en-US" dirty="0">
                <a:sym typeface="Wingdings"/>
              </a:rPr>
              <a:t>Which attributes must {A1, A2, …, An}</a:t>
            </a:r>
            <a:r>
              <a:rPr lang="en-US" dirty="0"/>
              <a:t>    contain at the minimum? </a:t>
            </a:r>
          </a:p>
          <a:p>
            <a:pPr marL="514350" indent="-457200"/>
            <a:r>
              <a:rPr lang="en-US" dirty="0"/>
              <a:t>Answer: </a:t>
            </a:r>
          </a:p>
          <a:p>
            <a:pPr marL="57150" indent="0">
              <a:buNone/>
            </a:pPr>
            <a:r>
              <a:rPr lang="en-US" dirty="0"/>
              <a:t>{A1, A2, …, An} </a:t>
            </a:r>
          </a:p>
          <a:p>
            <a:pPr marL="514350" indent="-457200"/>
            <a:r>
              <a:rPr lang="en-US" dirty="0"/>
              <a:t>Why? </a:t>
            </a:r>
          </a:p>
          <a:p>
            <a:pPr marL="57150" indent="0">
              <a:buNone/>
            </a:pPr>
            <a:r>
              <a:rPr lang="en-US" dirty="0"/>
              <a:t>A1 A2 … An </a:t>
            </a:r>
            <a:r>
              <a:rPr lang="en-US" dirty="0">
                <a:sym typeface="Wingdings"/>
              </a:rPr>
              <a:t> Ai is a trivial FD</a:t>
            </a:r>
            <a:endParaRPr lang="en-US" dirty="0"/>
          </a:p>
          <a:p>
            <a:pPr marL="514350" indent="-457200"/>
            <a:endParaRPr lang="en-US" dirty="0"/>
          </a:p>
          <a:p>
            <a:pPr marL="57150" indent="0">
              <a:buNone/>
            </a:pPr>
            <a:endParaRPr lang="en-US" dirty="0"/>
          </a:p>
          <a:p>
            <a:pPr marL="514350" indent="-457200"/>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48</a:t>
            </a:fld>
            <a:endParaRPr lang="en-US" dirty="0"/>
          </a:p>
        </p:txBody>
      </p:sp>
      <p:sp>
        <p:nvSpPr>
          <p:cNvPr id="7" name="TextBox 6"/>
          <p:cNvSpPr txBox="1"/>
          <p:nvPr/>
        </p:nvSpPr>
        <p:spPr>
          <a:xfrm>
            <a:off x="6746875" y="2047875"/>
            <a:ext cx="254000" cy="584776"/>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07552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Attributes: Algorithm</a:t>
            </a:r>
          </a:p>
        </p:txBody>
      </p:sp>
      <p:sp>
        <p:nvSpPr>
          <p:cNvPr id="3" name="Content Placeholder 2"/>
          <p:cNvSpPr>
            <a:spLocks noGrp="1"/>
          </p:cNvSpPr>
          <p:nvPr>
            <p:ph idx="1"/>
          </p:nvPr>
        </p:nvSpPr>
        <p:spPr/>
        <p:txBody>
          <a:bodyPr/>
          <a:lstStyle/>
          <a:p>
            <a:r>
              <a:rPr lang="en-US" dirty="0"/>
              <a:t>Given  (INPUT) :</a:t>
            </a:r>
          </a:p>
          <a:p>
            <a:pPr lvl="1"/>
            <a:r>
              <a:rPr lang="en-US" dirty="0"/>
              <a:t>Attributes {A1, A2, .. An}</a:t>
            </a:r>
          </a:p>
          <a:p>
            <a:pPr lvl="1"/>
            <a:r>
              <a:rPr lang="en-US" dirty="0"/>
              <a:t>Set of FDs S </a:t>
            </a:r>
          </a:p>
          <a:p>
            <a:pPr lvl="1"/>
            <a:endParaRPr lang="en-US" dirty="0"/>
          </a:p>
          <a:p>
            <a:r>
              <a:rPr lang="en-US" dirty="0"/>
              <a:t>Find (OUTPUT) :</a:t>
            </a:r>
          </a:p>
          <a:p>
            <a:pPr lvl="1"/>
            <a:r>
              <a:rPr lang="en-US" dirty="0"/>
              <a:t>X = {A1, A2, … , An} </a:t>
            </a:r>
          </a:p>
        </p:txBody>
      </p:sp>
      <p:sp>
        <p:nvSpPr>
          <p:cNvPr id="6" name="Slide Number Placeholder 5"/>
          <p:cNvSpPr>
            <a:spLocks noGrp="1"/>
          </p:cNvSpPr>
          <p:nvPr>
            <p:ph type="sldNum" sz="quarter" idx="12"/>
          </p:nvPr>
        </p:nvSpPr>
        <p:spPr/>
        <p:txBody>
          <a:bodyPr/>
          <a:lstStyle/>
          <a:p>
            <a:fld id="{FB90ACD9-E499-1B4D-A819-2E5B3B5A6B54}" type="slidenum">
              <a:rPr lang="en-US" smtClean="0"/>
              <a:t>49</a:t>
            </a:fld>
            <a:endParaRPr lang="en-US"/>
          </a:p>
        </p:txBody>
      </p:sp>
      <p:sp>
        <p:nvSpPr>
          <p:cNvPr id="7" name="TextBox 6"/>
          <p:cNvSpPr txBox="1"/>
          <p:nvPr/>
        </p:nvSpPr>
        <p:spPr>
          <a:xfrm>
            <a:off x="4048125" y="4111625"/>
            <a:ext cx="254000" cy="584776"/>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92065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DB design theory</a:t>
            </a:r>
          </a:p>
        </p:txBody>
      </p:sp>
      <p:sp>
        <p:nvSpPr>
          <p:cNvPr id="3" name="Content Placeholder 2"/>
          <p:cNvSpPr>
            <a:spLocks noGrp="1"/>
          </p:cNvSpPr>
          <p:nvPr>
            <p:ph idx="1"/>
          </p:nvPr>
        </p:nvSpPr>
        <p:spPr/>
        <p:txBody>
          <a:bodyPr/>
          <a:lstStyle/>
          <a:p>
            <a:r>
              <a:rPr lang="en-US" dirty="0"/>
              <a:t>E/R diagrams can still leave you with </a:t>
            </a:r>
            <a:r>
              <a:rPr lang="en-US" b="1" i="1" dirty="0"/>
              <a:t>redundancies</a:t>
            </a:r>
            <a:r>
              <a:rPr lang="en-US" dirty="0"/>
              <a:t> in your schemas.</a:t>
            </a:r>
            <a:br>
              <a:rPr lang="en-US" dirty="0"/>
            </a:br>
            <a:endParaRPr lang="en-US" dirty="0"/>
          </a:p>
          <a:p>
            <a:r>
              <a:rPr lang="en-US" dirty="0"/>
              <a:t>Redundancy: Storing something twice in the DB when you only need to store it once.</a:t>
            </a:r>
          </a:p>
        </p:txBody>
      </p:sp>
      <p:sp>
        <p:nvSpPr>
          <p:cNvPr id="4" name="Slide Number Placeholder 3"/>
          <p:cNvSpPr>
            <a:spLocks noGrp="1"/>
          </p:cNvSpPr>
          <p:nvPr>
            <p:ph type="sldNum" sz="quarter" idx="12"/>
          </p:nvPr>
        </p:nvSpPr>
        <p:spPr/>
        <p:txBody>
          <a:bodyPr/>
          <a:lstStyle/>
          <a:p>
            <a:fld id="{98503414-BC4E-7B48-A9DF-4D3BBF53050A}" type="slidenum">
              <a:rPr lang="en-US" smtClean="0"/>
              <a:t>5</a:t>
            </a:fld>
            <a:endParaRPr lang="en-US"/>
          </a:p>
        </p:txBody>
      </p:sp>
    </p:spTree>
    <p:extLst>
      <p:ext uri="{BB962C8B-B14F-4D97-AF65-F5344CB8AC3E}">
        <p14:creationId xmlns:p14="http://schemas.microsoft.com/office/powerpoint/2010/main" val="130547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compute Closures?</a:t>
            </a:r>
          </a:p>
        </p:txBody>
      </p:sp>
      <p:sp>
        <p:nvSpPr>
          <p:cNvPr id="3" name="Content Placeholder 2"/>
          <p:cNvSpPr>
            <a:spLocks noGrp="1"/>
          </p:cNvSpPr>
          <p:nvPr>
            <p:ph idx="1"/>
          </p:nvPr>
        </p:nvSpPr>
        <p:spPr/>
        <p:txBody>
          <a:bodyPr>
            <a:normAutofit fontScale="92500"/>
          </a:bodyPr>
          <a:lstStyle/>
          <a:p>
            <a:r>
              <a:rPr lang="en-US" dirty="0"/>
              <a:t>Prove correctness of rules for manipulating FDs</a:t>
            </a:r>
          </a:p>
          <a:p>
            <a:pPr marL="0" indent="0">
              <a:buNone/>
            </a:pPr>
            <a:r>
              <a:rPr lang="en-US" dirty="0"/>
              <a:t>Example: </a:t>
            </a:r>
          </a:p>
          <a:p>
            <a:pPr marL="0" indent="0">
              <a:buNone/>
            </a:pPr>
            <a:r>
              <a:rPr lang="en-US" dirty="0"/>
              <a:t>Prove the transitive rule i.e.</a:t>
            </a:r>
          </a:p>
          <a:p>
            <a:pPr marL="0" indent="0">
              <a:buNone/>
            </a:pPr>
            <a:r>
              <a:rPr lang="en-US" dirty="0"/>
              <a:t>IF </a:t>
            </a:r>
          </a:p>
          <a:p>
            <a:pPr marL="0" indent="0">
              <a:buNone/>
            </a:pPr>
            <a:r>
              <a:rPr lang="en-US" dirty="0"/>
              <a:t>A1 A2 … An </a:t>
            </a:r>
            <a:r>
              <a:rPr lang="en-US" dirty="0">
                <a:sym typeface="Wingdings"/>
              </a:rPr>
              <a:t> B1 B2 … </a:t>
            </a:r>
            <a:r>
              <a:rPr lang="en-US" dirty="0" err="1">
                <a:sym typeface="Wingdings"/>
              </a:rPr>
              <a:t>Bm</a:t>
            </a:r>
            <a:endParaRPr lang="en-US" dirty="0">
              <a:sym typeface="Wingdings"/>
            </a:endParaRPr>
          </a:p>
          <a:p>
            <a:pPr marL="0" indent="0">
              <a:buNone/>
            </a:pPr>
            <a:r>
              <a:rPr lang="en-US" dirty="0">
                <a:sym typeface="Wingdings"/>
              </a:rPr>
              <a:t>B1 B2 … </a:t>
            </a:r>
            <a:r>
              <a:rPr lang="en-US" dirty="0" err="1">
                <a:sym typeface="Wingdings"/>
              </a:rPr>
              <a:t>Bm</a:t>
            </a:r>
            <a:r>
              <a:rPr lang="en-US" dirty="0">
                <a:sym typeface="Wingdings"/>
              </a:rPr>
              <a:t>  C1 C2 … </a:t>
            </a:r>
            <a:r>
              <a:rPr lang="en-US" dirty="0" err="1">
                <a:sym typeface="Wingdings"/>
              </a:rPr>
              <a:t>Ck</a:t>
            </a:r>
            <a:endParaRPr lang="en-US" dirty="0">
              <a:sym typeface="Wingdings"/>
            </a:endParaRPr>
          </a:p>
          <a:p>
            <a:pPr marL="0" indent="0">
              <a:buNone/>
            </a:pPr>
            <a:r>
              <a:rPr lang="en-US" dirty="0">
                <a:sym typeface="Wingdings"/>
              </a:rPr>
              <a:t>THEN</a:t>
            </a:r>
          </a:p>
          <a:p>
            <a:pPr marL="0" indent="0">
              <a:buNone/>
            </a:pPr>
            <a:r>
              <a:rPr lang="en-US" dirty="0">
                <a:sym typeface="Wingdings"/>
              </a:rPr>
              <a:t>A1 A2 … An  C1 C2 … </a:t>
            </a:r>
            <a:r>
              <a:rPr lang="en-US" dirty="0" err="1">
                <a:sym typeface="Wingdings"/>
              </a:rPr>
              <a:t>Ck</a:t>
            </a:r>
            <a:r>
              <a:rPr lang="en-US" dirty="0">
                <a:sym typeface="Wingdings"/>
              </a:rPr>
              <a:t> </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50</a:t>
            </a:fld>
            <a:endParaRPr lang="en-US"/>
          </a:p>
        </p:txBody>
      </p:sp>
      <p:grpSp>
        <p:nvGrpSpPr>
          <p:cNvPr id="11" name="Group 10"/>
          <p:cNvGrpSpPr/>
          <p:nvPr/>
        </p:nvGrpSpPr>
        <p:grpSpPr>
          <a:xfrm>
            <a:off x="4905375" y="3190875"/>
            <a:ext cx="4119446" cy="2619375"/>
            <a:chOff x="4905375" y="3190875"/>
            <a:chExt cx="4119446" cy="2619375"/>
          </a:xfrm>
        </p:grpSpPr>
        <p:sp>
          <p:nvSpPr>
            <p:cNvPr id="7" name="Rectangle 6"/>
            <p:cNvSpPr/>
            <p:nvPr/>
          </p:nvSpPr>
          <p:spPr>
            <a:xfrm>
              <a:off x="4905375" y="3190875"/>
              <a:ext cx="4119446" cy="261937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dirty="0">
                  <a:solidFill>
                    <a:schemeClr val="tx1"/>
                  </a:solidFill>
                </a:rPr>
                <a:t>To prove this, check if</a:t>
              </a:r>
            </a:p>
            <a:p>
              <a:pPr algn="ctr"/>
              <a:endParaRPr lang="en-US" sz="3200" b="1" dirty="0">
                <a:solidFill>
                  <a:schemeClr val="tx1"/>
                </a:solidFill>
              </a:endParaRPr>
            </a:p>
            <a:p>
              <a:pPr algn="ctr"/>
              <a:endParaRPr lang="en-US" sz="3200" b="1" dirty="0">
                <a:solidFill>
                  <a:schemeClr val="tx1"/>
                </a:solidFill>
              </a:endParaRPr>
            </a:p>
          </p:txBody>
        </p:sp>
        <p:pic>
          <p:nvPicPr>
            <p:cNvPr id="10" name="Picture 9"/>
            <p:cNvPicPr>
              <a:picLocks noChangeAspect="1"/>
            </p:cNvPicPr>
            <p:nvPr/>
          </p:nvPicPr>
          <p:blipFill>
            <a:blip r:embed="rId2"/>
            <a:stretch>
              <a:fillRect/>
            </a:stretch>
          </p:blipFill>
          <p:spPr>
            <a:xfrm>
              <a:off x="5032375" y="4397375"/>
              <a:ext cx="3960696" cy="900531"/>
            </a:xfrm>
            <a:prstGeom prst="rect">
              <a:avLst/>
            </a:prstGeom>
          </p:spPr>
        </p:pic>
      </p:grpSp>
    </p:spTree>
    <p:extLst>
      <p:ext uri="{BB962C8B-B14F-4D97-AF65-F5344CB8AC3E}">
        <p14:creationId xmlns:p14="http://schemas.microsoft.com/office/powerpoint/2010/main" val="31351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compute closures?</a:t>
            </a:r>
          </a:p>
        </p:txBody>
      </p:sp>
      <p:sp>
        <p:nvSpPr>
          <p:cNvPr id="3" name="Content Placeholder 2"/>
          <p:cNvSpPr>
            <a:spLocks noGrp="1"/>
          </p:cNvSpPr>
          <p:nvPr>
            <p:ph idx="1"/>
          </p:nvPr>
        </p:nvSpPr>
        <p:spPr>
          <a:xfrm>
            <a:off x="457200" y="1600200"/>
            <a:ext cx="8489244" cy="4525963"/>
          </a:xfrm>
        </p:spPr>
        <p:txBody>
          <a:bodyPr>
            <a:normAutofit/>
          </a:bodyPr>
          <a:lstStyle/>
          <a:p>
            <a:r>
              <a:rPr lang="en-US" dirty="0"/>
              <a:t>Can test whether any FD follows from a set of other FDs.</a:t>
            </a:r>
          </a:p>
          <a:p>
            <a:pPr lvl="1"/>
            <a:r>
              <a:rPr lang="en-US" dirty="0"/>
              <a:t>Say we know a set of FDs S, and we want to check if a "new" FD A1…An -&gt; B follows from S.</a:t>
            </a:r>
            <a:endParaRPr lang="en-US" dirty="0">
              <a:sym typeface="Wingdings"/>
            </a:endParaRPr>
          </a:p>
          <a:p>
            <a:pPr lvl="1"/>
            <a:r>
              <a:rPr lang="en-US" dirty="0">
                <a:sym typeface="Wingdings"/>
              </a:rPr>
              <a:t>Simply check if B is in {A1, A2, …, An}</a:t>
            </a:r>
            <a:r>
              <a:rPr lang="en-US" sz="4000" b="1" baseline="30000" dirty="0">
                <a:sym typeface="Wingdings"/>
              </a:rPr>
              <a:t>+</a:t>
            </a:r>
            <a:r>
              <a:rPr lang="en-US" dirty="0">
                <a:sym typeface="Wingdings"/>
              </a:rPr>
              <a:t> under S.</a:t>
            </a:r>
            <a:endParaRPr lang="en-US" dirty="0"/>
          </a:p>
          <a:p>
            <a:r>
              <a:rPr lang="en-US" dirty="0"/>
              <a:t>To prove the correctness of rules for manipulating FDs.</a:t>
            </a:r>
          </a:p>
          <a:p>
            <a:r>
              <a:rPr lang="en-US" dirty="0"/>
              <a:t>Can compute keys algorithmically.</a:t>
            </a:r>
          </a:p>
          <a:p>
            <a:pPr lvl="1"/>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51</a:t>
            </a:fld>
            <a:endParaRPr lang="en-US"/>
          </a:p>
        </p:txBody>
      </p:sp>
    </p:spTree>
    <p:extLst>
      <p:ext uri="{BB962C8B-B14F-4D97-AF65-F5344CB8AC3E}">
        <p14:creationId xmlns:p14="http://schemas.microsoft.com/office/powerpoint/2010/main" val="400205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compute closures?</a:t>
            </a:r>
          </a:p>
        </p:txBody>
      </p:sp>
      <p:sp>
        <p:nvSpPr>
          <p:cNvPr id="3" name="Content Placeholder 2"/>
          <p:cNvSpPr>
            <a:spLocks noGrp="1"/>
          </p:cNvSpPr>
          <p:nvPr>
            <p:ph idx="1"/>
          </p:nvPr>
        </p:nvSpPr>
        <p:spPr/>
        <p:txBody>
          <a:bodyPr/>
          <a:lstStyle/>
          <a:p>
            <a:r>
              <a:rPr lang="en-US" dirty="0"/>
              <a:t>Check if a “new” FD A1, A2, … An </a:t>
            </a:r>
            <a:r>
              <a:rPr lang="en-US" dirty="0">
                <a:sym typeface="Wingdings"/>
              </a:rPr>
              <a:t> B follows from a set of FDs S</a:t>
            </a:r>
          </a:p>
          <a:p>
            <a:pPr marL="0" indent="0">
              <a:buNone/>
            </a:pPr>
            <a:r>
              <a:rPr lang="en-US" dirty="0">
                <a:sym typeface="Wingdings"/>
              </a:rPr>
              <a:t>Simply check if B is in {A1, A2, …, An}    under S</a:t>
            </a:r>
          </a:p>
          <a:p>
            <a:r>
              <a:rPr lang="en-US" dirty="0">
                <a:sym typeface="Wingdings"/>
              </a:rPr>
              <a:t>Get keys procedurally (aka algorithmically) </a:t>
            </a:r>
          </a:p>
          <a:p>
            <a:pPr marL="0" indent="0">
              <a:buNone/>
            </a:pPr>
            <a:r>
              <a:rPr lang="en-US" dirty="0">
                <a:sym typeface="Wingdings"/>
              </a:rPr>
              <a:t>A set of attributes X is a key for a relation R </a:t>
            </a:r>
            <a:r>
              <a:rPr lang="en-US" dirty="0" err="1">
                <a:sym typeface="Wingdings"/>
              </a:rPr>
              <a:t>iff</a:t>
            </a:r>
            <a:r>
              <a:rPr lang="en-US" dirty="0">
                <a:sym typeface="Wingdings"/>
              </a:rPr>
              <a:t> </a:t>
            </a:r>
          </a:p>
          <a:p>
            <a:pPr lvl="1"/>
            <a:r>
              <a:rPr lang="en-US" dirty="0">
                <a:sym typeface="Wingdings"/>
              </a:rPr>
              <a:t>{X}    is the set of all attributes of R </a:t>
            </a:r>
          </a:p>
          <a:p>
            <a:pPr lvl="1"/>
            <a:r>
              <a:rPr lang="en-US" dirty="0">
                <a:sym typeface="Wingdings"/>
              </a:rPr>
              <a:t>For no attribute A       X is {X – {A}}    the set of all attributes of R</a:t>
            </a:r>
          </a:p>
          <a:p>
            <a:endParaRPr lang="en-US" dirty="0">
              <a:sym typeface="Wingdings"/>
            </a:endParaRP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52</a:t>
            </a:fld>
            <a:endParaRPr lang="en-US"/>
          </a:p>
        </p:txBody>
      </p:sp>
      <p:sp>
        <p:nvSpPr>
          <p:cNvPr id="7" name="TextBox 6"/>
          <p:cNvSpPr txBox="1"/>
          <p:nvPr/>
        </p:nvSpPr>
        <p:spPr>
          <a:xfrm>
            <a:off x="6540500" y="2540000"/>
            <a:ext cx="254000" cy="584776"/>
          </a:xfrm>
          <a:prstGeom prst="rect">
            <a:avLst/>
          </a:prstGeom>
          <a:noFill/>
        </p:spPr>
        <p:txBody>
          <a:bodyPr wrap="square" rtlCol="0">
            <a:spAutoFit/>
          </a:bodyPr>
          <a:lstStyle/>
          <a:p>
            <a:r>
              <a:rPr lang="en-US" sz="3200" dirty="0"/>
              <a:t>+</a:t>
            </a:r>
          </a:p>
        </p:txBody>
      </p:sp>
      <p:sp>
        <p:nvSpPr>
          <p:cNvPr id="8" name="TextBox 7"/>
          <p:cNvSpPr txBox="1"/>
          <p:nvPr/>
        </p:nvSpPr>
        <p:spPr>
          <a:xfrm>
            <a:off x="1628775" y="4248150"/>
            <a:ext cx="254000" cy="584776"/>
          </a:xfrm>
          <a:prstGeom prst="rect">
            <a:avLst/>
          </a:prstGeom>
          <a:noFill/>
        </p:spPr>
        <p:txBody>
          <a:bodyPr wrap="square" rtlCol="0">
            <a:spAutoFit/>
          </a:bodyPr>
          <a:lstStyle/>
          <a:p>
            <a:r>
              <a:rPr lang="en-US" sz="3200" dirty="0"/>
              <a:t>+</a:t>
            </a:r>
          </a:p>
        </p:txBody>
      </p:sp>
      <p:graphicFrame>
        <p:nvGraphicFramePr>
          <p:cNvPr id="9" name="Object 8"/>
          <p:cNvGraphicFramePr>
            <a:graphicFrameLocks noChangeAspect="1"/>
          </p:cNvGraphicFramePr>
          <p:nvPr>
            <p:extLst>
              <p:ext uri="{D42A27DB-BD31-4B8C-83A1-F6EECF244321}">
                <p14:modId xmlns:p14="http://schemas.microsoft.com/office/powerpoint/2010/main" val="1419566021"/>
              </p:ext>
            </p:extLst>
          </p:nvPr>
        </p:nvGraphicFramePr>
        <p:xfrm>
          <a:off x="3941133" y="4998603"/>
          <a:ext cx="379568" cy="414772"/>
        </p:xfrm>
        <a:graphic>
          <a:graphicData uri="http://schemas.openxmlformats.org/presentationml/2006/ole">
            <mc:AlternateContent xmlns:mc="http://schemas.openxmlformats.org/markup-compatibility/2006">
              <mc:Choice xmlns:v="urn:schemas-microsoft-com:vml" Requires="v">
                <p:oleObj spid="_x0000_s1052" name="Equation" r:id="rId3" imgW="152400" imgH="152400" progId="Equation.3">
                  <p:embed/>
                </p:oleObj>
              </mc:Choice>
              <mc:Fallback>
                <p:oleObj name="Equation" r:id="rId3" imgW="152400" imgH="152400" progId="Equation.3">
                  <p:embed/>
                  <p:pic>
                    <p:nvPicPr>
                      <p:cNvPr id="0" name=""/>
                      <p:cNvPicPr/>
                      <p:nvPr/>
                    </p:nvPicPr>
                    <p:blipFill>
                      <a:blip r:embed="rId4"/>
                      <a:stretch>
                        <a:fillRect/>
                      </a:stretch>
                    </p:blipFill>
                    <p:spPr>
                      <a:xfrm>
                        <a:off x="3941133" y="4998603"/>
                        <a:ext cx="379568" cy="414772"/>
                      </a:xfrm>
                      <a:prstGeom prst="rect">
                        <a:avLst/>
                      </a:prstGeom>
                    </p:spPr>
                  </p:pic>
                </p:oleObj>
              </mc:Fallback>
            </mc:AlternateContent>
          </a:graphicData>
        </a:graphic>
      </p:graphicFrame>
      <p:sp>
        <p:nvSpPr>
          <p:cNvPr id="10" name="TextBox 9"/>
          <p:cNvSpPr txBox="1"/>
          <p:nvPr/>
        </p:nvSpPr>
        <p:spPr>
          <a:xfrm>
            <a:off x="6096000" y="4722090"/>
            <a:ext cx="254000" cy="584776"/>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71583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Closure Computations</a:t>
            </a:r>
          </a:p>
        </p:txBody>
      </p:sp>
      <p:sp>
        <p:nvSpPr>
          <p:cNvPr id="3" name="Content Placeholder 2"/>
          <p:cNvSpPr>
            <a:spLocks noGrp="1"/>
          </p:cNvSpPr>
          <p:nvPr>
            <p:ph idx="1"/>
          </p:nvPr>
        </p:nvSpPr>
        <p:spPr/>
        <p:txBody>
          <a:bodyPr>
            <a:normAutofit fontScale="92500" lnSpcReduction="20000"/>
          </a:bodyPr>
          <a:lstStyle/>
          <a:p>
            <a:r>
              <a:rPr lang="en-US" dirty="0"/>
              <a:t>Consider the “bad” relation </a:t>
            </a:r>
          </a:p>
          <a:p>
            <a:pPr marL="0" indent="0">
              <a:buNone/>
            </a:pPr>
            <a:r>
              <a:rPr lang="en-US" dirty="0"/>
              <a:t>Students (Id, Name, </a:t>
            </a:r>
            <a:r>
              <a:rPr lang="en-US" dirty="0" err="1"/>
              <a:t>AdvisorId</a:t>
            </a:r>
            <a:r>
              <a:rPr lang="en-US" dirty="0"/>
              <a:t>, </a:t>
            </a:r>
            <a:r>
              <a:rPr lang="en-US" dirty="0" err="1"/>
              <a:t>AdvisorName</a:t>
            </a:r>
            <a:r>
              <a:rPr lang="en-US" dirty="0"/>
              <a:t>, </a:t>
            </a:r>
            <a:r>
              <a:rPr lang="en-US" dirty="0" err="1"/>
              <a:t>FavouriteAdvisorId</a:t>
            </a:r>
            <a:r>
              <a:rPr lang="en-US" dirty="0"/>
              <a:t>)</a:t>
            </a:r>
          </a:p>
          <a:p>
            <a:r>
              <a:rPr lang="en-US" dirty="0"/>
              <a:t>What are the FDs that hold in this relation?</a:t>
            </a:r>
          </a:p>
          <a:p>
            <a:pPr lvl="1"/>
            <a:r>
              <a:rPr lang="en-US" dirty="0"/>
              <a:t>Id </a:t>
            </a:r>
            <a:r>
              <a:rPr lang="en-US" dirty="0">
                <a:sym typeface="Wingdings"/>
              </a:rPr>
              <a:t> Name</a:t>
            </a:r>
          </a:p>
          <a:p>
            <a:pPr lvl="1"/>
            <a:r>
              <a:rPr lang="en-US" dirty="0">
                <a:sym typeface="Wingdings"/>
              </a:rPr>
              <a:t>Id  </a:t>
            </a:r>
            <a:r>
              <a:rPr lang="en-US" dirty="0" err="1">
                <a:sym typeface="Wingdings"/>
              </a:rPr>
              <a:t>FavouriteAdvisorId</a:t>
            </a:r>
            <a:endParaRPr lang="en-US" dirty="0">
              <a:sym typeface="Wingdings"/>
            </a:endParaRPr>
          </a:p>
          <a:p>
            <a:pPr lvl="1"/>
            <a:r>
              <a:rPr lang="en-US" dirty="0" err="1">
                <a:sym typeface="Wingdings"/>
              </a:rPr>
              <a:t>AdvisorId</a:t>
            </a:r>
            <a:r>
              <a:rPr lang="en-US" dirty="0">
                <a:sym typeface="Wingdings"/>
              </a:rPr>
              <a:t>  </a:t>
            </a:r>
            <a:r>
              <a:rPr lang="en-US" dirty="0" err="1">
                <a:sym typeface="Wingdings"/>
              </a:rPr>
              <a:t>AdvisorName</a:t>
            </a:r>
            <a:endParaRPr lang="en-US" dirty="0">
              <a:sym typeface="Wingdings"/>
            </a:endParaRPr>
          </a:p>
          <a:p>
            <a:r>
              <a:rPr lang="en-US" dirty="0">
                <a:sym typeface="Wingdings"/>
              </a:rPr>
              <a:t>To compute the key for this relation: </a:t>
            </a:r>
          </a:p>
          <a:p>
            <a:pPr lvl="1"/>
            <a:r>
              <a:rPr lang="en-US" dirty="0">
                <a:sym typeface="Wingdings"/>
              </a:rPr>
              <a:t>Compute the closures for all sets of attributes</a:t>
            </a:r>
          </a:p>
          <a:p>
            <a:pPr lvl="1"/>
            <a:r>
              <a:rPr lang="en-US" dirty="0">
                <a:sym typeface="Wingdings"/>
              </a:rPr>
              <a:t>Find the minimal set of attributes whose closure is the set of all attributes</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53</a:t>
            </a:fld>
            <a:endParaRPr lang="en-US"/>
          </a:p>
        </p:txBody>
      </p:sp>
    </p:spTree>
    <p:extLst>
      <p:ext uri="{BB962C8B-B14F-4D97-AF65-F5344CB8AC3E}">
        <p14:creationId xmlns:p14="http://schemas.microsoft.com/office/powerpoint/2010/main" val="123080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computing keys</a:t>
            </a:r>
          </a:p>
        </p:txBody>
      </p:sp>
      <p:sp>
        <p:nvSpPr>
          <p:cNvPr id="3" name="Content Placeholder 2"/>
          <p:cNvSpPr>
            <a:spLocks noGrp="1"/>
          </p:cNvSpPr>
          <p:nvPr>
            <p:ph idx="1"/>
          </p:nvPr>
        </p:nvSpPr>
        <p:spPr/>
        <p:txBody>
          <a:bodyPr>
            <a:normAutofit lnSpcReduction="10000"/>
          </a:bodyPr>
          <a:lstStyle/>
          <a:p>
            <a:r>
              <a:rPr lang="en-US" dirty="0"/>
              <a:t>Recall a </a:t>
            </a:r>
            <a:r>
              <a:rPr lang="en-US" dirty="0" err="1"/>
              <a:t>superkey</a:t>
            </a:r>
            <a:r>
              <a:rPr lang="en-US" dirty="0"/>
              <a:t> is a set of attributes that functionally determines all the other attributes.</a:t>
            </a:r>
          </a:p>
          <a:p>
            <a:r>
              <a:rPr lang="en-US" dirty="0"/>
              <a:t>The closure of a set of attributes A1…An under a set of FDs gives you all the other attributes in R that can be functionally determined from knowing A1…An.</a:t>
            </a:r>
          </a:p>
          <a:p>
            <a:r>
              <a:rPr lang="en-US" dirty="0"/>
              <a:t>Let’s figure out the connection between </a:t>
            </a:r>
            <a:r>
              <a:rPr lang="en-US" dirty="0" err="1"/>
              <a:t>superkeys</a:t>
            </a:r>
            <a:r>
              <a:rPr lang="en-US" dirty="0"/>
              <a:t> and attribute closure. </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54</a:t>
            </a:fld>
            <a:endParaRPr lang="en-US"/>
          </a:p>
        </p:txBody>
      </p:sp>
    </p:spTree>
    <p:extLst>
      <p:ext uri="{BB962C8B-B14F-4D97-AF65-F5344CB8AC3E}">
        <p14:creationId xmlns:p14="http://schemas.microsoft.com/office/powerpoint/2010/main" val="177198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1362"/>
          </a:xfrm>
        </p:spPr>
        <p:txBody>
          <a:bodyPr>
            <a:normAutofit fontScale="90000"/>
          </a:bodyPr>
          <a:lstStyle/>
          <a:p>
            <a:r>
              <a:rPr lang="en-US" dirty="0"/>
              <a:t>Connection between closure and keys</a:t>
            </a:r>
          </a:p>
        </p:txBody>
      </p:sp>
      <p:sp>
        <p:nvSpPr>
          <p:cNvPr id="3" name="Content Placeholder 2"/>
          <p:cNvSpPr>
            <a:spLocks noGrp="1"/>
          </p:cNvSpPr>
          <p:nvPr>
            <p:ph idx="1"/>
          </p:nvPr>
        </p:nvSpPr>
        <p:spPr>
          <a:xfrm>
            <a:off x="262467" y="1176868"/>
            <a:ext cx="8619066" cy="4949296"/>
          </a:xfrm>
        </p:spPr>
        <p:txBody>
          <a:bodyPr>
            <a:normAutofit/>
          </a:bodyPr>
          <a:lstStyle/>
          <a:p>
            <a:r>
              <a:rPr lang="en-US" dirty="0"/>
              <a:t>Suppose we have a relation R(A1, A2, </a:t>
            </a:r>
            <a:r>
              <a:rPr lang="mr-IN" dirty="0"/>
              <a:t>…</a:t>
            </a:r>
            <a:r>
              <a:rPr lang="en-US" dirty="0"/>
              <a:t>, An).</a:t>
            </a:r>
          </a:p>
          <a:p>
            <a:r>
              <a:rPr lang="en-US" dirty="0"/>
              <a:t>A </a:t>
            </a:r>
            <a:r>
              <a:rPr lang="en-US" dirty="0" err="1"/>
              <a:t>superkey</a:t>
            </a:r>
            <a:r>
              <a:rPr lang="en-US" dirty="0"/>
              <a:t> is a set of attributes that functionally determines all the other attributes of a relation.</a:t>
            </a:r>
          </a:p>
          <a:p>
            <a:pPr lvl="1"/>
            <a:r>
              <a:rPr lang="en-US" dirty="0"/>
              <a:t>Set X is a </a:t>
            </a:r>
            <a:r>
              <a:rPr lang="en-US" dirty="0" err="1"/>
              <a:t>superkey</a:t>
            </a:r>
            <a:r>
              <a:rPr lang="en-US" dirty="0"/>
              <a:t> for R </a:t>
            </a:r>
            <a:r>
              <a:rPr lang="en-US" dirty="0" err="1"/>
              <a:t>iff</a:t>
            </a:r>
            <a:r>
              <a:rPr lang="en-US" dirty="0"/>
              <a:t> </a:t>
            </a:r>
            <a:r>
              <a:rPr lang="mr-IN" dirty="0"/>
              <a:t>…</a:t>
            </a:r>
            <a:r>
              <a:rPr lang="en-US" dirty="0"/>
              <a:t> ?</a:t>
            </a:r>
          </a:p>
          <a:p>
            <a:pPr lvl="2"/>
            <a:r>
              <a:rPr lang="en-US" dirty="0"/>
              <a:t>X</a:t>
            </a:r>
            <a:r>
              <a:rPr lang="en-US" sz="3600" baseline="30000" dirty="0"/>
              <a:t>+</a:t>
            </a:r>
            <a:r>
              <a:rPr lang="en-US" dirty="0"/>
              <a:t> = {A1, A2, </a:t>
            </a:r>
            <a:r>
              <a:rPr lang="mr-IN" dirty="0"/>
              <a:t>…</a:t>
            </a:r>
            <a:r>
              <a:rPr lang="en-US" dirty="0"/>
              <a:t>, An}</a:t>
            </a:r>
          </a:p>
          <a:p>
            <a:r>
              <a:rPr lang="en-US" dirty="0"/>
              <a:t>A key is a </a:t>
            </a:r>
            <a:r>
              <a:rPr lang="en-US" dirty="0" err="1"/>
              <a:t>superkey</a:t>
            </a:r>
            <a:r>
              <a:rPr lang="en-US" dirty="0"/>
              <a:t> that is also minimal (can’t leave any attributes out of it):</a:t>
            </a:r>
          </a:p>
          <a:p>
            <a:pPr lvl="1"/>
            <a:r>
              <a:rPr lang="en-US" dirty="0"/>
              <a:t>Set X is a minimal </a:t>
            </a:r>
            <a:r>
              <a:rPr lang="en-US" dirty="0" err="1"/>
              <a:t>superkey</a:t>
            </a:r>
            <a:r>
              <a:rPr lang="en-US" dirty="0"/>
              <a:t> (a key) </a:t>
            </a:r>
            <a:r>
              <a:rPr lang="en-US" dirty="0" err="1"/>
              <a:t>iff</a:t>
            </a:r>
            <a:r>
              <a:rPr lang="en-US" dirty="0"/>
              <a:t> </a:t>
            </a:r>
            <a:r>
              <a:rPr lang="mr-IN" dirty="0"/>
              <a:t>…</a:t>
            </a:r>
            <a:r>
              <a:rPr lang="en-US" dirty="0"/>
              <a:t> ?</a:t>
            </a:r>
          </a:p>
          <a:p>
            <a:pPr lvl="2"/>
            <a:r>
              <a:rPr lang="en-US" dirty="0"/>
              <a:t>For any attribute A in X, (X - {A})</a:t>
            </a:r>
            <a:r>
              <a:rPr lang="en-US" sz="3600" baseline="30000" dirty="0"/>
              <a:t>+</a:t>
            </a:r>
            <a:r>
              <a:rPr lang="en-US" dirty="0"/>
              <a:t> ≠ {A1, A2, </a:t>
            </a:r>
            <a:r>
              <a:rPr lang="mr-IN" dirty="0"/>
              <a:t>…</a:t>
            </a:r>
            <a:r>
              <a:rPr lang="en-US" dirty="0"/>
              <a:t>, An}</a:t>
            </a:r>
          </a:p>
          <a:p>
            <a:pPr lvl="1"/>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55</a:t>
            </a:fld>
            <a:endParaRPr lang="en-US"/>
          </a:p>
        </p:txBody>
      </p:sp>
    </p:spTree>
    <p:extLst>
      <p:ext uri="{BB962C8B-B14F-4D97-AF65-F5344CB8AC3E}">
        <p14:creationId xmlns:p14="http://schemas.microsoft.com/office/powerpoint/2010/main" val="17441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(Brute-force) algorithm for computing keys</a:t>
            </a:r>
          </a:p>
        </p:txBody>
      </p:sp>
      <p:sp>
        <p:nvSpPr>
          <p:cNvPr id="3" name="Content Placeholder 2"/>
          <p:cNvSpPr>
            <a:spLocks noGrp="1"/>
          </p:cNvSpPr>
          <p:nvPr>
            <p:ph idx="1"/>
          </p:nvPr>
        </p:nvSpPr>
        <p:spPr/>
        <p:txBody>
          <a:bodyPr>
            <a:normAutofit fontScale="92500" lnSpcReduction="20000"/>
          </a:bodyPr>
          <a:lstStyle/>
          <a:p>
            <a:r>
              <a:rPr lang="en-US" dirty="0"/>
              <a:t>Given:</a:t>
            </a:r>
          </a:p>
          <a:p>
            <a:pPr lvl="1"/>
            <a:r>
              <a:rPr lang="en-US" dirty="0"/>
              <a:t> A relation R (A1, A2, …, An) </a:t>
            </a:r>
          </a:p>
          <a:p>
            <a:pPr lvl="1"/>
            <a:r>
              <a:rPr lang="en-US" dirty="0"/>
              <a:t>The set of all FDs S that hold in R</a:t>
            </a:r>
          </a:p>
          <a:p>
            <a:r>
              <a:rPr lang="en-US" dirty="0"/>
              <a:t>Find:</a:t>
            </a:r>
          </a:p>
          <a:p>
            <a:pPr lvl="1"/>
            <a:r>
              <a:rPr lang="en-US" dirty="0"/>
              <a:t>Compute all the keys of R</a:t>
            </a:r>
          </a:p>
          <a:p>
            <a:pPr marL="514350" indent="-514350">
              <a:buAutoNum type="arabicPeriod"/>
            </a:pPr>
            <a:r>
              <a:rPr lang="en-US" dirty="0"/>
              <a:t>For every subset K of {A1, A2, …, An} compute its closure</a:t>
            </a:r>
          </a:p>
          <a:p>
            <a:pPr marL="514350" indent="-514350">
              <a:buAutoNum type="arabicPeriod"/>
            </a:pPr>
            <a:r>
              <a:rPr lang="en-US" dirty="0"/>
              <a:t>If K</a:t>
            </a:r>
            <a:r>
              <a:rPr lang="en-US" baseline="30000" dirty="0"/>
              <a:t>+</a:t>
            </a:r>
            <a:r>
              <a:rPr lang="en-US" dirty="0"/>
              <a:t> = {A1, A2, … An} and for every attribute A, (K – {A})</a:t>
            </a:r>
            <a:r>
              <a:rPr lang="en-US" baseline="30000" dirty="0"/>
              <a:t>+</a:t>
            </a:r>
            <a:r>
              <a:rPr lang="en-US" dirty="0"/>
              <a:t> is not {A1, A2, … An}, then output K as a key</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56</a:t>
            </a:fld>
            <a:endParaRPr lang="en-US"/>
          </a:p>
        </p:txBody>
      </p:sp>
    </p:spTree>
    <p:extLst>
      <p:ext uri="{BB962C8B-B14F-4D97-AF65-F5344CB8AC3E}">
        <p14:creationId xmlns:p14="http://schemas.microsoft.com/office/powerpoint/2010/main" val="4156171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and Profs</a:t>
            </a:r>
          </a:p>
        </p:txBody>
      </p:sp>
      <p:sp>
        <p:nvSpPr>
          <p:cNvPr id="3" name="Content Placeholder 2"/>
          <p:cNvSpPr>
            <a:spLocks noGrp="1"/>
          </p:cNvSpPr>
          <p:nvPr>
            <p:ph idx="1"/>
          </p:nvPr>
        </p:nvSpPr>
        <p:spPr/>
        <p:txBody>
          <a:bodyPr>
            <a:normAutofit lnSpcReduction="10000"/>
          </a:bodyPr>
          <a:lstStyle/>
          <a:p>
            <a:r>
              <a:rPr lang="en-US" dirty="0"/>
              <a:t>Suppose we have one single relation with attributes:</a:t>
            </a:r>
          </a:p>
          <a:p>
            <a:pPr lvl="1"/>
            <a:r>
              <a:rPr lang="en-US" dirty="0"/>
              <a:t>R#</a:t>
            </a:r>
          </a:p>
          <a:p>
            <a:pPr lvl="1"/>
            <a:r>
              <a:rPr lang="en-US" dirty="0"/>
              <a:t>Student Name</a:t>
            </a:r>
          </a:p>
          <a:p>
            <a:pPr lvl="1"/>
            <a:r>
              <a:rPr lang="en-US" dirty="0" err="1"/>
              <a:t>ProfID</a:t>
            </a:r>
            <a:r>
              <a:rPr lang="en-US" dirty="0"/>
              <a:t> (ID of professor teaching a class with the student)</a:t>
            </a:r>
          </a:p>
          <a:p>
            <a:pPr lvl="1"/>
            <a:r>
              <a:rPr lang="en-US" dirty="0" err="1"/>
              <a:t>ProfName</a:t>
            </a:r>
            <a:endParaRPr lang="en-US" dirty="0"/>
          </a:p>
          <a:p>
            <a:pPr lvl="1"/>
            <a:r>
              <a:rPr lang="en-US" dirty="0" err="1"/>
              <a:t>AdvisorID</a:t>
            </a:r>
            <a:endParaRPr lang="en-US" dirty="0"/>
          </a:p>
          <a:p>
            <a:pPr lvl="1"/>
            <a:r>
              <a:rPr lang="en-US" dirty="0" err="1"/>
              <a:t>AdvisorName</a:t>
            </a:r>
            <a:endParaRPr lang="en-US" dirty="0"/>
          </a:p>
        </p:txBody>
      </p:sp>
      <p:sp>
        <p:nvSpPr>
          <p:cNvPr id="4" name="Slide Number Placeholder 3"/>
          <p:cNvSpPr>
            <a:spLocks noGrp="1"/>
          </p:cNvSpPr>
          <p:nvPr>
            <p:ph type="sldNum" sz="quarter" idx="12"/>
          </p:nvPr>
        </p:nvSpPr>
        <p:spPr/>
        <p:txBody>
          <a:bodyPr/>
          <a:lstStyle/>
          <a:p>
            <a:fld id="{98503414-BC4E-7B48-A9DF-4D3BBF53050A}" type="slidenum">
              <a:rPr lang="en-US" smtClean="0"/>
              <a:t>57</a:t>
            </a:fld>
            <a:endParaRPr lang="en-US"/>
          </a:p>
        </p:txBody>
      </p:sp>
    </p:spTree>
    <p:extLst>
      <p:ext uri="{BB962C8B-B14F-4D97-AF65-F5344CB8AC3E}">
        <p14:creationId xmlns:p14="http://schemas.microsoft.com/office/powerpoint/2010/main" val="1574611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a:xfrm>
            <a:off x="457200" y="1600200"/>
            <a:ext cx="5873985" cy="4525963"/>
          </a:xfrm>
        </p:spPr>
        <p:txBody>
          <a:bodyPr>
            <a:normAutofit lnSpcReduction="10000"/>
          </a:bodyPr>
          <a:lstStyle/>
          <a:p>
            <a:r>
              <a:rPr lang="en-US" dirty="0"/>
              <a:t>We can use closures of attributes to determine if any FD follows from a given set of FDs</a:t>
            </a:r>
          </a:p>
          <a:p>
            <a:r>
              <a:rPr lang="en-US" dirty="0"/>
              <a:t>Armstrong's axioms: complete set of inference rules from which it is possible to derive every FD that follows from a given set.</a:t>
            </a:r>
          </a:p>
          <a:p>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58</a:t>
            </a:fld>
            <a:endParaRPr lang="en-US" dirty="0"/>
          </a:p>
        </p:txBody>
      </p:sp>
      <p:pic>
        <p:nvPicPr>
          <p:cNvPr id="7" name="Picture 6"/>
          <p:cNvPicPr>
            <a:picLocks noChangeAspect="1"/>
          </p:cNvPicPr>
          <p:nvPr/>
        </p:nvPicPr>
        <p:blipFill>
          <a:blip r:embed="rId2"/>
          <a:stretch>
            <a:fillRect/>
          </a:stretch>
        </p:blipFill>
        <p:spPr>
          <a:xfrm>
            <a:off x="6406444" y="1267179"/>
            <a:ext cx="2032000" cy="2730500"/>
          </a:xfrm>
          <a:prstGeom prst="rect">
            <a:avLst/>
          </a:prstGeom>
        </p:spPr>
      </p:pic>
      <p:sp>
        <p:nvSpPr>
          <p:cNvPr id="8" name="TextBox 7"/>
          <p:cNvSpPr txBox="1"/>
          <p:nvPr/>
        </p:nvSpPr>
        <p:spPr>
          <a:xfrm>
            <a:off x="5682074" y="4205110"/>
            <a:ext cx="3377259" cy="2308324"/>
          </a:xfrm>
          <a:prstGeom prst="rect">
            <a:avLst/>
          </a:prstGeom>
          <a:noFill/>
        </p:spPr>
        <p:txBody>
          <a:bodyPr wrap="square" rtlCol="0">
            <a:spAutoFit/>
          </a:bodyPr>
          <a:lstStyle/>
          <a:p>
            <a:r>
              <a:rPr lang="en-US" dirty="0"/>
              <a:t>Not the right W. W. Armstrong.  This is Warwick </a:t>
            </a:r>
            <a:r>
              <a:rPr lang="en-US" dirty="0" err="1"/>
              <a:t>Windridge</a:t>
            </a:r>
            <a:r>
              <a:rPr lang="en-US" dirty="0"/>
              <a:t> Armstrong, an Australian cricketer.  He did not invent these axioms.  They were originated by William Ward Armstrong, who is Canadian, and does not have a picture on Wikipedia.</a:t>
            </a:r>
          </a:p>
        </p:txBody>
      </p:sp>
    </p:spTree>
    <p:extLst>
      <p:ext uri="{BB962C8B-B14F-4D97-AF65-F5344CB8AC3E}">
        <p14:creationId xmlns:p14="http://schemas.microsoft.com/office/powerpoint/2010/main" val="267061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Armstrong’s Axioms</a:t>
            </a:r>
          </a:p>
        </p:txBody>
      </p:sp>
      <p:sp>
        <p:nvSpPr>
          <p:cNvPr id="3" name="Content Placeholder 2"/>
          <p:cNvSpPr>
            <a:spLocks noGrp="1"/>
          </p:cNvSpPr>
          <p:nvPr>
            <p:ph idx="1"/>
          </p:nvPr>
        </p:nvSpPr>
        <p:spPr/>
        <p:txBody>
          <a:bodyPr/>
          <a:lstStyle/>
          <a:p>
            <a:r>
              <a:rPr lang="en-US" b="1" dirty="0"/>
              <a:t>Reflexivity</a:t>
            </a:r>
          </a:p>
          <a:p>
            <a:endParaRPr lang="en-US" b="1" dirty="0"/>
          </a:p>
          <a:p>
            <a:pPr lvl="1"/>
            <a:r>
              <a:rPr lang="en-US" dirty="0"/>
              <a:t>E.g. </a:t>
            </a:r>
            <a:r>
              <a:rPr lang="en-US" dirty="0" err="1"/>
              <a:t>ssn</a:t>
            </a:r>
            <a:r>
              <a:rPr lang="en-US" dirty="0"/>
              <a:t> name </a:t>
            </a:r>
            <a:r>
              <a:rPr lang="en-US" dirty="0">
                <a:sym typeface="Wingdings"/>
              </a:rPr>
              <a:t> </a:t>
            </a:r>
            <a:r>
              <a:rPr lang="en-US" dirty="0" err="1">
                <a:sym typeface="Wingdings"/>
              </a:rPr>
              <a:t>ssn</a:t>
            </a:r>
            <a:endParaRPr lang="en-US" dirty="0">
              <a:sym typeface="Wingdings"/>
            </a:endParaRPr>
          </a:p>
          <a:p>
            <a:pPr lvl="1"/>
            <a:r>
              <a:rPr lang="en-US" dirty="0">
                <a:sym typeface="Wingdings"/>
              </a:rPr>
              <a:t>(always gives you a trivial FD)</a:t>
            </a:r>
            <a:endParaRPr lang="en-US" b="1" dirty="0"/>
          </a:p>
          <a:p>
            <a:r>
              <a:rPr lang="en-US" b="1" dirty="0"/>
              <a:t>Augmentation</a:t>
            </a:r>
          </a:p>
          <a:p>
            <a:endParaRPr lang="en-US" b="1" dirty="0"/>
          </a:p>
          <a:p>
            <a:pPr lvl="1"/>
            <a:r>
              <a:rPr lang="en-US" dirty="0"/>
              <a:t>E.g. </a:t>
            </a:r>
            <a:r>
              <a:rPr lang="en-US" dirty="0" err="1"/>
              <a:t>ssn</a:t>
            </a:r>
            <a:r>
              <a:rPr lang="en-US" dirty="0"/>
              <a:t> </a:t>
            </a:r>
            <a:r>
              <a:rPr lang="en-US" dirty="0">
                <a:sym typeface="Wingdings"/>
              </a:rPr>
              <a:t> name       can give you    </a:t>
            </a:r>
            <a:br>
              <a:rPr lang="en-US" dirty="0">
                <a:sym typeface="Wingdings"/>
              </a:rPr>
            </a:br>
            <a:r>
              <a:rPr lang="en-US" dirty="0">
                <a:sym typeface="Wingdings"/>
              </a:rPr>
              <a:t>       </a:t>
            </a:r>
            <a:r>
              <a:rPr lang="en-US" dirty="0" err="1">
                <a:sym typeface="Wingdings"/>
              </a:rPr>
              <a:t>ssn</a:t>
            </a:r>
            <a:r>
              <a:rPr lang="en-US" dirty="0">
                <a:sym typeface="Wingdings"/>
              </a:rPr>
              <a:t> grade  name grade</a:t>
            </a:r>
            <a:endParaRPr lang="en-US" dirty="0"/>
          </a:p>
          <a:p>
            <a:endParaRPr lang="en-US" b="1" dirty="0"/>
          </a:p>
          <a:p>
            <a:pPr lvl="1"/>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59</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482897068"/>
              </p:ext>
            </p:extLst>
          </p:nvPr>
        </p:nvGraphicFramePr>
        <p:xfrm>
          <a:off x="1458232" y="2174875"/>
          <a:ext cx="2974068" cy="501650"/>
        </p:xfrm>
        <a:graphic>
          <a:graphicData uri="http://schemas.openxmlformats.org/presentationml/2006/ole">
            <mc:AlternateContent xmlns:mc="http://schemas.openxmlformats.org/markup-compatibility/2006">
              <mc:Choice xmlns:v="urn:schemas-microsoft-com:vml" Requires="v">
                <p:oleObj spid="_x0000_s2107" name="Equation" r:id="rId3" imgW="1054100" imgH="177800" progId="Equation.3">
                  <p:embed/>
                </p:oleObj>
              </mc:Choice>
              <mc:Fallback>
                <p:oleObj name="Equation" r:id="rId3" imgW="1054100" imgH="177800" progId="Equation.3">
                  <p:embed/>
                  <p:pic>
                    <p:nvPicPr>
                      <p:cNvPr id="0" name=""/>
                      <p:cNvPicPr/>
                      <p:nvPr/>
                    </p:nvPicPr>
                    <p:blipFill>
                      <a:blip r:embed="rId4"/>
                      <a:stretch>
                        <a:fillRect/>
                      </a:stretch>
                    </p:blipFill>
                    <p:spPr>
                      <a:xfrm>
                        <a:off x="1458232" y="2174875"/>
                        <a:ext cx="2974068" cy="5016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83176439"/>
              </p:ext>
            </p:extLst>
          </p:nvPr>
        </p:nvGraphicFramePr>
        <p:xfrm>
          <a:off x="1458232" y="4524376"/>
          <a:ext cx="3844018" cy="471436"/>
        </p:xfrm>
        <a:graphic>
          <a:graphicData uri="http://schemas.openxmlformats.org/presentationml/2006/ole">
            <mc:AlternateContent xmlns:mc="http://schemas.openxmlformats.org/markup-compatibility/2006">
              <mc:Choice xmlns:v="urn:schemas-microsoft-com:vml" Requires="v">
                <p:oleObj spid="_x0000_s2108" name="Equation" r:id="rId5" imgW="1346200" imgH="165100" progId="Equation.3">
                  <p:embed/>
                </p:oleObj>
              </mc:Choice>
              <mc:Fallback>
                <p:oleObj name="Equation" r:id="rId5" imgW="1346200" imgH="165100" progId="Equation.3">
                  <p:embed/>
                  <p:pic>
                    <p:nvPicPr>
                      <p:cNvPr id="0" name=""/>
                      <p:cNvPicPr/>
                      <p:nvPr/>
                    </p:nvPicPr>
                    <p:blipFill>
                      <a:blip r:embed="rId6"/>
                      <a:stretch>
                        <a:fillRect/>
                      </a:stretch>
                    </p:blipFill>
                    <p:spPr>
                      <a:xfrm>
                        <a:off x="1458232" y="4524376"/>
                        <a:ext cx="3844018" cy="471436"/>
                      </a:xfrm>
                      <a:prstGeom prst="rect">
                        <a:avLst/>
                      </a:prstGeom>
                    </p:spPr>
                  </p:pic>
                </p:oleObj>
              </mc:Fallback>
            </mc:AlternateContent>
          </a:graphicData>
        </a:graphic>
      </p:graphicFrame>
      <p:sp>
        <p:nvSpPr>
          <p:cNvPr id="7" name="TextBox 6"/>
          <p:cNvSpPr txBox="1"/>
          <p:nvPr/>
        </p:nvSpPr>
        <p:spPr>
          <a:xfrm>
            <a:off x="5512742" y="188148"/>
            <a:ext cx="3330222" cy="1077218"/>
          </a:xfrm>
          <a:prstGeom prst="rect">
            <a:avLst/>
          </a:prstGeom>
          <a:noFill/>
        </p:spPr>
        <p:txBody>
          <a:bodyPr wrap="square" rtlCol="0">
            <a:spAutoFit/>
          </a:bodyPr>
          <a:lstStyle/>
          <a:p>
            <a:r>
              <a:rPr lang="en-US" sz="3200" b="1" dirty="0">
                <a:solidFill>
                  <a:srgbClr val="FF0000"/>
                </a:solidFill>
              </a:rPr>
              <a:t>X, Y, and Z are sets of attributes.</a:t>
            </a:r>
          </a:p>
        </p:txBody>
      </p:sp>
    </p:spTree>
    <p:extLst>
      <p:ext uri="{BB962C8B-B14F-4D97-AF65-F5344CB8AC3E}">
        <p14:creationId xmlns:p14="http://schemas.microsoft.com/office/powerpoint/2010/main" val="231327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i="1" dirty="0"/>
              <a:t>Often, our first attempts at DB schemas can be improved, especially by eliminating </a:t>
            </a:r>
            <a:r>
              <a:rPr lang="en-US" b="1" i="1" dirty="0"/>
              <a:t>redundancy</a:t>
            </a:r>
            <a:r>
              <a:rPr lang="en-US" i="1" dirty="0"/>
              <a:t>.</a:t>
            </a:r>
          </a:p>
          <a:p>
            <a:pPr marL="0" indent="0" algn="ctr">
              <a:buNone/>
            </a:pPr>
            <a:endParaRPr lang="en-US" i="1" dirty="0"/>
          </a:p>
          <a:p>
            <a:pPr marL="0" indent="0" algn="ctr">
              <a:buNone/>
            </a:pPr>
            <a:r>
              <a:rPr lang="en-US" i="1" dirty="0"/>
              <a:t>Functional dependencies help us do this.</a:t>
            </a:r>
          </a:p>
        </p:txBody>
      </p:sp>
      <p:sp>
        <p:nvSpPr>
          <p:cNvPr id="4" name="Slide Number Placeholder 3"/>
          <p:cNvSpPr>
            <a:spLocks noGrp="1"/>
          </p:cNvSpPr>
          <p:nvPr>
            <p:ph type="sldNum" sz="quarter" idx="12"/>
          </p:nvPr>
        </p:nvSpPr>
        <p:spPr/>
        <p:txBody>
          <a:bodyPr/>
          <a:lstStyle/>
          <a:p>
            <a:fld id="{98503414-BC4E-7B48-A9DF-4D3BBF53050A}" type="slidenum">
              <a:rPr lang="en-US" smtClean="0"/>
              <a:t>6</a:t>
            </a:fld>
            <a:endParaRPr lang="en-US"/>
          </a:p>
        </p:txBody>
      </p:sp>
    </p:spTree>
    <p:extLst>
      <p:ext uri="{BB962C8B-B14F-4D97-AF65-F5344CB8AC3E}">
        <p14:creationId xmlns:p14="http://schemas.microsoft.com/office/powerpoint/2010/main" val="320438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Armstrong's Axioms</a:t>
            </a:r>
          </a:p>
        </p:txBody>
      </p:sp>
      <p:sp>
        <p:nvSpPr>
          <p:cNvPr id="3" name="Content Placeholder 2"/>
          <p:cNvSpPr>
            <a:spLocks noGrp="1"/>
          </p:cNvSpPr>
          <p:nvPr>
            <p:ph idx="1"/>
          </p:nvPr>
        </p:nvSpPr>
        <p:spPr/>
        <p:txBody>
          <a:bodyPr>
            <a:normAutofit lnSpcReduction="10000"/>
          </a:bodyPr>
          <a:lstStyle/>
          <a:p>
            <a:r>
              <a:rPr lang="en-US" b="1" dirty="0"/>
              <a:t>Transitivity</a:t>
            </a:r>
          </a:p>
          <a:p>
            <a:endParaRPr lang="en-US" b="1" dirty="0"/>
          </a:p>
          <a:p>
            <a:endParaRPr lang="en-US" b="1" dirty="0"/>
          </a:p>
          <a:p>
            <a:endParaRPr lang="en-US" b="1" dirty="0"/>
          </a:p>
          <a:p>
            <a:pPr marL="0" indent="0">
              <a:buNone/>
            </a:pPr>
            <a:r>
              <a:rPr lang="en-US" dirty="0"/>
              <a:t>	e.g. if </a:t>
            </a:r>
            <a:r>
              <a:rPr lang="en-US" dirty="0" err="1"/>
              <a:t>ssn</a:t>
            </a:r>
            <a:r>
              <a:rPr lang="en-US" dirty="0"/>
              <a:t> </a:t>
            </a:r>
            <a:r>
              <a:rPr lang="en-US" dirty="0">
                <a:sym typeface="Wingdings"/>
              </a:rPr>
              <a:t> address  and address  tax-rate</a:t>
            </a:r>
          </a:p>
          <a:p>
            <a:pPr marL="0" indent="0">
              <a:buNone/>
            </a:pPr>
            <a:r>
              <a:rPr lang="en-US" dirty="0">
                <a:sym typeface="Wingdings"/>
              </a:rPr>
              <a:t>	then</a:t>
            </a:r>
          </a:p>
          <a:p>
            <a:pPr marL="0" indent="0">
              <a:buNone/>
            </a:pPr>
            <a:r>
              <a:rPr lang="en-US" dirty="0">
                <a:sym typeface="Wingdings"/>
              </a:rPr>
              <a:t>			</a:t>
            </a:r>
            <a:r>
              <a:rPr lang="en-US" dirty="0" err="1">
                <a:sym typeface="Wingdings"/>
              </a:rPr>
              <a:t>ssn</a:t>
            </a:r>
            <a:r>
              <a:rPr lang="en-US" dirty="0">
                <a:sym typeface="Wingdings"/>
              </a:rPr>
              <a:t>  tax-rate</a:t>
            </a:r>
            <a:br>
              <a:rPr lang="en-US" dirty="0">
                <a:sym typeface="Wingdings"/>
              </a:rPr>
            </a:br>
            <a:endParaRPr lang="en-US" dirty="0"/>
          </a:p>
          <a:p>
            <a:pPr lvl="1"/>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60</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9608432"/>
              </p:ext>
            </p:extLst>
          </p:nvPr>
        </p:nvGraphicFramePr>
        <p:xfrm>
          <a:off x="2085203" y="2286000"/>
          <a:ext cx="3070997" cy="1235075"/>
        </p:xfrm>
        <a:graphic>
          <a:graphicData uri="http://schemas.openxmlformats.org/presentationml/2006/ole">
            <mc:AlternateContent xmlns:mc="http://schemas.openxmlformats.org/markup-compatibility/2006">
              <mc:Choice xmlns:v="urn:schemas-microsoft-com:vml" Requires="v">
                <p:oleObj spid="_x0000_s3102" name="Equation" r:id="rId3" imgW="1168400" imgH="469900" progId="Equation.3">
                  <p:embed/>
                </p:oleObj>
              </mc:Choice>
              <mc:Fallback>
                <p:oleObj name="Equation" r:id="rId3" imgW="1168400" imgH="469900" progId="Equation.3">
                  <p:embed/>
                  <p:pic>
                    <p:nvPicPr>
                      <p:cNvPr id="0" name=""/>
                      <p:cNvPicPr/>
                      <p:nvPr/>
                    </p:nvPicPr>
                    <p:blipFill>
                      <a:blip r:embed="rId4"/>
                      <a:stretch>
                        <a:fillRect/>
                      </a:stretch>
                    </p:blipFill>
                    <p:spPr>
                      <a:xfrm>
                        <a:off x="2085203" y="2286000"/>
                        <a:ext cx="3070997" cy="1235075"/>
                      </a:xfrm>
                      <a:prstGeom prst="rect">
                        <a:avLst/>
                      </a:prstGeom>
                    </p:spPr>
                  </p:pic>
                </p:oleObj>
              </mc:Fallback>
            </mc:AlternateContent>
          </a:graphicData>
        </a:graphic>
      </p:graphicFrame>
      <p:sp>
        <p:nvSpPr>
          <p:cNvPr id="8" name="TextBox 7"/>
          <p:cNvSpPr txBox="1"/>
          <p:nvPr/>
        </p:nvSpPr>
        <p:spPr>
          <a:xfrm>
            <a:off x="5682074" y="188148"/>
            <a:ext cx="3160890" cy="1077218"/>
          </a:xfrm>
          <a:prstGeom prst="rect">
            <a:avLst/>
          </a:prstGeom>
          <a:noFill/>
        </p:spPr>
        <p:txBody>
          <a:bodyPr wrap="square" rtlCol="0">
            <a:spAutoFit/>
          </a:bodyPr>
          <a:lstStyle/>
          <a:p>
            <a:r>
              <a:rPr lang="en-US" sz="3200" b="1" dirty="0">
                <a:solidFill>
                  <a:srgbClr val="FF0000"/>
                </a:solidFill>
              </a:rPr>
              <a:t>X, Y, and Z are sets of attributes.</a:t>
            </a:r>
          </a:p>
        </p:txBody>
      </p:sp>
    </p:spTree>
    <p:extLst>
      <p:ext uri="{BB962C8B-B14F-4D97-AF65-F5344CB8AC3E}">
        <p14:creationId xmlns:p14="http://schemas.microsoft.com/office/powerpoint/2010/main" val="3731681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p:txBody>
          <a:bodyPr/>
          <a:lstStyle/>
          <a:p>
            <a:r>
              <a:rPr lang="en-US" dirty="0"/>
              <a:t>Sound and complete</a:t>
            </a:r>
          </a:p>
          <a:p>
            <a:r>
              <a:rPr lang="en-US" dirty="0"/>
              <a:t>Additional rules</a:t>
            </a:r>
          </a:p>
          <a:p>
            <a:pPr lvl="1"/>
            <a:r>
              <a:rPr lang="en-US" dirty="0"/>
              <a:t>Union </a:t>
            </a:r>
          </a:p>
          <a:p>
            <a:pPr lvl="1"/>
            <a:endParaRPr lang="en-US" dirty="0"/>
          </a:p>
          <a:p>
            <a:pPr lvl="1"/>
            <a:endParaRPr lang="en-US" dirty="0"/>
          </a:p>
          <a:p>
            <a:pPr lvl="1"/>
            <a:r>
              <a:rPr lang="en-US" dirty="0"/>
              <a:t>Decomposition</a:t>
            </a:r>
          </a:p>
          <a:p>
            <a:pPr lvl="1"/>
            <a:endParaRPr lang="en-US" dirty="0"/>
          </a:p>
          <a:p>
            <a:pPr lvl="1"/>
            <a:r>
              <a:rPr lang="en-US" dirty="0"/>
              <a:t>Pseudo-transitivity </a:t>
            </a:r>
          </a:p>
        </p:txBody>
      </p:sp>
      <p:sp>
        <p:nvSpPr>
          <p:cNvPr id="6" name="Slide Number Placeholder 5"/>
          <p:cNvSpPr>
            <a:spLocks noGrp="1"/>
          </p:cNvSpPr>
          <p:nvPr>
            <p:ph type="sldNum" sz="quarter" idx="12"/>
          </p:nvPr>
        </p:nvSpPr>
        <p:spPr/>
        <p:txBody>
          <a:bodyPr/>
          <a:lstStyle/>
          <a:p>
            <a:fld id="{FB90ACD9-E499-1B4D-A819-2E5B3B5A6B54}" type="slidenum">
              <a:rPr lang="en-US" smtClean="0"/>
              <a:t>61</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23650651"/>
              </p:ext>
            </p:extLst>
          </p:nvPr>
        </p:nvGraphicFramePr>
        <p:xfrm>
          <a:off x="2906927" y="2765425"/>
          <a:ext cx="2681073" cy="1012242"/>
        </p:xfrm>
        <a:graphic>
          <a:graphicData uri="http://schemas.openxmlformats.org/presentationml/2006/ole">
            <mc:AlternateContent xmlns:mc="http://schemas.openxmlformats.org/markup-compatibility/2006">
              <mc:Choice xmlns:v="urn:schemas-microsoft-com:vml" Requires="v">
                <p:oleObj spid="_x0000_s4174" name="Equation" r:id="rId3" imgW="1244600" imgH="469900" progId="Equation.3">
                  <p:embed/>
                </p:oleObj>
              </mc:Choice>
              <mc:Fallback>
                <p:oleObj name="Equation" r:id="rId3" imgW="1244600" imgH="469900" progId="Equation.3">
                  <p:embed/>
                  <p:pic>
                    <p:nvPicPr>
                      <p:cNvPr id="0" name=""/>
                      <p:cNvPicPr/>
                      <p:nvPr/>
                    </p:nvPicPr>
                    <p:blipFill>
                      <a:blip r:embed="rId4"/>
                      <a:stretch>
                        <a:fillRect/>
                      </a:stretch>
                    </p:blipFill>
                    <p:spPr>
                      <a:xfrm>
                        <a:off x="2906927" y="2765425"/>
                        <a:ext cx="2681073" cy="101224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27845830"/>
              </p:ext>
            </p:extLst>
          </p:nvPr>
        </p:nvGraphicFramePr>
        <p:xfrm>
          <a:off x="3822699" y="4035424"/>
          <a:ext cx="2598523" cy="981075"/>
        </p:xfrm>
        <a:graphic>
          <a:graphicData uri="http://schemas.openxmlformats.org/presentationml/2006/ole">
            <mc:AlternateContent xmlns:mc="http://schemas.openxmlformats.org/markup-compatibility/2006">
              <mc:Choice xmlns:v="urn:schemas-microsoft-com:vml" Requires="v">
                <p:oleObj spid="_x0000_s4175" name="Equation" r:id="rId5" imgW="1244600" imgH="469900" progId="Equation.3">
                  <p:embed/>
                </p:oleObj>
              </mc:Choice>
              <mc:Fallback>
                <p:oleObj name="Equation" r:id="rId5" imgW="1244600" imgH="469900" progId="Equation.3">
                  <p:embed/>
                  <p:pic>
                    <p:nvPicPr>
                      <p:cNvPr id="0" name=""/>
                      <p:cNvPicPr/>
                      <p:nvPr/>
                    </p:nvPicPr>
                    <p:blipFill>
                      <a:blip r:embed="rId6"/>
                      <a:stretch>
                        <a:fillRect/>
                      </a:stretch>
                    </p:blipFill>
                    <p:spPr>
                      <a:xfrm>
                        <a:off x="3822699" y="4035424"/>
                        <a:ext cx="2598523" cy="9810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94877118"/>
              </p:ext>
            </p:extLst>
          </p:nvPr>
        </p:nvGraphicFramePr>
        <p:xfrm>
          <a:off x="4257674" y="5097463"/>
          <a:ext cx="3113903" cy="1028700"/>
        </p:xfrm>
        <a:graphic>
          <a:graphicData uri="http://schemas.openxmlformats.org/presentationml/2006/ole">
            <mc:AlternateContent xmlns:mc="http://schemas.openxmlformats.org/markup-compatibility/2006">
              <mc:Choice xmlns:v="urn:schemas-microsoft-com:vml" Requires="v">
                <p:oleObj spid="_x0000_s4176" name="Equation" r:id="rId7" imgW="1422400" imgH="469900" progId="Equation.3">
                  <p:embed/>
                </p:oleObj>
              </mc:Choice>
              <mc:Fallback>
                <p:oleObj name="Equation" r:id="rId7" imgW="1422400" imgH="469900" progId="Equation.3">
                  <p:embed/>
                  <p:pic>
                    <p:nvPicPr>
                      <p:cNvPr id="0" name=""/>
                      <p:cNvPicPr/>
                      <p:nvPr/>
                    </p:nvPicPr>
                    <p:blipFill>
                      <a:blip r:embed="rId8"/>
                      <a:stretch>
                        <a:fillRect/>
                      </a:stretch>
                    </p:blipFill>
                    <p:spPr>
                      <a:xfrm>
                        <a:off x="4257674" y="5097463"/>
                        <a:ext cx="3113903" cy="1028700"/>
                      </a:xfrm>
                      <a:prstGeom prst="rect">
                        <a:avLst/>
                      </a:prstGeom>
                    </p:spPr>
                  </p:pic>
                </p:oleObj>
              </mc:Fallback>
            </mc:AlternateContent>
          </a:graphicData>
        </a:graphic>
      </p:graphicFrame>
    </p:spTree>
    <p:extLst>
      <p:ext uri="{BB962C8B-B14F-4D97-AF65-F5344CB8AC3E}">
        <p14:creationId xmlns:p14="http://schemas.microsoft.com/office/powerpoint/2010/main" val="355829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p:txBody>
          <a:bodyPr/>
          <a:lstStyle/>
          <a:p>
            <a:r>
              <a:rPr lang="en-US" dirty="0"/>
              <a:t>Prove ‘Union’ from three axioms:</a:t>
            </a:r>
          </a:p>
          <a:p>
            <a:endParaRPr lang="en-US" dirty="0"/>
          </a:p>
          <a:p>
            <a:endParaRPr lang="en-US" dirty="0"/>
          </a:p>
          <a:p>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16253354"/>
              </p:ext>
            </p:extLst>
          </p:nvPr>
        </p:nvGraphicFramePr>
        <p:xfrm>
          <a:off x="954302" y="2259304"/>
          <a:ext cx="2681073" cy="1012242"/>
        </p:xfrm>
        <a:graphic>
          <a:graphicData uri="http://schemas.openxmlformats.org/presentationml/2006/ole">
            <mc:AlternateContent xmlns:mc="http://schemas.openxmlformats.org/markup-compatibility/2006">
              <mc:Choice xmlns:v="urn:schemas-microsoft-com:vml" Requires="v">
                <p:oleObj spid="_x0000_s5148" name="Equation" r:id="rId3" imgW="1244600" imgH="469900" progId="Equation.3">
                  <p:embed/>
                </p:oleObj>
              </mc:Choice>
              <mc:Fallback>
                <p:oleObj name="Equation" r:id="rId3" imgW="1244600" imgH="469900" progId="Equation.3">
                  <p:embed/>
                  <p:pic>
                    <p:nvPicPr>
                      <p:cNvPr id="0" name=""/>
                      <p:cNvPicPr/>
                      <p:nvPr/>
                    </p:nvPicPr>
                    <p:blipFill>
                      <a:blip r:embed="rId4"/>
                      <a:stretch>
                        <a:fillRect/>
                      </a:stretch>
                    </p:blipFill>
                    <p:spPr>
                      <a:xfrm>
                        <a:off x="954302" y="2259304"/>
                        <a:ext cx="2681073" cy="1012242"/>
                      </a:xfrm>
                      <a:prstGeom prst="rect">
                        <a:avLst/>
                      </a:prstGeom>
                    </p:spPr>
                  </p:pic>
                </p:oleObj>
              </mc:Fallback>
            </mc:AlternateContent>
          </a:graphicData>
        </a:graphic>
      </p:graphicFrame>
    </p:spTree>
    <p:extLst>
      <p:ext uri="{BB962C8B-B14F-4D97-AF65-F5344CB8AC3E}">
        <p14:creationId xmlns:p14="http://schemas.microsoft.com/office/powerpoint/2010/main" val="1821923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p:txBody>
          <a:bodyPr/>
          <a:lstStyle/>
          <a:p>
            <a:r>
              <a:rPr lang="en-US" dirty="0"/>
              <a:t>Prove ‘Union’ from three axioms:</a:t>
            </a:r>
          </a:p>
          <a:p>
            <a:endParaRPr lang="en-US" dirty="0"/>
          </a:p>
          <a:p>
            <a:endParaRPr lang="en-US" dirty="0"/>
          </a:p>
          <a:p>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63</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935946318"/>
              </p:ext>
            </p:extLst>
          </p:nvPr>
        </p:nvGraphicFramePr>
        <p:xfrm>
          <a:off x="1301750" y="2284413"/>
          <a:ext cx="5869340" cy="3841750"/>
        </p:xfrm>
        <a:graphic>
          <a:graphicData uri="http://schemas.openxmlformats.org/presentationml/2006/ole">
            <mc:AlternateContent xmlns:mc="http://schemas.openxmlformats.org/markup-compatibility/2006">
              <mc:Choice xmlns:v="urn:schemas-microsoft-com:vml" Requires="v">
                <p:oleObj spid="_x0000_s6172" name="Equation" r:id="rId3" imgW="2794000" imgH="1828800" progId="Equation.3">
                  <p:embed/>
                </p:oleObj>
              </mc:Choice>
              <mc:Fallback>
                <p:oleObj name="Equation" r:id="rId3" imgW="2794000" imgH="1828800" progId="Equation.3">
                  <p:embed/>
                  <p:pic>
                    <p:nvPicPr>
                      <p:cNvPr id="0" name=""/>
                      <p:cNvPicPr/>
                      <p:nvPr/>
                    </p:nvPicPr>
                    <p:blipFill>
                      <a:blip r:embed="rId4"/>
                      <a:stretch>
                        <a:fillRect/>
                      </a:stretch>
                    </p:blipFill>
                    <p:spPr>
                      <a:xfrm>
                        <a:off x="1301750" y="2284413"/>
                        <a:ext cx="5869340" cy="3841750"/>
                      </a:xfrm>
                      <a:prstGeom prst="rect">
                        <a:avLst/>
                      </a:prstGeom>
                    </p:spPr>
                  </p:pic>
                </p:oleObj>
              </mc:Fallback>
            </mc:AlternateContent>
          </a:graphicData>
        </a:graphic>
      </p:graphicFrame>
    </p:spTree>
    <p:extLst>
      <p:ext uri="{BB962C8B-B14F-4D97-AF65-F5344CB8AC3E}">
        <p14:creationId xmlns:p14="http://schemas.microsoft.com/office/powerpoint/2010/main" val="1797069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p:txBody>
          <a:bodyPr/>
          <a:lstStyle/>
          <a:p>
            <a:r>
              <a:rPr lang="en-US" dirty="0"/>
              <a:t>Prove Pseudo-transitivity:</a:t>
            </a:r>
          </a:p>
          <a:p>
            <a:pPr marL="0" indent="0">
              <a:buNone/>
            </a:pP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64</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61905674"/>
              </p:ext>
            </p:extLst>
          </p:nvPr>
        </p:nvGraphicFramePr>
        <p:xfrm>
          <a:off x="833437" y="2463799"/>
          <a:ext cx="3990975" cy="2710851"/>
        </p:xfrm>
        <a:graphic>
          <a:graphicData uri="http://schemas.openxmlformats.org/presentationml/2006/ole">
            <mc:AlternateContent xmlns:mc="http://schemas.openxmlformats.org/markup-compatibility/2006">
              <mc:Choice xmlns:v="urn:schemas-microsoft-com:vml" Requires="v">
                <p:oleObj spid="_x0000_s7221" name="Equation" r:id="rId3" imgW="1346200" imgH="914400" progId="Equation.3">
                  <p:embed/>
                </p:oleObj>
              </mc:Choice>
              <mc:Fallback>
                <p:oleObj name="Equation" r:id="rId3" imgW="1346200" imgH="914400" progId="Equation.3">
                  <p:embed/>
                  <p:pic>
                    <p:nvPicPr>
                      <p:cNvPr id="0" name=""/>
                      <p:cNvPicPr/>
                      <p:nvPr/>
                    </p:nvPicPr>
                    <p:blipFill>
                      <a:blip r:embed="rId4"/>
                      <a:stretch>
                        <a:fillRect/>
                      </a:stretch>
                    </p:blipFill>
                    <p:spPr>
                      <a:xfrm>
                        <a:off x="833437" y="2463799"/>
                        <a:ext cx="3990975" cy="2710851"/>
                      </a:xfrm>
                      <a:prstGeom prst="rect">
                        <a:avLst/>
                      </a:prstGeom>
                    </p:spPr>
                  </p:pic>
                </p:oleObj>
              </mc:Fallback>
            </mc:AlternateContent>
          </a:graphicData>
        </a:graphic>
      </p:graphicFrame>
      <p:cxnSp>
        <p:nvCxnSpPr>
          <p:cNvPr id="10" name="Straight Connector 9"/>
          <p:cNvCxnSpPr/>
          <p:nvPr/>
        </p:nvCxnSpPr>
        <p:spPr>
          <a:xfrm>
            <a:off x="5032375" y="2206625"/>
            <a:ext cx="47625" cy="403225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3729639915"/>
              </p:ext>
            </p:extLst>
          </p:nvPr>
        </p:nvGraphicFramePr>
        <p:xfrm>
          <a:off x="5633731" y="2997328"/>
          <a:ext cx="3113903" cy="1028700"/>
        </p:xfrm>
        <a:graphic>
          <a:graphicData uri="http://schemas.openxmlformats.org/presentationml/2006/ole">
            <mc:AlternateContent xmlns:mc="http://schemas.openxmlformats.org/markup-compatibility/2006">
              <mc:Choice xmlns:v="urn:schemas-microsoft-com:vml" Requires="v">
                <p:oleObj spid="_x0000_s7222" name="Equation" r:id="rId5" imgW="1422400" imgH="469900" progId="Equation.3">
                  <p:embed/>
                </p:oleObj>
              </mc:Choice>
              <mc:Fallback>
                <p:oleObj name="Equation" r:id="rId5" imgW="1422400" imgH="469900" progId="Equation.3">
                  <p:embed/>
                  <p:pic>
                    <p:nvPicPr>
                      <p:cNvPr id="0" name=""/>
                      <p:cNvPicPr/>
                      <p:nvPr/>
                    </p:nvPicPr>
                    <p:blipFill>
                      <a:blip r:embed="rId6"/>
                      <a:stretch>
                        <a:fillRect/>
                      </a:stretch>
                    </p:blipFill>
                    <p:spPr>
                      <a:xfrm>
                        <a:off x="5633731" y="2997328"/>
                        <a:ext cx="3113903" cy="1028700"/>
                      </a:xfrm>
                      <a:prstGeom prst="rect">
                        <a:avLst/>
                      </a:prstGeom>
                    </p:spPr>
                  </p:pic>
                </p:oleObj>
              </mc:Fallback>
            </mc:AlternateContent>
          </a:graphicData>
        </a:graphic>
      </p:graphicFrame>
    </p:spTree>
    <p:extLst>
      <p:ext uri="{BB962C8B-B14F-4D97-AF65-F5344CB8AC3E}">
        <p14:creationId xmlns:p14="http://schemas.microsoft.com/office/powerpoint/2010/main" val="10612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a:t>
            </a:r>
          </a:p>
        </p:txBody>
      </p:sp>
      <p:sp>
        <p:nvSpPr>
          <p:cNvPr id="3" name="Content Placeholder 2"/>
          <p:cNvSpPr>
            <a:spLocks noGrp="1"/>
          </p:cNvSpPr>
          <p:nvPr>
            <p:ph idx="1"/>
          </p:nvPr>
        </p:nvSpPr>
        <p:spPr/>
        <p:txBody>
          <a:bodyPr/>
          <a:lstStyle/>
          <a:p>
            <a:r>
              <a:rPr lang="en-US" dirty="0"/>
              <a:t>Prove Pseudo-transitivity:</a:t>
            </a:r>
          </a:p>
          <a:p>
            <a:pPr marL="0" indent="0">
              <a:buNone/>
            </a:pP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65</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0164592"/>
              </p:ext>
            </p:extLst>
          </p:nvPr>
        </p:nvGraphicFramePr>
        <p:xfrm>
          <a:off x="833437" y="2463799"/>
          <a:ext cx="3990975" cy="2710851"/>
        </p:xfrm>
        <a:graphic>
          <a:graphicData uri="http://schemas.openxmlformats.org/presentationml/2006/ole">
            <mc:AlternateContent xmlns:mc="http://schemas.openxmlformats.org/markup-compatibility/2006">
              <mc:Choice xmlns:v="urn:schemas-microsoft-com:vml" Requires="v">
                <p:oleObj spid="_x0000_s8245" name="Equation" r:id="rId3" imgW="1346200" imgH="914400" progId="Equation.3">
                  <p:embed/>
                </p:oleObj>
              </mc:Choice>
              <mc:Fallback>
                <p:oleObj name="Equation" r:id="rId3" imgW="1346200" imgH="914400" progId="Equation.3">
                  <p:embed/>
                  <p:pic>
                    <p:nvPicPr>
                      <p:cNvPr id="0" name=""/>
                      <p:cNvPicPr/>
                      <p:nvPr/>
                    </p:nvPicPr>
                    <p:blipFill>
                      <a:blip r:embed="rId4"/>
                      <a:stretch>
                        <a:fillRect/>
                      </a:stretch>
                    </p:blipFill>
                    <p:spPr>
                      <a:xfrm>
                        <a:off x="833437" y="2463799"/>
                        <a:ext cx="3990975" cy="2710851"/>
                      </a:xfrm>
                      <a:prstGeom prst="rect">
                        <a:avLst/>
                      </a:prstGeom>
                    </p:spPr>
                  </p:pic>
                </p:oleObj>
              </mc:Fallback>
            </mc:AlternateContent>
          </a:graphicData>
        </a:graphic>
      </p:graphicFrame>
      <p:cxnSp>
        <p:nvCxnSpPr>
          <p:cNvPr id="10" name="Straight Connector 9"/>
          <p:cNvCxnSpPr/>
          <p:nvPr/>
        </p:nvCxnSpPr>
        <p:spPr>
          <a:xfrm>
            <a:off x="5032375" y="2206625"/>
            <a:ext cx="47625" cy="403225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3407870301"/>
              </p:ext>
            </p:extLst>
          </p:nvPr>
        </p:nvGraphicFramePr>
        <p:xfrm>
          <a:off x="5632449" y="2959099"/>
          <a:ext cx="3220826" cy="1216026"/>
        </p:xfrm>
        <a:graphic>
          <a:graphicData uri="http://schemas.openxmlformats.org/presentationml/2006/ole">
            <mc:AlternateContent xmlns:mc="http://schemas.openxmlformats.org/markup-compatibility/2006">
              <mc:Choice xmlns:v="urn:schemas-microsoft-com:vml" Requires="v">
                <p:oleObj spid="_x0000_s8246" name="Equation" r:id="rId5" imgW="1244600" imgH="469900" progId="Equation.3">
                  <p:embed/>
                </p:oleObj>
              </mc:Choice>
              <mc:Fallback>
                <p:oleObj name="Equation" r:id="rId5" imgW="1244600" imgH="469900" progId="Equation.3">
                  <p:embed/>
                  <p:pic>
                    <p:nvPicPr>
                      <p:cNvPr id="0" name=""/>
                      <p:cNvPicPr/>
                      <p:nvPr/>
                    </p:nvPicPr>
                    <p:blipFill>
                      <a:blip r:embed="rId6"/>
                      <a:stretch>
                        <a:fillRect/>
                      </a:stretch>
                    </p:blipFill>
                    <p:spPr>
                      <a:xfrm>
                        <a:off x="5632449" y="2959099"/>
                        <a:ext cx="3220826" cy="1216026"/>
                      </a:xfrm>
                      <a:prstGeom prst="rect">
                        <a:avLst/>
                      </a:prstGeom>
                    </p:spPr>
                  </p:pic>
                </p:oleObj>
              </mc:Fallback>
            </mc:AlternateContent>
          </a:graphicData>
        </a:graphic>
      </p:graphicFrame>
    </p:spTree>
    <p:extLst>
      <p:ext uri="{BB962C8B-B14F-4D97-AF65-F5344CB8AC3E}">
        <p14:creationId xmlns:p14="http://schemas.microsoft.com/office/powerpoint/2010/main" val="3455437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notation</a:t>
            </a:r>
          </a:p>
        </p:txBody>
      </p:sp>
      <p:sp>
        <p:nvSpPr>
          <p:cNvPr id="3" name="Content Placeholder 2"/>
          <p:cNvSpPr>
            <a:spLocks noGrp="1"/>
          </p:cNvSpPr>
          <p:nvPr>
            <p:ph idx="1"/>
          </p:nvPr>
        </p:nvSpPr>
        <p:spPr/>
        <p:txBody>
          <a:bodyPr>
            <a:normAutofit fontScale="92500" lnSpcReduction="20000"/>
          </a:bodyPr>
          <a:lstStyle/>
          <a:p>
            <a:r>
              <a:rPr lang="en-US" dirty="0"/>
              <a:t>Relation Schema: R(A1, A2, A3): parentheses surround attributes, attributes separated by commas. </a:t>
            </a:r>
          </a:p>
          <a:p>
            <a:r>
              <a:rPr lang="en-US" dirty="0"/>
              <a:t>Set of attributes: {A1, A2, A3}: curly braces surround attributes, attributes separated by commas</a:t>
            </a:r>
          </a:p>
          <a:p>
            <a:r>
              <a:rPr lang="en-US" dirty="0"/>
              <a:t>FD: A1 A2 </a:t>
            </a:r>
            <a:r>
              <a:rPr lang="en-US" dirty="0">
                <a:sym typeface="Wingdings"/>
              </a:rPr>
              <a:t> A3: no parentheses or curly braces, attributes separated by spaces, arrows separates left hand side and right hand side</a:t>
            </a:r>
          </a:p>
          <a:p>
            <a:r>
              <a:rPr lang="en-US" dirty="0">
                <a:sym typeface="Wingdings"/>
              </a:rPr>
              <a:t>Set of FDs: {A1 A2  A3, A2  A1}: curly braces surround FDs, FDs separated by commas</a:t>
            </a: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66</a:t>
            </a:fld>
            <a:endParaRPr lang="en-US"/>
          </a:p>
        </p:txBody>
      </p:sp>
    </p:spTree>
    <p:extLst>
      <p:ext uri="{BB962C8B-B14F-4D97-AF65-F5344CB8AC3E}">
        <p14:creationId xmlns:p14="http://schemas.microsoft.com/office/powerpoint/2010/main" val="32648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400"/>
            <a:ext cx="8229600" cy="5719763"/>
          </a:xfrm>
        </p:spPr>
        <p:txBody>
          <a:bodyPr/>
          <a:lstStyle/>
          <a:p>
            <a:r>
              <a:rPr lang="en-US" dirty="0"/>
              <a:t>Suppose we have two equivalent sets of FDs, S and T.</a:t>
            </a:r>
          </a:p>
          <a:p>
            <a:pPr lvl="1"/>
            <a:r>
              <a:rPr lang="en-US" dirty="0"/>
              <a:t>Each FDs in S can be derived via Armstrong’s axioms from T, and vice-versa.</a:t>
            </a:r>
          </a:p>
          <a:p>
            <a:pPr lvl="1"/>
            <a:r>
              <a:rPr lang="en-US" dirty="0"/>
              <a:t>A </a:t>
            </a:r>
            <a:r>
              <a:rPr lang="en-US" b="1" i="1" dirty="0"/>
              <a:t>basis</a:t>
            </a:r>
            <a:r>
              <a:rPr lang="en-US" dirty="0"/>
              <a:t> for a set of FDs is another set of FDs equivalent to the first set.</a:t>
            </a:r>
          </a:p>
          <a:p>
            <a:pPr lvl="1"/>
            <a:r>
              <a:rPr lang="en-US" dirty="0"/>
              <a:t>Therefore S is a </a:t>
            </a:r>
            <a:r>
              <a:rPr lang="en-US" b="1" dirty="0"/>
              <a:t>basis</a:t>
            </a:r>
            <a:r>
              <a:rPr lang="en-US" dirty="0"/>
              <a:t> for T, and T is a </a:t>
            </a:r>
            <a:r>
              <a:rPr lang="en-US" b="1" dirty="0"/>
              <a:t>basis</a:t>
            </a:r>
            <a:r>
              <a:rPr lang="en-US" dirty="0"/>
              <a:t> for S.</a:t>
            </a:r>
          </a:p>
          <a:p>
            <a:r>
              <a:rPr lang="en-US" dirty="0"/>
              <a:t>Which set is “better” then, S or T?</a:t>
            </a:r>
          </a:p>
          <a:p>
            <a:pPr lvl="1"/>
            <a:r>
              <a:rPr lang="en-US" dirty="0"/>
              <a:t>Usually we prefer the smaller one.</a:t>
            </a:r>
          </a:p>
        </p:txBody>
      </p:sp>
      <p:sp>
        <p:nvSpPr>
          <p:cNvPr id="4" name="Slide Number Placeholder 3"/>
          <p:cNvSpPr>
            <a:spLocks noGrp="1"/>
          </p:cNvSpPr>
          <p:nvPr>
            <p:ph type="sldNum" sz="quarter" idx="12"/>
          </p:nvPr>
        </p:nvSpPr>
        <p:spPr/>
        <p:txBody>
          <a:bodyPr/>
          <a:lstStyle/>
          <a:p>
            <a:fld id="{98503414-BC4E-7B48-A9DF-4D3BBF53050A}" type="slidenum">
              <a:rPr lang="en-US" smtClean="0"/>
              <a:t>67</a:t>
            </a:fld>
            <a:endParaRPr lang="en-US"/>
          </a:p>
        </p:txBody>
      </p:sp>
    </p:spTree>
    <p:extLst>
      <p:ext uri="{BB962C8B-B14F-4D97-AF65-F5344CB8AC3E}">
        <p14:creationId xmlns:p14="http://schemas.microsoft.com/office/powerpoint/2010/main" val="1938846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8734"/>
            <a:ext cx="8229600" cy="5677430"/>
          </a:xfrm>
        </p:spPr>
        <p:txBody>
          <a:bodyPr/>
          <a:lstStyle/>
          <a:p>
            <a:r>
              <a:rPr lang="en-US" dirty="0"/>
              <a:t>A </a:t>
            </a:r>
            <a:r>
              <a:rPr lang="en-US" b="1" dirty="0"/>
              <a:t>minimal basis </a:t>
            </a:r>
            <a:r>
              <a:rPr lang="en-US" dirty="0"/>
              <a:t>for a set of FDs is a set B where:</a:t>
            </a:r>
          </a:p>
          <a:p>
            <a:pPr lvl="1"/>
            <a:r>
              <a:rPr lang="en-US" dirty="0"/>
              <a:t>All the FDs in B have singleton right sides.</a:t>
            </a:r>
          </a:p>
          <a:p>
            <a:pPr lvl="1"/>
            <a:r>
              <a:rPr lang="en-US" dirty="0"/>
              <a:t>If any FD is removed from B, the result is no longer a basis.</a:t>
            </a:r>
          </a:p>
          <a:p>
            <a:pPr lvl="1"/>
            <a:r>
              <a:rPr lang="en-US" dirty="0"/>
              <a:t>If for any FD in B, if we remove an attribute from the left side of B, the result is no longer a basis.</a:t>
            </a:r>
            <a:br>
              <a:rPr lang="en-US" dirty="0"/>
            </a:br>
            <a:endParaRPr lang="en-US" dirty="0"/>
          </a:p>
          <a:p>
            <a:r>
              <a:rPr lang="en-US" dirty="0"/>
              <a:t>To determine if a set of FDs S is a minimal basis for T, we check if the </a:t>
            </a:r>
            <a:r>
              <a:rPr lang="en-US" b="1" dirty="0"/>
              <a:t>closure</a:t>
            </a:r>
            <a:r>
              <a:rPr lang="en-US" dirty="0"/>
              <a:t> of S is the same as the </a:t>
            </a:r>
            <a:r>
              <a:rPr lang="en-US" b="1" dirty="0"/>
              <a:t>closure</a:t>
            </a:r>
            <a:r>
              <a:rPr lang="en-US" dirty="0"/>
              <a:t> of T.</a:t>
            </a:r>
          </a:p>
        </p:txBody>
      </p:sp>
      <p:sp>
        <p:nvSpPr>
          <p:cNvPr id="4" name="Slide Number Placeholder 3"/>
          <p:cNvSpPr>
            <a:spLocks noGrp="1"/>
          </p:cNvSpPr>
          <p:nvPr>
            <p:ph type="sldNum" sz="quarter" idx="12"/>
          </p:nvPr>
        </p:nvSpPr>
        <p:spPr/>
        <p:txBody>
          <a:bodyPr/>
          <a:lstStyle/>
          <a:p>
            <a:fld id="{98503414-BC4E-7B48-A9DF-4D3BBF53050A}" type="slidenum">
              <a:rPr lang="en-US" smtClean="0"/>
              <a:t>68</a:t>
            </a:fld>
            <a:endParaRPr lang="en-US"/>
          </a:p>
        </p:txBody>
      </p:sp>
    </p:spTree>
    <p:extLst>
      <p:ext uri="{BB962C8B-B14F-4D97-AF65-F5344CB8AC3E}">
        <p14:creationId xmlns:p14="http://schemas.microsoft.com/office/powerpoint/2010/main" val="1855462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Closures of FDs</a:t>
            </a:r>
          </a:p>
        </p:txBody>
      </p:sp>
      <p:sp>
        <p:nvSpPr>
          <p:cNvPr id="3" name="Content Placeholder 2"/>
          <p:cNvSpPr>
            <a:spLocks noGrp="1"/>
          </p:cNvSpPr>
          <p:nvPr>
            <p:ph idx="1"/>
          </p:nvPr>
        </p:nvSpPr>
        <p:spPr/>
        <p:txBody>
          <a:bodyPr/>
          <a:lstStyle/>
          <a:p>
            <a:r>
              <a:rPr lang="en-US" dirty="0"/>
              <a:t>Many times we are given a set of FDs and are interested in learning if there is a simpler set of FDs that has all the same implications that the original set does.</a:t>
            </a:r>
          </a:p>
          <a:p>
            <a:r>
              <a:rPr lang="en-US" dirty="0"/>
              <a:t>To compute the closure of a set of FDs, repeatedly apply Armstrong’s Axioms until you cannot find any new FDs.</a:t>
            </a:r>
          </a:p>
        </p:txBody>
      </p:sp>
      <p:sp>
        <p:nvSpPr>
          <p:cNvPr id="6" name="Slide Number Placeholder 5"/>
          <p:cNvSpPr>
            <a:spLocks noGrp="1"/>
          </p:cNvSpPr>
          <p:nvPr>
            <p:ph type="sldNum" sz="quarter" idx="12"/>
          </p:nvPr>
        </p:nvSpPr>
        <p:spPr/>
        <p:txBody>
          <a:bodyPr/>
          <a:lstStyle/>
          <a:p>
            <a:fld id="{FB90ACD9-E499-1B4D-A819-2E5B3B5A6B54}" type="slidenum">
              <a:rPr lang="en-US" smtClean="0"/>
              <a:t>69</a:t>
            </a:fld>
            <a:endParaRPr lang="en-US"/>
          </a:p>
        </p:txBody>
      </p:sp>
    </p:spTree>
    <p:extLst>
      <p:ext uri="{BB962C8B-B14F-4D97-AF65-F5344CB8AC3E}">
        <p14:creationId xmlns:p14="http://schemas.microsoft.com/office/powerpoint/2010/main" val="189637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FDs?</a:t>
            </a:r>
          </a:p>
        </p:txBody>
      </p:sp>
      <p:sp>
        <p:nvSpPr>
          <p:cNvPr id="3" name="Content Placeholder 2"/>
          <p:cNvSpPr>
            <a:spLocks noGrp="1"/>
          </p:cNvSpPr>
          <p:nvPr>
            <p:ph idx="1"/>
          </p:nvPr>
        </p:nvSpPr>
        <p:spPr>
          <a:xfrm>
            <a:off x="159925" y="1600200"/>
            <a:ext cx="8805333" cy="4525963"/>
          </a:xfrm>
        </p:spPr>
        <p:txBody>
          <a:bodyPr>
            <a:normAutofit lnSpcReduction="10000"/>
          </a:bodyPr>
          <a:lstStyle/>
          <a:p>
            <a:r>
              <a:rPr lang="en-US" dirty="0"/>
              <a:t>Formal framework for making decisions about the structure of database tables.</a:t>
            </a:r>
          </a:p>
          <a:p>
            <a:r>
              <a:rPr lang="en-US" dirty="0"/>
              <a:t>We can use them to algorithmically check if </a:t>
            </a:r>
          </a:p>
          <a:p>
            <a:pPr lvl="1"/>
            <a:r>
              <a:rPr lang="en-US" dirty="0"/>
              <a:t>The (primary) key we pick for a table is a "good" key.</a:t>
            </a:r>
          </a:p>
          <a:p>
            <a:pPr lvl="1"/>
            <a:r>
              <a:rPr lang="en-US" dirty="0"/>
              <a:t>There will be any redundant (duplicate) data in our table.</a:t>
            </a:r>
          </a:p>
          <a:p>
            <a:pPr lvl="1"/>
            <a:r>
              <a:rPr lang="en-US" dirty="0"/>
              <a:t>When we join our tables together, it will be done in an efficient manner.</a:t>
            </a:r>
          </a:p>
          <a:p>
            <a:pPr lvl="1"/>
            <a:r>
              <a:rPr lang="en-US" dirty="0"/>
              <a:t>(next week for all three of these)</a:t>
            </a:r>
          </a:p>
        </p:txBody>
      </p:sp>
      <p:sp>
        <p:nvSpPr>
          <p:cNvPr id="4" name="Slide Number Placeholder 3"/>
          <p:cNvSpPr>
            <a:spLocks noGrp="1"/>
          </p:cNvSpPr>
          <p:nvPr>
            <p:ph type="sldNum" sz="quarter" idx="12"/>
          </p:nvPr>
        </p:nvSpPr>
        <p:spPr/>
        <p:txBody>
          <a:bodyPr/>
          <a:lstStyle/>
          <a:p>
            <a:fld id="{98503414-BC4E-7B48-A9DF-4D3BBF53050A}" type="slidenum">
              <a:rPr lang="en-US" smtClean="0"/>
              <a:t>7</a:t>
            </a:fld>
            <a:endParaRPr lang="en-US"/>
          </a:p>
        </p:txBody>
      </p:sp>
    </p:spTree>
    <p:extLst>
      <p:ext uri="{BB962C8B-B14F-4D97-AF65-F5344CB8AC3E}">
        <p14:creationId xmlns:p14="http://schemas.microsoft.com/office/powerpoint/2010/main" val="312729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a:t>
            </a:r>
          </a:p>
          <a:p>
            <a:r>
              <a:rPr lang="en-US" dirty="0"/>
              <a:t>F = {A</a:t>
            </a:r>
            <a:r>
              <a:rPr lang="en-US" dirty="0">
                <a:sym typeface="Wingdings"/>
              </a:rPr>
              <a:t>B, BC}</a:t>
            </a:r>
          </a:p>
          <a:p>
            <a:r>
              <a:rPr lang="en-US" dirty="0">
                <a:sym typeface="Wingdings"/>
              </a:rPr>
              <a:t>{F}</a:t>
            </a:r>
            <a:r>
              <a:rPr lang="en-US" baseline="30000" dirty="0">
                <a:sym typeface="Wingdings"/>
              </a:rPr>
              <a:t>+</a:t>
            </a:r>
            <a:r>
              <a:rPr lang="en-US" dirty="0">
                <a:sym typeface="Wingdings"/>
              </a:rPr>
              <a:t> = ?? </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70</a:t>
            </a:fld>
            <a:endParaRPr lang="en-US"/>
          </a:p>
        </p:txBody>
      </p:sp>
    </p:spTree>
    <p:extLst>
      <p:ext uri="{BB962C8B-B14F-4D97-AF65-F5344CB8AC3E}">
        <p14:creationId xmlns:p14="http://schemas.microsoft.com/office/powerpoint/2010/main" val="1469826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a:t>
            </a:r>
          </a:p>
          <a:p>
            <a:r>
              <a:rPr lang="en-US" dirty="0"/>
              <a:t>F = {A</a:t>
            </a:r>
            <a:r>
              <a:rPr lang="en-US" dirty="0">
                <a:sym typeface="Wingdings"/>
              </a:rPr>
              <a:t>B, BC}</a:t>
            </a:r>
          </a:p>
          <a:p>
            <a:r>
              <a:rPr lang="en-US" dirty="0">
                <a:sym typeface="Wingdings"/>
              </a:rPr>
              <a:t>{F}</a:t>
            </a:r>
            <a:r>
              <a:rPr lang="en-US" baseline="30000" dirty="0">
                <a:sym typeface="Wingdings"/>
              </a:rPr>
              <a:t>+</a:t>
            </a:r>
            <a:r>
              <a:rPr lang="en-US" dirty="0">
                <a:sym typeface="Wingdings"/>
              </a:rPr>
              <a:t> = {AB, BC, AC, ACB, ABC}</a:t>
            </a:r>
          </a:p>
          <a:p>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71</a:t>
            </a:fld>
            <a:endParaRPr lang="en-US"/>
          </a:p>
        </p:txBody>
      </p:sp>
    </p:spTree>
    <p:extLst>
      <p:ext uri="{BB962C8B-B14F-4D97-AF65-F5344CB8AC3E}">
        <p14:creationId xmlns:p14="http://schemas.microsoft.com/office/powerpoint/2010/main" val="24189857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a:t>
            </a:r>
          </a:p>
          <a:p>
            <a:r>
              <a:rPr lang="en-US" dirty="0"/>
              <a:t>F = {AB</a:t>
            </a:r>
            <a:r>
              <a:rPr lang="en-US" dirty="0">
                <a:sym typeface="Wingdings"/>
              </a:rPr>
              <a:t>C, BCA, ACB}</a:t>
            </a:r>
          </a:p>
          <a:p>
            <a:r>
              <a:rPr lang="en-US" dirty="0">
                <a:sym typeface="Wingdings"/>
              </a:rPr>
              <a:t>{F}</a:t>
            </a:r>
            <a:r>
              <a:rPr lang="en-US" baseline="30000" dirty="0">
                <a:sym typeface="Wingdings"/>
              </a:rPr>
              <a:t>+</a:t>
            </a:r>
            <a:r>
              <a:rPr lang="en-US" dirty="0">
                <a:sym typeface="Wingdings"/>
              </a:rPr>
              <a:t> = ?? </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72</a:t>
            </a:fld>
            <a:endParaRPr lang="en-US"/>
          </a:p>
        </p:txBody>
      </p:sp>
    </p:spTree>
    <p:extLst>
      <p:ext uri="{BB962C8B-B14F-4D97-AF65-F5344CB8AC3E}">
        <p14:creationId xmlns:p14="http://schemas.microsoft.com/office/powerpoint/2010/main" val="61507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a:t>
            </a:r>
          </a:p>
          <a:p>
            <a:r>
              <a:rPr lang="en-US" dirty="0"/>
              <a:t>F = {AB</a:t>
            </a:r>
            <a:r>
              <a:rPr lang="en-US" dirty="0">
                <a:sym typeface="Wingdings"/>
              </a:rPr>
              <a:t>C, BCA, ACB}</a:t>
            </a:r>
          </a:p>
          <a:p>
            <a:r>
              <a:rPr lang="en-US" dirty="0">
                <a:sym typeface="Wingdings"/>
              </a:rPr>
              <a:t>{F}</a:t>
            </a:r>
            <a:r>
              <a:rPr lang="en-US" baseline="30000" dirty="0">
                <a:sym typeface="Wingdings"/>
              </a:rPr>
              <a:t>+</a:t>
            </a:r>
            <a:r>
              <a:rPr lang="en-US" dirty="0">
                <a:sym typeface="Wingdings"/>
              </a:rPr>
              <a:t> = {ABC, BCA, ACB}</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73</a:t>
            </a:fld>
            <a:endParaRPr lang="en-US"/>
          </a:p>
        </p:txBody>
      </p:sp>
    </p:spTree>
    <p:extLst>
      <p:ext uri="{BB962C8B-B14F-4D97-AF65-F5344CB8AC3E}">
        <p14:creationId xmlns:p14="http://schemas.microsoft.com/office/powerpoint/2010/main" val="2492724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 D)</a:t>
            </a:r>
          </a:p>
          <a:p>
            <a:r>
              <a:rPr lang="en-US" dirty="0"/>
              <a:t>F = {A</a:t>
            </a:r>
            <a:r>
              <a:rPr lang="en-US" dirty="0">
                <a:sym typeface="Wingdings"/>
              </a:rPr>
              <a:t>B, BC, CD}</a:t>
            </a:r>
          </a:p>
          <a:p>
            <a:r>
              <a:rPr lang="en-US" dirty="0">
                <a:sym typeface="Wingdings"/>
              </a:rPr>
              <a:t>{F}</a:t>
            </a:r>
            <a:r>
              <a:rPr lang="en-US" baseline="30000" dirty="0">
                <a:sym typeface="Wingdings"/>
              </a:rPr>
              <a:t>+</a:t>
            </a:r>
            <a:r>
              <a:rPr lang="en-US" dirty="0">
                <a:sym typeface="Wingdings"/>
              </a:rPr>
              <a:t> = ?? </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74</a:t>
            </a:fld>
            <a:endParaRPr lang="en-US"/>
          </a:p>
        </p:txBody>
      </p:sp>
    </p:spTree>
    <p:extLst>
      <p:ext uri="{BB962C8B-B14F-4D97-AF65-F5344CB8AC3E}">
        <p14:creationId xmlns:p14="http://schemas.microsoft.com/office/powerpoint/2010/main" val="33053091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Computing Closures of FDs</a:t>
            </a:r>
          </a:p>
        </p:txBody>
      </p:sp>
      <p:sp>
        <p:nvSpPr>
          <p:cNvPr id="3" name="Content Placeholder 2"/>
          <p:cNvSpPr>
            <a:spLocks noGrp="1"/>
          </p:cNvSpPr>
          <p:nvPr>
            <p:ph idx="1"/>
          </p:nvPr>
        </p:nvSpPr>
        <p:spPr/>
        <p:txBody>
          <a:bodyPr/>
          <a:lstStyle/>
          <a:p>
            <a:r>
              <a:rPr lang="en-US" dirty="0"/>
              <a:t>(Let us include only completely non-trivial FDs in these examples, with a single attribute on the right)</a:t>
            </a:r>
          </a:p>
          <a:p>
            <a:r>
              <a:rPr lang="en-US" dirty="0"/>
              <a:t>Suppose we have the relation R(A, B, C, D)</a:t>
            </a:r>
          </a:p>
          <a:p>
            <a:r>
              <a:rPr lang="en-US" dirty="0"/>
              <a:t>F = {A</a:t>
            </a:r>
            <a:r>
              <a:rPr lang="en-US" dirty="0">
                <a:sym typeface="Wingdings"/>
              </a:rPr>
              <a:t>B, BC, CD}</a:t>
            </a:r>
          </a:p>
          <a:p>
            <a:r>
              <a:rPr lang="en-US" dirty="0">
                <a:sym typeface="Wingdings"/>
              </a:rPr>
              <a:t>{F}</a:t>
            </a:r>
            <a:r>
              <a:rPr lang="en-US" baseline="30000" dirty="0">
                <a:sym typeface="Wingdings"/>
              </a:rPr>
              <a:t>+</a:t>
            </a:r>
            <a:r>
              <a:rPr lang="en-US" dirty="0">
                <a:sym typeface="Wingdings"/>
              </a:rPr>
              <a:t> = {AB, BC, CD, AC, AD, BD, …}</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75</a:t>
            </a:fld>
            <a:endParaRPr lang="en-US"/>
          </a:p>
        </p:txBody>
      </p:sp>
    </p:spTree>
    <p:extLst>
      <p:ext uri="{BB962C8B-B14F-4D97-AF65-F5344CB8AC3E}">
        <p14:creationId xmlns:p14="http://schemas.microsoft.com/office/powerpoint/2010/main" val="2112976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Closures of Attributes </a:t>
            </a:r>
            <a:r>
              <a:rPr lang="en-US" dirty="0" err="1"/>
              <a:t>vs</a:t>
            </a:r>
            <a:r>
              <a:rPr lang="en-US" dirty="0"/>
              <a:t> Closure of FDs</a:t>
            </a:r>
          </a:p>
        </p:txBody>
      </p:sp>
      <p:sp>
        <p:nvSpPr>
          <p:cNvPr id="3" name="Content Placeholder 2"/>
          <p:cNvSpPr>
            <a:spLocks noGrp="1"/>
          </p:cNvSpPr>
          <p:nvPr>
            <p:ph idx="1"/>
          </p:nvPr>
        </p:nvSpPr>
        <p:spPr>
          <a:xfrm>
            <a:off x="457199" y="1600200"/>
            <a:ext cx="8367279" cy="4525963"/>
          </a:xfrm>
        </p:spPr>
        <p:txBody>
          <a:bodyPr>
            <a:normAutofit fontScale="85000" lnSpcReduction="20000"/>
          </a:bodyPr>
          <a:lstStyle/>
          <a:p>
            <a:r>
              <a:rPr lang="en-US" dirty="0"/>
              <a:t>Both algorithms take as input a relation R and a set of FDs F</a:t>
            </a:r>
          </a:p>
          <a:p>
            <a:r>
              <a:rPr lang="en-US" dirty="0"/>
              <a:t>Closure of FDs:</a:t>
            </a:r>
          </a:p>
          <a:p>
            <a:pPr lvl="1"/>
            <a:r>
              <a:rPr lang="en-US" dirty="0"/>
              <a:t> Computes {F}+, the </a:t>
            </a:r>
            <a:r>
              <a:rPr lang="en-US" b="1" dirty="0"/>
              <a:t>set of all FDs</a:t>
            </a:r>
            <a:r>
              <a:rPr lang="en-US" dirty="0"/>
              <a:t> that follow from F</a:t>
            </a:r>
          </a:p>
          <a:p>
            <a:pPr lvl="1"/>
            <a:r>
              <a:rPr lang="en-US" dirty="0"/>
              <a:t> Output is a set of FDs</a:t>
            </a:r>
          </a:p>
          <a:p>
            <a:pPr lvl="1"/>
            <a:r>
              <a:rPr lang="en-US" dirty="0"/>
              <a:t> Output may contain an exponential number of FDs</a:t>
            </a:r>
          </a:p>
          <a:p>
            <a:r>
              <a:rPr lang="en-US" dirty="0"/>
              <a:t>Closure of attributes:</a:t>
            </a:r>
          </a:p>
          <a:p>
            <a:pPr lvl="1"/>
            <a:r>
              <a:rPr lang="en-US" dirty="0"/>
              <a:t> In addition, takes a set {A1, A2…, An} of attributes as input</a:t>
            </a:r>
          </a:p>
          <a:p>
            <a:pPr lvl="1"/>
            <a:r>
              <a:rPr lang="en-US" dirty="0"/>
              <a:t>Computes {A1, A2, …, An}+, the </a:t>
            </a:r>
            <a:r>
              <a:rPr lang="en-US" b="1" dirty="0"/>
              <a:t>set of all attributes</a:t>
            </a:r>
            <a:r>
              <a:rPr lang="en-US" dirty="0"/>
              <a:t> B, such that A1 A2 … An </a:t>
            </a:r>
            <a:r>
              <a:rPr lang="en-US" dirty="0">
                <a:sym typeface="Wingdings"/>
              </a:rPr>
              <a:t> B follows from F</a:t>
            </a:r>
          </a:p>
          <a:p>
            <a:pPr lvl="1"/>
            <a:r>
              <a:rPr lang="en-US" dirty="0">
                <a:sym typeface="Wingdings"/>
              </a:rPr>
              <a:t>Output is set of all attributes</a:t>
            </a:r>
          </a:p>
          <a:p>
            <a:pPr lvl="1"/>
            <a:r>
              <a:rPr lang="en-US" dirty="0">
                <a:sym typeface="Wingdings"/>
              </a:rPr>
              <a:t>Output may contain at most the number of attributes in R</a:t>
            </a:r>
            <a:endParaRPr lang="en-US" dirty="0"/>
          </a:p>
          <a:p>
            <a:pPr lvl="1"/>
            <a:endParaRPr lang="en-US" b="1" dirty="0"/>
          </a:p>
        </p:txBody>
      </p:sp>
      <p:sp>
        <p:nvSpPr>
          <p:cNvPr id="6" name="Slide Number Placeholder 5"/>
          <p:cNvSpPr>
            <a:spLocks noGrp="1"/>
          </p:cNvSpPr>
          <p:nvPr>
            <p:ph type="sldNum" sz="quarter" idx="12"/>
          </p:nvPr>
        </p:nvSpPr>
        <p:spPr/>
        <p:txBody>
          <a:bodyPr/>
          <a:lstStyle/>
          <a:p>
            <a:fld id="{FB90ACD9-E499-1B4D-A819-2E5B3B5A6B54}" type="slidenum">
              <a:rPr lang="en-US" smtClean="0"/>
              <a:t>76</a:t>
            </a:fld>
            <a:endParaRPr lang="en-US"/>
          </a:p>
        </p:txBody>
      </p:sp>
    </p:spTree>
    <p:extLst>
      <p:ext uri="{BB962C8B-B14F-4D97-AF65-F5344CB8AC3E}">
        <p14:creationId xmlns:p14="http://schemas.microsoft.com/office/powerpoint/2010/main" val="391288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48" y="274638"/>
            <a:ext cx="8767704" cy="750769"/>
          </a:xfrm>
        </p:spPr>
        <p:txBody>
          <a:bodyPr>
            <a:normAutofit fontScale="90000"/>
          </a:bodyPr>
          <a:lstStyle/>
          <a:p>
            <a:r>
              <a:rPr lang="en-US" dirty="0"/>
              <a:t>Closures of Attributes </a:t>
            </a:r>
            <a:r>
              <a:rPr lang="en-US" dirty="0" err="1"/>
              <a:t>vs</a:t>
            </a:r>
            <a:r>
              <a:rPr lang="en-US" dirty="0"/>
              <a:t> Closure of FDs</a:t>
            </a:r>
          </a:p>
        </p:txBody>
      </p:sp>
      <p:sp>
        <p:nvSpPr>
          <p:cNvPr id="3" name="Content Placeholder 2"/>
          <p:cNvSpPr>
            <a:spLocks noGrp="1"/>
          </p:cNvSpPr>
          <p:nvPr>
            <p:ph idx="1"/>
          </p:nvPr>
        </p:nvSpPr>
        <p:spPr>
          <a:xfrm>
            <a:off x="457199" y="1147704"/>
            <a:ext cx="8367279" cy="5208646"/>
          </a:xfrm>
        </p:spPr>
        <p:txBody>
          <a:bodyPr>
            <a:normAutofit fontScale="92500"/>
          </a:bodyPr>
          <a:lstStyle/>
          <a:p>
            <a:r>
              <a:rPr lang="en-US" dirty="0"/>
              <a:t>Closure of attributes:</a:t>
            </a:r>
          </a:p>
          <a:p>
            <a:pPr lvl="1"/>
            <a:r>
              <a:rPr lang="en-US" dirty="0"/>
              <a:t>Takes a set of attributes A and a set of FDs S.</a:t>
            </a:r>
          </a:p>
          <a:p>
            <a:pPr lvl="1"/>
            <a:r>
              <a:rPr lang="en-US" dirty="0"/>
              <a:t>Produces a set of attributes (all the </a:t>
            </a:r>
            <a:r>
              <a:rPr lang="en-US" dirty="0" err="1"/>
              <a:t>attribs</a:t>
            </a:r>
            <a:r>
              <a:rPr lang="en-US" dirty="0"/>
              <a:t> that can be functionally determined from A, given S).</a:t>
            </a:r>
          </a:p>
          <a:p>
            <a:pPr lvl="1"/>
            <a:r>
              <a:rPr lang="en-US" dirty="0"/>
              <a:t>Used for computing keys, checking if an FD follows from a set of FDs.</a:t>
            </a:r>
          </a:p>
          <a:p>
            <a:r>
              <a:rPr lang="en-US" dirty="0"/>
              <a:t>Closure of a set of FDs:</a:t>
            </a:r>
          </a:p>
          <a:p>
            <a:pPr lvl="1"/>
            <a:r>
              <a:rPr lang="en-US" dirty="0"/>
              <a:t>Takes a set of FDs.</a:t>
            </a:r>
          </a:p>
          <a:p>
            <a:pPr lvl="1"/>
            <a:r>
              <a:rPr lang="en-US" dirty="0"/>
              <a:t>Produces a set of FDs (all the FDs that follow from S).</a:t>
            </a:r>
          </a:p>
          <a:p>
            <a:pPr lvl="1"/>
            <a:r>
              <a:rPr lang="en-US" dirty="0"/>
              <a:t>Can be used for verifying a minimal basis, but also can verify by using closure of attributes.</a:t>
            </a:r>
          </a:p>
          <a:p>
            <a:pPr lvl="1"/>
            <a:endParaRPr lang="en-US" b="1" dirty="0"/>
          </a:p>
        </p:txBody>
      </p:sp>
      <p:sp>
        <p:nvSpPr>
          <p:cNvPr id="6" name="Slide Number Placeholder 5"/>
          <p:cNvSpPr>
            <a:spLocks noGrp="1"/>
          </p:cNvSpPr>
          <p:nvPr>
            <p:ph type="sldNum" sz="quarter" idx="12"/>
          </p:nvPr>
        </p:nvSpPr>
        <p:spPr/>
        <p:txBody>
          <a:bodyPr/>
          <a:lstStyle/>
          <a:p>
            <a:fld id="{FB90ACD9-E499-1B4D-A819-2E5B3B5A6B54}" type="slidenum">
              <a:rPr lang="en-US" smtClean="0"/>
              <a:t>77</a:t>
            </a:fld>
            <a:endParaRPr lang="en-US"/>
          </a:p>
        </p:txBody>
      </p:sp>
    </p:spTree>
    <p:extLst>
      <p:ext uri="{BB962C8B-B14F-4D97-AF65-F5344CB8AC3E}">
        <p14:creationId xmlns:p14="http://schemas.microsoft.com/office/powerpoint/2010/main" val="293889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a:t>
            </a:r>
          </a:p>
        </p:txBody>
      </p:sp>
      <p:sp>
        <p:nvSpPr>
          <p:cNvPr id="3" name="Content Placeholder 2"/>
          <p:cNvSpPr>
            <a:spLocks noGrp="1"/>
          </p:cNvSpPr>
          <p:nvPr>
            <p:ph idx="1"/>
          </p:nvPr>
        </p:nvSpPr>
        <p:spPr/>
        <p:txBody>
          <a:bodyPr/>
          <a:lstStyle/>
          <a:p>
            <a:r>
              <a:rPr lang="en-US" dirty="0"/>
              <a:t>A relation may have a large set of equivalent sets of FDs</a:t>
            </a:r>
          </a:p>
          <a:p>
            <a:r>
              <a:rPr lang="en-US" dirty="0"/>
              <a:t>If we are given a set S of FDs, then any set of FDs that is equivalent to S is called a basis of S</a:t>
            </a:r>
          </a:p>
          <a:p>
            <a:r>
              <a:rPr lang="en-US" dirty="0"/>
              <a:t>We will limit ourselves to bases in which each FD has only one attribute on the right hand side</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78</a:t>
            </a:fld>
            <a:endParaRPr lang="en-US"/>
          </a:p>
        </p:txBody>
      </p:sp>
    </p:spTree>
    <p:extLst>
      <p:ext uri="{BB962C8B-B14F-4D97-AF65-F5344CB8AC3E}">
        <p14:creationId xmlns:p14="http://schemas.microsoft.com/office/powerpoint/2010/main" val="2906724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Set of FDs</a:t>
            </a:r>
          </a:p>
        </p:txBody>
      </p:sp>
      <p:sp>
        <p:nvSpPr>
          <p:cNvPr id="4" name="Slide Number Placeholder 3"/>
          <p:cNvSpPr>
            <a:spLocks noGrp="1"/>
          </p:cNvSpPr>
          <p:nvPr>
            <p:ph type="sldNum" sz="quarter" idx="12"/>
          </p:nvPr>
        </p:nvSpPr>
        <p:spPr/>
        <p:txBody>
          <a:bodyPr/>
          <a:lstStyle/>
          <a:p>
            <a:fld id="{98503414-BC4E-7B48-A9DF-4D3BBF53050A}" type="slidenum">
              <a:rPr lang="en-US" smtClean="0"/>
              <a:t>79</a:t>
            </a:fld>
            <a:endParaRPr lang="en-US"/>
          </a:p>
        </p:txBody>
      </p:sp>
      <p:pic>
        <p:nvPicPr>
          <p:cNvPr id="8" name="Picture 7"/>
          <p:cNvPicPr>
            <a:picLocks noChangeAspect="1"/>
          </p:cNvPicPr>
          <p:nvPr/>
        </p:nvPicPr>
        <p:blipFill>
          <a:blip r:embed="rId2"/>
          <a:stretch>
            <a:fillRect/>
          </a:stretch>
        </p:blipFill>
        <p:spPr>
          <a:xfrm>
            <a:off x="6171730" y="1600200"/>
            <a:ext cx="2044700" cy="3606800"/>
          </a:xfrm>
          <a:prstGeom prst="rect">
            <a:avLst/>
          </a:prstGeom>
        </p:spPr>
      </p:pic>
      <p:sp>
        <p:nvSpPr>
          <p:cNvPr id="9" name="Content Placeholder 2"/>
          <p:cNvSpPr>
            <a:spLocks noGrp="1"/>
          </p:cNvSpPr>
          <p:nvPr>
            <p:ph idx="1"/>
          </p:nvPr>
        </p:nvSpPr>
        <p:spPr>
          <a:xfrm>
            <a:off x="457200" y="1600200"/>
            <a:ext cx="4603985" cy="4525963"/>
          </a:xfrm>
        </p:spPr>
        <p:txBody>
          <a:bodyPr/>
          <a:lstStyle/>
          <a:p>
            <a:r>
              <a:rPr lang="en-US" dirty="0"/>
              <a:t>In linear algebra, a </a:t>
            </a:r>
            <a:r>
              <a:rPr lang="en-US" b="1" i="1" dirty="0"/>
              <a:t>basis </a:t>
            </a:r>
            <a:r>
              <a:rPr lang="en-US" dirty="0"/>
              <a:t>is the smallest set of linearly independent vectors such that you can build any other vector out of the basis vectors.</a:t>
            </a:r>
          </a:p>
        </p:txBody>
      </p:sp>
    </p:spTree>
    <p:extLst>
      <p:ext uri="{BB962C8B-B14F-4D97-AF65-F5344CB8AC3E}">
        <p14:creationId xmlns:p14="http://schemas.microsoft.com/office/powerpoint/2010/main" val="296567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motivation]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98503414-BC4E-7B48-A9DF-4D3BBF53050A}" type="slidenum">
              <a:rPr lang="en-US" smtClean="0"/>
              <a:t>8</a:t>
            </a:fld>
            <a:endParaRPr lang="en-US"/>
          </a:p>
        </p:txBody>
      </p:sp>
    </p:spTree>
    <p:extLst>
      <p:ext uri="{BB962C8B-B14F-4D97-AF65-F5344CB8AC3E}">
        <p14:creationId xmlns:p14="http://schemas.microsoft.com/office/powerpoint/2010/main" val="2399463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Set of FDs</a:t>
            </a:r>
          </a:p>
        </p:txBody>
      </p:sp>
      <p:sp>
        <p:nvSpPr>
          <p:cNvPr id="4" name="Slide Number Placeholder 3"/>
          <p:cNvSpPr>
            <a:spLocks noGrp="1"/>
          </p:cNvSpPr>
          <p:nvPr>
            <p:ph type="sldNum" sz="quarter" idx="12"/>
          </p:nvPr>
        </p:nvSpPr>
        <p:spPr/>
        <p:txBody>
          <a:bodyPr/>
          <a:lstStyle/>
          <a:p>
            <a:fld id="{98503414-BC4E-7B48-A9DF-4D3BBF53050A}" type="slidenum">
              <a:rPr lang="en-US" smtClean="0"/>
              <a:t>80</a:t>
            </a:fld>
            <a:endParaRPr lang="en-US"/>
          </a:p>
        </p:txBody>
      </p:sp>
      <p:pic>
        <p:nvPicPr>
          <p:cNvPr id="8" name="Picture 7"/>
          <p:cNvPicPr>
            <a:picLocks noChangeAspect="1"/>
          </p:cNvPicPr>
          <p:nvPr/>
        </p:nvPicPr>
        <p:blipFill>
          <a:blip r:embed="rId2"/>
          <a:stretch>
            <a:fillRect/>
          </a:stretch>
        </p:blipFill>
        <p:spPr>
          <a:xfrm>
            <a:off x="6171730" y="1600200"/>
            <a:ext cx="2044700" cy="3606800"/>
          </a:xfrm>
          <a:prstGeom prst="rect">
            <a:avLst/>
          </a:prstGeom>
        </p:spPr>
      </p:pic>
      <p:sp>
        <p:nvSpPr>
          <p:cNvPr id="9" name="Content Placeholder 2"/>
          <p:cNvSpPr>
            <a:spLocks noGrp="1"/>
          </p:cNvSpPr>
          <p:nvPr>
            <p:ph idx="1"/>
          </p:nvPr>
        </p:nvSpPr>
        <p:spPr>
          <a:xfrm>
            <a:off x="457200" y="1600200"/>
            <a:ext cx="5206059" cy="4525963"/>
          </a:xfrm>
        </p:spPr>
        <p:txBody>
          <a:bodyPr/>
          <a:lstStyle/>
          <a:p>
            <a:r>
              <a:rPr lang="en-US" dirty="0"/>
              <a:t>In databases, a </a:t>
            </a:r>
            <a:r>
              <a:rPr lang="en-US" b="1" i="1" dirty="0"/>
              <a:t>(minimal) basis</a:t>
            </a:r>
            <a:r>
              <a:rPr lang="en-US" i="1" dirty="0"/>
              <a:t> </a:t>
            </a:r>
            <a:r>
              <a:rPr lang="en-US" dirty="0"/>
              <a:t>for a set of FDs S is the smallest set of FDs that is equivalent to S.</a:t>
            </a:r>
          </a:p>
          <a:p>
            <a:pPr lvl="1"/>
            <a:r>
              <a:rPr lang="en-US" dirty="0"/>
              <a:t>That is, all of the FDs in S follow from the basis set of FDs.</a:t>
            </a:r>
          </a:p>
        </p:txBody>
      </p:sp>
    </p:spTree>
    <p:extLst>
      <p:ext uri="{BB962C8B-B14F-4D97-AF65-F5344CB8AC3E}">
        <p14:creationId xmlns:p14="http://schemas.microsoft.com/office/powerpoint/2010/main" val="1134582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3658"/>
          </a:xfrm>
        </p:spPr>
        <p:txBody>
          <a:bodyPr/>
          <a:lstStyle/>
          <a:p>
            <a:r>
              <a:rPr lang="en-US" dirty="0"/>
              <a:t>Minimal basis </a:t>
            </a:r>
          </a:p>
        </p:txBody>
      </p:sp>
      <p:sp>
        <p:nvSpPr>
          <p:cNvPr id="4" name="Slide Number Placeholder 3"/>
          <p:cNvSpPr>
            <a:spLocks noGrp="1"/>
          </p:cNvSpPr>
          <p:nvPr>
            <p:ph type="sldNum" sz="quarter" idx="12"/>
          </p:nvPr>
        </p:nvSpPr>
        <p:spPr/>
        <p:txBody>
          <a:bodyPr/>
          <a:lstStyle/>
          <a:p>
            <a:fld id="{98503414-BC4E-7B48-A9DF-4D3BBF53050A}" type="slidenum">
              <a:rPr lang="en-US" smtClean="0"/>
              <a:t>81</a:t>
            </a:fld>
            <a:endParaRPr lang="en-US"/>
          </a:p>
        </p:txBody>
      </p:sp>
      <p:sp>
        <p:nvSpPr>
          <p:cNvPr id="9" name="Content Placeholder 2"/>
          <p:cNvSpPr>
            <a:spLocks noGrp="1"/>
          </p:cNvSpPr>
          <p:nvPr>
            <p:ph idx="1"/>
          </p:nvPr>
        </p:nvSpPr>
        <p:spPr>
          <a:xfrm>
            <a:off x="457200" y="1260594"/>
            <a:ext cx="8310504" cy="4865570"/>
          </a:xfrm>
        </p:spPr>
        <p:txBody>
          <a:bodyPr>
            <a:normAutofit fontScale="92500" lnSpcReduction="10000"/>
          </a:bodyPr>
          <a:lstStyle/>
          <a:p>
            <a:r>
              <a:rPr lang="en-US" dirty="0"/>
              <a:t>Given a set of FDs S, a minimal basis for S is another set of FDs B where:</a:t>
            </a:r>
          </a:p>
          <a:p>
            <a:pPr lvl="1"/>
            <a:r>
              <a:rPr lang="en-US" dirty="0"/>
              <a:t>All the FDs in B have singleton right sides.</a:t>
            </a:r>
          </a:p>
          <a:p>
            <a:pPr lvl="1"/>
            <a:r>
              <a:rPr lang="en-US" dirty="0"/>
              <a:t>If any FD is removed from B, the result is no longer a basis.</a:t>
            </a:r>
          </a:p>
          <a:p>
            <a:pPr lvl="1"/>
            <a:r>
              <a:rPr lang="en-US" dirty="0"/>
              <a:t>If we remove any attribute from the left side of any FD in B, the result is no longer a basis.</a:t>
            </a:r>
          </a:p>
          <a:p>
            <a:r>
              <a:rPr lang="en-US" dirty="0"/>
              <a:t>Like in linear algebra, there can be multiple minimal bases for a set of FDs, though unlike in linear algebra, two minimal bases for a set of FDs may be different sizes.</a:t>
            </a:r>
          </a:p>
        </p:txBody>
      </p:sp>
    </p:spTree>
    <p:extLst>
      <p:ext uri="{BB962C8B-B14F-4D97-AF65-F5344CB8AC3E}">
        <p14:creationId xmlns:p14="http://schemas.microsoft.com/office/powerpoint/2010/main" val="41354211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Minimal Basis</a:t>
            </a:r>
          </a:p>
        </p:txBody>
      </p:sp>
      <p:sp>
        <p:nvSpPr>
          <p:cNvPr id="3" name="Content Placeholder 2"/>
          <p:cNvSpPr>
            <a:spLocks noGrp="1"/>
          </p:cNvSpPr>
          <p:nvPr>
            <p:ph idx="1"/>
          </p:nvPr>
        </p:nvSpPr>
        <p:spPr/>
        <p:txBody>
          <a:bodyPr/>
          <a:lstStyle/>
          <a:p>
            <a:r>
              <a:rPr lang="en-US" dirty="0"/>
              <a:t>R(A, B, C) is a relation such that each attribute functionally determines the other two attributes.</a:t>
            </a:r>
          </a:p>
          <a:p>
            <a:r>
              <a:rPr lang="en-US" dirty="0"/>
              <a:t>What are the FDs that hold in R and what are the minimal bases?</a:t>
            </a:r>
          </a:p>
          <a:p>
            <a:pPr lvl="1"/>
            <a:r>
              <a:rPr lang="en-US" dirty="0"/>
              <a:t>(Assume only one attribute on the right-hand side, only non-trivial FDs)</a:t>
            </a:r>
          </a:p>
        </p:txBody>
      </p:sp>
      <p:sp>
        <p:nvSpPr>
          <p:cNvPr id="6" name="Slide Number Placeholder 5"/>
          <p:cNvSpPr>
            <a:spLocks noGrp="1"/>
          </p:cNvSpPr>
          <p:nvPr>
            <p:ph type="sldNum" sz="quarter" idx="12"/>
          </p:nvPr>
        </p:nvSpPr>
        <p:spPr/>
        <p:txBody>
          <a:bodyPr/>
          <a:lstStyle/>
          <a:p>
            <a:fld id="{FB90ACD9-E499-1B4D-A819-2E5B3B5A6B54}" type="slidenum">
              <a:rPr lang="en-US" smtClean="0"/>
              <a:t>82</a:t>
            </a:fld>
            <a:endParaRPr lang="en-US"/>
          </a:p>
        </p:txBody>
      </p:sp>
    </p:spTree>
    <p:extLst>
      <p:ext uri="{BB962C8B-B14F-4D97-AF65-F5344CB8AC3E}">
        <p14:creationId xmlns:p14="http://schemas.microsoft.com/office/powerpoint/2010/main" val="39333727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Minimal Basis</a:t>
            </a:r>
          </a:p>
        </p:txBody>
      </p:sp>
      <p:sp>
        <p:nvSpPr>
          <p:cNvPr id="3" name="Content Placeholder 2"/>
          <p:cNvSpPr>
            <a:spLocks noGrp="1"/>
          </p:cNvSpPr>
          <p:nvPr>
            <p:ph idx="1"/>
          </p:nvPr>
        </p:nvSpPr>
        <p:spPr/>
        <p:txBody>
          <a:bodyPr>
            <a:normAutofit/>
          </a:bodyPr>
          <a:lstStyle/>
          <a:p>
            <a:r>
              <a:rPr lang="en-US" sz="2800" dirty="0"/>
              <a:t>R(A, B, C) is a relation such that each attribute functionally determines the other two attributes</a:t>
            </a:r>
          </a:p>
          <a:p>
            <a:r>
              <a:rPr lang="en-US" sz="2800" dirty="0"/>
              <a:t>What are the FDs that hold in R and what are the minimal bases?</a:t>
            </a:r>
          </a:p>
          <a:p>
            <a:pPr lvl="1"/>
            <a:r>
              <a:rPr lang="en-US" sz="2400" dirty="0"/>
              <a:t>(Assume only one attribute on the right-hand side, only non-trivial FDs)</a:t>
            </a:r>
          </a:p>
          <a:p>
            <a:r>
              <a:rPr lang="en-US" sz="2800" dirty="0"/>
              <a:t>FDs: A</a:t>
            </a:r>
            <a:r>
              <a:rPr lang="en-US" sz="2800" dirty="0">
                <a:sym typeface="Wingdings"/>
              </a:rPr>
              <a:t>B, AC, BA, BC, CA, CB, </a:t>
            </a:r>
            <a:endParaRPr lang="en-US" sz="2800" dirty="0"/>
          </a:p>
        </p:txBody>
      </p:sp>
      <p:sp>
        <p:nvSpPr>
          <p:cNvPr id="6" name="Slide Number Placeholder 5"/>
          <p:cNvSpPr>
            <a:spLocks noGrp="1"/>
          </p:cNvSpPr>
          <p:nvPr>
            <p:ph type="sldNum" sz="quarter" idx="12"/>
          </p:nvPr>
        </p:nvSpPr>
        <p:spPr/>
        <p:txBody>
          <a:bodyPr/>
          <a:lstStyle/>
          <a:p>
            <a:fld id="{FB90ACD9-E499-1B4D-A819-2E5B3B5A6B54}" type="slidenum">
              <a:rPr lang="en-US" smtClean="0"/>
              <a:t>83</a:t>
            </a:fld>
            <a:endParaRPr lang="en-US"/>
          </a:p>
        </p:txBody>
      </p:sp>
    </p:spTree>
    <p:extLst>
      <p:ext uri="{BB962C8B-B14F-4D97-AF65-F5344CB8AC3E}">
        <p14:creationId xmlns:p14="http://schemas.microsoft.com/office/powerpoint/2010/main" val="12394384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Minimal Basis</a:t>
            </a:r>
          </a:p>
        </p:txBody>
      </p:sp>
      <p:sp>
        <p:nvSpPr>
          <p:cNvPr id="3" name="Content Placeholder 2"/>
          <p:cNvSpPr>
            <a:spLocks noGrp="1"/>
          </p:cNvSpPr>
          <p:nvPr>
            <p:ph idx="1"/>
          </p:nvPr>
        </p:nvSpPr>
        <p:spPr/>
        <p:txBody>
          <a:bodyPr>
            <a:normAutofit/>
          </a:bodyPr>
          <a:lstStyle/>
          <a:p>
            <a:r>
              <a:rPr lang="en-US" sz="2800" dirty="0"/>
              <a:t>R(A, B, C) is a relation such that each attribute functionally determines the other two attributes</a:t>
            </a:r>
          </a:p>
          <a:p>
            <a:r>
              <a:rPr lang="en-US" sz="2800" dirty="0"/>
              <a:t>What are the FDs that hold in R and what are the minimal bases?</a:t>
            </a:r>
          </a:p>
          <a:p>
            <a:pPr lvl="1"/>
            <a:r>
              <a:rPr lang="en-US" sz="2400" dirty="0"/>
              <a:t>(Assume only one attribute on the right-hand side, only non-trivial FDs)</a:t>
            </a:r>
          </a:p>
          <a:p>
            <a:r>
              <a:rPr lang="en-US" sz="2800" dirty="0"/>
              <a:t>FDs: A</a:t>
            </a:r>
            <a:r>
              <a:rPr lang="en-US" sz="2800" dirty="0">
                <a:sym typeface="Wingdings"/>
              </a:rPr>
              <a:t>B, AC, BA, BC, CA, CB, ABC, BCA, ACB</a:t>
            </a:r>
            <a:endParaRPr lang="en-US" sz="2800" dirty="0"/>
          </a:p>
        </p:txBody>
      </p:sp>
      <p:sp>
        <p:nvSpPr>
          <p:cNvPr id="6" name="Slide Number Placeholder 5"/>
          <p:cNvSpPr>
            <a:spLocks noGrp="1"/>
          </p:cNvSpPr>
          <p:nvPr>
            <p:ph type="sldNum" sz="quarter" idx="12"/>
          </p:nvPr>
        </p:nvSpPr>
        <p:spPr/>
        <p:txBody>
          <a:bodyPr/>
          <a:lstStyle/>
          <a:p>
            <a:fld id="{FB90ACD9-E499-1B4D-A819-2E5B3B5A6B54}" type="slidenum">
              <a:rPr lang="en-US" smtClean="0"/>
              <a:t>84</a:t>
            </a:fld>
            <a:endParaRPr lang="en-US"/>
          </a:p>
        </p:txBody>
      </p:sp>
    </p:spTree>
    <p:extLst>
      <p:ext uri="{BB962C8B-B14F-4D97-AF65-F5344CB8AC3E}">
        <p14:creationId xmlns:p14="http://schemas.microsoft.com/office/powerpoint/2010/main" val="12084598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Minimal Basis</a:t>
            </a:r>
          </a:p>
        </p:txBody>
      </p:sp>
      <p:sp>
        <p:nvSpPr>
          <p:cNvPr id="3" name="Content Placeholder 2"/>
          <p:cNvSpPr>
            <a:spLocks noGrp="1"/>
          </p:cNvSpPr>
          <p:nvPr>
            <p:ph idx="1"/>
          </p:nvPr>
        </p:nvSpPr>
        <p:spPr/>
        <p:txBody>
          <a:bodyPr>
            <a:normAutofit fontScale="92500" lnSpcReduction="20000"/>
          </a:bodyPr>
          <a:lstStyle/>
          <a:p>
            <a:r>
              <a:rPr lang="en-US" dirty="0"/>
              <a:t>R(A, B, C) is a relation such that each attribute functionally determines the other two attributes</a:t>
            </a:r>
          </a:p>
          <a:p>
            <a:r>
              <a:rPr lang="en-US" dirty="0"/>
              <a:t>What are the FDs that hold in R and what are the minimal bases?</a:t>
            </a:r>
          </a:p>
          <a:p>
            <a:pPr lvl="1"/>
            <a:r>
              <a:rPr lang="en-US" dirty="0"/>
              <a:t>(Assume only one attribute on the right-hand side, only non-trivial FDs)</a:t>
            </a:r>
          </a:p>
          <a:p>
            <a:r>
              <a:rPr lang="en-US" dirty="0"/>
              <a:t>FDs: A</a:t>
            </a:r>
            <a:r>
              <a:rPr lang="en-US" dirty="0">
                <a:sym typeface="Wingdings"/>
              </a:rPr>
              <a:t>B, AC, BA, BC, CA, CB, ABC, BCA, ACB</a:t>
            </a:r>
            <a:endParaRPr lang="en-US" dirty="0"/>
          </a:p>
          <a:p>
            <a:r>
              <a:rPr lang="en-US" dirty="0"/>
              <a:t>Minimal Bases: {A</a:t>
            </a:r>
            <a:r>
              <a:rPr lang="en-US" dirty="0">
                <a:sym typeface="Wingdings"/>
              </a:rPr>
              <a:t>B, BA, BC, CB},</a:t>
            </a:r>
          </a:p>
          <a:p>
            <a:pPr marL="0" indent="0">
              <a:buNone/>
            </a:pPr>
            <a:r>
              <a:rPr lang="en-US" dirty="0">
                <a:sym typeface="Wingdings"/>
              </a:rPr>
              <a:t>    {AB, BC, CA}, etc.</a:t>
            </a:r>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85</a:t>
            </a:fld>
            <a:endParaRPr lang="en-US"/>
          </a:p>
        </p:txBody>
      </p:sp>
    </p:spTree>
    <p:extLst>
      <p:ext uri="{BB962C8B-B14F-4D97-AF65-F5344CB8AC3E}">
        <p14:creationId xmlns:p14="http://schemas.microsoft.com/office/powerpoint/2010/main" val="318798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FD?</a:t>
            </a:r>
          </a:p>
        </p:txBody>
      </p:sp>
      <p:sp>
        <p:nvSpPr>
          <p:cNvPr id="3" name="Content Placeholder 2"/>
          <p:cNvSpPr>
            <a:spLocks noGrp="1"/>
          </p:cNvSpPr>
          <p:nvPr>
            <p:ph idx="1"/>
          </p:nvPr>
        </p:nvSpPr>
        <p:spPr/>
        <p:txBody>
          <a:bodyPr/>
          <a:lstStyle/>
          <a:p>
            <a:r>
              <a:rPr lang="en-US" dirty="0"/>
              <a:t>Statement of the form:</a:t>
            </a:r>
          </a:p>
          <a:p>
            <a:pPr lvl="1"/>
            <a:r>
              <a:rPr lang="en-US" i="1" dirty="0"/>
              <a:t>If two tuples of relation R agree on attributes A</a:t>
            </a:r>
            <a:r>
              <a:rPr lang="en-US" i="1" baseline="-25000" dirty="0"/>
              <a:t>1</a:t>
            </a:r>
            <a:r>
              <a:rPr lang="mr-IN" i="1" dirty="0"/>
              <a:t>…</a:t>
            </a:r>
            <a:r>
              <a:rPr lang="en-US" i="1" dirty="0"/>
              <a:t>A</a:t>
            </a:r>
            <a:r>
              <a:rPr lang="en-US" i="1" baseline="-25000" dirty="0"/>
              <a:t>n</a:t>
            </a:r>
            <a:r>
              <a:rPr lang="en-US" i="1" dirty="0"/>
              <a:t>, then they must agree on tuples B</a:t>
            </a:r>
            <a:r>
              <a:rPr lang="en-US" i="1" baseline="-25000" dirty="0"/>
              <a:t>1</a:t>
            </a:r>
            <a:r>
              <a:rPr lang="mr-IN" i="1" dirty="0"/>
              <a:t>…</a:t>
            </a:r>
            <a:r>
              <a:rPr lang="en-US" i="1" dirty="0"/>
              <a:t>B</a:t>
            </a:r>
            <a:r>
              <a:rPr lang="en-US" i="1" baseline="-25000" dirty="0"/>
              <a:t>m</a:t>
            </a:r>
            <a:r>
              <a:rPr lang="en-US" i="1" dirty="0"/>
              <a:t>.</a:t>
            </a:r>
          </a:p>
          <a:p>
            <a:pPr lvl="1"/>
            <a:r>
              <a:rPr lang="en-US" dirty="0"/>
              <a:t>We say A</a:t>
            </a:r>
            <a:r>
              <a:rPr lang="en-US" baseline="-25000" dirty="0"/>
              <a:t>1</a:t>
            </a:r>
            <a:r>
              <a:rPr lang="en-US" dirty="0"/>
              <a:t> through A</a:t>
            </a:r>
            <a:r>
              <a:rPr lang="en-US" baseline="-25000" dirty="0"/>
              <a:t>n</a:t>
            </a:r>
            <a:r>
              <a:rPr lang="en-US" dirty="0"/>
              <a:t> </a:t>
            </a:r>
            <a:r>
              <a:rPr lang="en-US" b="1" i="1" dirty="0"/>
              <a:t>functionally determine </a:t>
            </a:r>
            <a:r>
              <a:rPr lang="en-US" dirty="0"/>
              <a:t>B</a:t>
            </a:r>
            <a:r>
              <a:rPr lang="en-US" baseline="-25000" dirty="0"/>
              <a:t>1</a:t>
            </a:r>
            <a:r>
              <a:rPr lang="en-US" dirty="0"/>
              <a:t> through B</a:t>
            </a:r>
            <a:r>
              <a:rPr lang="en-US" baseline="-25000" dirty="0"/>
              <a:t>m</a:t>
            </a:r>
            <a:r>
              <a:rPr lang="en-US" dirty="0"/>
              <a:t>.</a:t>
            </a:r>
          </a:p>
          <a:p>
            <a:pPr lvl="1"/>
            <a:r>
              <a:rPr lang="en-US" dirty="0"/>
              <a:t>i.e., if you have two rows in a table, and the two rows all have the same values for A</a:t>
            </a:r>
            <a:r>
              <a:rPr lang="en-US" baseline="-25000" dirty="0"/>
              <a:t>1</a:t>
            </a:r>
            <a:r>
              <a:rPr lang="mr-IN" dirty="0"/>
              <a:t>…</a:t>
            </a:r>
            <a:r>
              <a:rPr lang="en-US" dirty="0"/>
              <a:t>A</a:t>
            </a:r>
            <a:r>
              <a:rPr lang="en-US" baseline="-25000" dirty="0"/>
              <a:t>n</a:t>
            </a:r>
            <a:r>
              <a:rPr lang="en-US" dirty="0"/>
              <a:t>, then the rows </a:t>
            </a:r>
            <a:r>
              <a:rPr lang="en-US" b="1" i="1" dirty="0"/>
              <a:t>must</a:t>
            </a:r>
            <a:r>
              <a:rPr lang="en-US" dirty="0"/>
              <a:t> have the same values for B</a:t>
            </a:r>
            <a:r>
              <a:rPr lang="en-US" baseline="-25000" dirty="0"/>
              <a:t>1</a:t>
            </a:r>
            <a:r>
              <a:rPr lang="mr-IN" dirty="0"/>
              <a:t>…</a:t>
            </a:r>
            <a:r>
              <a:rPr lang="en-US" dirty="0"/>
              <a:t>B</a:t>
            </a:r>
            <a:r>
              <a:rPr lang="en-US" baseline="-25000" dirty="0"/>
              <a:t>m</a:t>
            </a:r>
            <a:r>
              <a:rPr lang="en-US" dirty="0"/>
              <a:t>.</a:t>
            </a:r>
          </a:p>
        </p:txBody>
      </p:sp>
      <p:sp>
        <p:nvSpPr>
          <p:cNvPr id="4" name="Slide Number Placeholder 3"/>
          <p:cNvSpPr>
            <a:spLocks noGrp="1"/>
          </p:cNvSpPr>
          <p:nvPr>
            <p:ph type="sldNum" sz="quarter" idx="12"/>
          </p:nvPr>
        </p:nvSpPr>
        <p:spPr/>
        <p:txBody>
          <a:bodyPr/>
          <a:lstStyle/>
          <a:p>
            <a:fld id="{98503414-BC4E-7B48-A9DF-4D3BBF53050A}" type="slidenum">
              <a:rPr lang="en-US" smtClean="0"/>
              <a:t>9</a:t>
            </a:fld>
            <a:endParaRPr lang="en-US"/>
          </a:p>
        </p:txBody>
      </p:sp>
    </p:spTree>
    <p:extLst>
      <p:ext uri="{BB962C8B-B14F-4D97-AF65-F5344CB8AC3E}">
        <p14:creationId xmlns:p14="http://schemas.microsoft.com/office/powerpoint/2010/main" val="213524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16500</TotalTime>
  <Words>5612</Words>
  <Application>Microsoft Macintosh PowerPoint</Application>
  <PresentationFormat>On-screen Show (4:3)</PresentationFormat>
  <Paragraphs>1052</Paragraphs>
  <Slides>85</Slides>
  <Notes>19</Notes>
  <HiddenSlides>28</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89" baseType="lpstr">
      <vt:lpstr>Arial</vt:lpstr>
      <vt:lpstr>Calibri</vt:lpstr>
      <vt:lpstr>Office Theme</vt:lpstr>
      <vt:lpstr>Equation</vt:lpstr>
      <vt:lpstr>Functional Dependencies</vt:lpstr>
      <vt:lpstr>Halfway done!</vt:lpstr>
      <vt:lpstr>PowerPoint Presentation</vt:lpstr>
      <vt:lpstr>PowerPoint Presentation</vt:lpstr>
      <vt:lpstr>More DB design theory</vt:lpstr>
      <vt:lpstr>PowerPoint Presentation</vt:lpstr>
      <vt:lpstr>Why study FDs?</vt:lpstr>
      <vt:lpstr>[insert motivation]</vt:lpstr>
      <vt:lpstr>What is a FD?</vt:lpstr>
      <vt:lpstr>What is a FD?</vt:lpstr>
      <vt:lpstr>PowerPoint Presentation</vt:lpstr>
      <vt:lpstr>What is a FD?</vt:lpstr>
      <vt:lpstr>PowerPoint Presentation</vt:lpstr>
      <vt:lpstr>PowerPoint Presentation</vt:lpstr>
      <vt:lpstr>PowerPoint Presentation</vt:lpstr>
      <vt:lpstr>PowerPoint Presentation</vt:lpstr>
      <vt:lpstr>PowerPoint Presentation</vt:lpstr>
      <vt:lpstr>PowerPoint Presentation</vt:lpstr>
      <vt:lpstr>Where do FDs come from?</vt:lpstr>
      <vt:lpstr>Definition of Keys</vt:lpstr>
      <vt:lpstr>PowerPoint Presentation</vt:lpstr>
      <vt:lpstr>PowerPoint Presentation</vt:lpstr>
      <vt:lpstr>Two things you already know and one thing you don't:</vt:lpstr>
      <vt:lpstr>Another way to think about FDs</vt:lpstr>
      <vt:lpstr>Superkeys</vt:lpstr>
      <vt:lpstr>Superkeys</vt:lpstr>
      <vt:lpstr>Find the keys and superkeys</vt:lpstr>
      <vt:lpstr>PowerPoint Presentation</vt:lpstr>
      <vt:lpstr>With a partner</vt:lpstr>
      <vt:lpstr>Rules for Manipulating FDs</vt:lpstr>
      <vt:lpstr>Why study FDs?</vt:lpstr>
      <vt:lpstr>Review</vt:lpstr>
      <vt:lpstr>Equivalence of FDs</vt:lpstr>
      <vt:lpstr>Splitting and Combining FDs</vt:lpstr>
      <vt:lpstr>Splitting and Combining FDs</vt:lpstr>
      <vt:lpstr>Triviality of FDs</vt:lpstr>
      <vt:lpstr>Triviality of FDs</vt:lpstr>
      <vt:lpstr>PowerPoint Presentation</vt:lpstr>
      <vt:lpstr>Review</vt:lpstr>
      <vt:lpstr>Closure of a set of attributes</vt:lpstr>
      <vt:lpstr>Closure of Attributes: Algorithm</vt:lpstr>
      <vt:lpstr>Closure of Attributes: Example</vt:lpstr>
      <vt:lpstr>Note about closure</vt:lpstr>
      <vt:lpstr>Closure of Attributes: Example</vt:lpstr>
      <vt:lpstr>Closure of Attributes: Example</vt:lpstr>
      <vt:lpstr>Closure of Attributes: Example</vt:lpstr>
      <vt:lpstr>Closure of Attributes: Definition</vt:lpstr>
      <vt:lpstr>Closure of Attributes: Definition</vt:lpstr>
      <vt:lpstr>Closure of Attributes: Algorithm</vt:lpstr>
      <vt:lpstr>Why compute Closures?</vt:lpstr>
      <vt:lpstr>Why compute closures?</vt:lpstr>
      <vt:lpstr>Why compute closures?</vt:lpstr>
      <vt:lpstr>Examples of Closure Computations</vt:lpstr>
      <vt:lpstr>Algorithm for computing keys</vt:lpstr>
      <vt:lpstr>Connection between closure and keys</vt:lpstr>
      <vt:lpstr>(Brute-force) algorithm for computing keys</vt:lpstr>
      <vt:lpstr>Students and Profs</vt:lpstr>
      <vt:lpstr>Armstrong’s Axioms</vt:lpstr>
      <vt:lpstr>Armstrong’s Axioms</vt:lpstr>
      <vt:lpstr>Armstrong's Axioms</vt:lpstr>
      <vt:lpstr>Armstrong's Axioms</vt:lpstr>
      <vt:lpstr>Armstrong’s Axioms</vt:lpstr>
      <vt:lpstr>Armstrong’s Axioms</vt:lpstr>
      <vt:lpstr>Armstrong’s Axioms</vt:lpstr>
      <vt:lpstr>Armstrong’s Axioms</vt:lpstr>
      <vt:lpstr>Note on notation</vt:lpstr>
      <vt:lpstr>PowerPoint Presentation</vt:lpstr>
      <vt:lpstr>PowerPoint Presentation</vt:lpstr>
      <vt:lpstr>Computing Closures of FDs</vt:lpstr>
      <vt:lpstr>Examples of Computing Closures of FDs</vt:lpstr>
      <vt:lpstr>Examples of Computing Closures of FDs</vt:lpstr>
      <vt:lpstr>Examples of Computing Closures of FDs</vt:lpstr>
      <vt:lpstr>Examples of Computing Closures of FDs</vt:lpstr>
      <vt:lpstr>Examples of Computing Closures of FDs</vt:lpstr>
      <vt:lpstr>Examples of Computing Closures of FDs</vt:lpstr>
      <vt:lpstr>Closures of Attributes vs Closure of FDs</vt:lpstr>
      <vt:lpstr>Closures of Attributes vs Closure of FDs</vt:lpstr>
      <vt:lpstr>Basis</vt:lpstr>
      <vt:lpstr>Basis Set of FDs</vt:lpstr>
      <vt:lpstr>Basis Set of FDs</vt:lpstr>
      <vt:lpstr>Minimal basis </vt:lpstr>
      <vt:lpstr>Example of Minimal Basis</vt:lpstr>
      <vt:lpstr>Example of Minimal Basis</vt:lpstr>
      <vt:lpstr>Example of Minimal Basis</vt:lpstr>
      <vt:lpstr>Example of Minimal Basis</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Dependencies</dc:title>
  <dc:creator>Phillip Kirlin</dc:creator>
  <cp:lastModifiedBy>Kirlin_Phillip</cp:lastModifiedBy>
  <cp:revision>56</cp:revision>
  <dcterms:created xsi:type="dcterms:W3CDTF">2014-03-18T02:30:15Z</dcterms:created>
  <dcterms:modified xsi:type="dcterms:W3CDTF">2022-04-05T18:20:33Z</dcterms:modified>
</cp:coreProperties>
</file>