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3" r:id="rId4"/>
    <p:sldId id="274" r:id="rId5"/>
    <p:sldId id="275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681"/>
  </p:normalViewPr>
  <p:slideViewPr>
    <p:cSldViewPr snapToGrid="0" snapToObjects="1">
      <p:cViewPr varScale="1">
        <p:scale>
          <a:sx n="157" d="100"/>
          <a:sy n="157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D89DB-7CAF-A342-9772-CA7C14BFC25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9460-6023-C744-94F9-290AAE04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2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7D57A-DE7C-574B-92E6-723A7E547DE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0FAFC-BBB3-0B44-A7B3-A4832D83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65566F-B702-AE43-A2D1-A9E563278CF8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65566F-B702-AE43-A2D1-A9E563278CF8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4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56033F-6F86-D24B-8EE6-C9DA22B24591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5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6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CMU SCS 15-415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F5A5A-4FB8-AA4C-8B57-A220118CB612}" type="slidenum">
              <a:rPr lang="en-US"/>
              <a:pPr/>
              <a:t>11</a:t>
            </a:fld>
            <a:endParaRPr lang="en-US"/>
          </a:p>
        </p:txBody>
      </p:sp>
      <p:sp>
        <p:nvSpPr>
          <p:cNvPr id="773122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73123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85">
              <a:spcBef>
                <a:spcPct val="0"/>
              </a:spcBef>
            </a:pPr>
            <a:r>
              <a:rPr lang="en-US" sz="1000" i="1"/>
              <a:t>3</a:t>
            </a:r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73125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73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sp>
      <p:sp>
        <p:nvSpPr>
          <p:cNvPr id="773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CMU SCS 15-415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DD97B-4AF2-A64F-8639-B4C370202CB3}" type="slidenum">
              <a:rPr lang="en-US"/>
              <a:pPr/>
              <a:t>12</a:t>
            </a:fld>
            <a:endParaRPr lang="en-US"/>
          </a:p>
        </p:txBody>
      </p:sp>
      <p:sp>
        <p:nvSpPr>
          <p:cNvPr id="836610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36611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85">
              <a:spcBef>
                <a:spcPct val="0"/>
              </a:spcBef>
            </a:pPr>
            <a:r>
              <a:rPr lang="en-US" sz="1000" i="1"/>
              <a:t>3</a:t>
            </a:r>
          </a:p>
        </p:txBody>
      </p:sp>
      <p:sp>
        <p:nvSpPr>
          <p:cNvPr id="836612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36613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36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sp>
      <p:sp>
        <p:nvSpPr>
          <p:cNvPr id="8366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0FCF-8CAA-764B-B570-42A6E19BAE8F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0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581-7904-C243-A968-AC2806FF7D17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CC79-907C-854D-A962-A95C8CB10280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B35A-D653-8141-8F2A-8E42F577D6AF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7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93B7-BEC2-934F-A9D9-79B33AB73B00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97EF-7865-5D43-AE88-9C7F42C5DE26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7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BC51-8A3F-EB4B-837B-A5248456C6A9}" type="datetime1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BFC9-17B8-8444-AA3C-7C8AAB1D2DC9}" type="datetime1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4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0C53-2463-5B4E-A4BC-E654A5FE69D8}" type="datetime1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ED8C-C76A-B941-84C0-68FFF2F359A1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7C8D-AE06-484F-A613-0B1E2949EAC6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859D4-F5DC-424C-B138-FB2BB03377AE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Constraints, Indices, B-Trees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8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AF7F-EE68-9541-B2C9-17189DFBFDD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Indexes: Equality Searches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value </a:t>
            </a:r>
            <a:r>
              <a:rPr lang="en-US" i="1" dirty="0"/>
              <a:t>v</a:t>
            </a:r>
            <a:r>
              <a:rPr lang="en-US" dirty="0"/>
              <a:t>, the index takes us to only those tuples that have </a:t>
            </a:r>
            <a:r>
              <a:rPr lang="en-US" i="1" dirty="0"/>
              <a:t>v</a:t>
            </a:r>
            <a:r>
              <a:rPr lang="en-US" dirty="0"/>
              <a:t> in the attribute(s) of the index.</a:t>
            </a:r>
          </a:p>
          <a:p>
            <a:r>
              <a:rPr lang="en-US" dirty="0"/>
              <a:t>What data structure would be useful here?</a:t>
            </a:r>
          </a:p>
          <a:p>
            <a:pPr marL="0" indent="0">
              <a:buNone/>
            </a:pPr>
            <a:endParaRPr lang="en-US" dirty="0">
              <a:latin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0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Indexes: Range Searches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"Find all students with GPA &gt; 3.0"</a:t>
            </a:r>
          </a:p>
          <a:p>
            <a:r>
              <a:rPr lang="en-US" dirty="0"/>
              <a:t>What data structure(s) work here?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DFE4-2127-8749-9D14-868486AEFF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72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23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Range Searches</a:t>
            </a:r>
          </a:p>
        </p:txBody>
      </p:sp>
      <p:sp>
        <p:nvSpPr>
          <p:cNvPr id="83558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"</a:t>
            </a:r>
            <a:r>
              <a:rPr lang="en-US" i="1" dirty="0"/>
              <a:t>Find all students with GPA &gt; 3.0</a:t>
            </a:r>
            <a:r>
              <a:rPr lang="en-US" dirty="0">
                <a:latin typeface="Arial"/>
              </a:rPr>
              <a:t>"</a:t>
            </a:r>
            <a:endParaRPr lang="en-US" dirty="0"/>
          </a:p>
          <a:p>
            <a:r>
              <a:rPr lang="en-US" dirty="0"/>
              <a:t>May be slow, even on sorted file</a:t>
            </a:r>
          </a:p>
          <a:p>
            <a:r>
              <a:rPr lang="en-US" dirty="0"/>
              <a:t>Solution:  Create an index file.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0F1-1606-EF46-A6EC-700E8520AD16}" type="slidenum">
              <a:rPr lang="en-US"/>
              <a:pPr/>
              <a:t>12</a:t>
            </a:fld>
            <a:endParaRPr lang="en-US"/>
          </a:p>
        </p:txBody>
      </p:sp>
      <p:sp>
        <p:nvSpPr>
          <p:cNvPr id="8355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90" name="Freeform 6"/>
          <p:cNvSpPr>
            <a:spLocks/>
          </p:cNvSpPr>
          <p:nvPr/>
        </p:nvSpPr>
        <p:spPr bwMode="auto">
          <a:xfrm>
            <a:off x="1022350" y="5422900"/>
            <a:ext cx="1052513" cy="398463"/>
          </a:xfrm>
          <a:custGeom>
            <a:avLst/>
            <a:gdLst>
              <a:gd name="T0" fmla="*/ 0 w 663"/>
              <a:gd name="T1" fmla="*/ 250 h 251"/>
              <a:gd name="T2" fmla="*/ 0 w 663"/>
              <a:gd name="T3" fmla="*/ 0 h 251"/>
              <a:gd name="T4" fmla="*/ 662 w 663"/>
              <a:gd name="T5" fmla="*/ 0 h 251"/>
              <a:gd name="T6" fmla="*/ 662 w 663"/>
              <a:gd name="T7" fmla="*/ 250 h 251"/>
              <a:gd name="T8" fmla="*/ 0 w 663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51">
                <a:moveTo>
                  <a:pt x="0" y="250"/>
                </a:moveTo>
                <a:lnTo>
                  <a:pt x="0" y="0"/>
                </a:lnTo>
                <a:lnTo>
                  <a:pt x="662" y="0"/>
                </a:lnTo>
                <a:lnTo>
                  <a:pt x="662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91" name="Freeform 7"/>
          <p:cNvSpPr>
            <a:spLocks/>
          </p:cNvSpPr>
          <p:nvPr/>
        </p:nvSpPr>
        <p:spPr bwMode="auto">
          <a:xfrm>
            <a:off x="2168525" y="5422900"/>
            <a:ext cx="1050925" cy="398463"/>
          </a:xfrm>
          <a:custGeom>
            <a:avLst/>
            <a:gdLst>
              <a:gd name="T0" fmla="*/ 0 w 662"/>
              <a:gd name="T1" fmla="*/ 250 h 251"/>
              <a:gd name="T2" fmla="*/ 0 w 662"/>
              <a:gd name="T3" fmla="*/ 0 h 251"/>
              <a:gd name="T4" fmla="*/ 661 w 662"/>
              <a:gd name="T5" fmla="*/ 0 h 251"/>
              <a:gd name="T6" fmla="*/ 661 w 662"/>
              <a:gd name="T7" fmla="*/ 250 h 251"/>
              <a:gd name="T8" fmla="*/ 0 w 662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92" name="Freeform 8"/>
          <p:cNvSpPr>
            <a:spLocks/>
          </p:cNvSpPr>
          <p:nvPr/>
        </p:nvSpPr>
        <p:spPr bwMode="auto">
          <a:xfrm>
            <a:off x="5794375" y="5422900"/>
            <a:ext cx="1050925" cy="398463"/>
          </a:xfrm>
          <a:custGeom>
            <a:avLst/>
            <a:gdLst>
              <a:gd name="T0" fmla="*/ 0 w 662"/>
              <a:gd name="T1" fmla="*/ 250 h 251"/>
              <a:gd name="T2" fmla="*/ 0 w 662"/>
              <a:gd name="T3" fmla="*/ 0 h 251"/>
              <a:gd name="T4" fmla="*/ 661 w 662"/>
              <a:gd name="T5" fmla="*/ 0 h 251"/>
              <a:gd name="T6" fmla="*/ 661 w 662"/>
              <a:gd name="T7" fmla="*/ 250 h 251"/>
              <a:gd name="T8" fmla="*/ 0 w 662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93" name="Freeform 9"/>
          <p:cNvSpPr>
            <a:spLocks/>
          </p:cNvSpPr>
          <p:nvPr/>
        </p:nvSpPr>
        <p:spPr bwMode="auto">
          <a:xfrm>
            <a:off x="965200" y="5356225"/>
            <a:ext cx="5943600" cy="512763"/>
          </a:xfrm>
          <a:custGeom>
            <a:avLst/>
            <a:gdLst>
              <a:gd name="T0" fmla="*/ 0 w 3744"/>
              <a:gd name="T1" fmla="*/ 322 h 323"/>
              <a:gd name="T2" fmla="*/ 0 w 3744"/>
              <a:gd name="T3" fmla="*/ 0 h 323"/>
              <a:gd name="T4" fmla="*/ 3743 w 3744"/>
              <a:gd name="T5" fmla="*/ 0 h 323"/>
              <a:gd name="T6" fmla="*/ 3743 w 3744"/>
              <a:gd name="T7" fmla="*/ 322 h 323"/>
              <a:gd name="T8" fmla="*/ 0 w 3744"/>
              <a:gd name="T9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4" h="323">
                <a:moveTo>
                  <a:pt x="0" y="322"/>
                </a:moveTo>
                <a:lnTo>
                  <a:pt x="0" y="0"/>
                </a:lnTo>
                <a:lnTo>
                  <a:pt x="3743" y="0"/>
                </a:lnTo>
                <a:lnTo>
                  <a:pt x="3743" y="322"/>
                </a:lnTo>
                <a:lnTo>
                  <a:pt x="0" y="3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94" name="Freeform 10"/>
          <p:cNvSpPr>
            <a:spLocks/>
          </p:cNvSpPr>
          <p:nvPr/>
        </p:nvSpPr>
        <p:spPr bwMode="auto">
          <a:xfrm>
            <a:off x="3314700" y="5429250"/>
            <a:ext cx="1052513" cy="400050"/>
          </a:xfrm>
          <a:custGeom>
            <a:avLst/>
            <a:gdLst>
              <a:gd name="T0" fmla="*/ 0 w 663"/>
              <a:gd name="T1" fmla="*/ 251 h 252"/>
              <a:gd name="T2" fmla="*/ 0 w 663"/>
              <a:gd name="T3" fmla="*/ 0 h 252"/>
              <a:gd name="T4" fmla="*/ 662 w 663"/>
              <a:gd name="T5" fmla="*/ 0 h 252"/>
              <a:gd name="T6" fmla="*/ 662 w 663"/>
              <a:gd name="T7" fmla="*/ 251 h 252"/>
              <a:gd name="T8" fmla="*/ 0 w 663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1081088" y="5430838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 dirty="0">
                <a:solidFill>
                  <a:srgbClr val="000000"/>
                </a:solidFill>
                <a:latin typeface="Arial" charset="0"/>
              </a:rPr>
              <a:t>Page 1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2273300" y="5446713"/>
            <a:ext cx="757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charset="0"/>
              </a:rPr>
              <a:t>Page 2</a:t>
            </a:r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5867400" y="53959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charset="0"/>
              </a:rPr>
              <a:t>Page N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3440113" y="54229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charset="0"/>
              </a:rPr>
              <a:t>Page 3</a:t>
            </a:r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7248525" y="5341938"/>
            <a:ext cx="10842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700" u="none">
                <a:solidFill>
                  <a:srgbClr val="000000"/>
                </a:solidFill>
                <a:latin typeface="Arial" charset="0"/>
              </a:rPr>
              <a:t>Data File</a:t>
            </a:r>
          </a:p>
        </p:txBody>
      </p:sp>
      <p:sp>
        <p:nvSpPr>
          <p:cNvPr id="835601" name="Freeform 17"/>
          <p:cNvSpPr>
            <a:spLocks/>
          </p:cNvSpPr>
          <p:nvPr/>
        </p:nvSpPr>
        <p:spPr bwMode="auto">
          <a:xfrm>
            <a:off x="5583238" y="4389438"/>
            <a:ext cx="198437" cy="968375"/>
          </a:xfrm>
          <a:custGeom>
            <a:avLst/>
            <a:gdLst>
              <a:gd name="T0" fmla="*/ 0 w 125"/>
              <a:gd name="T1" fmla="*/ 0 h 610"/>
              <a:gd name="T2" fmla="*/ 124 w 125"/>
              <a:gd name="T3" fmla="*/ 609 h 610"/>
              <a:gd name="T4" fmla="*/ 0 w 125"/>
              <a:gd name="T5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" h="610">
                <a:moveTo>
                  <a:pt x="0" y="0"/>
                </a:moveTo>
                <a:lnTo>
                  <a:pt x="124" y="6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2" name="Freeform 18"/>
          <p:cNvSpPr>
            <a:spLocks/>
          </p:cNvSpPr>
          <p:nvPr/>
        </p:nvSpPr>
        <p:spPr bwMode="auto">
          <a:xfrm>
            <a:off x="5726113" y="5229225"/>
            <a:ext cx="58737" cy="128588"/>
          </a:xfrm>
          <a:custGeom>
            <a:avLst/>
            <a:gdLst>
              <a:gd name="T0" fmla="*/ 36 w 37"/>
              <a:gd name="T1" fmla="*/ 0 h 81"/>
              <a:gd name="T2" fmla="*/ 34 w 37"/>
              <a:gd name="T3" fmla="*/ 80 h 81"/>
              <a:gd name="T4" fmla="*/ 0 w 37"/>
              <a:gd name="T5" fmla="*/ 8 h 81"/>
              <a:gd name="T6" fmla="*/ 36 w 37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81">
                <a:moveTo>
                  <a:pt x="36" y="0"/>
                </a:moveTo>
                <a:lnTo>
                  <a:pt x="34" y="80"/>
                </a:lnTo>
                <a:lnTo>
                  <a:pt x="0" y="8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3" name="Freeform 19"/>
          <p:cNvSpPr>
            <a:spLocks/>
          </p:cNvSpPr>
          <p:nvPr/>
        </p:nvSpPr>
        <p:spPr bwMode="auto">
          <a:xfrm>
            <a:off x="2243138" y="4379913"/>
            <a:ext cx="1587" cy="935037"/>
          </a:xfrm>
          <a:custGeom>
            <a:avLst/>
            <a:gdLst>
              <a:gd name="T0" fmla="*/ 0 w 1"/>
              <a:gd name="T1" fmla="*/ 0 h 589"/>
              <a:gd name="T2" fmla="*/ 0 w 1"/>
              <a:gd name="T3" fmla="*/ 588 h 589"/>
              <a:gd name="T4" fmla="*/ 0 w 1"/>
              <a:gd name="T5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89">
                <a:moveTo>
                  <a:pt x="0" y="0"/>
                </a:moveTo>
                <a:lnTo>
                  <a:pt x="0" y="5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4" name="Freeform 20"/>
          <p:cNvSpPr>
            <a:spLocks/>
          </p:cNvSpPr>
          <p:nvPr/>
        </p:nvSpPr>
        <p:spPr bwMode="auto">
          <a:xfrm>
            <a:off x="2212975" y="5186363"/>
            <a:ext cx="61913" cy="128587"/>
          </a:xfrm>
          <a:custGeom>
            <a:avLst/>
            <a:gdLst>
              <a:gd name="T0" fmla="*/ 38 w 39"/>
              <a:gd name="T1" fmla="*/ 0 h 81"/>
              <a:gd name="T2" fmla="*/ 19 w 39"/>
              <a:gd name="T3" fmla="*/ 80 h 81"/>
              <a:gd name="T4" fmla="*/ 0 w 39"/>
              <a:gd name="T5" fmla="*/ 0 h 81"/>
              <a:gd name="T6" fmla="*/ 38 w 39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81">
                <a:moveTo>
                  <a:pt x="38" y="0"/>
                </a:moveTo>
                <a:lnTo>
                  <a:pt x="19" y="80"/>
                </a:lnTo>
                <a:lnTo>
                  <a:pt x="0" y="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5" name="Freeform 21"/>
          <p:cNvSpPr>
            <a:spLocks/>
          </p:cNvSpPr>
          <p:nvPr/>
        </p:nvSpPr>
        <p:spPr bwMode="auto">
          <a:xfrm>
            <a:off x="2568575" y="4397375"/>
            <a:ext cx="757238" cy="917575"/>
          </a:xfrm>
          <a:custGeom>
            <a:avLst/>
            <a:gdLst>
              <a:gd name="T0" fmla="*/ 0 w 477"/>
              <a:gd name="T1" fmla="*/ 0 h 578"/>
              <a:gd name="T2" fmla="*/ 476 w 477"/>
              <a:gd name="T3" fmla="*/ 577 h 578"/>
              <a:gd name="T4" fmla="*/ 0 w 477"/>
              <a:gd name="T5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7" h="578">
                <a:moveTo>
                  <a:pt x="0" y="0"/>
                </a:moveTo>
                <a:lnTo>
                  <a:pt x="476" y="57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6" name="Freeform 22"/>
          <p:cNvSpPr>
            <a:spLocks/>
          </p:cNvSpPr>
          <p:nvPr/>
        </p:nvSpPr>
        <p:spPr bwMode="auto">
          <a:xfrm>
            <a:off x="3221038" y="5197475"/>
            <a:ext cx="104775" cy="117475"/>
          </a:xfrm>
          <a:custGeom>
            <a:avLst/>
            <a:gdLst>
              <a:gd name="T0" fmla="*/ 29 w 66"/>
              <a:gd name="T1" fmla="*/ 0 h 74"/>
              <a:gd name="T2" fmla="*/ 65 w 66"/>
              <a:gd name="T3" fmla="*/ 73 h 74"/>
              <a:gd name="T4" fmla="*/ 0 w 66"/>
              <a:gd name="T5" fmla="*/ 27 h 74"/>
              <a:gd name="T6" fmla="*/ 29 w 66"/>
              <a:gd name="T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74">
                <a:moveTo>
                  <a:pt x="29" y="0"/>
                </a:moveTo>
                <a:lnTo>
                  <a:pt x="65" y="73"/>
                </a:lnTo>
                <a:lnTo>
                  <a:pt x="0" y="27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7" name="Freeform 23"/>
          <p:cNvSpPr>
            <a:spLocks/>
          </p:cNvSpPr>
          <p:nvPr/>
        </p:nvSpPr>
        <p:spPr bwMode="auto">
          <a:xfrm>
            <a:off x="1055688" y="4248150"/>
            <a:ext cx="973137" cy="1087438"/>
          </a:xfrm>
          <a:custGeom>
            <a:avLst/>
            <a:gdLst>
              <a:gd name="T0" fmla="*/ 612 w 613"/>
              <a:gd name="T1" fmla="*/ 0 h 685"/>
              <a:gd name="T2" fmla="*/ 0 w 613"/>
              <a:gd name="T3" fmla="*/ 684 h 685"/>
              <a:gd name="T4" fmla="*/ 612 w 613"/>
              <a:gd name="T5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3" h="685">
                <a:moveTo>
                  <a:pt x="612" y="0"/>
                </a:moveTo>
                <a:lnTo>
                  <a:pt x="0" y="684"/>
                </a:lnTo>
                <a:lnTo>
                  <a:pt x="612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8" name="Freeform 24"/>
          <p:cNvSpPr>
            <a:spLocks/>
          </p:cNvSpPr>
          <p:nvPr/>
        </p:nvSpPr>
        <p:spPr bwMode="auto">
          <a:xfrm>
            <a:off x="1055688" y="5219700"/>
            <a:ext cx="106362" cy="115888"/>
          </a:xfrm>
          <a:custGeom>
            <a:avLst/>
            <a:gdLst>
              <a:gd name="T0" fmla="*/ 66 w 67"/>
              <a:gd name="T1" fmla="*/ 27 h 73"/>
              <a:gd name="T2" fmla="*/ 0 w 67"/>
              <a:gd name="T3" fmla="*/ 72 h 73"/>
              <a:gd name="T4" fmla="*/ 38 w 67"/>
              <a:gd name="T5" fmla="*/ 0 h 73"/>
              <a:gd name="T6" fmla="*/ 66 w 67"/>
              <a:gd name="T7" fmla="*/ 2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73">
                <a:moveTo>
                  <a:pt x="66" y="27"/>
                </a:moveTo>
                <a:lnTo>
                  <a:pt x="0" y="72"/>
                </a:lnTo>
                <a:lnTo>
                  <a:pt x="38" y="0"/>
                </a:lnTo>
                <a:lnTo>
                  <a:pt x="66" y="27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9" name="Freeform 25"/>
          <p:cNvSpPr>
            <a:spLocks/>
          </p:cNvSpPr>
          <p:nvPr/>
        </p:nvSpPr>
        <p:spPr bwMode="auto">
          <a:xfrm>
            <a:off x="1952625" y="4070350"/>
            <a:ext cx="1049338" cy="400050"/>
          </a:xfrm>
          <a:custGeom>
            <a:avLst/>
            <a:gdLst>
              <a:gd name="T0" fmla="*/ 0 w 661"/>
              <a:gd name="T1" fmla="*/ 251 h 252"/>
              <a:gd name="T2" fmla="*/ 0 w 661"/>
              <a:gd name="T3" fmla="*/ 0 h 252"/>
              <a:gd name="T4" fmla="*/ 660 w 661"/>
              <a:gd name="T5" fmla="*/ 0 h 252"/>
              <a:gd name="T6" fmla="*/ 660 w 661"/>
              <a:gd name="T7" fmla="*/ 251 h 252"/>
              <a:gd name="T8" fmla="*/ 0 w 661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1" h="252">
                <a:moveTo>
                  <a:pt x="0" y="251"/>
                </a:moveTo>
                <a:lnTo>
                  <a:pt x="0" y="0"/>
                </a:lnTo>
                <a:lnTo>
                  <a:pt x="660" y="0"/>
                </a:lnTo>
                <a:lnTo>
                  <a:pt x="660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0" name="Freeform 26"/>
          <p:cNvSpPr>
            <a:spLocks/>
          </p:cNvSpPr>
          <p:nvPr/>
        </p:nvSpPr>
        <p:spPr bwMode="auto">
          <a:xfrm>
            <a:off x="3136900" y="4070350"/>
            <a:ext cx="1052513" cy="400050"/>
          </a:xfrm>
          <a:custGeom>
            <a:avLst/>
            <a:gdLst>
              <a:gd name="T0" fmla="*/ 0 w 663"/>
              <a:gd name="T1" fmla="*/ 251 h 252"/>
              <a:gd name="T2" fmla="*/ 0 w 663"/>
              <a:gd name="T3" fmla="*/ 0 h 252"/>
              <a:gd name="T4" fmla="*/ 662 w 663"/>
              <a:gd name="T5" fmla="*/ 0 h 252"/>
              <a:gd name="T6" fmla="*/ 662 w 663"/>
              <a:gd name="T7" fmla="*/ 251 h 252"/>
              <a:gd name="T8" fmla="*/ 0 w 663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1" name="Freeform 27"/>
          <p:cNvSpPr>
            <a:spLocks/>
          </p:cNvSpPr>
          <p:nvPr/>
        </p:nvSpPr>
        <p:spPr bwMode="auto">
          <a:xfrm>
            <a:off x="4849813" y="4070350"/>
            <a:ext cx="1050925" cy="400050"/>
          </a:xfrm>
          <a:custGeom>
            <a:avLst/>
            <a:gdLst>
              <a:gd name="T0" fmla="*/ 0 w 662"/>
              <a:gd name="T1" fmla="*/ 251 h 252"/>
              <a:gd name="T2" fmla="*/ 0 w 662"/>
              <a:gd name="T3" fmla="*/ 0 h 252"/>
              <a:gd name="T4" fmla="*/ 661 w 662"/>
              <a:gd name="T5" fmla="*/ 0 h 252"/>
              <a:gd name="T6" fmla="*/ 661 w 662"/>
              <a:gd name="T7" fmla="*/ 251 h 252"/>
              <a:gd name="T8" fmla="*/ 0 w 662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252">
                <a:moveTo>
                  <a:pt x="0" y="251"/>
                </a:moveTo>
                <a:lnTo>
                  <a:pt x="0" y="0"/>
                </a:lnTo>
                <a:lnTo>
                  <a:pt x="661" y="0"/>
                </a:lnTo>
                <a:lnTo>
                  <a:pt x="661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2" name="Freeform 28"/>
          <p:cNvSpPr>
            <a:spLocks/>
          </p:cNvSpPr>
          <p:nvPr/>
        </p:nvSpPr>
        <p:spPr bwMode="auto">
          <a:xfrm>
            <a:off x="1876425" y="3973513"/>
            <a:ext cx="4068763" cy="574675"/>
          </a:xfrm>
          <a:custGeom>
            <a:avLst/>
            <a:gdLst>
              <a:gd name="T0" fmla="*/ 0 w 2563"/>
              <a:gd name="T1" fmla="*/ 361 h 362"/>
              <a:gd name="T2" fmla="*/ 0 w 2563"/>
              <a:gd name="T3" fmla="*/ 0 h 362"/>
              <a:gd name="T4" fmla="*/ 2562 w 2563"/>
              <a:gd name="T5" fmla="*/ 0 h 362"/>
              <a:gd name="T6" fmla="*/ 2562 w 2563"/>
              <a:gd name="T7" fmla="*/ 361 h 362"/>
              <a:gd name="T8" fmla="*/ 0 w 2563"/>
              <a:gd name="T9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3" h="362">
                <a:moveTo>
                  <a:pt x="0" y="361"/>
                </a:moveTo>
                <a:lnTo>
                  <a:pt x="0" y="0"/>
                </a:lnTo>
                <a:lnTo>
                  <a:pt x="2562" y="0"/>
                </a:lnTo>
                <a:lnTo>
                  <a:pt x="2562" y="361"/>
                </a:lnTo>
                <a:lnTo>
                  <a:pt x="0" y="361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3" name="Rectangle 29"/>
          <p:cNvSpPr>
            <a:spLocks noChangeArrowheads="1"/>
          </p:cNvSpPr>
          <p:nvPr/>
        </p:nvSpPr>
        <p:spPr bwMode="auto">
          <a:xfrm>
            <a:off x="2362200" y="40973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chemeClr val="folHlink"/>
                </a:solidFill>
                <a:latin typeface="Arial" charset="0"/>
              </a:rPr>
              <a:t>k2</a:t>
            </a:r>
          </a:p>
        </p:txBody>
      </p:sp>
      <p:sp>
        <p:nvSpPr>
          <p:cNvPr id="835614" name="Rectangle 30"/>
          <p:cNvSpPr>
            <a:spLocks noChangeArrowheads="1"/>
          </p:cNvSpPr>
          <p:nvPr/>
        </p:nvSpPr>
        <p:spPr bwMode="auto">
          <a:xfrm>
            <a:off x="5400675" y="4076700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chemeClr val="folHlink"/>
                </a:solidFill>
                <a:latin typeface="Arial" charset="0"/>
              </a:rPr>
              <a:t>kN</a:t>
            </a:r>
          </a:p>
        </p:txBody>
      </p:sp>
      <p:sp>
        <p:nvSpPr>
          <p:cNvPr id="835615" name="Rectangle 31"/>
          <p:cNvSpPr>
            <a:spLocks noChangeArrowheads="1"/>
          </p:cNvSpPr>
          <p:nvPr/>
        </p:nvSpPr>
        <p:spPr bwMode="auto">
          <a:xfrm>
            <a:off x="2062163" y="410051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chemeClr val="folHlink"/>
                </a:solidFill>
                <a:latin typeface="Arial" charset="0"/>
              </a:rPr>
              <a:t>k1</a:t>
            </a:r>
          </a:p>
        </p:txBody>
      </p:sp>
      <p:sp>
        <p:nvSpPr>
          <p:cNvPr id="835616" name="Rectangle 32"/>
          <p:cNvSpPr>
            <a:spLocks noChangeArrowheads="1"/>
          </p:cNvSpPr>
          <p:nvPr/>
        </p:nvSpPr>
        <p:spPr bwMode="auto">
          <a:xfrm>
            <a:off x="7202488" y="3975100"/>
            <a:ext cx="1182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700" u="none">
                <a:solidFill>
                  <a:schemeClr val="tx2"/>
                </a:solidFill>
                <a:latin typeface="Arial" charset="0"/>
              </a:rPr>
              <a:t>Index File</a:t>
            </a:r>
          </a:p>
        </p:txBody>
      </p:sp>
    </p:spTree>
    <p:extLst>
      <p:ext uri="{BB962C8B-B14F-4D97-AF65-F5344CB8AC3E}">
        <p14:creationId xmlns:p14="http://schemas.microsoft.com/office/powerpoint/2010/main" val="17356765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  <p:pic>
        <p:nvPicPr>
          <p:cNvPr id="6" name="Picture 5" descr="bee-1-Photo-P-Perry2-150x1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22" y="3260887"/>
            <a:ext cx="1130118" cy="1130118"/>
          </a:xfrm>
          <a:prstGeom prst="rect">
            <a:avLst/>
          </a:prstGeom>
        </p:spPr>
      </p:pic>
      <p:pic>
        <p:nvPicPr>
          <p:cNvPr id="7" name="Picture 6" descr="bee-with-sting-Photo-P-Perry1-150x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833" y="1871501"/>
            <a:ext cx="1236689" cy="1236689"/>
          </a:xfrm>
          <a:prstGeom prst="rect">
            <a:avLst/>
          </a:prstGeom>
        </p:spPr>
      </p:pic>
      <p:pic>
        <p:nvPicPr>
          <p:cNvPr id="9" name="Picture 8" descr="bites-un-medus-1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669" y="1802681"/>
            <a:ext cx="1333545" cy="1119018"/>
          </a:xfrm>
          <a:prstGeom prst="rect">
            <a:avLst/>
          </a:prstGeom>
        </p:spPr>
      </p:pic>
      <p:pic>
        <p:nvPicPr>
          <p:cNvPr id="10" name="Picture 9" descr="be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0" y="3038874"/>
            <a:ext cx="1077085" cy="116567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8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B-trees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of binary search trees to n-way search trees (where n &gt; 2)</a:t>
            </a:r>
          </a:p>
          <a:p>
            <a:r>
              <a:rPr lang="en-US" dirty="0"/>
              <a:t>Balanced (like red-black trees)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8E58-35B6-1841-8599-B26702CE0F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B-Trees Are </a:t>
            </a:r>
            <a:br>
              <a:rPr lang="en-US" dirty="0"/>
            </a:br>
            <a:r>
              <a:rPr lang="en-US" dirty="0"/>
              <a:t>So Great for DB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DBs are usually on disk, not RAM</a:t>
            </a:r>
          </a:p>
          <a:p>
            <a:pPr lvl="1"/>
            <a:r>
              <a:rPr lang="en-US" dirty="0"/>
              <a:t>B-tree structure aligns with </a:t>
            </a:r>
            <a:r>
              <a:rPr lang="en-US" b="1" i="1" dirty="0"/>
              <a:t>disk pages</a:t>
            </a:r>
          </a:p>
          <a:p>
            <a:pPr lvl="1"/>
            <a:r>
              <a:rPr lang="en-US" dirty="0"/>
              <a:t>Hierarchical structure minimizes number of disk reads.</a:t>
            </a:r>
          </a:p>
          <a:p>
            <a:r>
              <a:rPr lang="en-US" dirty="0"/>
              <a:t>Keeps info in sorted order for equality or range searches.</a:t>
            </a:r>
          </a:p>
          <a:p>
            <a:r>
              <a:rPr lang="en-US" dirty="0"/>
              <a:t>Balanced tree structure gives fast searches, insertions, deletions.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6867" cy="4525963"/>
          </a:xfrm>
        </p:spPr>
        <p:txBody>
          <a:bodyPr>
            <a:normAutofit/>
          </a:bodyPr>
          <a:lstStyle/>
          <a:p>
            <a:r>
              <a:rPr lang="en-US" dirty="0"/>
              <a:t>B-tree of </a:t>
            </a:r>
            <a:r>
              <a:rPr lang="en-US" b="1" i="1" dirty="0"/>
              <a:t>order d</a:t>
            </a:r>
            <a:r>
              <a:rPr lang="en-US" dirty="0"/>
              <a:t> is a tree with these properties:</a:t>
            </a:r>
          </a:p>
          <a:p>
            <a:pPr lvl="1"/>
            <a:r>
              <a:rPr lang="en-US" dirty="0"/>
              <a:t>Internal nodes have one more child (pointer) than data elements (keys).  Leaf nodes have no children.</a:t>
            </a:r>
          </a:p>
          <a:p>
            <a:pPr lvl="1"/>
            <a:r>
              <a:rPr lang="en-US" dirty="0"/>
              <a:t>Root has between 1 and 2d data elements.</a:t>
            </a:r>
          </a:p>
          <a:p>
            <a:pPr lvl="1"/>
            <a:r>
              <a:rPr lang="en-US" dirty="0"/>
              <a:t>Non-root nodes have between d and 2d elements.</a:t>
            </a:r>
          </a:p>
          <a:p>
            <a:pPr lvl="1"/>
            <a:r>
              <a:rPr lang="en-US" dirty="0"/>
              <a:t>All leaves are at the same depth in the tree.</a:t>
            </a:r>
          </a:p>
          <a:p>
            <a:pPr lvl="1"/>
            <a:r>
              <a:rPr lang="en-US" dirty="0"/>
              <a:t>Has </a:t>
            </a:r>
            <a:r>
              <a:rPr lang="en-US" b="1" i="1" dirty="0"/>
              <a:t>extended search property </a:t>
            </a:r>
            <a:r>
              <a:rPr lang="en-US" dirty="0"/>
              <a:t>(binary search tree property extended to </a:t>
            </a:r>
            <a:r>
              <a:rPr lang="en-US" dirty="0" err="1"/>
              <a:t>multiway</a:t>
            </a:r>
            <a:r>
              <a:rPr lang="en-US" dirty="0"/>
              <a:t>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Extrapolated from binary tree search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27" y="1417638"/>
            <a:ext cx="8703285" cy="4708525"/>
          </a:xfrm>
        </p:spPr>
        <p:txBody>
          <a:bodyPr/>
          <a:lstStyle/>
          <a:p>
            <a:r>
              <a:rPr lang="en-US" dirty="0"/>
              <a:t>First, find </a:t>
            </a:r>
            <a:r>
              <a:rPr lang="en-US" b="1" i="1" dirty="0"/>
              <a:t>leaf</a:t>
            </a:r>
            <a:r>
              <a:rPr lang="en-US" dirty="0"/>
              <a:t> node where data would go.</a:t>
            </a:r>
          </a:p>
          <a:p>
            <a:r>
              <a:rPr lang="en-US" dirty="0"/>
              <a:t>Insert(data, node):</a:t>
            </a:r>
          </a:p>
          <a:p>
            <a:pPr lvl="1"/>
            <a:r>
              <a:rPr lang="en-US" dirty="0"/>
              <a:t>If data can fit in node, add it to the node.</a:t>
            </a:r>
          </a:p>
          <a:p>
            <a:pPr lvl="1"/>
            <a:r>
              <a:rPr lang="en-US" dirty="0"/>
              <a:t>If causes overflow:</a:t>
            </a:r>
          </a:p>
          <a:p>
            <a:pPr lvl="2"/>
            <a:r>
              <a:rPr lang="en-US" dirty="0"/>
              <a:t>split node at the median value.</a:t>
            </a:r>
          </a:p>
          <a:p>
            <a:pPr lvl="2"/>
            <a:r>
              <a:rPr lang="en-US" dirty="0"/>
              <a:t>Everything less than median becomes new leaf node.</a:t>
            </a:r>
          </a:p>
          <a:p>
            <a:pPr lvl="2"/>
            <a:r>
              <a:rPr lang="en-US" dirty="0"/>
              <a:t>Everything greater than median becomes new leaf node.</a:t>
            </a:r>
          </a:p>
          <a:p>
            <a:pPr lvl="2"/>
            <a:r>
              <a:rPr lang="en-US" dirty="0"/>
              <a:t>Promote median to parent node; call insert(median, parent)  [</a:t>
            </a:r>
            <a:r>
              <a:rPr lang="en-US" i="1" dirty="0"/>
              <a:t>may create new parent node if there is no parent</a:t>
            </a:r>
            <a:r>
              <a:rPr lang="en-US" dirty="0"/>
              <a:t>]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item to delete</a:t>
            </a:r>
          </a:p>
          <a:p>
            <a:r>
              <a:rPr lang="en-US" dirty="0"/>
              <a:t>If at leaf node, delete the item</a:t>
            </a:r>
          </a:p>
          <a:p>
            <a:pPr lvl="1"/>
            <a:r>
              <a:rPr lang="en-US" dirty="0"/>
              <a:t>Rebalance up from leaf if necessary</a:t>
            </a:r>
          </a:p>
          <a:p>
            <a:r>
              <a:rPr lang="en-US" dirty="0"/>
              <a:t>If at internal node, swap with largest child in left sub-tree (analogous to BST deletion swap)</a:t>
            </a:r>
          </a:p>
          <a:p>
            <a:pPr lvl="1"/>
            <a:r>
              <a:rPr lang="en-US" dirty="0"/>
              <a:t>Rebalance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9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19357" cy="46211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Maintaining Integrity of Data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5456"/>
            <a:ext cx="9144000" cy="281459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89470"/>
            <a:ext cx="9144000" cy="4525963"/>
          </a:xfrm>
        </p:spPr>
        <p:txBody>
          <a:bodyPr/>
          <a:lstStyle/>
          <a:p>
            <a:r>
              <a:rPr lang="en-US" dirty="0"/>
              <a:t>You are creating a search engine for Rhodes' website, called </a:t>
            </a:r>
            <a:r>
              <a:rPr lang="en-US" dirty="0" err="1"/>
              <a:t>Rhoogle</a:t>
            </a:r>
            <a:r>
              <a:rPr lang="en-US" dirty="0"/>
              <a:t>.</a:t>
            </a:r>
          </a:p>
          <a:p>
            <a:r>
              <a:rPr lang="en-US" dirty="0"/>
              <a:t>You have an SQL query: </a:t>
            </a:r>
          </a:p>
          <a:p>
            <a:pPr lvl="1"/>
            <a:r>
              <a:rPr lang="en-US" dirty="0"/>
              <a:t>"SELECT * FROM pages WHERE name='" + VAR + "';"</a:t>
            </a:r>
          </a:p>
        </p:txBody>
      </p:sp>
    </p:spTree>
    <p:extLst>
      <p:ext uri="{BB962C8B-B14F-4D97-AF65-F5344CB8AC3E}">
        <p14:creationId xmlns:p14="http://schemas.microsoft.com/office/powerpoint/2010/main" val="63163379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Maintaining Integrity of Data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279" y="1417638"/>
            <a:ext cx="8514921" cy="5135562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>
                <a:latin typeface="Calibri" charset="0"/>
              </a:rPr>
              <a:t>Data is </a:t>
            </a:r>
            <a:r>
              <a:rPr lang="en-US" b="1" i="1" dirty="0">
                <a:solidFill>
                  <a:srgbClr val="C00000"/>
                </a:solidFill>
                <a:latin typeface="Calibri" charset="0"/>
              </a:rPr>
              <a:t>dirty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How does an application ensure that a database modification does not corrupt the tables?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Two approaches:</a:t>
            </a:r>
          </a:p>
          <a:p>
            <a:pPr lvl="1"/>
            <a:r>
              <a:rPr lang="en-US" dirty="0">
                <a:latin typeface="Calibri" charset="0"/>
              </a:rPr>
              <a:t>Application programs check that database modifications are consistent.</a:t>
            </a:r>
          </a:p>
          <a:p>
            <a:pPr lvl="1"/>
            <a:r>
              <a:rPr lang="en-US" dirty="0">
                <a:latin typeface="Calibri" charset="0"/>
              </a:rPr>
              <a:t>Use the features provided by SQL.</a:t>
            </a:r>
            <a:endParaRPr lang="en-US" altLang="zh-TW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403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Integrity Checking in SQL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303" y="1600200"/>
            <a:ext cx="8487897" cy="49530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800" dirty="0">
                <a:latin typeface="Calibri" charset="0"/>
              </a:rPr>
              <a:t>Data type constraints (including NOT NULL).</a:t>
            </a:r>
          </a:p>
          <a:p>
            <a:r>
              <a:rPr lang="en-US" sz="2800" dirty="0">
                <a:latin typeface="Calibri" charset="0"/>
              </a:rPr>
              <a:t>PRIMARY KEY and UNIQUE constraints.</a:t>
            </a:r>
          </a:p>
          <a:p>
            <a:r>
              <a:rPr lang="en-US" sz="2800" dirty="0">
                <a:latin typeface="Calibri" charset="0"/>
              </a:rPr>
              <a:t>FOREIGN KEY constraints.</a:t>
            </a:r>
          </a:p>
          <a:p>
            <a:r>
              <a:rPr lang="en-US" sz="2800" dirty="0">
                <a:latin typeface="Calibri" charset="0"/>
              </a:rPr>
              <a:t>Constraints on attributes and tuples.</a:t>
            </a:r>
          </a:p>
          <a:p>
            <a:r>
              <a:rPr lang="en-US" sz="2800" dirty="0">
                <a:latin typeface="Calibri" charset="0"/>
              </a:rPr>
              <a:t>Triggers (schema-level constraints).</a:t>
            </a:r>
          </a:p>
          <a:p>
            <a:endParaRPr lang="en-US" sz="2800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n-US" altLang="zh-TW" sz="2400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9193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constraints involve attributes we often perform searches (SQL SELECTs) on.</a:t>
            </a:r>
          </a:p>
          <a:p>
            <a:endParaRPr lang="en-US" b="1" dirty="0"/>
          </a:p>
          <a:p>
            <a:r>
              <a:rPr lang="en-US" dirty="0"/>
              <a:t>To speed up queries, DBs will often create </a:t>
            </a:r>
            <a:r>
              <a:rPr lang="en-US" b="1" i="1" dirty="0"/>
              <a:t>indices</a:t>
            </a:r>
            <a:r>
              <a:rPr lang="en-US" dirty="0"/>
              <a:t> automatically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0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27A9-87D5-6A4D-92F0-D8723948E171}" type="slidenum">
              <a:rPr lang="en-US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66"/>
                </a:solidFill>
              </a:rPr>
              <a:t>Index</a:t>
            </a:r>
            <a:r>
              <a:rPr lang="en-US" dirty="0"/>
              <a:t> = data structure used to speed access to tuples of a relation, given values of one or more attributes.</a:t>
            </a:r>
          </a:p>
        </p:txBody>
      </p:sp>
    </p:spTree>
    <p:extLst>
      <p:ext uri="{BB962C8B-B14F-4D97-AF65-F5344CB8AC3E}">
        <p14:creationId xmlns:p14="http://schemas.microsoft.com/office/powerpoint/2010/main" val="7286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738-CFF6-D04E-B6F5-2DD774412DD5}" type="slidenum">
              <a:rPr lang="en-US"/>
              <a:pPr/>
              <a:t>8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Indexes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standard!</a:t>
            </a:r>
          </a:p>
          <a:p>
            <a:r>
              <a:rPr lang="en-US" dirty="0"/>
              <a:t>Typical syntax: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</a:rPr>
              <a:t>CREATE INDEX </a:t>
            </a:r>
            <a:r>
              <a:rPr lang="en-US" dirty="0" err="1">
                <a:latin typeface="Courier New" charset="0"/>
              </a:rPr>
              <a:t>MovieIdx</a:t>
            </a:r>
            <a:r>
              <a:rPr lang="en-US" dirty="0">
                <a:latin typeface="Courier New" charset="0"/>
              </a:rPr>
              <a:t> ON Movie(</a:t>
            </a:r>
            <a:r>
              <a:rPr lang="en-US" dirty="0" err="1">
                <a:latin typeface="Courier New" charset="0"/>
              </a:rPr>
              <a:t>MovieId</a:t>
            </a:r>
            <a:r>
              <a:rPr lang="en-US" dirty="0">
                <a:latin typeface="Courier New" charset="0"/>
              </a:rPr>
              <a:t>);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</a:rPr>
              <a:t>CREATE INDEX </a:t>
            </a:r>
            <a:r>
              <a:rPr lang="en-US" dirty="0" err="1">
                <a:latin typeface="Courier New" charset="0"/>
              </a:rPr>
              <a:t>CastsIdx</a:t>
            </a:r>
            <a:r>
              <a:rPr lang="en-US" dirty="0">
                <a:latin typeface="Courier New" charset="0"/>
              </a:rPr>
              <a:t> ON Casts(</a:t>
            </a:r>
            <a:r>
              <a:rPr lang="en-US" dirty="0" err="1">
                <a:latin typeface="Courier New" charset="0"/>
              </a:rPr>
              <a:t>ActorId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MovieId</a:t>
            </a:r>
            <a:r>
              <a:rPr lang="en-US" dirty="0">
                <a:latin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752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Primary: </a:t>
            </a:r>
            <a:r>
              <a:rPr lang="en-US" dirty="0"/>
              <a:t>index on a key</a:t>
            </a:r>
          </a:p>
          <a:p>
            <a:pPr lvl="1"/>
            <a:r>
              <a:rPr lang="en-US" dirty="0"/>
              <a:t>Used to enforce constraints</a:t>
            </a:r>
          </a:p>
          <a:p>
            <a:r>
              <a:rPr lang="en-US" b="1" dirty="0"/>
              <a:t>Secondary: </a:t>
            </a:r>
            <a:r>
              <a:rPr lang="en-US" dirty="0"/>
              <a:t>index on non-key attribute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3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639</Words>
  <Application>Microsoft Macintosh PowerPoint</Application>
  <PresentationFormat>On-screen Show (4:3)</PresentationFormat>
  <Paragraphs>117</Paragraphs>
  <Slides>19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Courier New</vt:lpstr>
      <vt:lpstr>Monotype Sorts</vt:lpstr>
      <vt:lpstr>Office Theme</vt:lpstr>
      <vt:lpstr>Constraints, Indices, B-Trees</vt:lpstr>
      <vt:lpstr>Demo</vt:lpstr>
      <vt:lpstr>Maintaining Integrity of Data</vt:lpstr>
      <vt:lpstr>Maintaining Integrity of Data</vt:lpstr>
      <vt:lpstr>Integrity Checking in SQL</vt:lpstr>
      <vt:lpstr>Constraints and Queries</vt:lpstr>
      <vt:lpstr>Indexes</vt:lpstr>
      <vt:lpstr>Declaring Indexes</vt:lpstr>
      <vt:lpstr>Types of Indexes</vt:lpstr>
      <vt:lpstr>Using Indexes: Equality Searches</vt:lpstr>
      <vt:lpstr>Using Indexes: Range Searches</vt:lpstr>
      <vt:lpstr>Range Searches</vt:lpstr>
      <vt:lpstr>PowerPoint Presentation</vt:lpstr>
      <vt:lpstr>B-trees</vt:lpstr>
      <vt:lpstr>Why B-Trees Are  So Great for DB Indexes</vt:lpstr>
      <vt:lpstr>Definition</vt:lpstr>
      <vt:lpstr>Algorithms: Search</vt:lpstr>
      <vt:lpstr>Algorithms: Insert</vt:lpstr>
      <vt:lpstr>Algorithms: Delete</vt:lpstr>
    </vt:vector>
  </TitlesOfParts>
  <Company>University of Massachusetts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Indexes</dc:title>
  <dc:creator>Phillip Kirlin</dc:creator>
  <cp:lastModifiedBy>Kirlin_Phillip</cp:lastModifiedBy>
  <cp:revision>15</cp:revision>
  <dcterms:created xsi:type="dcterms:W3CDTF">2014-04-03T12:59:21Z</dcterms:created>
  <dcterms:modified xsi:type="dcterms:W3CDTF">2018-04-10T21:42:15Z</dcterms:modified>
</cp:coreProperties>
</file>