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70" r:id="rId14"/>
    <p:sldId id="271" r:id="rId15"/>
    <p:sldId id="273" r:id="rId16"/>
    <p:sldId id="272" r:id="rId17"/>
    <p:sldId id="274" r:id="rId18"/>
    <p:sldId id="275" r:id="rId19"/>
    <p:sldId id="276" r:id="rId20"/>
    <p:sldId id="277" r:id="rId21"/>
    <p:sldId id="279" r:id="rId22"/>
    <p:sldId id="280" r:id="rId23"/>
    <p:sldId id="281" r:id="rId24"/>
    <p:sldId id="309" r:id="rId25"/>
    <p:sldId id="311" r:id="rId26"/>
    <p:sldId id="282" r:id="rId27"/>
    <p:sldId id="283" r:id="rId28"/>
    <p:sldId id="284" r:id="rId29"/>
    <p:sldId id="285" r:id="rId30"/>
    <p:sldId id="286" r:id="rId31"/>
    <p:sldId id="287" r:id="rId32"/>
    <p:sldId id="288" r:id="rId33"/>
    <p:sldId id="291" r:id="rId34"/>
    <p:sldId id="289" r:id="rId35"/>
    <p:sldId id="290" r:id="rId36"/>
    <p:sldId id="292" r:id="rId37"/>
    <p:sldId id="293" r:id="rId38"/>
    <p:sldId id="294" r:id="rId39"/>
    <p:sldId id="310" r:id="rId40"/>
    <p:sldId id="295" r:id="rId41"/>
    <p:sldId id="296" r:id="rId42"/>
    <p:sldId id="304" r:id="rId43"/>
    <p:sldId id="297" r:id="rId44"/>
    <p:sldId id="298" r:id="rId45"/>
    <p:sldId id="299" r:id="rId46"/>
    <p:sldId id="300" r:id="rId47"/>
    <p:sldId id="301" r:id="rId48"/>
    <p:sldId id="302" r:id="rId49"/>
    <p:sldId id="303" r:id="rId50"/>
    <p:sldId id="306" r:id="rId51"/>
    <p:sldId id="307" r:id="rId52"/>
    <p:sldId id="308"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01"/>
    <p:restoredTop sz="90216"/>
  </p:normalViewPr>
  <p:slideViewPr>
    <p:cSldViewPr snapToGrid="0" snapToObjects="1">
      <p:cViewPr varScale="1">
        <p:scale>
          <a:sx n="138" d="100"/>
          <a:sy n="138" d="100"/>
        </p:scale>
        <p:origin x="19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3C3FC02-0494-734E-B186-A568F4CA1EDD}" type="datetimeFigureOut">
              <a:rPr lang="en-US" smtClean="0"/>
              <a:t>4/12/22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2BD0AE-38A6-B440-89DF-0BECEC607501}" type="slidenum">
              <a:rPr lang="en-US" smtClean="0"/>
              <a:t>‹#›</a:t>
            </a:fld>
            <a:endParaRPr lang="en-US"/>
          </a:p>
        </p:txBody>
      </p:sp>
    </p:spTree>
    <p:extLst>
      <p:ext uri="{BB962C8B-B14F-4D97-AF65-F5344CB8AC3E}">
        <p14:creationId xmlns:p14="http://schemas.microsoft.com/office/powerpoint/2010/main" val="23856782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51F7A6-4927-D448-A680-F8D66CF4FF78}" type="datetimeFigureOut">
              <a:rPr lang="en-US" smtClean="0"/>
              <a:t>4/12/22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BFBEDE-7D8E-7B4E-87A8-40D8CDB7139F}" type="slidenum">
              <a:rPr lang="en-US" smtClean="0"/>
              <a:t>‹#›</a:t>
            </a:fld>
            <a:endParaRPr lang="en-US"/>
          </a:p>
        </p:txBody>
      </p:sp>
    </p:spTree>
    <p:extLst>
      <p:ext uri="{BB962C8B-B14F-4D97-AF65-F5344CB8AC3E}">
        <p14:creationId xmlns:p14="http://schemas.microsoft.com/office/powerpoint/2010/main" val="34266178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Change the</a:t>
            </a:r>
            <a:r>
              <a:rPr lang="en-US" baseline="0" dirty="0"/>
              <a:t> title/year/length/genre/studio for a movie that appears multiple times.</a:t>
            </a:r>
            <a:endParaRPr lang="en-US" dirty="0"/>
          </a:p>
        </p:txBody>
      </p:sp>
      <p:sp>
        <p:nvSpPr>
          <p:cNvPr id="4" name="Slide Number Placeholder 3"/>
          <p:cNvSpPr>
            <a:spLocks noGrp="1"/>
          </p:cNvSpPr>
          <p:nvPr>
            <p:ph type="sldNum" sz="quarter" idx="10"/>
          </p:nvPr>
        </p:nvSpPr>
        <p:spPr/>
        <p:txBody>
          <a:bodyPr/>
          <a:lstStyle/>
          <a:p>
            <a:fld id="{03BFBEDE-7D8E-7B4E-87A8-40D8CDB7139F}" type="slidenum">
              <a:rPr lang="en-US" smtClean="0"/>
              <a:t>8</a:t>
            </a:fld>
            <a:endParaRPr lang="en-US"/>
          </a:p>
        </p:txBody>
      </p:sp>
    </p:spTree>
    <p:extLst>
      <p:ext uri="{BB962C8B-B14F-4D97-AF65-F5344CB8AC3E}">
        <p14:creationId xmlns:p14="http://schemas.microsoft.com/office/powerpoint/2010/main" val="2059404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is minimal</a:t>
            </a:r>
          </a:p>
          <a:p>
            <a:r>
              <a:rPr lang="en-US" dirty="0"/>
              <a:t>schemas are AB, CB, AC</a:t>
            </a:r>
          </a:p>
          <a:p>
            <a:endParaRPr lang="en-US" dirty="0"/>
          </a:p>
        </p:txBody>
      </p:sp>
      <p:sp>
        <p:nvSpPr>
          <p:cNvPr id="4" name="Slide Number Placeholder 3"/>
          <p:cNvSpPr>
            <a:spLocks noGrp="1"/>
          </p:cNvSpPr>
          <p:nvPr>
            <p:ph type="sldNum" sz="quarter" idx="10"/>
          </p:nvPr>
        </p:nvSpPr>
        <p:spPr/>
        <p:txBody>
          <a:bodyPr/>
          <a:lstStyle/>
          <a:p>
            <a:fld id="{03BFBEDE-7D8E-7B4E-87A8-40D8CDB7139F}" type="slidenum">
              <a:rPr lang="en-US" smtClean="0"/>
              <a:t>35</a:t>
            </a:fld>
            <a:endParaRPr lang="en-US"/>
          </a:p>
        </p:txBody>
      </p:sp>
    </p:spTree>
    <p:extLst>
      <p:ext uri="{BB962C8B-B14F-4D97-AF65-F5344CB8AC3E}">
        <p14:creationId xmlns:p14="http://schemas.microsoft.com/office/powerpoint/2010/main" val="3871388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FDs</a:t>
            </a:r>
            <a:r>
              <a:rPr lang="en-US" baseline="0" dirty="0"/>
              <a:t> = None</a:t>
            </a:r>
            <a:endParaRPr lang="en-US" dirty="0"/>
          </a:p>
        </p:txBody>
      </p:sp>
      <p:sp>
        <p:nvSpPr>
          <p:cNvPr id="4" name="Slide Number Placeholder 3"/>
          <p:cNvSpPr>
            <a:spLocks noGrp="1"/>
          </p:cNvSpPr>
          <p:nvPr>
            <p:ph type="sldNum" sz="quarter" idx="10"/>
          </p:nvPr>
        </p:nvSpPr>
        <p:spPr/>
        <p:txBody>
          <a:bodyPr/>
          <a:lstStyle/>
          <a:p>
            <a:fld id="{03BFBEDE-7D8E-7B4E-87A8-40D8CDB7139F}" type="slidenum">
              <a:rPr lang="en-US" smtClean="0"/>
              <a:t>36</a:t>
            </a:fld>
            <a:endParaRPr lang="en-US"/>
          </a:p>
        </p:txBody>
      </p:sp>
    </p:spTree>
    <p:extLst>
      <p:ext uri="{BB962C8B-B14F-4D97-AF65-F5344CB8AC3E}">
        <p14:creationId xmlns:p14="http://schemas.microsoft.com/office/powerpoint/2010/main" val="913163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course -&gt;&gt; textbook</a:t>
            </a:r>
          </a:p>
          <a:p>
            <a:r>
              <a:rPr lang="en-US" dirty="0"/>
              <a:t>Course -&gt;&gt; prof</a:t>
            </a:r>
          </a:p>
        </p:txBody>
      </p:sp>
      <p:sp>
        <p:nvSpPr>
          <p:cNvPr id="4" name="Slide Number Placeholder 3"/>
          <p:cNvSpPr>
            <a:spLocks noGrp="1"/>
          </p:cNvSpPr>
          <p:nvPr>
            <p:ph type="sldNum" sz="quarter" idx="10"/>
          </p:nvPr>
        </p:nvSpPr>
        <p:spPr/>
        <p:txBody>
          <a:bodyPr/>
          <a:lstStyle/>
          <a:p>
            <a:fld id="{03BFBEDE-7D8E-7B4E-87A8-40D8CDB7139F}" type="slidenum">
              <a:rPr lang="en-US" smtClean="0"/>
              <a:t>37</a:t>
            </a:fld>
            <a:endParaRPr lang="en-US"/>
          </a:p>
        </p:txBody>
      </p:sp>
    </p:spTree>
    <p:extLst>
      <p:ext uri="{BB962C8B-B14F-4D97-AF65-F5344CB8AC3E}">
        <p14:creationId xmlns:p14="http://schemas.microsoft.com/office/powerpoint/2010/main" val="1127773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a:t>
            </a:r>
            <a:r>
              <a:rPr lang="en-US" dirty="0">
                <a:sym typeface="Wingdings"/>
              </a:rPr>
              <a:t>-&gt;&gt;</a:t>
            </a:r>
            <a:r>
              <a:rPr lang="en-US" baseline="0" dirty="0">
                <a:sym typeface="Wingdings"/>
              </a:rPr>
              <a:t> street city</a:t>
            </a:r>
          </a:p>
          <a:p>
            <a:r>
              <a:rPr lang="en-US" baseline="0" dirty="0">
                <a:sym typeface="Wingdings"/>
              </a:rPr>
              <a:t>Name -&gt;&gt; title year</a:t>
            </a:r>
            <a:endParaRPr lang="en-US" dirty="0"/>
          </a:p>
        </p:txBody>
      </p:sp>
      <p:sp>
        <p:nvSpPr>
          <p:cNvPr id="4" name="Slide Number Placeholder 3"/>
          <p:cNvSpPr>
            <a:spLocks noGrp="1"/>
          </p:cNvSpPr>
          <p:nvPr>
            <p:ph type="sldNum" sz="quarter" idx="10"/>
          </p:nvPr>
        </p:nvSpPr>
        <p:spPr/>
        <p:txBody>
          <a:bodyPr/>
          <a:lstStyle/>
          <a:p>
            <a:fld id="{03BFBEDE-7D8E-7B4E-87A8-40D8CDB7139F}" type="slidenum">
              <a:rPr lang="en-US" smtClean="0"/>
              <a:t>39</a:t>
            </a:fld>
            <a:endParaRPr lang="en-US"/>
          </a:p>
        </p:txBody>
      </p:sp>
    </p:spTree>
    <p:extLst>
      <p:ext uri="{BB962C8B-B14F-4D97-AF65-F5344CB8AC3E}">
        <p14:creationId xmlns:p14="http://schemas.microsoft.com/office/powerpoint/2010/main" val="2039163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Course -&gt;-&gt; Prof</a:t>
            </a:r>
          </a:p>
        </p:txBody>
      </p:sp>
      <p:sp>
        <p:nvSpPr>
          <p:cNvPr id="4" name="Slide Number Placeholder 3"/>
          <p:cNvSpPr>
            <a:spLocks noGrp="1"/>
          </p:cNvSpPr>
          <p:nvPr>
            <p:ph type="sldNum" sz="quarter" idx="10"/>
          </p:nvPr>
        </p:nvSpPr>
        <p:spPr/>
        <p:txBody>
          <a:bodyPr/>
          <a:lstStyle/>
          <a:p>
            <a:fld id="{03BFBEDE-7D8E-7B4E-87A8-40D8CDB7139F}" type="slidenum">
              <a:rPr lang="en-US" smtClean="0"/>
              <a:t>41</a:t>
            </a:fld>
            <a:endParaRPr lang="en-US"/>
          </a:p>
        </p:txBody>
      </p:sp>
    </p:spTree>
    <p:extLst>
      <p:ext uri="{BB962C8B-B14F-4D97-AF65-F5344CB8AC3E}">
        <p14:creationId xmlns:p14="http://schemas.microsoft.com/office/powerpoint/2010/main" val="2136392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a:t>
            </a:r>
            <a:r>
              <a:rPr lang="en-US" baseline="0" dirty="0"/>
              <a:t> (C, T) and (C, P)</a:t>
            </a:r>
            <a:endParaRPr lang="en-US" dirty="0"/>
          </a:p>
        </p:txBody>
      </p:sp>
      <p:sp>
        <p:nvSpPr>
          <p:cNvPr id="4" name="Slide Number Placeholder 3"/>
          <p:cNvSpPr>
            <a:spLocks noGrp="1"/>
          </p:cNvSpPr>
          <p:nvPr>
            <p:ph type="sldNum" sz="quarter" idx="10"/>
          </p:nvPr>
        </p:nvSpPr>
        <p:spPr/>
        <p:txBody>
          <a:bodyPr/>
          <a:lstStyle/>
          <a:p>
            <a:fld id="{03BFBEDE-7D8E-7B4E-87A8-40D8CDB7139F}" type="slidenum">
              <a:rPr lang="en-US" smtClean="0"/>
              <a:t>48</a:t>
            </a:fld>
            <a:endParaRPr lang="en-US"/>
          </a:p>
        </p:txBody>
      </p:sp>
    </p:spTree>
    <p:extLst>
      <p:ext uri="{BB962C8B-B14F-4D97-AF65-F5344CB8AC3E}">
        <p14:creationId xmlns:p14="http://schemas.microsoft.com/office/powerpoint/2010/main" val="817116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Delete the row for</a:t>
            </a:r>
            <a:r>
              <a:rPr lang="en-US" baseline="0" dirty="0"/>
              <a:t> gone with the wind.  Suppose </a:t>
            </a:r>
            <a:r>
              <a:rPr lang="en-US" baseline="0" dirty="0" err="1"/>
              <a:t>vivien</a:t>
            </a:r>
            <a:r>
              <a:rPr lang="en-US" baseline="0" dirty="0"/>
              <a:t> leigh isn’t a star.  Now we lose all the information about the movie.</a:t>
            </a:r>
          </a:p>
          <a:p>
            <a:r>
              <a:rPr lang="en-US" baseline="0" dirty="0"/>
              <a:t>Library database </a:t>
            </a:r>
            <a:r>
              <a:rPr lang="mr-IN" baseline="0" dirty="0"/>
              <a:t>–</a:t>
            </a:r>
            <a:r>
              <a:rPr lang="en-US" baseline="0" dirty="0"/>
              <a:t> one table for storing information about books and who has checked them out.  Suppose everyone who has checked out a book returns them all at the same time, so the library has no copies of the book checked out at the moment.  If all this info is in one table, the library could lose the info about the book (title /author).</a:t>
            </a:r>
            <a:endParaRPr lang="en-US" dirty="0"/>
          </a:p>
        </p:txBody>
      </p:sp>
      <p:sp>
        <p:nvSpPr>
          <p:cNvPr id="4" name="Slide Number Placeholder 3"/>
          <p:cNvSpPr>
            <a:spLocks noGrp="1"/>
          </p:cNvSpPr>
          <p:nvPr>
            <p:ph type="sldNum" sz="quarter" idx="10"/>
          </p:nvPr>
        </p:nvSpPr>
        <p:spPr/>
        <p:txBody>
          <a:bodyPr/>
          <a:lstStyle/>
          <a:p>
            <a:fld id="{03BFBEDE-7D8E-7B4E-87A8-40D8CDB7139F}" type="slidenum">
              <a:rPr lang="en-US" smtClean="0"/>
              <a:t>9</a:t>
            </a:fld>
            <a:endParaRPr lang="en-US"/>
          </a:p>
        </p:txBody>
      </p:sp>
    </p:spTree>
    <p:extLst>
      <p:ext uri="{BB962C8B-B14F-4D97-AF65-F5344CB8AC3E}">
        <p14:creationId xmlns:p14="http://schemas.microsoft.com/office/powerpoint/2010/main" val="1559637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Insertion anomaly:</a:t>
            </a:r>
            <a:r>
              <a:rPr lang="en-US" baseline="0" dirty="0"/>
              <a:t> Suppose we want to add info about a new movie, but we don’t know who the stars are yet.  To add year/length/genre/studio, we have to add star.</a:t>
            </a:r>
          </a:p>
          <a:p>
            <a:r>
              <a:rPr lang="en-US" baseline="0" dirty="0" err="1"/>
              <a:t>Amazon.com</a:t>
            </a:r>
            <a:r>
              <a:rPr lang="en-US" baseline="0" dirty="0"/>
              <a:t> </a:t>
            </a:r>
            <a:r>
              <a:rPr lang="mr-IN" baseline="0" dirty="0"/>
              <a:t>–</a:t>
            </a:r>
            <a:r>
              <a:rPr lang="en-US" baseline="0" dirty="0"/>
              <a:t> can’t store information about a new customer until they’ve made a purchase.</a:t>
            </a:r>
            <a:endParaRPr lang="en-US" dirty="0"/>
          </a:p>
        </p:txBody>
      </p:sp>
      <p:sp>
        <p:nvSpPr>
          <p:cNvPr id="4" name="Slide Number Placeholder 3"/>
          <p:cNvSpPr>
            <a:spLocks noGrp="1"/>
          </p:cNvSpPr>
          <p:nvPr>
            <p:ph type="sldNum" sz="quarter" idx="10"/>
          </p:nvPr>
        </p:nvSpPr>
        <p:spPr/>
        <p:txBody>
          <a:bodyPr/>
          <a:lstStyle/>
          <a:p>
            <a:fld id="{03BFBEDE-7D8E-7B4E-87A8-40D8CDB7139F}" type="slidenum">
              <a:rPr lang="en-US" smtClean="0"/>
              <a:t>10</a:t>
            </a:fld>
            <a:endParaRPr lang="en-US"/>
          </a:p>
        </p:txBody>
      </p:sp>
    </p:spTree>
    <p:extLst>
      <p:ext uri="{BB962C8B-B14F-4D97-AF65-F5344CB8AC3E}">
        <p14:creationId xmlns:p14="http://schemas.microsoft.com/office/powerpoint/2010/main" val="2045040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a:t>
            </a:r>
            <a:r>
              <a:rPr lang="en-US" dirty="0" err="1"/>
              <a:t>fds</a:t>
            </a:r>
            <a:r>
              <a:rPr lang="en-US" dirty="0"/>
              <a:t>: t y -&gt; L g s  original key: t y s</a:t>
            </a:r>
          </a:p>
          <a:p>
            <a:r>
              <a:rPr lang="en-US" dirty="0"/>
              <a:t>New FDs?</a:t>
            </a:r>
          </a:p>
        </p:txBody>
      </p:sp>
      <p:sp>
        <p:nvSpPr>
          <p:cNvPr id="4" name="Slide Number Placeholder 3"/>
          <p:cNvSpPr>
            <a:spLocks noGrp="1"/>
          </p:cNvSpPr>
          <p:nvPr>
            <p:ph type="sldNum" sz="quarter" idx="10"/>
          </p:nvPr>
        </p:nvSpPr>
        <p:spPr/>
        <p:txBody>
          <a:bodyPr/>
          <a:lstStyle/>
          <a:p>
            <a:fld id="{03BFBEDE-7D8E-7B4E-87A8-40D8CDB7139F}" type="slidenum">
              <a:rPr lang="en-US" smtClean="0"/>
              <a:t>16</a:t>
            </a:fld>
            <a:endParaRPr lang="en-US"/>
          </a:p>
        </p:txBody>
      </p:sp>
    </p:spTree>
    <p:extLst>
      <p:ext uri="{BB962C8B-B14F-4D97-AF65-F5344CB8AC3E}">
        <p14:creationId xmlns:p14="http://schemas.microsoft.com/office/powerpoint/2010/main" val="3646537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a:t>
            </a:r>
            <a:r>
              <a:rPr lang="en-US" dirty="0" err="1"/>
              <a:t>fds</a:t>
            </a:r>
            <a:r>
              <a:rPr lang="en-US" dirty="0"/>
              <a:t>: t y -&gt; L g s  original key: t y s</a:t>
            </a:r>
          </a:p>
          <a:p>
            <a:r>
              <a:rPr lang="en-US" dirty="0"/>
              <a:t>New FDs?</a:t>
            </a:r>
          </a:p>
        </p:txBody>
      </p:sp>
      <p:sp>
        <p:nvSpPr>
          <p:cNvPr id="4" name="Slide Number Placeholder 3"/>
          <p:cNvSpPr>
            <a:spLocks noGrp="1"/>
          </p:cNvSpPr>
          <p:nvPr>
            <p:ph type="sldNum" sz="quarter" idx="10"/>
          </p:nvPr>
        </p:nvSpPr>
        <p:spPr/>
        <p:txBody>
          <a:bodyPr/>
          <a:lstStyle/>
          <a:p>
            <a:fld id="{03BFBEDE-7D8E-7B4E-87A8-40D8CDB7139F}" type="slidenum">
              <a:rPr lang="en-US" smtClean="0"/>
              <a:t>21</a:t>
            </a:fld>
            <a:endParaRPr lang="en-US"/>
          </a:p>
        </p:txBody>
      </p:sp>
    </p:spTree>
    <p:extLst>
      <p:ext uri="{BB962C8B-B14F-4D97-AF65-F5344CB8AC3E}">
        <p14:creationId xmlns:p14="http://schemas.microsoft.com/office/powerpoint/2010/main" val="3646537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a:t>
            </a:r>
            <a:r>
              <a:rPr lang="en-US" baseline="0" dirty="0"/>
              <a:t> the FDs?  What is the key?</a:t>
            </a:r>
            <a:endParaRPr lang="en-US" dirty="0"/>
          </a:p>
        </p:txBody>
      </p:sp>
      <p:sp>
        <p:nvSpPr>
          <p:cNvPr id="4" name="Slide Number Placeholder 3"/>
          <p:cNvSpPr>
            <a:spLocks noGrp="1"/>
          </p:cNvSpPr>
          <p:nvPr>
            <p:ph type="sldNum" sz="quarter" idx="10"/>
          </p:nvPr>
        </p:nvSpPr>
        <p:spPr/>
        <p:txBody>
          <a:bodyPr/>
          <a:lstStyle/>
          <a:p>
            <a:fld id="{F056DB29-D372-7140-99F8-727FD5AC3D47}" type="slidenum">
              <a:rPr lang="en-US" smtClean="0"/>
              <a:t>23</a:t>
            </a:fld>
            <a:endParaRPr lang="en-US"/>
          </a:p>
        </p:txBody>
      </p:sp>
    </p:spTree>
    <p:extLst>
      <p:ext uri="{BB962C8B-B14F-4D97-AF65-F5344CB8AC3E}">
        <p14:creationId xmlns:p14="http://schemas.microsoft.com/office/powerpoint/2010/main" val="4113626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a:t>
            </a:r>
            <a:r>
              <a:rPr lang="en-US" baseline="0" dirty="0"/>
              <a:t> = {Author, Title}</a:t>
            </a:r>
          </a:p>
          <a:p>
            <a:r>
              <a:rPr lang="en-US" baseline="0" dirty="0"/>
              <a:t>Decompose using Author -&gt; Address:</a:t>
            </a:r>
          </a:p>
          <a:p>
            <a:r>
              <a:rPr lang="en-US" baseline="0" dirty="0"/>
              <a:t>R1(Author, Address)</a:t>
            </a:r>
          </a:p>
          <a:p>
            <a:r>
              <a:rPr lang="en-US" baseline="0" dirty="0"/>
              <a:t>R2(Author, Title, Genre, Pages) =</a:t>
            </a:r>
            <a:r>
              <a:rPr lang="en-US" baseline="0" dirty="0">
                <a:sym typeface="Wingdings"/>
              </a:rPr>
              <a:t> R2A(</a:t>
            </a:r>
            <a:endParaRPr lang="en-US" dirty="0"/>
          </a:p>
        </p:txBody>
      </p:sp>
      <p:sp>
        <p:nvSpPr>
          <p:cNvPr id="4" name="Slide Number Placeholder 3"/>
          <p:cNvSpPr>
            <a:spLocks noGrp="1"/>
          </p:cNvSpPr>
          <p:nvPr>
            <p:ph type="sldNum" sz="quarter" idx="10"/>
          </p:nvPr>
        </p:nvSpPr>
        <p:spPr/>
        <p:txBody>
          <a:bodyPr/>
          <a:lstStyle/>
          <a:p>
            <a:fld id="{03BFBEDE-7D8E-7B4E-87A8-40D8CDB7139F}" type="slidenum">
              <a:rPr lang="en-US" smtClean="0"/>
              <a:t>24</a:t>
            </a:fld>
            <a:endParaRPr lang="en-US"/>
          </a:p>
        </p:txBody>
      </p:sp>
    </p:spTree>
    <p:extLst>
      <p:ext uri="{BB962C8B-B14F-4D97-AF65-F5344CB8AC3E}">
        <p14:creationId xmlns:p14="http://schemas.microsoft.com/office/powerpoint/2010/main" val="1428255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NT -&gt; C</a:t>
            </a:r>
          </a:p>
          <a:p>
            <a:r>
              <a:rPr lang="en-US" dirty="0"/>
              <a:t>C -&gt; T</a:t>
            </a:r>
          </a:p>
          <a:p>
            <a:r>
              <a:rPr lang="en-US" dirty="0"/>
              <a:t>Keys: NT</a:t>
            </a:r>
            <a:r>
              <a:rPr lang="en-US" baseline="0" dirty="0"/>
              <a:t> and NC</a:t>
            </a:r>
          </a:p>
          <a:p>
            <a:r>
              <a:rPr lang="en-US" baseline="0" dirty="0"/>
              <a:t>Decompose into {N, T} and {N, C} means that NT-&gt;C is not preserved.</a:t>
            </a:r>
            <a:endParaRPr lang="en-US" dirty="0"/>
          </a:p>
        </p:txBody>
      </p:sp>
      <p:sp>
        <p:nvSpPr>
          <p:cNvPr id="4" name="Slide Number Placeholder 3"/>
          <p:cNvSpPr>
            <a:spLocks noGrp="1"/>
          </p:cNvSpPr>
          <p:nvPr>
            <p:ph type="sldNum" sz="quarter" idx="10"/>
          </p:nvPr>
        </p:nvSpPr>
        <p:spPr/>
        <p:txBody>
          <a:bodyPr/>
          <a:lstStyle/>
          <a:p>
            <a:fld id="{03BFBEDE-7D8E-7B4E-87A8-40D8CDB7139F}" type="slidenum">
              <a:rPr lang="en-US" smtClean="0"/>
              <a:t>28</a:t>
            </a:fld>
            <a:endParaRPr lang="en-US"/>
          </a:p>
        </p:txBody>
      </p:sp>
    </p:spTree>
    <p:extLst>
      <p:ext uri="{BB962C8B-B14F-4D97-AF65-F5344CB8AC3E}">
        <p14:creationId xmlns:p14="http://schemas.microsoft.com/office/powerpoint/2010/main" val="570077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Course, </a:t>
            </a:r>
            <a:r>
              <a:rPr lang="en-US" dirty="0" err="1"/>
              <a:t>Dept</a:t>
            </a:r>
            <a:r>
              <a:rPr lang="en-US" dirty="0"/>
              <a:t>, Prof, Semester, Year</a:t>
            </a:r>
          </a:p>
        </p:txBody>
      </p:sp>
      <p:sp>
        <p:nvSpPr>
          <p:cNvPr id="4" name="Slide Number Placeholder 3"/>
          <p:cNvSpPr>
            <a:spLocks noGrp="1"/>
          </p:cNvSpPr>
          <p:nvPr>
            <p:ph type="sldNum" sz="quarter" idx="10"/>
          </p:nvPr>
        </p:nvSpPr>
        <p:spPr/>
        <p:txBody>
          <a:bodyPr/>
          <a:lstStyle/>
          <a:p>
            <a:fld id="{03BFBEDE-7D8E-7B4E-87A8-40D8CDB7139F}" type="slidenum">
              <a:rPr lang="en-US" smtClean="0"/>
              <a:t>33</a:t>
            </a:fld>
            <a:endParaRPr lang="en-US"/>
          </a:p>
        </p:txBody>
      </p:sp>
    </p:spTree>
    <p:extLst>
      <p:ext uri="{BB962C8B-B14F-4D97-AF65-F5344CB8AC3E}">
        <p14:creationId xmlns:p14="http://schemas.microsoft.com/office/powerpoint/2010/main" val="865150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Prakash 2013</a:t>
            </a:r>
          </a:p>
        </p:txBody>
      </p:sp>
      <p:sp>
        <p:nvSpPr>
          <p:cNvPr id="5" name="Footer Placeholder 4"/>
          <p:cNvSpPr>
            <a:spLocks noGrp="1"/>
          </p:cNvSpPr>
          <p:nvPr>
            <p:ph type="ftr" sz="quarter" idx="11"/>
          </p:nvPr>
        </p:nvSpPr>
        <p:spPr/>
        <p:txBody>
          <a:bodyPr/>
          <a:lstStyle/>
          <a:p>
            <a:r>
              <a:rPr lang="en-US"/>
              <a:t>VT CS 4604</a:t>
            </a:r>
          </a:p>
        </p:txBody>
      </p:sp>
      <p:sp>
        <p:nvSpPr>
          <p:cNvPr id="6" name="Slide Number Placeholder 5"/>
          <p:cNvSpPr>
            <a:spLocks noGrp="1"/>
          </p:cNvSpPr>
          <p:nvPr>
            <p:ph type="sldNum" sz="quarter" idx="12"/>
          </p:nvPr>
        </p:nvSpPr>
        <p:spPr/>
        <p:txBody>
          <a:bodyPr/>
          <a:lstStyle/>
          <a:p>
            <a:fld id="{252E8E36-62E0-7349-80DB-610E9A8BE4F9}" type="slidenum">
              <a:rPr lang="en-US" smtClean="0"/>
              <a:t>‹#›</a:t>
            </a:fld>
            <a:endParaRPr lang="en-US"/>
          </a:p>
        </p:txBody>
      </p:sp>
    </p:spTree>
    <p:extLst>
      <p:ext uri="{BB962C8B-B14F-4D97-AF65-F5344CB8AC3E}">
        <p14:creationId xmlns:p14="http://schemas.microsoft.com/office/powerpoint/2010/main" val="264768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Prakash 2013</a:t>
            </a:r>
          </a:p>
        </p:txBody>
      </p:sp>
      <p:sp>
        <p:nvSpPr>
          <p:cNvPr id="5" name="Footer Placeholder 4"/>
          <p:cNvSpPr>
            <a:spLocks noGrp="1"/>
          </p:cNvSpPr>
          <p:nvPr>
            <p:ph type="ftr" sz="quarter" idx="11"/>
          </p:nvPr>
        </p:nvSpPr>
        <p:spPr/>
        <p:txBody>
          <a:bodyPr/>
          <a:lstStyle/>
          <a:p>
            <a:r>
              <a:rPr lang="en-US"/>
              <a:t>VT CS 4604</a:t>
            </a:r>
          </a:p>
        </p:txBody>
      </p:sp>
      <p:sp>
        <p:nvSpPr>
          <p:cNvPr id="6" name="Slide Number Placeholder 5"/>
          <p:cNvSpPr>
            <a:spLocks noGrp="1"/>
          </p:cNvSpPr>
          <p:nvPr>
            <p:ph type="sldNum" sz="quarter" idx="12"/>
          </p:nvPr>
        </p:nvSpPr>
        <p:spPr/>
        <p:txBody>
          <a:bodyPr/>
          <a:lstStyle/>
          <a:p>
            <a:fld id="{252E8E36-62E0-7349-80DB-610E9A8BE4F9}" type="slidenum">
              <a:rPr lang="en-US" smtClean="0"/>
              <a:t>‹#›</a:t>
            </a:fld>
            <a:endParaRPr lang="en-US"/>
          </a:p>
        </p:txBody>
      </p:sp>
    </p:spTree>
    <p:extLst>
      <p:ext uri="{BB962C8B-B14F-4D97-AF65-F5344CB8AC3E}">
        <p14:creationId xmlns:p14="http://schemas.microsoft.com/office/powerpoint/2010/main" val="329881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Prakash 2013</a:t>
            </a:r>
          </a:p>
        </p:txBody>
      </p:sp>
      <p:sp>
        <p:nvSpPr>
          <p:cNvPr id="5" name="Footer Placeholder 4"/>
          <p:cNvSpPr>
            <a:spLocks noGrp="1"/>
          </p:cNvSpPr>
          <p:nvPr>
            <p:ph type="ftr" sz="quarter" idx="11"/>
          </p:nvPr>
        </p:nvSpPr>
        <p:spPr/>
        <p:txBody>
          <a:bodyPr/>
          <a:lstStyle/>
          <a:p>
            <a:r>
              <a:rPr lang="en-US"/>
              <a:t>VT CS 4604</a:t>
            </a:r>
          </a:p>
        </p:txBody>
      </p:sp>
      <p:sp>
        <p:nvSpPr>
          <p:cNvPr id="6" name="Slide Number Placeholder 5"/>
          <p:cNvSpPr>
            <a:spLocks noGrp="1"/>
          </p:cNvSpPr>
          <p:nvPr>
            <p:ph type="sldNum" sz="quarter" idx="12"/>
          </p:nvPr>
        </p:nvSpPr>
        <p:spPr/>
        <p:txBody>
          <a:bodyPr/>
          <a:lstStyle/>
          <a:p>
            <a:fld id="{252E8E36-62E0-7349-80DB-610E9A8BE4F9}" type="slidenum">
              <a:rPr lang="en-US" smtClean="0"/>
              <a:t>‹#›</a:t>
            </a:fld>
            <a:endParaRPr lang="en-US"/>
          </a:p>
        </p:txBody>
      </p:sp>
    </p:spTree>
    <p:extLst>
      <p:ext uri="{BB962C8B-B14F-4D97-AF65-F5344CB8AC3E}">
        <p14:creationId xmlns:p14="http://schemas.microsoft.com/office/powerpoint/2010/main" val="156601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Prakash 2013</a:t>
            </a:r>
          </a:p>
        </p:txBody>
      </p:sp>
      <p:sp>
        <p:nvSpPr>
          <p:cNvPr id="5" name="Footer Placeholder 4"/>
          <p:cNvSpPr>
            <a:spLocks noGrp="1"/>
          </p:cNvSpPr>
          <p:nvPr>
            <p:ph type="ftr" sz="quarter" idx="11"/>
          </p:nvPr>
        </p:nvSpPr>
        <p:spPr/>
        <p:txBody>
          <a:bodyPr/>
          <a:lstStyle/>
          <a:p>
            <a:r>
              <a:rPr lang="en-US"/>
              <a:t>VT CS 4604</a:t>
            </a:r>
          </a:p>
        </p:txBody>
      </p:sp>
      <p:sp>
        <p:nvSpPr>
          <p:cNvPr id="6" name="Slide Number Placeholder 5"/>
          <p:cNvSpPr>
            <a:spLocks noGrp="1"/>
          </p:cNvSpPr>
          <p:nvPr>
            <p:ph type="sldNum" sz="quarter" idx="12"/>
          </p:nvPr>
        </p:nvSpPr>
        <p:spPr/>
        <p:txBody>
          <a:bodyPr/>
          <a:lstStyle/>
          <a:p>
            <a:fld id="{252E8E36-62E0-7349-80DB-610E9A8BE4F9}" type="slidenum">
              <a:rPr lang="en-US" smtClean="0"/>
              <a:t>‹#›</a:t>
            </a:fld>
            <a:endParaRPr lang="en-US"/>
          </a:p>
        </p:txBody>
      </p:sp>
    </p:spTree>
    <p:extLst>
      <p:ext uri="{BB962C8B-B14F-4D97-AF65-F5344CB8AC3E}">
        <p14:creationId xmlns:p14="http://schemas.microsoft.com/office/powerpoint/2010/main" val="173005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Prakash 2013</a:t>
            </a:r>
          </a:p>
        </p:txBody>
      </p:sp>
      <p:sp>
        <p:nvSpPr>
          <p:cNvPr id="5" name="Footer Placeholder 4"/>
          <p:cNvSpPr>
            <a:spLocks noGrp="1"/>
          </p:cNvSpPr>
          <p:nvPr>
            <p:ph type="ftr" sz="quarter" idx="11"/>
          </p:nvPr>
        </p:nvSpPr>
        <p:spPr/>
        <p:txBody>
          <a:bodyPr/>
          <a:lstStyle/>
          <a:p>
            <a:r>
              <a:rPr lang="en-US"/>
              <a:t>VT CS 4604</a:t>
            </a:r>
          </a:p>
        </p:txBody>
      </p:sp>
      <p:sp>
        <p:nvSpPr>
          <p:cNvPr id="6" name="Slide Number Placeholder 5"/>
          <p:cNvSpPr>
            <a:spLocks noGrp="1"/>
          </p:cNvSpPr>
          <p:nvPr>
            <p:ph type="sldNum" sz="quarter" idx="12"/>
          </p:nvPr>
        </p:nvSpPr>
        <p:spPr/>
        <p:txBody>
          <a:bodyPr/>
          <a:lstStyle/>
          <a:p>
            <a:fld id="{252E8E36-62E0-7349-80DB-610E9A8BE4F9}" type="slidenum">
              <a:rPr lang="en-US" smtClean="0"/>
              <a:t>‹#›</a:t>
            </a:fld>
            <a:endParaRPr lang="en-US"/>
          </a:p>
        </p:txBody>
      </p:sp>
    </p:spTree>
    <p:extLst>
      <p:ext uri="{BB962C8B-B14F-4D97-AF65-F5344CB8AC3E}">
        <p14:creationId xmlns:p14="http://schemas.microsoft.com/office/powerpoint/2010/main" val="311477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Prakash 2013</a:t>
            </a:r>
          </a:p>
        </p:txBody>
      </p:sp>
      <p:sp>
        <p:nvSpPr>
          <p:cNvPr id="6" name="Footer Placeholder 5"/>
          <p:cNvSpPr>
            <a:spLocks noGrp="1"/>
          </p:cNvSpPr>
          <p:nvPr>
            <p:ph type="ftr" sz="quarter" idx="11"/>
          </p:nvPr>
        </p:nvSpPr>
        <p:spPr/>
        <p:txBody>
          <a:bodyPr/>
          <a:lstStyle/>
          <a:p>
            <a:r>
              <a:rPr lang="en-US"/>
              <a:t>VT CS 4604</a:t>
            </a:r>
          </a:p>
        </p:txBody>
      </p:sp>
      <p:sp>
        <p:nvSpPr>
          <p:cNvPr id="7" name="Slide Number Placeholder 6"/>
          <p:cNvSpPr>
            <a:spLocks noGrp="1"/>
          </p:cNvSpPr>
          <p:nvPr>
            <p:ph type="sldNum" sz="quarter" idx="12"/>
          </p:nvPr>
        </p:nvSpPr>
        <p:spPr/>
        <p:txBody>
          <a:bodyPr/>
          <a:lstStyle/>
          <a:p>
            <a:fld id="{252E8E36-62E0-7349-80DB-610E9A8BE4F9}" type="slidenum">
              <a:rPr lang="en-US" smtClean="0"/>
              <a:t>‹#›</a:t>
            </a:fld>
            <a:endParaRPr lang="en-US"/>
          </a:p>
        </p:txBody>
      </p:sp>
    </p:spTree>
    <p:extLst>
      <p:ext uri="{BB962C8B-B14F-4D97-AF65-F5344CB8AC3E}">
        <p14:creationId xmlns:p14="http://schemas.microsoft.com/office/powerpoint/2010/main" val="77639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Prakash 2013</a:t>
            </a:r>
          </a:p>
        </p:txBody>
      </p:sp>
      <p:sp>
        <p:nvSpPr>
          <p:cNvPr id="8" name="Footer Placeholder 7"/>
          <p:cNvSpPr>
            <a:spLocks noGrp="1"/>
          </p:cNvSpPr>
          <p:nvPr>
            <p:ph type="ftr" sz="quarter" idx="11"/>
          </p:nvPr>
        </p:nvSpPr>
        <p:spPr/>
        <p:txBody>
          <a:bodyPr/>
          <a:lstStyle/>
          <a:p>
            <a:r>
              <a:rPr lang="en-US"/>
              <a:t>VT CS 4604</a:t>
            </a:r>
          </a:p>
        </p:txBody>
      </p:sp>
      <p:sp>
        <p:nvSpPr>
          <p:cNvPr id="9" name="Slide Number Placeholder 8"/>
          <p:cNvSpPr>
            <a:spLocks noGrp="1"/>
          </p:cNvSpPr>
          <p:nvPr>
            <p:ph type="sldNum" sz="quarter" idx="12"/>
          </p:nvPr>
        </p:nvSpPr>
        <p:spPr/>
        <p:txBody>
          <a:bodyPr/>
          <a:lstStyle/>
          <a:p>
            <a:fld id="{252E8E36-62E0-7349-80DB-610E9A8BE4F9}" type="slidenum">
              <a:rPr lang="en-US" smtClean="0"/>
              <a:t>‹#›</a:t>
            </a:fld>
            <a:endParaRPr lang="en-US"/>
          </a:p>
        </p:txBody>
      </p:sp>
    </p:spTree>
    <p:extLst>
      <p:ext uri="{BB962C8B-B14F-4D97-AF65-F5344CB8AC3E}">
        <p14:creationId xmlns:p14="http://schemas.microsoft.com/office/powerpoint/2010/main" val="280863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Prakash 2013</a:t>
            </a:r>
          </a:p>
        </p:txBody>
      </p:sp>
      <p:sp>
        <p:nvSpPr>
          <p:cNvPr id="4" name="Footer Placeholder 3"/>
          <p:cNvSpPr>
            <a:spLocks noGrp="1"/>
          </p:cNvSpPr>
          <p:nvPr>
            <p:ph type="ftr" sz="quarter" idx="11"/>
          </p:nvPr>
        </p:nvSpPr>
        <p:spPr/>
        <p:txBody>
          <a:bodyPr/>
          <a:lstStyle/>
          <a:p>
            <a:r>
              <a:rPr lang="en-US"/>
              <a:t>VT CS 4604</a:t>
            </a:r>
          </a:p>
        </p:txBody>
      </p:sp>
      <p:sp>
        <p:nvSpPr>
          <p:cNvPr id="5" name="Slide Number Placeholder 4"/>
          <p:cNvSpPr>
            <a:spLocks noGrp="1"/>
          </p:cNvSpPr>
          <p:nvPr>
            <p:ph type="sldNum" sz="quarter" idx="12"/>
          </p:nvPr>
        </p:nvSpPr>
        <p:spPr/>
        <p:txBody>
          <a:bodyPr/>
          <a:lstStyle/>
          <a:p>
            <a:fld id="{252E8E36-62E0-7349-80DB-610E9A8BE4F9}" type="slidenum">
              <a:rPr lang="en-US" smtClean="0"/>
              <a:t>‹#›</a:t>
            </a:fld>
            <a:endParaRPr lang="en-US"/>
          </a:p>
        </p:txBody>
      </p:sp>
    </p:spTree>
    <p:extLst>
      <p:ext uri="{BB962C8B-B14F-4D97-AF65-F5344CB8AC3E}">
        <p14:creationId xmlns:p14="http://schemas.microsoft.com/office/powerpoint/2010/main" val="4129785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Prakash 2013</a:t>
            </a:r>
          </a:p>
        </p:txBody>
      </p:sp>
      <p:sp>
        <p:nvSpPr>
          <p:cNvPr id="3" name="Footer Placeholder 2"/>
          <p:cNvSpPr>
            <a:spLocks noGrp="1"/>
          </p:cNvSpPr>
          <p:nvPr>
            <p:ph type="ftr" sz="quarter" idx="11"/>
          </p:nvPr>
        </p:nvSpPr>
        <p:spPr/>
        <p:txBody>
          <a:bodyPr/>
          <a:lstStyle/>
          <a:p>
            <a:r>
              <a:rPr lang="en-US"/>
              <a:t>VT CS 4604</a:t>
            </a:r>
          </a:p>
        </p:txBody>
      </p:sp>
      <p:sp>
        <p:nvSpPr>
          <p:cNvPr id="4" name="Slide Number Placeholder 3"/>
          <p:cNvSpPr>
            <a:spLocks noGrp="1"/>
          </p:cNvSpPr>
          <p:nvPr>
            <p:ph type="sldNum" sz="quarter" idx="12"/>
          </p:nvPr>
        </p:nvSpPr>
        <p:spPr/>
        <p:txBody>
          <a:bodyPr/>
          <a:lstStyle/>
          <a:p>
            <a:fld id="{252E8E36-62E0-7349-80DB-610E9A8BE4F9}" type="slidenum">
              <a:rPr lang="en-US" smtClean="0"/>
              <a:t>‹#›</a:t>
            </a:fld>
            <a:endParaRPr lang="en-US"/>
          </a:p>
        </p:txBody>
      </p:sp>
    </p:spTree>
    <p:extLst>
      <p:ext uri="{BB962C8B-B14F-4D97-AF65-F5344CB8AC3E}">
        <p14:creationId xmlns:p14="http://schemas.microsoft.com/office/powerpoint/2010/main" val="372955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Prakash 2013</a:t>
            </a:r>
          </a:p>
        </p:txBody>
      </p:sp>
      <p:sp>
        <p:nvSpPr>
          <p:cNvPr id="6" name="Footer Placeholder 5"/>
          <p:cNvSpPr>
            <a:spLocks noGrp="1"/>
          </p:cNvSpPr>
          <p:nvPr>
            <p:ph type="ftr" sz="quarter" idx="11"/>
          </p:nvPr>
        </p:nvSpPr>
        <p:spPr/>
        <p:txBody>
          <a:bodyPr/>
          <a:lstStyle/>
          <a:p>
            <a:r>
              <a:rPr lang="en-US"/>
              <a:t>VT CS 4604</a:t>
            </a:r>
          </a:p>
        </p:txBody>
      </p:sp>
      <p:sp>
        <p:nvSpPr>
          <p:cNvPr id="7" name="Slide Number Placeholder 6"/>
          <p:cNvSpPr>
            <a:spLocks noGrp="1"/>
          </p:cNvSpPr>
          <p:nvPr>
            <p:ph type="sldNum" sz="quarter" idx="12"/>
          </p:nvPr>
        </p:nvSpPr>
        <p:spPr/>
        <p:txBody>
          <a:bodyPr/>
          <a:lstStyle/>
          <a:p>
            <a:fld id="{252E8E36-62E0-7349-80DB-610E9A8BE4F9}" type="slidenum">
              <a:rPr lang="en-US" smtClean="0"/>
              <a:t>‹#›</a:t>
            </a:fld>
            <a:endParaRPr lang="en-US"/>
          </a:p>
        </p:txBody>
      </p:sp>
    </p:spTree>
    <p:extLst>
      <p:ext uri="{BB962C8B-B14F-4D97-AF65-F5344CB8AC3E}">
        <p14:creationId xmlns:p14="http://schemas.microsoft.com/office/powerpoint/2010/main" val="20156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Prakash 2013</a:t>
            </a:r>
          </a:p>
        </p:txBody>
      </p:sp>
      <p:sp>
        <p:nvSpPr>
          <p:cNvPr id="6" name="Footer Placeholder 5"/>
          <p:cNvSpPr>
            <a:spLocks noGrp="1"/>
          </p:cNvSpPr>
          <p:nvPr>
            <p:ph type="ftr" sz="quarter" idx="11"/>
          </p:nvPr>
        </p:nvSpPr>
        <p:spPr/>
        <p:txBody>
          <a:bodyPr/>
          <a:lstStyle/>
          <a:p>
            <a:r>
              <a:rPr lang="en-US"/>
              <a:t>VT CS 4604</a:t>
            </a:r>
          </a:p>
        </p:txBody>
      </p:sp>
      <p:sp>
        <p:nvSpPr>
          <p:cNvPr id="7" name="Slide Number Placeholder 6"/>
          <p:cNvSpPr>
            <a:spLocks noGrp="1"/>
          </p:cNvSpPr>
          <p:nvPr>
            <p:ph type="sldNum" sz="quarter" idx="12"/>
          </p:nvPr>
        </p:nvSpPr>
        <p:spPr/>
        <p:txBody>
          <a:bodyPr/>
          <a:lstStyle/>
          <a:p>
            <a:fld id="{252E8E36-62E0-7349-80DB-610E9A8BE4F9}" type="slidenum">
              <a:rPr lang="en-US" smtClean="0"/>
              <a:t>‹#›</a:t>
            </a:fld>
            <a:endParaRPr lang="en-US"/>
          </a:p>
        </p:txBody>
      </p:sp>
    </p:spTree>
    <p:extLst>
      <p:ext uri="{BB962C8B-B14F-4D97-AF65-F5344CB8AC3E}">
        <p14:creationId xmlns:p14="http://schemas.microsoft.com/office/powerpoint/2010/main" val="4232773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Prakash 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VT CS 4604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E8E36-62E0-7349-80DB-610E9A8BE4F9}" type="slidenum">
              <a:rPr lang="en-US" smtClean="0"/>
              <a:t>‹#›</a:t>
            </a:fld>
            <a:endParaRPr lang="en-US"/>
          </a:p>
        </p:txBody>
      </p:sp>
    </p:spTree>
    <p:extLst>
      <p:ext uri="{BB962C8B-B14F-4D97-AF65-F5344CB8AC3E}">
        <p14:creationId xmlns:p14="http://schemas.microsoft.com/office/powerpoint/2010/main" val="217173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10.bin"/><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2.bin"/><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52E8E36-62E0-7349-80DB-610E9A8BE4F9}" type="slidenum">
              <a:rPr lang="en-US" smtClean="0"/>
              <a:t>1</a:t>
            </a:fld>
            <a:endParaRPr lang="en-US"/>
          </a:p>
        </p:txBody>
      </p:sp>
    </p:spTree>
    <p:extLst>
      <p:ext uri="{BB962C8B-B14F-4D97-AF65-F5344CB8AC3E}">
        <p14:creationId xmlns:p14="http://schemas.microsoft.com/office/powerpoint/2010/main" val="418138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8788"/>
          </a:xfrm>
        </p:spPr>
        <p:txBody>
          <a:bodyPr/>
          <a:lstStyle/>
          <a:p>
            <a:r>
              <a:rPr lang="en-US" dirty="0"/>
              <a:t>Anomalies</a:t>
            </a:r>
          </a:p>
        </p:txBody>
      </p:sp>
      <p:sp>
        <p:nvSpPr>
          <p:cNvPr id="3" name="Content Placeholder 2"/>
          <p:cNvSpPr>
            <a:spLocks noGrp="1"/>
          </p:cNvSpPr>
          <p:nvPr>
            <p:ph idx="1"/>
          </p:nvPr>
        </p:nvSpPr>
        <p:spPr>
          <a:xfrm>
            <a:off x="457200" y="1083426"/>
            <a:ext cx="8229600" cy="5042737"/>
          </a:xfrm>
        </p:spPr>
        <p:txBody>
          <a:bodyPr/>
          <a:lstStyle/>
          <a:p>
            <a:r>
              <a:rPr lang="en-US" dirty="0"/>
              <a:t>Insertion anomaly (left out of book): when storing a piece of information forces us to store an unrelated piece of information as well.</a:t>
            </a:r>
          </a:p>
        </p:txBody>
      </p:sp>
      <p:graphicFrame>
        <p:nvGraphicFramePr>
          <p:cNvPr id="4" name="Table 3"/>
          <p:cNvGraphicFramePr>
            <a:graphicFrameLocks noGrp="1"/>
          </p:cNvGraphicFramePr>
          <p:nvPr>
            <p:extLst>
              <p:ext uri="{D42A27DB-BD31-4B8C-83A1-F6EECF244321}">
                <p14:modId xmlns:p14="http://schemas.microsoft.com/office/powerpoint/2010/main" val="1719234866"/>
              </p:ext>
            </p:extLst>
          </p:nvPr>
        </p:nvGraphicFramePr>
        <p:xfrm>
          <a:off x="329885" y="3284609"/>
          <a:ext cx="8446656" cy="2667000"/>
        </p:xfrm>
        <a:graphic>
          <a:graphicData uri="http://schemas.openxmlformats.org/drawingml/2006/table">
            <a:tbl>
              <a:tblPr firstRow="1" bandRow="1">
                <a:tableStyleId>{5C22544A-7EE6-4342-B048-85BDC9FD1C3A}</a:tableStyleId>
              </a:tblPr>
              <a:tblGrid>
                <a:gridCol w="2243982">
                  <a:extLst>
                    <a:ext uri="{9D8B030D-6E8A-4147-A177-3AD203B41FA5}">
                      <a16:colId xmlns:a16="http://schemas.microsoft.com/office/drawing/2014/main" val="20000"/>
                    </a:ext>
                  </a:extLst>
                </a:gridCol>
                <a:gridCol w="846680">
                  <a:extLst>
                    <a:ext uri="{9D8B030D-6E8A-4147-A177-3AD203B41FA5}">
                      <a16:colId xmlns:a16="http://schemas.microsoft.com/office/drawing/2014/main" val="20001"/>
                    </a:ext>
                  </a:extLst>
                </a:gridCol>
                <a:gridCol w="846653">
                  <a:extLst>
                    <a:ext uri="{9D8B030D-6E8A-4147-A177-3AD203B41FA5}">
                      <a16:colId xmlns:a16="http://schemas.microsoft.com/office/drawing/2014/main" val="20002"/>
                    </a:ext>
                  </a:extLst>
                </a:gridCol>
                <a:gridCol w="1276466">
                  <a:extLst>
                    <a:ext uri="{9D8B030D-6E8A-4147-A177-3AD203B41FA5}">
                      <a16:colId xmlns:a16="http://schemas.microsoft.com/office/drawing/2014/main" val="20003"/>
                    </a:ext>
                  </a:extLst>
                </a:gridCol>
                <a:gridCol w="1402011">
                  <a:extLst>
                    <a:ext uri="{9D8B030D-6E8A-4147-A177-3AD203B41FA5}">
                      <a16:colId xmlns:a16="http://schemas.microsoft.com/office/drawing/2014/main" val="20004"/>
                    </a:ext>
                  </a:extLst>
                </a:gridCol>
                <a:gridCol w="1830864">
                  <a:extLst>
                    <a:ext uri="{9D8B030D-6E8A-4147-A177-3AD203B41FA5}">
                      <a16:colId xmlns:a16="http://schemas.microsoft.com/office/drawing/2014/main" val="20005"/>
                    </a:ext>
                  </a:extLst>
                </a:gridCol>
              </a:tblGrid>
              <a:tr h="370840">
                <a:tc>
                  <a:txBody>
                    <a:bodyPr/>
                    <a:lstStyle/>
                    <a:p>
                      <a:r>
                        <a:rPr lang="en-US" sz="1900" dirty="0"/>
                        <a:t>title</a:t>
                      </a:r>
                    </a:p>
                  </a:txBody>
                  <a:tcPr/>
                </a:tc>
                <a:tc>
                  <a:txBody>
                    <a:bodyPr/>
                    <a:lstStyle/>
                    <a:p>
                      <a:r>
                        <a:rPr lang="en-US" sz="1900" dirty="0"/>
                        <a:t>year</a:t>
                      </a:r>
                    </a:p>
                  </a:txBody>
                  <a:tcPr/>
                </a:tc>
                <a:tc>
                  <a:txBody>
                    <a:bodyPr/>
                    <a:lstStyle/>
                    <a:p>
                      <a:r>
                        <a:rPr lang="en-US" sz="1900" dirty="0"/>
                        <a:t>length</a:t>
                      </a:r>
                    </a:p>
                  </a:txBody>
                  <a:tcPr/>
                </a:tc>
                <a:tc>
                  <a:txBody>
                    <a:bodyPr/>
                    <a:lstStyle/>
                    <a:p>
                      <a:r>
                        <a:rPr lang="en-US" sz="1900" dirty="0"/>
                        <a:t>genre</a:t>
                      </a:r>
                    </a:p>
                  </a:txBody>
                  <a:tcPr/>
                </a:tc>
                <a:tc>
                  <a:txBody>
                    <a:bodyPr/>
                    <a:lstStyle/>
                    <a:p>
                      <a:r>
                        <a:rPr lang="en-US" sz="1900" dirty="0"/>
                        <a:t>studio</a:t>
                      </a:r>
                    </a:p>
                  </a:txBody>
                  <a:tcPr/>
                </a:tc>
                <a:tc>
                  <a:txBody>
                    <a:bodyPr/>
                    <a:lstStyle/>
                    <a:p>
                      <a:r>
                        <a:rPr lang="en-US" sz="1900" dirty="0"/>
                        <a:t>star</a:t>
                      </a:r>
                    </a:p>
                  </a:txBody>
                  <a:tcPr/>
                </a:tc>
                <a:extLst>
                  <a:ext uri="{0D108BD9-81ED-4DB2-BD59-A6C34878D82A}">
                    <a16:rowId xmlns:a16="http://schemas.microsoft.com/office/drawing/2014/main" val="10000"/>
                  </a:ext>
                </a:extLst>
              </a:tr>
              <a:tr h="370840">
                <a:tc>
                  <a:txBody>
                    <a:bodyPr/>
                    <a:lstStyle/>
                    <a:p>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Carrie Fisher</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Mark Hamill</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Harrison Ford</a:t>
                      </a:r>
                    </a:p>
                  </a:txBody>
                  <a:tcPr/>
                </a:tc>
                <a:extLst>
                  <a:ext uri="{0D108BD9-81ED-4DB2-BD59-A6C34878D82A}">
                    <a16:rowId xmlns:a16="http://schemas.microsoft.com/office/drawing/2014/main" val="10003"/>
                  </a:ext>
                </a:extLst>
              </a:tr>
              <a:tr h="370840">
                <a:tc>
                  <a:txBody>
                    <a:bodyPr/>
                    <a:lstStyle/>
                    <a:p>
                      <a:r>
                        <a:rPr lang="en-US" sz="1900" dirty="0"/>
                        <a:t>Gone With</a:t>
                      </a:r>
                      <a:r>
                        <a:rPr lang="en-US" sz="1900" baseline="0" dirty="0"/>
                        <a:t> the Wind</a:t>
                      </a:r>
                      <a:endParaRPr lang="en-US" sz="1900" dirty="0"/>
                    </a:p>
                  </a:txBody>
                  <a:tcPr/>
                </a:tc>
                <a:tc>
                  <a:txBody>
                    <a:bodyPr/>
                    <a:lstStyle/>
                    <a:p>
                      <a:r>
                        <a:rPr lang="en-US" sz="1900" dirty="0"/>
                        <a:t>1939</a:t>
                      </a:r>
                    </a:p>
                  </a:txBody>
                  <a:tcPr/>
                </a:tc>
                <a:tc>
                  <a:txBody>
                    <a:bodyPr/>
                    <a:lstStyle/>
                    <a:p>
                      <a:r>
                        <a:rPr lang="en-US" sz="1900" dirty="0"/>
                        <a:t>231</a:t>
                      </a:r>
                    </a:p>
                  </a:txBody>
                  <a:tcPr/>
                </a:tc>
                <a:tc>
                  <a:txBody>
                    <a:bodyPr/>
                    <a:lstStyle/>
                    <a:p>
                      <a:r>
                        <a:rPr lang="en-US" sz="1900" dirty="0"/>
                        <a:t>Drama</a:t>
                      </a:r>
                    </a:p>
                  </a:txBody>
                  <a:tcPr/>
                </a:tc>
                <a:tc>
                  <a:txBody>
                    <a:bodyPr/>
                    <a:lstStyle/>
                    <a:p>
                      <a:r>
                        <a:rPr lang="en-US" sz="1900" dirty="0"/>
                        <a:t>MGM</a:t>
                      </a:r>
                    </a:p>
                  </a:txBody>
                  <a:tcPr/>
                </a:tc>
                <a:tc>
                  <a:txBody>
                    <a:bodyPr/>
                    <a:lstStyle/>
                    <a:p>
                      <a:r>
                        <a:rPr lang="en-US" sz="1900" dirty="0"/>
                        <a:t>Vivien Leigh</a:t>
                      </a:r>
                    </a:p>
                  </a:txBody>
                  <a:tcPr/>
                </a:tc>
                <a:extLst>
                  <a:ext uri="{0D108BD9-81ED-4DB2-BD59-A6C34878D82A}">
                    <a16:rowId xmlns:a16="http://schemas.microsoft.com/office/drawing/2014/main" val="10004"/>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Dana </a:t>
                      </a:r>
                      <a:r>
                        <a:rPr lang="en-US" sz="1900" dirty="0" err="1"/>
                        <a:t>Carvey</a:t>
                      </a:r>
                      <a:endParaRPr lang="en-US" sz="1900" dirty="0"/>
                    </a:p>
                  </a:txBody>
                  <a:tcPr/>
                </a:tc>
                <a:extLst>
                  <a:ext uri="{0D108BD9-81ED-4DB2-BD59-A6C34878D82A}">
                    <a16:rowId xmlns:a16="http://schemas.microsoft.com/office/drawing/2014/main" val="10005"/>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Mike Meyers</a:t>
                      </a:r>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252E8E36-62E0-7349-80DB-610E9A8BE4F9}" type="slidenum">
              <a:rPr lang="en-US" smtClean="0"/>
              <a:t>10</a:t>
            </a:fld>
            <a:endParaRPr lang="en-US"/>
          </a:p>
        </p:txBody>
      </p:sp>
    </p:spTree>
    <p:extLst>
      <p:ext uri="{BB962C8B-B14F-4D97-AF65-F5344CB8AC3E}">
        <p14:creationId xmlns:p14="http://schemas.microsoft.com/office/powerpoint/2010/main" val="16990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380084" y="80584"/>
            <a:ext cx="4214136" cy="5983800"/>
          </a:xfrm>
          <a:prstGeom prst="rect">
            <a:avLst/>
          </a:prstGeom>
        </p:spPr>
      </p:pic>
      <p:sp>
        <p:nvSpPr>
          <p:cNvPr id="6" name="Slide Number Placeholder 5"/>
          <p:cNvSpPr>
            <a:spLocks noGrp="1"/>
          </p:cNvSpPr>
          <p:nvPr>
            <p:ph type="sldNum" sz="quarter" idx="12"/>
          </p:nvPr>
        </p:nvSpPr>
        <p:spPr/>
        <p:txBody>
          <a:bodyPr/>
          <a:lstStyle/>
          <a:p>
            <a:fld id="{252E8E36-62E0-7349-80DB-610E9A8BE4F9}" type="slidenum">
              <a:rPr lang="en-US" smtClean="0"/>
              <a:t>11</a:t>
            </a:fld>
            <a:endParaRPr lang="en-US"/>
          </a:p>
        </p:txBody>
      </p:sp>
    </p:spTree>
    <p:extLst>
      <p:ext uri="{BB962C8B-B14F-4D97-AF65-F5344CB8AC3E}">
        <p14:creationId xmlns:p14="http://schemas.microsoft.com/office/powerpoint/2010/main" val="177382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Decomposing Relations</a:t>
            </a:r>
          </a:p>
        </p:txBody>
      </p:sp>
      <p:sp>
        <p:nvSpPr>
          <p:cNvPr id="3" name="Content Placeholder 2"/>
          <p:cNvSpPr>
            <a:spLocks noGrp="1"/>
          </p:cNvSpPr>
          <p:nvPr>
            <p:ph idx="1"/>
          </p:nvPr>
        </p:nvSpPr>
        <p:spPr/>
        <p:txBody>
          <a:bodyPr>
            <a:normAutofit lnSpcReduction="10000"/>
          </a:bodyPr>
          <a:lstStyle/>
          <a:p>
            <a:r>
              <a:rPr lang="en-US" dirty="0"/>
              <a:t>Given a relation R(A1, A2…, An), two relations S(B1, B2…, </a:t>
            </a:r>
            <a:r>
              <a:rPr lang="en-US" dirty="0" err="1"/>
              <a:t>Bm</a:t>
            </a:r>
            <a:r>
              <a:rPr lang="en-US" dirty="0"/>
              <a:t>) and T(C1, C2…, </a:t>
            </a:r>
            <a:r>
              <a:rPr lang="en-US" dirty="0" err="1"/>
              <a:t>Ck</a:t>
            </a:r>
            <a:r>
              <a:rPr lang="en-US" dirty="0"/>
              <a:t>) form a decomposition of R if:</a:t>
            </a:r>
          </a:p>
          <a:p>
            <a:pPr marL="514350" indent="-514350">
              <a:buAutoNum type="arabicPeriod"/>
            </a:pPr>
            <a:r>
              <a:rPr lang="en-US" dirty="0"/>
              <a:t>the attributes of S and T together make up the attributes of R, i.e., {A's} = {B's} U {C's} </a:t>
            </a:r>
          </a:p>
          <a:p>
            <a:pPr marL="514350" indent="-514350">
              <a:buAutoNum type="arabicPeriod"/>
            </a:pPr>
            <a:r>
              <a:rPr lang="en-US" dirty="0"/>
              <a:t>the tuples in S are the projections into {B1…</a:t>
            </a:r>
            <a:r>
              <a:rPr lang="en-US" dirty="0" err="1"/>
              <a:t>Bm</a:t>
            </a:r>
            <a:r>
              <a:rPr lang="en-US" dirty="0"/>
              <a:t>} of the tuples of R i.e.</a:t>
            </a:r>
          </a:p>
          <a:p>
            <a:pPr marL="514350" indent="-514350">
              <a:buAutoNum type="arabicPeriod"/>
            </a:pPr>
            <a:r>
              <a:rPr lang="en-US" dirty="0"/>
              <a:t>the tuples in T are the projections into {C1…</a:t>
            </a:r>
            <a:r>
              <a:rPr lang="en-US" dirty="0" err="1"/>
              <a:t>Ck</a:t>
            </a:r>
            <a:r>
              <a:rPr lang="en-US" dirty="0"/>
              <a:t>} of the tuples of R i.e.  </a:t>
            </a:r>
          </a:p>
        </p:txBody>
      </p:sp>
      <p:graphicFrame>
        <p:nvGraphicFramePr>
          <p:cNvPr id="8" name="Object 7"/>
          <p:cNvGraphicFramePr>
            <a:graphicFrameLocks noChangeAspect="1"/>
          </p:cNvGraphicFramePr>
          <p:nvPr>
            <p:extLst>
              <p:ext uri="{D42A27DB-BD31-4B8C-83A1-F6EECF244321}">
                <p14:modId xmlns:p14="http://schemas.microsoft.com/office/powerpoint/2010/main" val="1618781648"/>
              </p:ext>
            </p:extLst>
          </p:nvPr>
        </p:nvGraphicFramePr>
        <p:xfrm>
          <a:off x="6128651" y="4396289"/>
          <a:ext cx="2918306" cy="612484"/>
        </p:xfrm>
        <a:graphic>
          <a:graphicData uri="http://schemas.openxmlformats.org/presentationml/2006/ole">
            <mc:AlternateContent xmlns:mc="http://schemas.openxmlformats.org/markup-compatibility/2006">
              <mc:Choice xmlns:v="urn:schemas-microsoft-com:vml" Requires="v">
                <p:oleObj spid="_x0000_s4151" name="Equation" r:id="rId3" imgW="1028700" imgH="215900" progId="Equation.3">
                  <p:embed/>
                </p:oleObj>
              </mc:Choice>
              <mc:Fallback>
                <p:oleObj name="Equation" r:id="rId3" imgW="1028700" imgH="215900" progId="Equation.3">
                  <p:embed/>
                  <p:pic>
                    <p:nvPicPr>
                      <p:cNvPr id="0" name=""/>
                      <p:cNvPicPr/>
                      <p:nvPr/>
                    </p:nvPicPr>
                    <p:blipFill>
                      <a:blip r:embed="rId4"/>
                      <a:stretch>
                        <a:fillRect/>
                      </a:stretch>
                    </p:blipFill>
                    <p:spPr>
                      <a:xfrm>
                        <a:off x="6128651" y="4396289"/>
                        <a:ext cx="2918306" cy="612484"/>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16514186"/>
              </p:ext>
            </p:extLst>
          </p:nvPr>
        </p:nvGraphicFramePr>
        <p:xfrm>
          <a:off x="6131856" y="5380586"/>
          <a:ext cx="2918306" cy="612484"/>
        </p:xfrm>
        <a:graphic>
          <a:graphicData uri="http://schemas.openxmlformats.org/presentationml/2006/ole">
            <mc:AlternateContent xmlns:mc="http://schemas.openxmlformats.org/markup-compatibility/2006">
              <mc:Choice xmlns:v="urn:schemas-microsoft-com:vml" Requires="v">
                <p:oleObj spid="_x0000_s4152" name="Equation" r:id="rId5" imgW="1028700" imgH="215900" progId="Equation.3">
                  <p:embed/>
                </p:oleObj>
              </mc:Choice>
              <mc:Fallback>
                <p:oleObj name="Equation" r:id="rId5" imgW="1028700" imgH="215900" progId="Equation.3">
                  <p:embed/>
                  <p:pic>
                    <p:nvPicPr>
                      <p:cNvPr id="0" name=""/>
                      <p:cNvPicPr/>
                      <p:nvPr/>
                    </p:nvPicPr>
                    <p:blipFill>
                      <a:blip r:embed="rId6"/>
                      <a:stretch>
                        <a:fillRect/>
                      </a:stretch>
                    </p:blipFill>
                    <p:spPr>
                      <a:xfrm>
                        <a:off x="6131856" y="5380586"/>
                        <a:ext cx="2918306" cy="612484"/>
                      </a:xfrm>
                      <a:prstGeom prst="rect">
                        <a:avLst/>
                      </a:prstGeom>
                    </p:spPr>
                  </p:pic>
                </p:oleObj>
              </mc:Fallback>
            </mc:AlternateContent>
          </a:graphicData>
        </a:graphic>
      </p:graphicFrame>
      <p:sp>
        <p:nvSpPr>
          <p:cNvPr id="7" name="Slide Number Placeholder 6"/>
          <p:cNvSpPr>
            <a:spLocks noGrp="1"/>
          </p:cNvSpPr>
          <p:nvPr>
            <p:ph type="sldNum" sz="quarter" idx="12"/>
          </p:nvPr>
        </p:nvSpPr>
        <p:spPr/>
        <p:txBody>
          <a:bodyPr/>
          <a:lstStyle/>
          <a:p>
            <a:fld id="{252E8E36-62E0-7349-80DB-610E9A8BE4F9}" type="slidenum">
              <a:rPr lang="en-US" smtClean="0"/>
              <a:t>12</a:t>
            </a:fld>
            <a:endParaRPr lang="en-US"/>
          </a:p>
        </p:txBody>
      </p:sp>
    </p:spTree>
    <p:extLst>
      <p:ext uri="{BB962C8B-B14F-4D97-AF65-F5344CB8AC3E}">
        <p14:creationId xmlns:p14="http://schemas.microsoft.com/office/powerpoint/2010/main" val="256527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29763055"/>
              </p:ext>
            </p:extLst>
          </p:nvPr>
        </p:nvGraphicFramePr>
        <p:xfrm>
          <a:off x="329885" y="158657"/>
          <a:ext cx="8446656" cy="2667000"/>
        </p:xfrm>
        <a:graphic>
          <a:graphicData uri="http://schemas.openxmlformats.org/drawingml/2006/table">
            <a:tbl>
              <a:tblPr firstRow="1" bandRow="1">
                <a:tableStyleId>{5C22544A-7EE6-4342-B048-85BDC9FD1C3A}</a:tableStyleId>
              </a:tblPr>
              <a:tblGrid>
                <a:gridCol w="2243982">
                  <a:extLst>
                    <a:ext uri="{9D8B030D-6E8A-4147-A177-3AD203B41FA5}">
                      <a16:colId xmlns:a16="http://schemas.microsoft.com/office/drawing/2014/main" val="20000"/>
                    </a:ext>
                  </a:extLst>
                </a:gridCol>
                <a:gridCol w="846680">
                  <a:extLst>
                    <a:ext uri="{9D8B030D-6E8A-4147-A177-3AD203B41FA5}">
                      <a16:colId xmlns:a16="http://schemas.microsoft.com/office/drawing/2014/main" val="20001"/>
                    </a:ext>
                  </a:extLst>
                </a:gridCol>
                <a:gridCol w="846653">
                  <a:extLst>
                    <a:ext uri="{9D8B030D-6E8A-4147-A177-3AD203B41FA5}">
                      <a16:colId xmlns:a16="http://schemas.microsoft.com/office/drawing/2014/main" val="20002"/>
                    </a:ext>
                  </a:extLst>
                </a:gridCol>
                <a:gridCol w="1276466">
                  <a:extLst>
                    <a:ext uri="{9D8B030D-6E8A-4147-A177-3AD203B41FA5}">
                      <a16:colId xmlns:a16="http://schemas.microsoft.com/office/drawing/2014/main" val="20003"/>
                    </a:ext>
                  </a:extLst>
                </a:gridCol>
                <a:gridCol w="1402011">
                  <a:extLst>
                    <a:ext uri="{9D8B030D-6E8A-4147-A177-3AD203B41FA5}">
                      <a16:colId xmlns:a16="http://schemas.microsoft.com/office/drawing/2014/main" val="20004"/>
                    </a:ext>
                  </a:extLst>
                </a:gridCol>
                <a:gridCol w="1830864">
                  <a:extLst>
                    <a:ext uri="{9D8B030D-6E8A-4147-A177-3AD203B41FA5}">
                      <a16:colId xmlns:a16="http://schemas.microsoft.com/office/drawing/2014/main" val="20005"/>
                    </a:ext>
                  </a:extLst>
                </a:gridCol>
              </a:tblGrid>
              <a:tr h="370840">
                <a:tc>
                  <a:txBody>
                    <a:bodyPr/>
                    <a:lstStyle/>
                    <a:p>
                      <a:r>
                        <a:rPr lang="en-US" sz="1900" dirty="0"/>
                        <a:t>title</a:t>
                      </a:r>
                    </a:p>
                  </a:txBody>
                  <a:tcPr/>
                </a:tc>
                <a:tc>
                  <a:txBody>
                    <a:bodyPr/>
                    <a:lstStyle/>
                    <a:p>
                      <a:r>
                        <a:rPr lang="en-US" sz="1900" dirty="0"/>
                        <a:t>year</a:t>
                      </a:r>
                    </a:p>
                  </a:txBody>
                  <a:tcPr/>
                </a:tc>
                <a:tc>
                  <a:txBody>
                    <a:bodyPr/>
                    <a:lstStyle/>
                    <a:p>
                      <a:r>
                        <a:rPr lang="en-US" sz="1900" dirty="0"/>
                        <a:t>length</a:t>
                      </a:r>
                    </a:p>
                  </a:txBody>
                  <a:tcPr/>
                </a:tc>
                <a:tc>
                  <a:txBody>
                    <a:bodyPr/>
                    <a:lstStyle/>
                    <a:p>
                      <a:r>
                        <a:rPr lang="en-US" sz="1900" dirty="0"/>
                        <a:t>genre</a:t>
                      </a:r>
                    </a:p>
                  </a:txBody>
                  <a:tcPr/>
                </a:tc>
                <a:tc>
                  <a:txBody>
                    <a:bodyPr/>
                    <a:lstStyle/>
                    <a:p>
                      <a:r>
                        <a:rPr lang="en-US" sz="1900" dirty="0"/>
                        <a:t>studio</a:t>
                      </a:r>
                    </a:p>
                  </a:txBody>
                  <a:tcPr/>
                </a:tc>
                <a:tc>
                  <a:txBody>
                    <a:bodyPr/>
                    <a:lstStyle/>
                    <a:p>
                      <a:r>
                        <a:rPr lang="en-US" sz="1900" dirty="0"/>
                        <a:t>star</a:t>
                      </a:r>
                    </a:p>
                  </a:txBody>
                  <a:tcPr/>
                </a:tc>
                <a:extLst>
                  <a:ext uri="{0D108BD9-81ED-4DB2-BD59-A6C34878D82A}">
                    <a16:rowId xmlns:a16="http://schemas.microsoft.com/office/drawing/2014/main" val="10000"/>
                  </a:ext>
                </a:extLst>
              </a:tr>
              <a:tr h="370840">
                <a:tc>
                  <a:txBody>
                    <a:bodyPr/>
                    <a:lstStyle/>
                    <a:p>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Carrie Fisher</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Mark Hamill</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Harrison Ford</a:t>
                      </a:r>
                    </a:p>
                  </a:txBody>
                  <a:tcPr/>
                </a:tc>
                <a:extLst>
                  <a:ext uri="{0D108BD9-81ED-4DB2-BD59-A6C34878D82A}">
                    <a16:rowId xmlns:a16="http://schemas.microsoft.com/office/drawing/2014/main" val="10003"/>
                  </a:ext>
                </a:extLst>
              </a:tr>
              <a:tr h="370840">
                <a:tc>
                  <a:txBody>
                    <a:bodyPr/>
                    <a:lstStyle/>
                    <a:p>
                      <a:r>
                        <a:rPr lang="en-US" sz="1900" dirty="0"/>
                        <a:t>Gone With</a:t>
                      </a:r>
                      <a:r>
                        <a:rPr lang="en-US" sz="1900" baseline="0" dirty="0"/>
                        <a:t> the Wind</a:t>
                      </a:r>
                      <a:endParaRPr lang="en-US" sz="1900" dirty="0"/>
                    </a:p>
                  </a:txBody>
                  <a:tcPr/>
                </a:tc>
                <a:tc>
                  <a:txBody>
                    <a:bodyPr/>
                    <a:lstStyle/>
                    <a:p>
                      <a:r>
                        <a:rPr lang="en-US" sz="1900" dirty="0"/>
                        <a:t>1939</a:t>
                      </a:r>
                    </a:p>
                  </a:txBody>
                  <a:tcPr/>
                </a:tc>
                <a:tc>
                  <a:txBody>
                    <a:bodyPr/>
                    <a:lstStyle/>
                    <a:p>
                      <a:r>
                        <a:rPr lang="en-US" sz="1900" dirty="0"/>
                        <a:t>231</a:t>
                      </a:r>
                    </a:p>
                  </a:txBody>
                  <a:tcPr/>
                </a:tc>
                <a:tc>
                  <a:txBody>
                    <a:bodyPr/>
                    <a:lstStyle/>
                    <a:p>
                      <a:r>
                        <a:rPr lang="en-US" sz="1900" dirty="0"/>
                        <a:t>Drama</a:t>
                      </a:r>
                    </a:p>
                  </a:txBody>
                  <a:tcPr/>
                </a:tc>
                <a:tc>
                  <a:txBody>
                    <a:bodyPr/>
                    <a:lstStyle/>
                    <a:p>
                      <a:r>
                        <a:rPr lang="en-US" sz="1900" dirty="0"/>
                        <a:t>MGM</a:t>
                      </a:r>
                    </a:p>
                  </a:txBody>
                  <a:tcPr/>
                </a:tc>
                <a:tc>
                  <a:txBody>
                    <a:bodyPr/>
                    <a:lstStyle/>
                    <a:p>
                      <a:r>
                        <a:rPr lang="en-US" sz="1900" dirty="0"/>
                        <a:t>Vivien Leigh</a:t>
                      </a:r>
                    </a:p>
                  </a:txBody>
                  <a:tcPr/>
                </a:tc>
                <a:extLst>
                  <a:ext uri="{0D108BD9-81ED-4DB2-BD59-A6C34878D82A}">
                    <a16:rowId xmlns:a16="http://schemas.microsoft.com/office/drawing/2014/main" val="10004"/>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Dana </a:t>
                      </a:r>
                      <a:r>
                        <a:rPr lang="en-US" sz="1900" dirty="0" err="1"/>
                        <a:t>Carvey</a:t>
                      </a:r>
                      <a:endParaRPr lang="en-US" sz="1900" dirty="0"/>
                    </a:p>
                  </a:txBody>
                  <a:tcPr/>
                </a:tc>
                <a:extLst>
                  <a:ext uri="{0D108BD9-81ED-4DB2-BD59-A6C34878D82A}">
                    <a16:rowId xmlns:a16="http://schemas.microsoft.com/office/drawing/2014/main" val="10005"/>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Mike Meyers</a:t>
                      </a:r>
                    </a:p>
                  </a:txBody>
                  <a:tcPr/>
                </a:tc>
                <a:extLst>
                  <a:ext uri="{0D108BD9-81ED-4DB2-BD59-A6C34878D82A}">
                    <a16:rowId xmlns:a16="http://schemas.microsoft.com/office/drawing/2014/main" val="10006"/>
                  </a:ext>
                </a:extLst>
              </a:tr>
            </a:tbl>
          </a:graphicData>
        </a:graphic>
      </p:graphicFrame>
      <p:sp>
        <p:nvSpPr>
          <p:cNvPr id="6" name="Content Placeholder 2"/>
          <p:cNvSpPr>
            <a:spLocks noGrp="1"/>
          </p:cNvSpPr>
          <p:nvPr>
            <p:ph idx="1"/>
          </p:nvPr>
        </p:nvSpPr>
        <p:spPr>
          <a:xfrm>
            <a:off x="457200" y="3054907"/>
            <a:ext cx="8229600" cy="3071256"/>
          </a:xfrm>
        </p:spPr>
        <p:txBody>
          <a:bodyPr>
            <a:normAutofit lnSpcReduction="10000"/>
          </a:bodyPr>
          <a:lstStyle/>
          <a:p>
            <a:r>
              <a:rPr lang="en-US" dirty="0"/>
              <a:t>Decompose into </a:t>
            </a:r>
          </a:p>
          <a:p>
            <a:pPr lvl="1"/>
            <a:r>
              <a:rPr lang="en-US" dirty="0"/>
              <a:t>Movies(title, year, length, genre, studio)</a:t>
            </a:r>
          </a:p>
          <a:p>
            <a:pPr lvl="1"/>
            <a:r>
              <a:rPr lang="en-US" dirty="0"/>
              <a:t>Stars(title, year, star)</a:t>
            </a:r>
          </a:p>
          <a:p>
            <a:r>
              <a:rPr lang="en-US" dirty="0"/>
              <a:t>Are the anomalies removed?  Is anything redundant?  Why or why not?  Do you see a connection to FDs?</a:t>
            </a:r>
          </a:p>
        </p:txBody>
      </p:sp>
      <p:sp>
        <p:nvSpPr>
          <p:cNvPr id="7" name="Slide Number Placeholder 6"/>
          <p:cNvSpPr>
            <a:spLocks noGrp="1"/>
          </p:cNvSpPr>
          <p:nvPr>
            <p:ph type="sldNum" sz="quarter" idx="12"/>
          </p:nvPr>
        </p:nvSpPr>
        <p:spPr/>
        <p:txBody>
          <a:bodyPr/>
          <a:lstStyle/>
          <a:p>
            <a:fld id="{252E8E36-62E0-7349-80DB-610E9A8BE4F9}" type="slidenum">
              <a:rPr lang="en-US" smtClean="0"/>
              <a:t>13</a:t>
            </a:fld>
            <a:endParaRPr lang="en-US"/>
          </a:p>
        </p:txBody>
      </p:sp>
    </p:spTree>
    <p:extLst>
      <p:ext uri="{BB962C8B-B14F-4D97-AF65-F5344CB8AC3E}">
        <p14:creationId xmlns:p14="http://schemas.microsoft.com/office/powerpoint/2010/main" val="880927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a:t>
            </a:r>
          </a:p>
        </p:txBody>
      </p:sp>
      <p:sp>
        <p:nvSpPr>
          <p:cNvPr id="3" name="Content Placeholder 2"/>
          <p:cNvSpPr>
            <a:spLocks noGrp="1"/>
          </p:cNvSpPr>
          <p:nvPr>
            <p:ph idx="1"/>
          </p:nvPr>
        </p:nvSpPr>
        <p:spPr>
          <a:xfrm>
            <a:off x="457200" y="2103438"/>
            <a:ext cx="8229600" cy="4022725"/>
          </a:xfrm>
        </p:spPr>
        <p:txBody>
          <a:bodyPr/>
          <a:lstStyle/>
          <a:p>
            <a:r>
              <a:rPr lang="en-US" dirty="0"/>
              <a:t>Anomalies are guaranteed not to exist when a relation is in </a:t>
            </a:r>
            <a:r>
              <a:rPr lang="en-US" b="1" i="1" dirty="0"/>
              <a:t>Boyce-</a:t>
            </a:r>
            <a:r>
              <a:rPr lang="en-US" b="1" i="1" dirty="0" err="1"/>
              <a:t>Codd</a:t>
            </a:r>
            <a:r>
              <a:rPr lang="en-US" b="1" i="1" dirty="0"/>
              <a:t> normal form </a:t>
            </a:r>
            <a:r>
              <a:rPr lang="en-US" dirty="0"/>
              <a:t>(BCNF).</a:t>
            </a:r>
          </a:p>
          <a:p>
            <a:r>
              <a:rPr lang="en-US" dirty="0"/>
              <a:t>A relation R is in BCNF </a:t>
            </a:r>
            <a:r>
              <a:rPr lang="en-US" dirty="0" err="1"/>
              <a:t>iff</a:t>
            </a:r>
            <a:r>
              <a:rPr lang="en-US" dirty="0"/>
              <a:t> whenever there is a nontrivial FD A</a:t>
            </a:r>
            <a:r>
              <a:rPr lang="en-US" baseline="-25000" dirty="0"/>
              <a:t>1</a:t>
            </a:r>
            <a:r>
              <a:rPr lang="en-US" dirty="0"/>
              <a:t>…A</a:t>
            </a:r>
            <a:r>
              <a:rPr lang="en-US" baseline="-25000" dirty="0"/>
              <a:t>n</a:t>
            </a:r>
            <a:r>
              <a:rPr lang="en-US" dirty="0"/>
              <a:t>-&gt;B</a:t>
            </a:r>
            <a:r>
              <a:rPr lang="en-US" baseline="-25000" dirty="0"/>
              <a:t>1</a:t>
            </a:r>
            <a:r>
              <a:rPr lang="en-US" dirty="0"/>
              <a:t>…</a:t>
            </a:r>
            <a:r>
              <a:rPr lang="en-US" dirty="0" err="1"/>
              <a:t>B</a:t>
            </a:r>
            <a:r>
              <a:rPr lang="en-US" baseline="-25000" dirty="0" err="1"/>
              <a:t>m</a:t>
            </a:r>
            <a:r>
              <a:rPr lang="en-US" dirty="0"/>
              <a:t> for R, {A</a:t>
            </a:r>
            <a:r>
              <a:rPr lang="en-US" baseline="-25000" dirty="0"/>
              <a:t>1</a:t>
            </a:r>
            <a:r>
              <a:rPr lang="en-US" dirty="0"/>
              <a:t>, …, A</a:t>
            </a:r>
            <a:r>
              <a:rPr lang="en-US" baseline="-25000" dirty="0"/>
              <a:t>n</a:t>
            </a:r>
            <a:r>
              <a:rPr lang="en-US" dirty="0"/>
              <a:t>} is a </a:t>
            </a:r>
            <a:r>
              <a:rPr lang="en-US" dirty="0" err="1"/>
              <a:t>superkey</a:t>
            </a:r>
            <a:r>
              <a:rPr lang="en-US" dirty="0"/>
              <a:t> for R.</a:t>
            </a:r>
          </a:p>
          <a:p>
            <a:r>
              <a:rPr lang="en-US" dirty="0"/>
              <a:t>Informally, the left side of every nontrivial FD must be a </a:t>
            </a:r>
            <a:r>
              <a:rPr lang="en-US" dirty="0" err="1"/>
              <a:t>superkey</a:t>
            </a:r>
            <a:r>
              <a:rPr lang="en-US" dirty="0"/>
              <a:t>.</a:t>
            </a:r>
          </a:p>
          <a:p>
            <a:endParaRPr lang="en-US" dirty="0"/>
          </a:p>
        </p:txBody>
      </p:sp>
      <p:sp>
        <p:nvSpPr>
          <p:cNvPr id="4" name="Slide Number Placeholder 3"/>
          <p:cNvSpPr>
            <a:spLocks noGrp="1"/>
          </p:cNvSpPr>
          <p:nvPr>
            <p:ph type="sldNum" sz="quarter" idx="12"/>
          </p:nvPr>
        </p:nvSpPr>
        <p:spPr/>
        <p:txBody>
          <a:bodyPr/>
          <a:lstStyle/>
          <a:p>
            <a:fld id="{252E8E36-62E0-7349-80DB-610E9A8BE4F9}" type="slidenum">
              <a:rPr lang="en-US" smtClean="0"/>
              <a:t>14</a:t>
            </a:fld>
            <a:endParaRPr lang="en-US"/>
          </a:p>
        </p:txBody>
      </p:sp>
    </p:spTree>
    <p:extLst>
      <p:ext uri="{BB962C8B-B14F-4D97-AF65-F5344CB8AC3E}">
        <p14:creationId xmlns:p14="http://schemas.microsoft.com/office/powerpoint/2010/main" val="3903793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for BCNF violations</a:t>
            </a:r>
          </a:p>
        </p:txBody>
      </p:sp>
      <p:sp>
        <p:nvSpPr>
          <p:cNvPr id="3" name="Content Placeholder 2"/>
          <p:cNvSpPr>
            <a:spLocks noGrp="1"/>
          </p:cNvSpPr>
          <p:nvPr>
            <p:ph idx="1"/>
          </p:nvPr>
        </p:nvSpPr>
        <p:spPr/>
        <p:txBody>
          <a:bodyPr/>
          <a:lstStyle/>
          <a:p>
            <a:r>
              <a:rPr lang="en-US" dirty="0"/>
              <a:t>List all nontrivial FDs in R.</a:t>
            </a:r>
          </a:p>
          <a:p>
            <a:r>
              <a:rPr lang="en-US" dirty="0"/>
              <a:t>Ensure left side of each nontrivial FD is a </a:t>
            </a:r>
            <a:r>
              <a:rPr lang="en-US" dirty="0" err="1"/>
              <a:t>superkey</a:t>
            </a:r>
            <a:r>
              <a:rPr lang="en-US" dirty="0"/>
              <a:t>.</a:t>
            </a:r>
          </a:p>
          <a:p>
            <a:r>
              <a:rPr lang="en-US" dirty="0"/>
              <a:t>(First have to find all the keys!)</a:t>
            </a:r>
            <a:br>
              <a:rPr lang="en-US" dirty="0"/>
            </a:br>
            <a:br>
              <a:rPr lang="en-US" dirty="0"/>
            </a:br>
            <a:r>
              <a:rPr lang="en-US" dirty="0"/>
              <a:t>Note: a relation with two attributes is always in BCNF.</a:t>
            </a:r>
          </a:p>
        </p:txBody>
      </p:sp>
      <p:sp>
        <p:nvSpPr>
          <p:cNvPr id="4" name="Slide Number Placeholder 3"/>
          <p:cNvSpPr>
            <a:spLocks noGrp="1"/>
          </p:cNvSpPr>
          <p:nvPr>
            <p:ph type="sldNum" sz="quarter" idx="12"/>
          </p:nvPr>
        </p:nvSpPr>
        <p:spPr/>
        <p:txBody>
          <a:bodyPr/>
          <a:lstStyle/>
          <a:p>
            <a:fld id="{252E8E36-62E0-7349-80DB-610E9A8BE4F9}" type="slidenum">
              <a:rPr lang="en-US" smtClean="0"/>
              <a:t>15</a:t>
            </a:fld>
            <a:endParaRPr lang="en-US"/>
          </a:p>
        </p:txBody>
      </p:sp>
    </p:spTree>
    <p:extLst>
      <p:ext uri="{BB962C8B-B14F-4D97-AF65-F5344CB8AC3E}">
        <p14:creationId xmlns:p14="http://schemas.microsoft.com/office/powerpoint/2010/main" val="210947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4442684"/>
              </p:ext>
            </p:extLst>
          </p:nvPr>
        </p:nvGraphicFramePr>
        <p:xfrm>
          <a:off x="329885" y="158657"/>
          <a:ext cx="8446656" cy="2667000"/>
        </p:xfrm>
        <a:graphic>
          <a:graphicData uri="http://schemas.openxmlformats.org/drawingml/2006/table">
            <a:tbl>
              <a:tblPr firstRow="1" bandRow="1">
                <a:tableStyleId>{5C22544A-7EE6-4342-B048-85BDC9FD1C3A}</a:tableStyleId>
              </a:tblPr>
              <a:tblGrid>
                <a:gridCol w="2243982">
                  <a:extLst>
                    <a:ext uri="{9D8B030D-6E8A-4147-A177-3AD203B41FA5}">
                      <a16:colId xmlns:a16="http://schemas.microsoft.com/office/drawing/2014/main" val="20000"/>
                    </a:ext>
                  </a:extLst>
                </a:gridCol>
                <a:gridCol w="846680">
                  <a:extLst>
                    <a:ext uri="{9D8B030D-6E8A-4147-A177-3AD203B41FA5}">
                      <a16:colId xmlns:a16="http://schemas.microsoft.com/office/drawing/2014/main" val="20001"/>
                    </a:ext>
                  </a:extLst>
                </a:gridCol>
                <a:gridCol w="846653">
                  <a:extLst>
                    <a:ext uri="{9D8B030D-6E8A-4147-A177-3AD203B41FA5}">
                      <a16:colId xmlns:a16="http://schemas.microsoft.com/office/drawing/2014/main" val="20002"/>
                    </a:ext>
                  </a:extLst>
                </a:gridCol>
                <a:gridCol w="1276466">
                  <a:extLst>
                    <a:ext uri="{9D8B030D-6E8A-4147-A177-3AD203B41FA5}">
                      <a16:colId xmlns:a16="http://schemas.microsoft.com/office/drawing/2014/main" val="20003"/>
                    </a:ext>
                  </a:extLst>
                </a:gridCol>
                <a:gridCol w="1402011">
                  <a:extLst>
                    <a:ext uri="{9D8B030D-6E8A-4147-A177-3AD203B41FA5}">
                      <a16:colId xmlns:a16="http://schemas.microsoft.com/office/drawing/2014/main" val="20004"/>
                    </a:ext>
                  </a:extLst>
                </a:gridCol>
                <a:gridCol w="1830864">
                  <a:extLst>
                    <a:ext uri="{9D8B030D-6E8A-4147-A177-3AD203B41FA5}">
                      <a16:colId xmlns:a16="http://schemas.microsoft.com/office/drawing/2014/main" val="20005"/>
                    </a:ext>
                  </a:extLst>
                </a:gridCol>
              </a:tblGrid>
              <a:tr h="370840">
                <a:tc>
                  <a:txBody>
                    <a:bodyPr/>
                    <a:lstStyle/>
                    <a:p>
                      <a:r>
                        <a:rPr lang="en-US" sz="1900" dirty="0"/>
                        <a:t>title</a:t>
                      </a:r>
                    </a:p>
                  </a:txBody>
                  <a:tcPr/>
                </a:tc>
                <a:tc>
                  <a:txBody>
                    <a:bodyPr/>
                    <a:lstStyle/>
                    <a:p>
                      <a:r>
                        <a:rPr lang="en-US" sz="1900" dirty="0"/>
                        <a:t>year</a:t>
                      </a:r>
                    </a:p>
                  </a:txBody>
                  <a:tcPr/>
                </a:tc>
                <a:tc>
                  <a:txBody>
                    <a:bodyPr/>
                    <a:lstStyle/>
                    <a:p>
                      <a:r>
                        <a:rPr lang="en-US" sz="1900" dirty="0"/>
                        <a:t>length</a:t>
                      </a:r>
                    </a:p>
                  </a:txBody>
                  <a:tcPr/>
                </a:tc>
                <a:tc>
                  <a:txBody>
                    <a:bodyPr/>
                    <a:lstStyle/>
                    <a:p>
                      <a:r>
                        <a:rPr lang="en-US" sz="1900" dirty="0"/>
                        <a:t>genre</a:t>
                      </a:r>
                    </a:p>
                  </a:txBody>
                  <a:tcPr/>
                </a:tc>
                <a:tc>
                  <a:txBody>
                    <a:bodyPr/>
                    <a:lstStyle/>
                    <a:p>
                      <a:r>
                        <a:rPr lang="en-US" sz="1900" dirty="0"/>
                        <a:t>studio</a:t>
                      </a:r>
                    </a:p>
                  </a:txBody>
                  <a:tcPr/>
                </a:tc>
                <a:tc>
                  <a:txBody>
                    <a:bodyPr/>
                    <a:lstStyle/>
                    <a:p>
                      <a:r>
                        <a:rPr lang="en-US" sz="1900" dirty="0"/>
                        <a:t>star</a:t>
                      </a:r>
                    </a:p>
                  </a:txBody>
                  <a:tcPr/>
                </a:tc>
                <a:extLst>
                  <a:ext uri="{0D108BD9-81ED-4DB2-BD59-A6C34878D82A}">
                    <a16:rowId xmlns:a16="http://schemas.microsoft.com/office/drawing/2014/main" val="10000"/>
                  </a:ext>
                </a:extLst>
              </a:tr>
              <a:tr h="370840">
                <a:tc>
                  <a:txBody>
                    <a:bodyPr/>
                    <a:lstStyle/>
                    <a:p>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Carrie Fisher</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Mark Hamill</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Harrison Ford</a:t>
                      </a:r>
                    </a:p>
                  </a:txBody>
                  <a:tcPr/>
                </a:tc>
                <a:extLst>
                  <a:ext uri="{0D108BD9-81ED-4DB2-BD59-A6C34878D82A}">
                    <a16:rowId xmlns:a16="http://schemas.microsoft.com/office/drawing/2014/main" val="10003"/>
                  </a:ext>
                </a:extLst>
              </a:tr>
              <a:tr h="370840">
                <a:tc>
                  <a:txBody>
                    <a:bodyPr/>
                    <a:lstStyle/>
                    <a:p>
                      <a:r>
                        <a:rPr lang="en-US" sz="1900" dirty="0"/>
                        <a:t>Gone With</a:t>
                      </a:r>
                      <a:r>
                        <a:rPr lang="en-US" sz="1900" baseline="0" dirty="0"/>
                        <a:t> the Wind</a:t>
                      </a:r>
                      <a:endParaRPr lang="en-US" sz="1900" dirty="0"/>
                    </a:p>
                  </a:txBody>
                  <a:tcPr/>
                </a:tc>
                <a:tc>
                  <a:txBody>
                    <a:bodyPr/>
                    <a:lstStyle/>
                    <a:p>
                      <a:r>
                        <a:rPr lang="en-US" sz="1900" dirty="0"/>
                        <a:t>1939</a:t>
                      </a:r>
                    </a:p>
                  </a:txBody>
                  <a:tcPr/>
                </a:tc>
                <a:tc>
                  <a:txBody>
                    <a:bodyPr/>
                    <a:lstStyle/>
                    <a:p>
                      <a:r>
                        <a:rPr lang="en-US" sz="1900" dirty="0"/>
                        <a:t>231</a:t>
                      </a:r>
                    </a:p>
                  </a:txBody>
                  <a:tcPr/>
                </a:tc>
                <a:tc>
                  <a:txBody>
                    <a:bodyPr/>
                    <a:lstStyle/>
                    <a:p>
                      <a:r>
                        <a:rPr lang="en-US" sz="1900" dirty="0"/>
                        <a:t>Drama</a:t>
                      </a:r>
                    </a:p>
                  </a:txBody>
                  <a:tcPr/>
                </a:tc>
                <a:tc>
                  <a:txBody>
                    <a:bodyPr/>
                    <a:lstStyle/>
                    <a:p>
                      <a:r>
                        <a:rPr lang="en-US" sz="1900" dirty="0"/>
                        <a:t>MGM</a:t>
                      </a:r>
                    </a:p>
                  </a:txBody>
                  <a:tcPr/>
                </a:tc>
                <a:tc>
                  <a:txBody>
                    <a:bodyPr/>
                    <a:lstStyle/>
                    <a:p>
                      <a:r>
                        <a:rPr lang="en-US" sz="1900" dirty="0"/>
                        <a:t>Vivien Leigh</a:t>
                      </a:r>
                    </a:p>
                  </a:txBody>
                  <a:tcPr/>
                </a:tc>
                <a:extLst>
                  <a:ext uri="{0D108BD9-81ED-4DB2-BD59-A6C34878D82A}">
                    <a16:rowId xmlns:a16="http://schemas.microsoft.com/office/drawing/2014/main" val="10004"/>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Dana </a:t>
                      </a:r>
                      <a:r>
                        <a:rPr lang="en-US" sz="1900" dirty="0" err="1"/>
                        <a:t>Carvey</a:t>
                      </a:r>
                      <a:endParaRPr lang="en-US" sz="1900" dirty="0"/>
                    </a:p>
                  </a:txBody>
                  <a:tcPr/>
                </a:tc>
                <a:extLst>
                  <a:ext uri="{0D108BD9-81ED-4DB2-BD59-A6C34878D82A}">
                    <a16:rowId xmlns:a16="http://schemas.microsoft.com/office/drawing/2014/main" val="10005"/>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Mike Meyers</a:t>
                      </a:r>
                    </a:p>
                  </a:txBody>
                  <a:tcPr/>
                </a:tc>
                <a:extLst>
                  <a:ext uri="{0D108BD9-81ED-4DB2-BD59-A6C34878D82A}">
                    <a16:rowId xmlns:a16="http://schemas.microsoft.com/office/drawing/2014/main" val="10006"/>
                  </a:ext>
                </a:extLst>
              </a:tr>
            </a:tbl>
          </a:graphicData>
        </a:graphic>
      </p:graphicFrame>
      <p:sp>
        <p:nvSpPr>
          <p:cNvPr id="6" name="Content Placeholder 2"/>
          <p:cNvSpPr>
            <a:spLocks noGrp="1"/>
          </p:cNvSpPr>
          <p:nvPr>
            <p:ph idx="1"/>
          </p:nvPr>
        </p:nvSpPr>
        <p:spPr>
          <a:xfrm>
            <a:off x="457200" y="3054907"/>
            <a:ext cx="8229600" cy="3071256"/>
          </a:xfrm>
        </p:spPr>
        <p:txBody>
          <a:bodyPr>
            <a:normAutofit/>
          </a:bodyPr>
          <a:lstStyle/>
          <a:p>
            <a:r>
              <a:rPr lang="en-US" dirty="0"/>
              <a:t>Decompose into </a:t>
            </a:r>
          </a:p>
          <a:p>
            <a:pPr lvl="1"/>
            <a:r>
              <a:rPr lang="en-US" dirty="0"/>
              <a:t>Movies(title, year, length, genre, studio)</a:t>
            </a:r>
          </a:p>
          <a:p>
            <a:pPr lvl="1"/>
            <a:r>
              <a:rPr lang="en-US" dirty="0"/>
              <a:t>Stars(title, year, star)</a:t>
            </a:r>
          </a:p>
          <a:p>
            <a:r>
              <a:rPr lang="en-US" dirty="0"/>
              <a:t>What are the new FDs and keys?</a:t>
            </a:r>
          </a:p>
        </p:txBody>
      </p:sp>
      <p:sp>
        <p:nvSpPr>
          <p:cNvPr id="2" name="Slide Number Placeholder 1"/>
          <p:cNvSpPr>
            <a:spLocks noGrp="1"/>
          </p:cNvSpPr>
          <p:nvPr>
            <p:ph type="sldNum" sz="quarter" idx="12"/>
          </p:nvPr>
        </p:nvSpPr>
        <p:spPr/>
        <p:txBody>
          <a:bodyPr/>
          <a:lstStyle/>
          <a:p>
            <a:fld id="{252E8E36-62E0-7349-80DB-610E9A8BE4F9}" type="slidenum">
              <a:rPr lang="en-US" smtClean="0"/>
              <a:t>16</a:t>
            </a:fld>
            <a:endParaRPr lang="en-US"/>
          </a:p>
        </p:txBody>
      </p:sp>
    </p:spTree>
    <p:extLst>
      <p:ext uri="{BB962C8B-B14F-4D97-AF65-F5344CB8AC3E}">
        <p14:creationId xmlns:p14="http://schemas.microsoft.com/office/powerpoint/2010/main" val="293328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77500" lnSpcReduction="20000"/>
          </a:bodyPr>
          <a:lstStyle/>
          <a:p>
            <a:r>
              <a:rPr lang="en-US" dirty="0"/>
              <a:t>Is Courses(Number, </a:t>
            </a:r>
            <a:r>
              <a:rPr lang="en-US" dirty="0" err="1"/>
              <a:t>DepartmentName</a:t>
            </a:r>
            <a:r>
              <a:rPr lang="en-US" dirty="0"/>
              <a:t>, </a:t>
            </a:r>
            <a:r>
              <a:rPr lang="en-US" dirty="0" err="1"/>
              <a:t>CourseName</a:t>
            </a:r>
            <a:r>
              <a:rPr lang="en-US" dirty="0"/>
              <a:t>, Classroom, Enrollment, </a:t>
            </a:r>
            <a:r>
              <a:rPr lang="en-US" dirty="0" err="1"/>
              <a:t>StudentName</a:t>
            </a:r>
            <a:r>
              <a:rPr lang="en-US" dirty="0"/>
              <a:t>, Address) in BCNF?</a:t>
            </a:r>
          </a:p>
          <a:p>
            <a:r>
              <a:rPr lang="en-US" dirty="0"/>
              <a:t>FDs:  	</a:t>
            </a:r>
          </a:p>
          <a:p>
            <a:pPr lvl="1"/>
            <a:r>
              <a:rPr lang="en-US" dirty="0"/>
              <a:t>Number </a:t>
            </a:r>
            <a:r>
              <a:rPr lang="en-US" dirty="0" err="1"/>
              <a:t>DepartmentName</a:t>
            </a:r>
            <a:r>
              <a:rPr lang="en-US" dirty="0"/>
              <a:t> </a:t>
            </a:r>
            <a:r>
              <a:rPr lang="en-US" dirty="0">
                <a:sym typeface="Wingdings"/>
              </a:rPr>
              <a:t> </a:t>
            </a:r>
            <a:r>
              <a:rPr lang="en-US" dirty="0" err="1">
                <a:sym typeface="Wingdings"/>
              </a:rPr>
              <a:t>CourseName</a:t>
            </a:r>
            <a:endParaRPr lang="en-US" dirty="0">
              <a:sym typeface="Wingdings"/>
            </a:endParaRPr>
          </a:p>
          <a:p>
            <a:pPr lvl="1"/>
            <a:r>
              <a:rPr lang="en-US" dirty="0">
                <a:sym typeface="Wingdings"/>
              </a:rPr>
              <a:t>Number </a:t>
            </a:r>
            <a:r>
              <a:rPr lang="en-US" dirty="0" err="1">
                <a:sym typeface="Wingdings"/>
              </a:rPr>
              <a:t>DepartmentName</a:t>
            </a:r>
            <a:r>
              <a:rPr lang="en-US" dirty="0">
                <a:sym typeface="Wingdings"/>
              </a:rPr>
              <a:t>  Classroom</a:t>
            </a:r>
          </a:p>
          <a:p>
            <a:pPr lvl="1"/>
            <a:r>
              <a:rPr lang="en-US" dirty="0">
                <a:sym typeface="Wingdings"/>
              </a:rPr>
              <a:t>Number </a:t>
            </a:r>
            <a:r>
              <a:rPr lang="en-US" dirty="0" err="1">
                <a:sym typeface="Wingdings"/>
              </a:rPr>
              <a:t>DepartmentName</a:t>
            </a:r>
            <a:r>
              <a:rPr lang="en-US" dirty="0">
                <a:sym typeface="Wingdings"/>
              </a:rPr>
              <a:t>  Enrollment</a:t>
            </a:r>
          </a:p>
          <a:p>
            <a:r>
              <a:rPr lang="en-US" dirty="0"/>
              <a:t>What is {Number, </a:t>
            </a:r>
            <a:r>
              <a:rPr lang="en-US" dirty="0" err="1"/>
              <a:t>DepartmentName</a:t>
            </a:r>
            <a:r>
              <a:rPr lang="en-US" dirty="0"/>
              <a:t>}</a:t>
            </a:r>
            <a:r>
              <a:rPr lang="en-US" baseline="30000" dirty="0"/>
              <a:t>+</a:t>
            </a:r>
            <a:r>
              <a:rPr lang="en-US" dirty="0"/>
              <a:t> under the FDs?</a:t>
            </a:r>
          </a:p>
          <a:p>
            <a:pPr marL="0" indent="0">
              <a:buNone/>
            </a:pPr>
            <a:r>
              <a:rPr lang="en-US" dirty="0"/>
              <a:t>{Number, </a:t>
            </a:r>
            <a:r>
              <a:rPr lang="en-US" dirty="0" err="1"/>
              <a:t>DepartmentName</a:t>
            </a:r>
            <a:r>
              <a:rPr lang="en-US" dirty="0"/>
              <a:t>, </a:t>
            </a:r>
            <a:r>
              <a:rPr lang="en-US" dirty="0" err="1"/>
              <a:t>Coursename</a:t>
            </a:r>
            <a:r>
              <a:rPr lang="en-US" dirty="0"/>
              <a:t>, Classroom, Enrollment}</a:t>
            </a:r>
          </a:p>
          <a:p>
            <a:r>
              <a:rPr lang="en-US" dirty="0"/>
              <a:t>So the key is {Number, </a:t>
            </a:r>
            <a:r>
              <a:rPr lang="en-US" dirty="0" err="1"/>
              <a:t>DepartmentName</a:t>
            </a:r>
            <a:r>
              <a:rPr lang="en-US" dirty="0"/>
              <a:t>, </a:t>
            </a:r>
            <a:r>
              <a:rPr lang="en-US" dirty="0" err="1"/>
              <a:t>StudentName</a:t>
            </a:r>
            <a:r>
              <a:rPr lang="en-US" dirty="0"/>
              <a:t>, Address} </a:t>
            </a:r>
          </a:p>
          <a:p>
            <a:r>
              <a:rPr lang="en-US" dirty="0"/>
              <a:t>So the relation is not in BCNF.</a:t>
            </a:r>
          </a:p>
        </p:txBody>
      </p:sp>
      <p:sp>
        <p:nvSpPr>
          <p:cNvPr id="7" name="Slide Number Placeholder 6"/>
          <p:cNvSpPr>
            <a:spLocks noGrp="1"/>
          </p:cNvSpPr>
          <p:nvPr>
            <p:ph type="sldNum" sz="quarter" idx="12"/>
          </p:nvPr>
        </p:nvSpPr>
        <p:spPr/>
        <p:txBody>
          <a:bodyPr/>
          <a:lstStyle/>
          <a:p>
            <a:fld id="{252E8E36-62E0-7349-80DB-610E9A8BE4F9}" type="slidenum">
              <a:rPr lang="en-US" smtClean="0"/>
              <a:t>17</a:t>
            </a:fld>
            <a:endParaRPr lang="en-US"/>
          </a:p>
        </p:txBody>
      </p:sp>
    </p:spTree>
    <p:extLst>
      <p:ext uri="{BB962C8B-B14F-4D97-AF65-F5344CB8AC3E}">
        <p14:creationId xmlns:p14="http://schemas.microsoft.com/office/powerpoint/2010/main" val="208905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 into BCNF</a:t>
            </a:r>
          </a:p>
        </p:txBody>
      </p:sp>
      <p:sp>
        <p:nvSpPr>
          <p:cNvPr id="3" name="Content Placeholder 2"/>
          <p:cNvSpPr>
            <a:spLocks noGrp="1"/>
          </p:cNvSpPr>
          <p:nvPr>
            <p:ph idx="1"/>
          </p:nvPr>
        </p:nvSpPr>
        <p:spPr>
          <a:xfrm>
            <a:off x="457200" y="1600200"/>
            <a:ext cx="8481248" cy="4525963"/>
          </a:xfrm>
        </p:spPr>
        <p:txBody>
          <a:bodyPr/>
          <a:lstStyle/>
          <a:p>
            <a:r>
              <a:rPr lang="en-US" dirty="0"/>
              <a:t>Suppose R is a relation schema that violates BCNF</a:t>
            </a:r>
          </a:p>
          <a:p>
            <a:r>
              <a:rPr lang="en-US" dirty="0"/>
              <a:t>We can decompose R into a set </a:t>
            </a:r>
            <a:r>
              <a:rPr lang="en-US" i="1" dirty="0"/>
              <a:t>S</a:t>
            </a:r>
            <a:r>
              <a:rPr lang="en-US" dirty="0"/>
              <a:t> of new relations such that:</a:t>
            </a:r>
          </a:p>
          <a:p>
            <a:pPr lvl="1"/>
            <a:r>
              <a:rPr lang="en-US" dirty="0"/>
              <a:t>each relation in </a:t>
            </a:r>
            <a:r>
              <a:rPr lang="en-US" i="1" dirty="0"/>
              <a:t>S</a:t>
            </a:r>
            <a:r>
              <a:rPr lang="en-US" dirty="0"/>
              <a:t> is in BCNF and</a:t>
            </a:r>
          </a:p>
          <a:p>
            <a:pPr lvl="1"/>
            <a:r>
              <a:rPr lang="en-US" dirty="0"/>
              <a:t>we can “recover” R  from the relations in </a:t>
            </a:r>
            <a:r>
              <a:rPr lang="en-US" i="1" dirty="0"/>
              <a:t>S</a:t>
            </a:r>
            <a:r>
              <a:rPr lang="en-US" dirty="0"/>
              <a:t>, i.e., we can reconstruct R exactly from the relations in </a:t>
            </a:r>
            <a:r>
              <a:rPr lang="en-US" i="1" dirty="0"/>
              <a:t>S</a:t>
            </a:r>
          </a:p>
        </p:txBody>
      </p:sp>
      <p:sp>
        <p:nvSpPr>
          <p:cNvPr id="7" name="Slide Number Placeholder 6"/>
          <p:cNvSpPr>
            <a:spLocks noGrp="1"/>
          </p:cNvSpPr>
          <p:nvPr>
            <p:ph type="sldNum" sz="quarter" idx="12"/>
          </p:nvPr>
        </p:nvSpPr>
        <p:spPr/>
        <p:txBody>
          <a:bodyPr/>
          <a:lstStyle/>
          <a:p>
            <a:fld id="{252E8E36-62E0-7349-80DB-610E9A8BE4F9}" type="slidenum">
              <a:rPr lang="en-US" smtClean="0"/>
              <a:t>18</a:t>
            </a:fld>
            <a:endParaRPr lang="en-US"/>
          </a:p>
        </p:txBody>
      </p:sp>
    </p:spTree>
    <p:extLst>
      <p:ext uri="{BB962C8B-B14F-4D97-AF65-F5344CB8AC3E}">
        <p14:creationId xmlns:p14="http://schemas.microsoft.com/office/powerpoint/2010/main" val="39938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486804" y="256233"/>
            <a:ext cx="4134134" cy="1143000"/>
          </a:xfrm>
        </p:spPr>
        <p:txBody>
          <a:bodyPr>
            <a:normAutofit fontScale="90000"/>
          </a:bodyPr>
          <a:lstStyle/>
          <a:p>
            <a:r>
              <a:rPr lang="en-US" dirty="0"/>
              <a:t>BCNF Normalization Algorithm</a:t>
            </a:r>
          </a:p>
        </p:txBody>
      </p:sp>
      <p:sp>
        <p:nvSpPr>
          <p:cNvPr id="3" name="Content Placeholder 2"/>
          <p:cNvSpPr>
            <a:spLocks noGrp="1"/>
          </p:cNvSpPr>
          <p:nvPr>
            <p:ph idx="1"/>
          </p:nvPr>
        </p:nvSpPr>
        <p:spPr>
          <a:xfrm>
            <a:off x="457200" y="1714160"/>
            <a:ext cx="8686800" cy="4756150"/>
          </a:xfrm>
        </p:spPr>
        <p:txBody>
          <a:bodyPr>
            <a:normAutofit fontScale="85000" lnSpcReduction="20000"/>
          </a:bodyPr>
          <a:lstStyle/>
          <a:p>
            <a:pPr marL="514350" indent="-514350">
              <a:buAutoNum type="arabicPeriod"/>
            </a:pPr>
            <a:r>
              <a:rPr lang="en-US" dirty="0"/>
              <a:t>Compute {X1, X2,…, </a:t>
            </a:r>
            <a:r>
              <a:rPr lang="en-US" dirty="0" err="1"/>
              <a:t>Xm</a:t>
            </a:r>
            <a:r>
              <a:rPr lang="en-US" dirty="0"/>
              <a:t>}+</a:t>
            </a:r>
          </a:p>
          <a:p>
            <a:pPr marL="514350" indent="-514350">
              <a:buAutoNum type="arabicPeriod"/>
            </a:pPr>
            <a:r>
              <a:rPr lang="en-US" dirty="0"/>
              <a:t>Decompose R into two relations R1 and R2:</a:t>
            </a:r>
          </a:p>
          <a:p>
            <a:pPr marL="0" indent="0">
              <a:buNone/>
            </a:pPr>
            <a:r>
              <a:rPr lang="en-US" dirty="0"/>
              <a:t>R1: all the attributes in {X1, X2,…, </a:t>
            </a:r>
            <a:r>
              <a:rPr lang="en-US" dirty="0" err="1"/>
              <a:t>Xm</a:t>
            </a:r>
            <a:r>
              <a:rPr lang="en-US" dirty="0"/>
              <a:t>}+</a:t>
            </a:r>
          </a:p>
          <a:p>
            <a:pPr marL="0" indent="0">
              <a:buNone/>
            </a:pPr>
            <a:r>
              <a:rPr lang="en-US" dirty="0"/>
              <a:t>R2: all the attributes on the left side of the violating 	    </a:t>
            </a:r>
          </a:p>
          <a:p>
            <a:pPr marL="0" indent="0">
              <a:buNone/>
            </a:pPr>
            <a:r>
              <a:rPr lang="en-US" dirty="0"/>
              <a:t>       FD and all the attributes of R not in {X1, X2,…,</a:t>
            </a:r>
            <a:r>
              <a:rPr lang="en-US" dirty="0" err="1"/>
              <a:t>Xm</a:t>
            </a:r>
            <a:r>
              <a:rPr lang="en-US" dirty="0"/>
              <a:t>}+  </a:t>
            </a:r>
          </a:p>
          <a:p>
            <a:pPr marL="0" indent="0">
              <a:buNone/>
            </a:pPr>
            <a:r>
              <a:rPr lang="en-US" dirty="0"/>
              <a:t>       i.e.    A – {X1, X2, …, </a:t>
            </a:r>
            <a:r>
              <a:rPr lang="en-US" dirty="0" err="1"/>
              <a:t>Xm</a:t>
            </a:r>
            <a:r>
              <a:rPr lang="en-US" dirty="0"/>
              <a:t>}+  U  {X1, X2, …, </a:t>
            </a:r>
            <a:r>
              <a:rPr lang="en-US" dirty="0" err="1"/>
              <a:t>Xm</a:t>
            </a:r>
            <a:r>
              <a:rPr lang="en-US" dirty="0"/>
              <a:t>}</a:t>
            </a:r>
          </a:p>
          <a:p>
            <a:pPr marL="514350" indent="-514350">
              <a:buAutoNum type="arabicPeriod" startAt="3"/>
            </a:pPr>
            <a:r>
              <a:rPr lang="en-US" dirty="0"/>
              <a:t>Find the FDs in R1 and R2 and decompose them if they are not in BCNF</a:t>
            </a:r>
          </a:p>
          <a:p>
            <a:pPr marL="514350" indent="-514350">
              <a:buAutoNum type="arabicPeriod" startAt="3"/>
            </a:pPr>
            <a:r>
              <a:rPr lang="en-US" dirty="0"/>
              <a:t>For each R1 and R2</a:t>
            </a:r>
          </a:p>
          <a:p>
            <a:pPr marL="857250" lvl="1" indent="-457200"/>
            <a:r>
              <a:rPr lang="en-US" dirty="0"/>
              <a:t>Compute	 	  </a:t>
            </a:r>
          </a:p>
          <a:p>
            <a:pPr marL="857250" lvl="1" indent="-457200"/>
            <a:r>
              <a:rPr lang="en-US" dirty="0"/>
              <a:t>If any of the FDs in  	violates BCNF, decompose </a:t>
            </a:r>
            <a:r>
              <a:rPr lang="en-US" dirty="0" err="1"/>
              <a:t>Ri</a:t>
            </a:r>
            <a:r>
              <a:rPr lang="en-US" dirty="0"/>
              <a:t> recursively</a:t>
            </a:r>
          </a:p>
        </p:txBody>
      </p:sp>
      <p:graphicFrame>
        <p:nvGraphicFramePr>
          <p:cNvPr id="9" name="Object 8"/>
          <p:cNvGraphicFramePr>
            <a:graphicFrameLocks noChangeAspect="1"/>
          </p:cNvGraphicFramePr>
          <p:nvPr>
            <p:extLst>
              <p:ext uri="{D42A27DB-BD31-4B8C-83A1-F6EECF244321}">
                <p14:modId xmlns:p14="http://schemas.microsoft.com/office/powerpoint/2010/main" val="412377688"/>
              </p:ext>
            </p:extLst>
          </p:nvPr>
        </p:nvGraphicFramePr>
        <p:xfrm>
          <a:off x="2558238" y="5219942"/>
          <a:ext cx="497219" cy="559371"/>
        </p:xfrm>
        <a:graphic>
          <a:graphicData uri="http://schemas.openxmlformats.org/presentationml/2006/ole">
            <mc:AlternateContent xmlns:mc="http://schemas.openxmlformats.org/markup-compatibility/2006">
              <mc:Choice xmlns:v="urn:schemas-microsoft-com:vml" Requires="v">
                <p:oleObj spid="_x0000_s7223" name="Equation" r:id="rId3" imgW="203200" imgH="228600" progId="Equation.3">
                  <p:embed/>
                </p:oleObj>
              </mc:Choice>
              <mc:Fallback>
                <p:oleObj name="Equation" r:id="rId3" imgW="203200" imgH="228600" progId="Equation.3">
                  <p:embed/>
                  <p:pic>
                    <p:nvPicPr>
                      <p:cNvPr id="0" name=""/>
                      <p:cNvPicPr/>
                      <p:nvPr/>
                    </p:nvPicPr>
                    <p:blipFill>
                      <a:blip r:embed="rId4"/>
                      <a:stretch>
                        <a:fillRect/>
                      </a:stretch>
                    </p:blipFill>
                    <p:spPr>
                      <a:xfrm>
                        <a:off x="2558238" y="5219942"/>
                        <a:ext cx="497219" cy="559371"/>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637689866"/>
              </p:ext>
            </p:extLst>
          </p:nvPr>
        </p:nvGraphicFramePr>
        <p:xfrm>
          <a:off x="3709222" y="5635748"/>
          <a:ext cx="497219" cy="559371"/>
        </p:xfrm>
        <a:graphic>
          <a:graphicData uri="http://schemas.openxmlformats.org/presentationml/2006/ole">
            <mc:AlternateContent xmlns:mc="http://schemas.openxmlformats.org/markup-compatibility/2006">
              <mc:Choice xmlns:v="urn:schemas-microsoft-com:vml" Requires="v">
                <p:oleObj spid="_x0000_s7224" name="Equation" r:id="rId5" imgW="203200" imgH="228600" progId="Equation.3">
                  <p:embed/>
                </p:oleObj>
              </mc:Choice>
              <mc:Fallback>
                <p:oleObj name="Equation" r:id="rId5" imgW="203200" imgH="228600" progId="Equation.3">
                  <p:embed/>
                  <p:pic>
                    <p:nvPicPr>
                      <p:cNvPr id="0" name=""/>
                      <p:cNvPicPr/>
                      <p:nvPr/>
                    </p:nvPicPr>
                    <p:blipFill>
                      <a:blip r:embed="rId4"/>
                      <a:stretch>
                        <a:fillRect/>
                      </a:stretch>
                    </p:blipFill>
                    <p:spPr>
                      <a:xfrm>
                        <a:off x="3709222" y="5635748"/>
                        <a:ext cx="497219" cy="559371"/>
                      </a:xfrm>
                      <a:prstGeom prst="rect">
                        <a:avLst/>
                      </a:prstGeom>
                    </p:spPr>
                  </p:pic>
                </p:oleObj>
              </mc:Fallback>
            </mc:AlternateContent>
          </a:graphicData>
        </a:graphic>
      </p:graphicFrame>
      <p:sp>
        <p:nvSpPr>
          <p:cNvPr id="11" name="Rectangle 10"/>
          <p:cNvSpPr/>
          <p:nvPr/>
        </p:nvSpPr>
        <p:spPr>
          <a:xfrm>
            <a:off x="11970" y="0"/>
            <a:ext cx="6007830" cy="17141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457200" indent="-457200">
              <a:buFont typeface="Arial"/>
              <a:buChar char="•"/>
            </a:pPr>
            <a:r>
              <a:rPr lang="en-US" sz="2800" dirty="0"/>
              <a:t>Let A be the set of all attributes of R</a:t>
            </a:r>
          </a:p>
          <a:p>
            <a:pPr marL="457200" indent="-457200">
              <a:buFont typeface="Arial"/>
              <a:buChar char="•"/>
            </a:pPr>
            <a:r>
              <a:rPr lang="en-US" sz="2800" dirty="0"/>
              <a:t>Let F be the set of all FDs of R</a:t>
            </a:r>
          </a:p>
          <a:p>
            <a:pPr marL="457200" indent="-457200">
              <a:buFont typeface="Arial"/>
              <a:buChar char="•"/>
            </a:pPr>
            <a:r>
              <a:rPr lang="en-US" sz="2800" dirty="0"/>
              <a:t>Suppose the FD X1 X2… </a:t>
            </a:r>
            <a:r>
              <a:rPr lang="en-US" sz="2800" dirty="0" err="1"/>
              <a:t>Xm</a:t>
            </a:r>
            <a:r>
              <a:rPr lang="en-US" sz="2800" dirty="0"/>
              <a:t> </a:t>
            </a:r>
            <a:r>
              <a:rPr lang="en-US" sz="2800" dirty="0">
                <a:sym typeface="Wingdings"/>
              </a:rPr>
              <a:t> Y violates BCNF</a:t>
            </a:r>
          </a:p>
        </p:txBody>
      </p:sp>
      <p:sp>
        <p:nvSpPr>
          <p:cNvPr id="12" name="TextBox 11"/>
          <p:cNvSpPr txBox="1"/>
          <p:nvPr/>
        </p:nvSpPr>
        <p:spPr>
          <a:xfrm>
            <a:off x="-1139693" y="5632921"/>
            <a:ext cx="184666" cy="369332"/>
          </a:xfrm>
          <a:prstGeom prst="rect">
            <a:avLst/>
          </a:prstGeom>
          <a:noFill/>
        </p:spPr>
        <p:txBody>
          <a:bodyPr wrap="none" rtlCol="0">
            <a:spAutoFit/>
          </a:bodyPr>
          <a:lstStyle/>
          <a:p>
            <a:endParaRPr lang="en-US" dirty="0"/>
          </a:p>
        </p:txBody>
      </p:sp>
      <p:sp>
        <p:nvSpPr>
          <p:cNvPr id="7" name="Slide Number Placeholder 6"/>
          <p:cNvSpPr>
            <a:spLocks noGrp="1"/>
          </p:cNvSpPr>
          <p:nvPr>
            <p:ph type="sldNum" sz="quarter" idx="12"/>
          </p:nvPr>
        </p:nvSpPr>
        <p:spPr/>
        <p:txBody>
          <a:bodyPr/>
          <a:lstStyle/>
          <a:p>
            <a:fld id="{252E8E36-62E0-7349-80DB-610E9A8BE4F9}" type="slidenum">
              <a:rPr lang="en-US" smtClean="0"/>
              <a:t>19</a:t>
            </a:fld>
            <a:endParaRPr lang="en-US"/>
          </a:p>
        </p:txBody>
      </p:sp>
    </p:spTree>
    <p:extLst>
      <p:ext uri="{BB962C8B-B14F-4D97-AF65-F5344CB8AC3E}">
        <p14:creationId xmlns:p14="http://schemas.microsoft.com/office/powerpoint/2010/main" val="148199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from 3.1-3.2</a:t>
            </a:r>
          </a:p>
        </p:txBody>
      </p:sp>
      <p:sp>
        <p:nvSpPr>
          <p:cNvPr id="3" name="Content Placeholder 2"/>
          <p:cNvSpPr>
            <a:spLocks noGrp="1"/>
          </p:cNvSpPr>
          <p:nvPr>
            <p:ph idx="1"/>
          </p:nvPr>
        </p:nvSpPr>
        <p:spPr/>
        <p:txBody>
          <a:bodyPr/>
          <a:lstStyle/>
          <a:p>
            <a:r>
              <a:rPr lang="en-US" dirty="0"/>
              <a:t>Functional dependencies</a:t>
            </a:r>
          </a:p>
          <a:p>
            <a:r>
              <a:rPr lang="en-US" dirty="0"/>
              <a:t>Keys &amp; </a:t>
            </a:r>
            <a:r>
              <a:rPr lang="en-US" dirty="0" err="1"/>
              <a:t>superkeys</a:t>
            </a:r>
            <a:r>
              <a:rPr lang="en-US" dirty="0"/>
              <a:t> of a relation</a:t>
            </a:r>
          </a:p>
          <a:p>
            <a:r>
              <a:rPr lang="en-US" dirty="0"/>
              <a:t>Reasoning about FDs</a:t>
            </a:r>
          </a:p>
          <a:p>
            <a:r>
              <a:rPr lang="en-US" dirty="0"/>
              <a:t>Closure of a set of attributes </a:t>
            </a:r>
          </a:p>
          <a:p>
            <a:r>
              <a:rPr lang="en-US" dirty="0"/>
              <a:t>Closure of a set of FDs</a:t>
            </a:r>
          </a:p>
          <a:p>
            <a:r>
              <a:rPr lang="en-US" dirty="0"/>
              <a:t>Minimal basis for a set of FDs</a:t>
            </a:r>
          </a:p>
        </p:txBody>
      </p:sp>
      <p:sp>
        <p:nvSpPr>
          <p:cNvPr id="4" name="Slide Number Placeholder 3"/>
          <p:cNvSpPr>
            <a:spLocks noGrp="1"/>
          </p:cNvSpPr>
          <p:nvPr>
            <p:ph type="sldNum" sz="quarter" idx="12"/>
          </p:nvPr>
        </p:nvSpPr>
        <p:spPr/>
        <p:txBody>
          <a:bodyPr/>
          <a:lstStyle/>
          <a:p>
            <a:fld id="{252E8E36-62E0-7349-80DB-610E9A8BE4F9}" type="slidenum">
              <a:rPr lang="en-US" smtClean="0"/>
              <a:t>2</a:t>
            </a:fld>
            <a:endParaRPr lang="en-US"/>
          </a:p>
        </p:txBody>
      </p:sp>
    </p:spTree>
    <p:extLst>
      <p:ext uri="{BB962C8B-B14F-4D97-AF65-F5344CB8AC3E}">
        <p14:creationId xmlns:p14="http://schemas.microsoft.com/office/powerpoint/2010/main" val="3839406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134"/>
            <a:ext cx="8229600" cy="5913030"/>
          </a:xfrm>
        </p:spPr>
        <p:txBody>
          <a:bodyPr/>
          <a:lstStyle/>
          <a:p>
            <a:pPr marL="0" indent="0">
              <a:buNone/>
            </a:pPr>
            <a:r>
              <a:rPr lang="en-US" dirty="0"/>
              <a:t>Algorithm: Given relation R and set of FDs F:</a:t>
            </a:r>
          </a:p>
          <a:p>
            <a:r>
              <a:rPr lang="en-US" dirty="0"/>
              <a:t>Check if R is in BCNF, if not, do:</a:t>
            </a:r>
          </a:p>
          <a:p>
            <a:r>
              <a:rPr lang="en-US" dirty="0"/>
              <a:t>If there are FDs that violate BCNF, call one </a:t>
            </a:r>
            <a:br>
              <a:rPr lang="en-US" dirty="0"/>
            </a:br>
            <a:r>
              <a:rPr lang="en-US" dirty="0"/>
              <a:t>X -&gt; Y.  Compute X</a:t>
            </a:r>
            <a:r>
              <a:rPr lang="en-US" baseline="30000" dirty="0"/>
              <a:t>+</a:t>
            </a:r>
            <a:r>
              <a:rPr lang="en-US" dirty="0"/>
              <a:t>.  Let R1 = X</a:t>
            </a:r>
            <a:r>
              <a:rPr lang="en-US" baseline="30000" dirty="0"/>
              <a:t>+</a:t>
            </a:r>
            <a:r>
              <a:rPr lang="en-US" dirty="0"/>
              <a:t> and R2 = X and all other attributes not in X</a:t>
            </a:r>
            <a:r>
              <a:rPr lang="en-US" baseline="30000" dirty="0"/>
              <a:t>+</a:t>
            </a:r>
            <a:r>
              <a:rPr lang="en-US" dirty="0"/>
              <a:t>.  </a:t>
            </a:r>
          </a:p>
          <a:p>
            <a:r>
              <a:rPr lang="en-US" dirty="0"/>
              <a:t>Compute FDs for R1 and R2 (projection algorithm for FDs).</a:t>
            </a:r>
          </a:p>
          <a:p>
            <a:r>
              <a:rPr lang="en-US" dirty="0"/>
              <a:t>Check if R1 and R2 are in BCNF, and repeat if needed.</a:t>
            </a:r>
          </a:p>
        </p:txBody>
      </p:sp>
      <p:sp>
        <p:nvSpPr>
          <p:cNvPr id="4" name="Slide Number Placeholder 3"/>
          <p:cNvSpPr>
            <a:spLocks noGrp="1"/>
          </p:cNvSpPr>
          <p:nvPr>
            <p:ph type="sldNum" sz="quarter" idx="12"/>
          </p:nvPr>
        </p:nvSpPr>
        <p:spPr/>
        <p:txBody>
          <a:bodyPr/>
          <a:lstStyle/>
          <a:p>
            <a:fld id="{252E8E36-62E0-7349-80DB-610E9A8BE4F9}" type="slidenum">
              <a:rPr lang="en-US" smtClean="0"/>
              <a:t>20</a:t>
            </a:fld>
            <a:endParaRPr lang="en-US"/>
          </a:p>
        </p:txBody>
      </p:sp>
    </p:spTree>
    <p:extLst>
      <p:ext uri="{BB962C8B-B14F-4D97-AF65-F5344CB8AC3E}">
        <p14:creationId xmlns:p14="http://schemas.microsoft.com/office/powerpoint/2010/main" val="3864863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25048086"/>
              </p:ext>
            </p:extLst>
          </p:nvPr>
        </p:nvGraphicFramePr>
        <p:xfrm>
          <a:off x="329885" y="158657"/>
          <a:ext cx="8446656" cy="2667000"/>
        </p:xfrm>
        <a:graphic>
          <a:graphicData uri="http://schemas.openxmlformats.org/drawingml/2006/table">
            <a:tbl>
              <a:tblPr firstRow="1" bandRow="1">
                <a:tableStyleId>{5C22544A-7EE6-4342-B048-85BDC9FD1C3A}</a:tableStyleId>
              </a:tblPr>
              <a:tblGrid>
                <a:gridCol w="2243982">
                  <a:extLst>
                    <a:ext uri="{9D8B030D-6E8A-4147-A177-3AD203B41FA5}">
                      <a16:colId xmlns:a16="http://schemas.microsoft.com/office/drawing/2014/main" val="20000"/>
                    </a:ext>
                  </a:extLst>
                </a:gridCol>
                <a:gridCol w="846680">
                  <a:extLst>
                    <a:ext uri="{9D8B030D-6E8A-4147-A177-3AD203B41FA5}">
                      <a16:colId xmlns:a16="http://schemas.microsoft.com/office/drawing/2014/main" val="20001"/>
                    </a:ext>
                  </a:extLst>
                </a:gridCol>
                <a:gridCol w="846653">
                  <a:extLst>
                    <a:ext uri="{9D8B030D-6E8A-4147-A177-3AD203B41FA5}">
                      <a16:colId xmlns:a16="http://schemas.microsoft.com/office/drawing/2014/main" val="20002"/>
                    </a:ext>
                  </a:extLst>
                </a:gridCol>
                <a:gridCol w="1276466">
                  <a:extLst>
                    <a:ext uri="{9D8B030D-6E8A-4147-A177-3AD203B41FA5}">
                      <a16:colId xmlns:a16="http://schemas.microsoft.com/office/drawing/2014/main" val="20003"/>
                    </a:ext>
                  </a:extLst>
                </a:gridCol>
                <a:gridCol w="1402011">
                  <a:extLst>
                    <a:ext uri="{9D8B030D-6E8A-4147-A177-3AD203B41FA5}">
                      <a16:colId xmlns:a16="http://schemas.microsoft.com/office/drawing/2014/main" val="20004"/>
                    </a:ext>
                  </a:extLst>
                </a:gridCol>
                <a:gridCol w="1830864">
                  <a:extLst>
                    <a:ext uri="{9D8B030D-6E8A-4147-A177-3AD203B41FA5}">
                      <a16:colId xmlns:a16="http://schemas.microsoft.com/office/drawing/2014/main" val="20005"/>
                    </a:ext>
                  </a:extLst>
                </a:gridCol>
              </a:tblGrid>
              <a:tr h="370840">
                <a:tc>
                  <a:txBody>
                    <a:bodyPr/>
                    <a:lstStyle/>
                    <a:p>
                      <a:r>
                        <a:rPr lang="en-US" sz="1900" dirty="0"/>
                        <a:t>title</a:t>
                      </a:r>
                    </a:p>
                  </a:txBody>
                  <a:tcPr/>
                </a:tc>
                <a:tc>
                  <a:txBody>
                    <a:bodyPr/>
                    <a:lstStyle/>
                    <a:p>
                      <a:r>
                        <a:rPr lang="en-US" sz="1900" dirty="0"/>
                        <a:t>year</a:t>
                      </a:r>
                    </a:p>
                  </a:txBody>
                  <a:tcPr/>
                </a:tc>
                <a:tc>
                  <a:txBody>
                    <a:bodyPr/>
                    <a:lstStyle/>
                    <a:p>
                      <a:r>
                        <a:rPr lang="en-US" sz="1900" dirty="0"/>
                        <a:t>length</a:t>
                      </a:r>
                    </a:p>
                  </a:txBody>
                  <a:tcPr/>
                </a:tc>
                <a:tc>
                  <a:txBody>
                    <a:bodyPr/>
                    <a:lstStyle/>
                    <a:p>
                      <a:r>
                        <a:rPr lang="en-US" sz="1900" dirty="0"/>
                        <a:t>genre</a:t>
                      </a:r>
                    </a:p>
                  </a:txBody>
                  <a:tcPr/>
                </a:tc>
                <a:tc>
                  <a:txBody>
                    <a:bodyPr/>
                    <a:lstStyle/>
                    <a:p>
                      <a:r>
                        <a:rPr lang="en-US" sz="1900" dirty="0"/>
                        <a:t>studio</a:t>
                      </a:r>
                    </a:p>
                  </a:txBody>
                  <a:tcPr/>
                </a:tc>
                <a:tc>
                  <a:txBody>
                    <a:bodyPr/>
                    <a:lstStyle/>
                    <a:p>
                      <a:r>
                        <a:rPr lang="en-US" sz="1900" dirty="0"/>
                        <a:t>star</a:t>
                      </a:r>
                    </a:p>
                  </a:txBody>
                  <a:tcPr/>
                </a:tc>
                <a:extLst>
                  <a:ext uri="{0D108BD9-81ED-4DB2-BD59-A6C34878D82A}">
                    <a16:rowId xmlns:a16="http://schemas.microsoft.com/office/drawing/2014/main" val="10000"/>
                  </a:ext>
                </a:extLst>
              </a:tr>
              <a:tr h="370840">
                <a:tc>
                  <a:txBody>
                    <a:bodyPr/>
                    <a:lstStyle/>
                    <a:p>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Carrie Fisher</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Mark Hamill</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Harrison Ford</a:t>
                      </a:r>
                    </a:p>
                  </a:txBody>
                  <a:tcPr/>
                </a:tc>
                <a:extLst>
                  <a:ext uri="{0D108BD9-81ED-4DB2-BD59-A6C34878D82A}">
                    <a16:rowId xmlns:a16="http://schemas.microsoft.com/office/drawing/2014/main" val="10003"/>
                  </a:ext>
                </a:extLst>
              </a:tr>
              <a:tr h="370840">
                <a:tc>
                  <a:txBody>
                    <a:bodyPr/>
                    <a:lstStyle/>
                    <a:p>
                      <a:r>
                        <a:rPr lang="en-US" sz="1900" dirty="0"/>
                        <a:t>Gone With</a:t>
                      </a:r>
                      <a:r>
                        <a:rPr lang="en-US" sz="1900" baseline="0" dirty="0"/>
                        <a:t> the Wind</a:t>
                      </a:r>
                      <a:endParaRPr lang="en-US" sz="1900" dirty="0"/>
                    </a:p>
                  </a:txBody>
                  <a:tcPr/>
                </a:tc>
                <a:tc>
                  <a:txBody>
                    <a:bodyPr/>
                    <a:lstStyle/>
                    <a:p>
                      <a:r>
                        <a:rPr lang="en-US" sz="1900" dirty="0"/>
                        <a:t>1939</a:t>
                      </a:r>
                    </a:p>
                  </a:txBody>
                  <a:tcPr/>
                </a:tc>
                <a:tc>
                  <a:txBody>
                    <a:bodyPr/>
                    <a:lstStyle/>
                    <a:p>
                      <a:r>
                        <a:rPr lang="en-US" sz="1900" dirty="0"/>
                        <a:t>231</a:t>
                      </a:r>
                    </a:p>
                  </a:txBody>
                  <a:tcPr/>
                </a:tc>
                <a:tc>
                  <a:txBody>
                    <a:bodyPr/>
                    <a:lstStyle/>
                    <a:p>
                      <a:r>
                        <a:rPr lang="en-US" sz="1900" dirty="0"/>
                        <a:t>Drama</a:t>
                      </a:r>
                    </a:p>
                  </a:txBody>
                  <a:tcPr/>
                </a:tc>
                <a:tc>
                  <a:txBody>
                    <a:bodyPr/>
                    <a:lstStyle/>
                    <a:p>
                      <a:r>
                        <a:rPr lang="en-US" sz="1900" dirty="0"/>
                        <a:t>MGM</a:t>
                      </a:r>
                    </a:p>
                  </a:txBody>
                  <a:tcPr/>
                </a:tc>
                <a:tc>
                  <a:txBody>
                    <a:bodyPr/>
                    <a:lstStyle/>
                    <a:p>
                      <a:r>
                        <a:rPr lang="en-US" sz="1900" dirty="0"/>
                        <a:t>Vivien Leigh</a:t>
                      </a:r>
                    </a:p>
                  </a:txBody>
                  <a:tcPr/>
                </a:tc>
                <a:extLst>
                  <a:ext uri="{0D108BD9-81ED-4DB2-BD59-A6C34878D82A}">
                    <a16:rowId xmlns:a16="http://schemas.microsoft.com/office/drawing/2014/main" val="10004"/>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Dana </a:t>
                      </a:r>
                      <a:r>
                        <a:rPr lang="en-US" sz="1900" dirty="0" err="1"/>
                        <a:t>Carvey</a:t>
                      </a:r>
                      <a:endParaRPr lang="en-US" sz="1900" dirty="0"/>
                    </a:p>
                  </a:txBody>
                  <a:tcPr/>
                </a:tc>
                <a:extLst>
                  <a:ext uri="{0D108BD9-81ED-4DB2-BD59-A6C34878D82A}">
                    <a16:rowId xmlns:a16="http://schemas.microsoft.com/office/drawing/2014/main" val="10005"/>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Mike Meyers</a:t>
                      </a:r>
                    </a:p>
                  </a:txBody>
                  <a:tcPr/>
                </a:tc>
                <a:extLst>
                  <a:ext uri="{0D108BD9-81ED-4DB2-BD59-A6C34878D82A}">
                    <a16:rowId xmlns:a16="http://schemas.microsoft.com/office/drawing/2014/main" val="10006"/>
                  </a:ext>
                </a:extLst>
              </a:tr>
            </a:tbl>
          </a:graphicData>
        </a:graphic>
      </p:graphicFrame>
      <p:sp>
        <p:nvSpPr>
          <p:cNvPr id="2" name="Content Placeholder 1"/>
          <p:cNvSpPr>
            <a:spLocks noGrp="1"/>
          </p:cNvSpPr>
          <p:nvPr>
            <p:ph idx="1"/>
          </p:nvPr>
        </p:nvSpPr>
        <p:spPr>
          <a:xfrm>
            <a:off x="192024" y="3008376"/>
            <a:ext cx="8759952" cy="352107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a:t>FDs: title year -&gt; length genre studio</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t>Key: {title, year, star}</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t>This relation is not in BCNF (the single FD is a violation because the LHS (title, year) is not a </a:t>
            </a:r>
            <a:r>
              <a:rPr lang="en-US" sz="2000" dirty="0" err="1"/>
              <a:t>superkey</a:t>
            </a:r>
            <a:r>
              <a:rPr lang="en-US" sz="20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t>Decompose:</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t>  - Compute {title, year}</a:t>
            </a:r>
            <a:r>
              <a:rPr lang="en-US" sz="2400" b="1" baseline="30000" dirty="0"/>
              <a:t>+</a:t>
            </a:r>
            <a:r>
              <a:rPr lang="en-US" sz="2000" dirty="0"/>
              <a:t> = {title, year, length, genre, studio}</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t>  - New relation: R1(title, year, length, genre, studio). Key = {title, year}</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t>  - New relation: R2(title, year, star).  Key = {title, year, star}</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t>  - FDs for R1: Same FD as for original relation.  FDs for R2: none</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t>  - No BCNF violations in R1 or R2.  (LHS of FD in R1 is a </a:t>
            </a:r>
            <a:r>
              <a:rPr lang="en-US" sz="2000" dirty="0" err="1"/>
              <a:t>superkey</a:t>
            </a:r>
            <a:r>
              <a:rPr lang="en-US" sz="2000" dirty="0"/>
              <a:t>.)</a:t>
            </a:r>
          </a:p>
        </p:txBody>
      </p:sp>
      <p:sp>
        <p:nvSpPr>
          <p:cNvPr id="3" name="Slide Number Placeholder 2"/>
          <p:cNvSpPr>
            <a:spLocks noGrp="1"/>
          </p:cNvSpPr>
          <p:nvPr>
            <p:ph type="sldNum" sz="quarter" idx="12"/>
          </p:nvPr>
        </p:nvSpPr>
        <p:spPr/>
        <p:txBody>
          <a:bodyPr/>
          <a:lstStyle/>
          <a:p>
            <a:fld id="{252E8E36-62E0-7349-80DB-610E9A8BE4F9}" type="slidenum">
              <a:rPr lang="en-US" smtClean="0"/>
              <a:t>21</a:t>
            </a:fld>
            <a:endParaRPr lang="en-US"/>
          </a:p>
        </p:txBody>
      </p:sp>
    </p:spTree>
    <p:extLst>
      <p:ext uri="{BB962C8B-B14F-4D97-AF65-F5344CB8AC3E}">
        <p14:creationId xmlns:p14="http://schemas.microsoft.com/office/powerpoint/2010/main" val="2277559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normAutofit fontScale="92500" lnSpcReduction="20000"/>
          </a:bodyPr>
          <a:lstStyle/>
          <a:p>
            <a:r>
              <a:rPr lang="en-US" dirty="0"/>
              <a:t>Schema is Courses(Number, </a:t>
            </a:r>
            <a:r>
              <a:rPr lang="en-US" dirty="0" err="1"/>
              <a:t>DeptName</a:t>
            </a:r>
            <a:r>
              <a:rPr lang="en-US" dirty="0"/>
              <a:t>, </a:t>
            </a:r>
            <a:r>
              <a:rPr lang="en-US" dirty="0" err="1"/>
              <a:t>CourseName</a:t>
            </a:r>
            <a:r>
              <a:rPr lang="en-US" dirty="0"/>
              <a:t>, Classroom, Enrollment, </a:t>
            </a:r>
            <a:r>
              <a:rPr lang="en-US" dirty="0" err="1"/>
              <a:t>StudentName</a:t>
            </a:r>
            <a:r>
              <a:rPr lang="en-US" dirty="0"/>
              <a:t>, Address)</a:t>
            </a:r>
          </a:p>
          <a:p>
            <a:r>
              <a:rPr lang="en-US" dirty="0"/>
              <a:t>BCNF-violating FD is</a:t>
            </a:r>
          </a:p>
          <a:p>
            <a:pPr marL="0" indent="0">
              <a:buNone/>
            </a:pPr>
            <a:r>
              <a:rPr lang="en-US" dirty="0"/>
              <a:t>Number </a:t>
            </a:r>
            <a:r>
              <a:rPr lang="en-US" dirty="0" err="1"/>
              <a:t>DeptName</a:t>
            </a:r>
            <a:r>
              <a:rPr lang="en-US" dirty="0"/>
              <a:t> </a:t>
            </a:r>
            <a:r>
              <a:rPr lang="en-US" dirty="0">
                <a:sym typeface="Wingdings"/>
              </a:rPr>
              <a:t> </a:t>
            </a:r>
            <a:r>
              <a:rPr lang="en-US" dirty="0" err="1">
                <a:sym typeface="Wingdings"/>
              </a:rPr>
              <a:t>CourseName</a:t>
            </a:r>
            <a:r>
              <a:rPr lang="en-US" dirty="0">
                <a:sym typeface="Wingdings"/>
              </a:rPr>
              <a:t> Classroom Enrollment </a:t>
            </a:r>
          </a:p>
          <a:p>
            <a:r>
              <a:rPr lang="en-US" dirty="0">
                <a:sym typeface="Wingdings"/>
              </a:rPr>
              <a:t>What is {Number, </a:t>
            </a:r>
            <a:r>
              <a:rPr lang="en-US" dirty="0" err="1"/>
              <a:t>DeptName</a:t>
            </a:r>
            <a:r>
              <a:rPr lang="en-US" dirty="0">
                <a:sym typeface="Wingdings"/>
              </a:rPr>
              <a:t>}+ ?</a:t>
            </a:r>
          </a:p>
          <a:p>
            <a:pPr marL="0" indent="0">
              <a:buNone/>
            </a:pPr>
            <a:r>
              <a:rPr lang="en-US" dirty="0">
                <a:sym typeface="Wingdings"/>
              </a:rPr>
              <a:t>{Number, </a:t>
            </a:r>
            <a:r>
              <a:rPr lang="en-US" dirty="0" err="1"/>
              <a:t>DeptName</a:t>
            </a:r>
            <a:r>
              <a:rPr lang="en-US" dirty="0">
                <a:sym typeface="Wingdings"/>
              </a:rPr>
              <a:t>, </a:t>
            </a:r>
            <a:r>
              <a:rPr lang="en-US" dirty="0" err="1">
                <a:sym typeface="Wingdings"/>
              </a:rPr>
              <a:t>CourseName</a:t>
            </a:r>
            <a:r>
              <a:rPr lang="en-US" dirty="0">
                <a:sym typeface="Wingdings"/>
              </a:rPr>
              <a:t>, Classroom, Enrollment} </a:t>
            </a:r>
          </a:p>
          <a:p>
            <a:r>
              <a:rPr lang="en-US" dirty="0"/>
              <a:t>Decompose Courses into</a:t>
            </a:r>
          </a:p>
          <a:p>
            <a:pPr marL="0" indent="0">
              <a:buNone/>
            </a:pPr>
            <a:r>
              <a:rPr lang="en-US" dirty="0"/>
              <a:t>Courses1(Number, </a:t>
            </a:r>
            <a:r>
              <a:rPr lang="en-US" dirty="0" err="1"/>
              <a:t>DeptName</a:t>
            </a:r>
            <a:r>
              <a:rPr lang="en-US" dirty="0"/>
              <a:t>, </a:t>
            </a:r>
            <a:r>
              <a:rPr lang="en-US" dirty="0" err="1"/>
              <a:t>CourseName</a:t>
            </a:r>
            <a:r>
              <a:rPr lang="en-US" dirty="0"/>
              <a:t>, Classroom, Enrollment) </a:t>
            </a:r>
          </a:p>
          <a:p>
            <a:pPr marL="0" indent="0">
              <a:buNone/>
            </a:pPr>
            <a:r>
              <a:rPr lang="en-US" dirty="0"/>
              <a:t>and</a:t>
            </a:r>
          </a:p>
          <a:p>
            <a:pPr marL="0" indent="0">
              <a:buNone/>
            </a:pPr>
            <a:r>
              <a:rPr lang="en-US" dirty="0"/>
              <a:t>Courses2(Number, </a:t>
            </a:r>
            <a:r>
              <a:rPr lang="en-US" dirty="0" err="1"/>
              <a:t>DeptName</a:t>
            </a:r>
            <a:r>
              <a:rPr lang="en-US" dirty="0"/>
              <a:t>, </a:t>
            </a:r>
            <a:r>
              <a:rPr lang="en-US" dirty="0" err="1"/>
              <a:t>StudentName</a:t>
            </a:r>
            <a:r>
              <a:rPr lang="en-US" dirty="0"/>
              <a:t>, Address)</a:t>
            </a:r>
          </a:p>
          <a:p>
            <a:endParaRPr lang="en-US" dirty="0"/>
          </a:p>
        </p:txBody>
      </p:sp>
      <p:sp>
        <p:nvSpPr>
          <p:cNvPr id="7" name="Rectangle 6"/>
          <p:cNvSpPr/>
          <p:nvPr/>
        </p:nvSpPr>
        <p:spPr>
          <a:xfrm>
            <a:off x="3124200" y="5958525"/>
            <a:ext cx="6019800" cy="883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Are there any BCNF violations in the two new relations?</a:t>
            </a:r>
          </a:p>
        </p:txBody>
      </p:sp>
      <p:sp>
        <p:nvSpPr>
          <p:cNvPr id="8" name="Slide Number Placeholder 7"/>
          <p:cNvSpPr>
            <a:spLocks noGrp="1"/>
          </p:cNvSpPr>
          <p:nvPr>
            <p:ph type="sldNum" sz="quarter" idx="12"/>
          </p:nvPr>
        </p:nvSpPr>
        <p:spPr/>
        <p:txBody>
          <a:bodyPr/>
          <a:lstStyle/>
          <a:p>
            <a:fld id="{252E8E36-62E0-7349-80DB-610E9A8BE4F9}" type="slidenum">
              <a:rPr lang="en-US" smtClean="0"/>
              <a:t>22</a:t>
            </a:fld>
            <a:endParaRPr lang="en-US"/>
          </a:p>
        </p:txBody>
      </p:sp>
    </p:spTree>
    <p:extLst>
      <p:ext uri="{BB962C8B-B14F-4D97-AF65-F5344CB8AC3E}">
        <p14:creationId xmlns:p14="http://schemas.microsoft.com/office/powerpoint/2010/main" val="32881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Students and Profs</a:t>
            </a:r>
          </a:p>
        </p:txBody>
      </p:sp>
      <p:sp>
        <p:nvSpPr>
          <p:cNvPr id="3" name="Content Placeholder 2"/>
          <p:cNvSpPr>
            <a:spLocks noGrp="1"/>
          </p:cNvSpPr>
          <p:nvPr>
            <p:ph idx="1"/>
          </p:nvPr>
        </p:nvSpPr>
        <p:spPr/>
        <p:txBody>
          <a:bodyPr>
            <a:normAutofit lnSpcReduction="10000"/>
          </a:bodyPr>
          <a:lstStyle/>
          <a:p>
            <a:r>
              <a:rPr lang="en-US" dirty="0"/>
              <a:t>Suppose we have one single relation with attributes:</a:t>
            </a:r>
          </a:p>
          <a:p>
            <a:pPr lvl="1"/>
            <a:r>
              <a:rPr lang="en-US" dirty="0"/>
              <a:t>R#</a:t>
            </a:r>
          </a:p>
          <a:p>
            <a:pPr lvl="1"/>
            <a:r>
              <a:rPr lang="en-US" dirty="0" err="1"/>
              <a:t>StudentName</a:t>
            </a:r>
            <a:endParaRPr lang="en-US" dirty="0"/>
          </a:p>
          <a:p>
            <a:pPr lvl="1"/>
            <a:r>
              <a:rPr lang="en-US" dirty="0" err="1"/>
              <a:t>ProfID</a:t>
            </a:r>
            <a:r>
              <a:rPr lang="en-US" dirty="0"/>
              <a:t> (ID of professor teaching a class with the student)</a:t>
            </a:r>
          </a:p>
          <a:p>
            <a:pPr lvl="1"/>
            <a:r>
              <a:rPr lang="en-US" dirty="0" err="1"/>
              <a:t>ProfName</a:t>
            </a:r>
            <a:endParaRPr lang="en-US" dirty="0"/>
          </a:p>
          <a:p>
            <a:pPr lvl="1"/>
            <a:r>
              <a:rPr lang="en-US" dirty="0" err="1"/>
              <a:t>AdvisorID</a:t>
            </a:r>
            <a:endParaRPr lang="en-US" dirty="0"/>
          </a:p>
          <a:p>
            <a:pPr lvl="1"/>
            <a:r>
              <a:rPr lang="en-US" dirty="0" err="1"/>
              <a:t>AdvisorName</a:t>
            </a:r>
            <a:endParaRPr lang="en-US" dirty="0"/>
          </a:p>
        </p:txBody>
      </p:sp>
      <p:sp>
        <p:nvSpPr>
          <p:cNvPr id="5" name="Slide Number Placeholder 4"/>
          <p:cNvSpPr>
            <a:spLocks noGrp="1"/>
          </p:cNvSpPr>
          <p:nvPr>
            <p:ph type="sldNum" sz="quarter" idx="12"/>
          </p:nvPr>
        </p:nvSpPr>
        <p:spPr/>
        <p:txBody>
          <a:bodyPr/>
          <a:lstStyle/>
          <a:p>
            <a:fld id="{252E8E36-62E0-7349-80DB-610E9A8BE4F9}" type="slidenum">
              <a:rPr lang="en-US" smtClean="0"/>
              <a:t>23</a:t>
            </a:fld>
            <a:endParaRPr lang="en-US"/>
          </a:p>
        </p:txBody>
      </p:sp>
    </p:spTree>
    <p:extLst>
      <p:ext uri="{BB962C8B-B14F-4D97-AF65-F5344CB8AC3E}">
        <p14:creationId xmlns:p14="http://schemas.microsoft.com/office/powerpoint/2010/main" val="419769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330"/>
          </a:xfrm>
        </p:spPr>
        <p:txBody>
          <a:bodyPr>
            <a:normAutofit fontScale="90000"/>
          </a:bodyPr>
          <a:lstStyle/>
          <a:p>
            <a:r>
              <a:rPr lang="en-US"/>
              <a:t>Warmup</a:t>
            </a:r>
            <a:endParaRPr lang="en-US" dirty="0"/>
          </a:p>
        </p:txBody>
      </p:sp>
      <p:sp>
        <p:nvSpPr>
          <p:cNvPr id="3" name="Content Placeholder 2"/>
          <p:cNvSpPr>
            <a:spLocks noGrp="1"/>
          </p:cNvSpPr>
          <p:nvPr>
            <p:ph idx="1"/>
          </p:nvPr>
        </p:nvSpPr>
        <p:spPr>
          <a:xfrm>
            <a:off x="457200" y="886968"/>
            <a:ext cx="8229600" cy="523919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Attributes: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Author,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Address (of a person), </a:t>
            </a:r>
          </a:p>
          <a:p>
            <a:pPr marL="0" marR="0" lvl="0" indent="0" defTabSz="914400" eaLnBrk="1" fontAlgn="auto" latinLnBrk="0" hangingPunct="1">
              <a:lnSpc>
                <a:spcPct val="100000"/>
              </a:lnSpc>
              <a:spcBef>
                <a:spcPts val="0"/>
              </a:spcBef>
              <a:spcAft>
                <a:spcPts val="0"/>
              </a:spcAft>
              <a:buClrTx/>
              <a:buSzTx/>
              <a:buFontTx/>
              <a:buNone/>
              <a:tabLst/>
              <a:defRPr/>
            </a:pPr>
            <a:r>
              <a:rPr lang="en-US" dirty="0"/>
              <a:t>	Title (of a book),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Genre (of a book),</a:t>
            </a:r>
          </a:p>
          <a:p>
            <a:pPr marL="0" marR="0" lvl="0" indent="0" defTabSz="914400" eaLnBrk="1" fontAlgn="auto" latinLnBrk="0" hangingPunct="1">
              <a:lnSpc>
                <a:spcPct val="100000"/>
              </a:lnSpc>
              <a:spcBef>
                <a:spcPts val="0"/>
              </a:spcBef>
              <a:spcAft>
                <a:spcPts val="0"/>
              </a:spcAft>
              <a:buClrTx/>
              <a:buSzTx/>
              <a:buFontTx/>
              <a:buNone/>
              <a:tabLst/>
              <a:defRPr/>
            </a:pPr>
            <a:r>
              <a:rPr lang="en-US" dirty="0"/>
              <a:t>	Pages (in a book).</a:t>
            </a:r>
          </a:p>
          <a:p>
            <a:pPr marL="0" marR="0" lvl="0" indent="0" defTabSz="914400" eaLnBrk="1" fontAlgn="auto" latinLnBrk="0" hangingPunct="1">
              <a:lnSpc>
                <a:spcPct val="100000"/>
              </a:lnSpc>
              <a:spcBef>
                <a:spcPts val="0"/>
              </a:spcBef>
              <a:spcAft>
                <a:spcPts val="0"/>
              </a:spcAft>
              <a:buClrTx/>
              <a:buSzTx/>
              <a:buFontTx/>
              <a:buNone/>
              <a:tabLst/>
              <a:defRPr/>
            </a:pPr>
            <a:r>
              <a:rPr lang="en-US" dirty="0"/>
              <a:t>Suppose we have the FDs:</a:t>
            </a:r>
          </a:p>
          <a:p>
            <a:pPr marL="0" marR="0" lvl="0" indent="0" defTabSz="914400" eaLnBrk="1" fontAlgn="auto" latinLnBrk="0" hangingPunct="1">
              <a:lnSpc>
                <a:spcPct val="100000"/>
              </a:lnSpc>
              <a:spcBef>
                <a:spcPts val="0"/>
              </a:spcBef>
              <a:spcAft>
                <a:spcPts val="0"/>
              </a:spcAft>
              <a:buClrTx/>
              <a:buSzTx/>
              <a:buFontTx/>
              <a:buNone/>
              <a:tabLst/>
              <a:defRPr/>
            </a:pPr>
            <a:r>
              <a:rPr lang="en-US" dirty="0"/>
              <a:t>	Author -&gt; Address</a:t>
            </a:r>
          </a:p>
          <a:p>
            <a:pPr marL="0" marR="0" lvl="0" indent="0" defTabSz="914400" eaLnBrk="1" fontAlgn="auto" latinLnBrk="0" hangingPunct="1">
              <a:lnSpc>
                <a:spcPct val="100000"/>
              </a:lnSpc>
              <a:spcBef>
                <a:spcPts val="0"/>
              </a:spcBef>
              <a:spcAft>
                <a:spcPts val="0"/>
              </a:spcAft>
              <a:buClrTx/>
              <a:buSzTx/>
              <a:buFontTx/>
              <a:buNone/>
              <a:tabLst/>
              <a:defRPr/>
            </a:pPr>
            <a:r>
              <a:rPr lang="en-US" dirty="0"/>
              <a:t>	Title -&gt; Genre Pages</a:t>
            </a:r>
          </a:p>
          <a:p>
            <a:pPr marL="0" marR="0" lvl="0" indent="0" defTabSz="914400" eaLnBrk="1" fontAlgn="auto" latinLnBrk="0" hangingPunct="1">
              <a:lnSpc>
                <a:spcPct val="100000"/>
              </a:lnSpc>
              <a:spcBef>
                <a:spcPts val="0"/>
              </a:spcBef>
              <a:spcAft>
                <a:spcPts val="0"/>
              </a:spcAft>
              <a:buClrTx/>
              <a:buSzTx/>
              <a:buFontTx/>
              <a:buNone/>
              <a:tabLst/>
              <a:defRPr/>
            </a:pPr>
            <a:r>
              <a:rPr lang="en-US" dirty="0"/>
              <a:t>Decompose into BCNF.</a:t>
            </a:r>
          </a:p>
        </p:txBody>
      </p:sp>
      <p:sp>
        <p:nvSpPr>
          <p:cNvPr id="4" name="Slide Number Placeholder 3"/>
          <p:cNvSpPr>
            <a:spLocks noGrp="1"/>
          </p:cNvSpPr>
          <p:nvPr>
            <p:ph type="sldNum" sz="quarter" idx="12"/>
          </p:nvPr>
        </p:nvSpPr>
        <p:spPr/>
        <p:txBody>
          <a:bodyPr/>
          <a:lstStyle/>
          <a:p>
            <a:fld id="{252E8E36-62E0-7349-80DB-610E9A8BE4F9}" type="slidenum">
              <a:rPr lang="en-US" smtClean="0"/>
              <a:t>24</a:t>
            </a:fld>
            <a:endParaRPr lang="en-US"/>
          </a:p>
        </p:txBody>
      </p:sp>
    </p:spTree>
    <p:extLst>
      <p:ext uri="{BB962C8B-B14F-4D97-AF65-F5344CB8AC3E}">
        <p14:creationId xmlns:p14="http://schemas.microsoft.com/office/powerpoint/2010/main" val="13527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0580-9AC9-F64D-A530-4B8BCBF60D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4048F5-A2F8-FC4D-8377-C319C7DC929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CDCABA6-0D8B-7343-888B-F753B184EF1D}"/>
              </a:ext>
            </a:extLst>
          </p:cNvPr>
          <p:cNvSpPr>
            <a:spLocks noGrp="1"/>
          </p:cNvSpPr>
          <p:nvPr>
            <p:ph type="sldNum" sz="quarter" idx="12"/>
          </p:nvPr>
        </p:nvSpPr>
        <p:spPr/>
        <p:txBody>
          <a:bodyPr/>
          <a:lstStyle/>
          <a:p>
            <a:fld id="{252E8E36-62E0-7349-80DB-610E9A8BE4F9}" type="slidenum">
              <a:rPr lang="en-US" smtClean="0"/>
              <a:t>25</a:t>
            </a:fld>
            <a:endParaRPr lang="en-US"/>
          </a:p>
        </p:txBody>
      </p:sp>
    </p:spTree>
    <p:extLst>
      <p:ext uri="{BB962C8B-B14F-4D97-AF65-F5344CB8AC3E}">
        <p14:creationId xmlns:p14="http://schemas.microsoft.com/office/powerpoint/2010/main" val="3693056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3058"/>
            <a:ext cx="8229600" cy="5833105"/>
          </a:xfrm>
        </p:spPr>
        <p:txBody>
          <a:bodyPr>
            <a:normAutofit/>
          </a:bodyPr>
          <a:lstStyle/>
          <a:p>
            <a:r>
              <a:rPr lang="en-US" dirty="0"/>
              <a:t>There are other types of decomposition besides BCNF.  Why should we use this one and not another?  </a:t>
            </a:r>
          </a:p>
          <a:p>
            <a:r>
              <a:rPr lang="en-US" dirty="0"/>
              <a:t>We'd like a decomposition to:</a:t>
            </a:r>
          </a:p>
          <a:p>
            <a:pPr marL="971550" lvl="1" indent="-514350">
              <a:buFont typeface="+mj-lt"/>
              <a:buAutoNum type="arabicPeriod"/>
            </a:pPr>
            <a:r>
              <a:rPr lang="en-US" dirty="0"/>
              <a:t>eliminate anomalies</a:t>
            </a:r>
          </a:p>
          <a:p>
            <a:pPr marL="971550" lvl="1" indent="-514350">
              <a:buFont typeface="+mj-lt"/>
              <a:buAutoNum type="arabicPeriod"/>
            </a:pPr>
            <a:r>
              <a:rPr lang="en-US" dirty="0"/>
              <a:t>let us recover the original relation with a join (lossless join property)</a:t>
            </a:r>
          </a:p>
          <a:p>
            <a:pPr marL="971550" lvl="1" indent="-514350">
              <a:buFont typeface="+mj-lt"/>
              <a:buAutoNum type="arabicPeriod"/>
            </a:pPr>
            <a:r>
              <a:rPr lang="en-US" dirty="0"/>
              <a:t>let us recover the original FDs when recovering the original relation (dependency preservation property)</a:t>
            </a:r>
          </a:p>
          <a:p>
            <a:r>
              <a:rPr lang="en-US" dirty="0"/>
              <a:t>BCNF decomposition gives us 1 &amp; 2, but not 3.</a:t>
            </a:r>
          </a:p>
        </p:txBody>
      </p:sp>
      <p:sp>
        <p:nvSpPr>
          <p:cNvPr id="5" name="Slide Number Placeholder 4"/>
          <p:cNvSpPr>
            <a:spLocks noGrp="1"/>
          </p:cNvSpPr>
          <p:nvPr>
            <p:ph type="sldNum" sz="quarter" idx="12"/>
          </p:nvPr>
        </p:nvSpPr>
        <p:spPr/>
        <p:txBody>
          <a:bodyPr/>
          <a:lstStyle/>
          <a:p>
            <a:fld id="{252E8E36-62E0-7349-80DB-610E9A8BE4F9}" type="slidenum">
              <a:rPr lang="en-US" smtClean="0"/>
              <a:t>26</a:t>
            </a:fld>
            <a:endParaRPr lang="en-US"/>
          </a:p>
        </p:txBody>
      </p:sp>
    </p:spTree>
    <p:extLst>
      <p:ext uri="{BB962C8B-B14F-4D97-AF65-F5344CB8AC3E}">
        <p14:creationId xmlns:p14="http://schemas.microsoft.com/office/powerpoint/2010/main" val="278303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5222"/>
            <a:ext cx="8229600" cy="5770941"/>
          </a:xfrm>
        </p:spPr>
        <p:txBody>
          <a:bodyPr/>
          <a:lstStyle/>
          <a:p>
            <a:r>
              <a:rPr lang="en-US" dirty="0"/>
              <a:t>BCNF decomposition guarantees:</a:t>
            </a:r>
          </a:p>
          <a:p>
            <a:pPr lvl="1"/>
            <a:r>
              <a:rPr lang="en-US" dirty="0"/>
              <a:t>There are no redundancy, insertion, update, or deletion anomalies.</a:t>
            </a:r>
          </a:p>
          <a:p>
            <a:pPr lvl="1"/>
            <a:r>
              <a:rPr lang="en-US" dirty="0"/>
              <a:t>We can recover the original relation with a </a:t>
            </a:r>
            <a:r>
              <a:rPr lang="en-US" i="1" dirty="0"/>
              <a:t>natural join.  (lossless join property)</a:t>
            </a:r>
            <a:endParaRPr lang="en-US" dirty="0"/>
          </a:p>
          <a:p>
            <a:r>
              <a:rPr lang="en-US" dirty="0"/>
              <a:t>However, we might lose some of the original FDs in the natural join.</a:t>
            </a:r>
          </a:p>
        </p:txBody>
      </p:sp>
      <p:sp>
        <p:nvSpPr>
          <p:cNvPr id="4" name="Slide Number Placeholder 3"/>
          <p:cNvSpPr>
            <a:spLocks noGrp="1"/>
          </p:cNvSpPr>
          <p:nvPr>
            <p:ph type="sldNum" sz="quarter" idx="12"/>
          </p:nvPr>
        </p:nvSpPr>
        <p:spPr/>
        <p:txBody>
          <a:bodyPr/>
          <a:lstStyle/>
          <a:p>
            <a:fld id="{252E8E36-62E0-7349-80DB-610E9A8BE4F9}" type="slidenum">
              <a:rPr lang="en-US" smtClean="0"/>
              <a:t>27</a:t>
            </a:fld>
            <a:endParaRPr lang="en-US"/>
          </a:p>
        </p:txBody>
      </p:sp>
    </p:spTree>
    <p:extLst>
      <p:ext uri="{BB962C8B-B14F-4D97-AF65-F5344CB8AC3E}">
        <p14:creationId xmlns:p14="http://schemas.microsoft.com/office/powerpoint/2010/main" val="4235417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07224398"/>
              </p:ext>
            </p:extLst>
          </p:nvPr>
        </p:nvGraphicFramePr>
        <p:xfrm>
          <a:off x="457200" y="1828800"/>
          <a:ext cx="8229600" cy="3200400"/>
        </p:xfrm>
        <a:graphic>
          <a:graphicData uri="http://schemas.openxmlformats.org/drawingml/2006/table">
            <a:tbl>
              <a:tblPr firstRow="1" bandRow="1">
                <a:tableStyleId>{5C22544A-7EE6-4342-B048-85BDC9FD1C3A}</a:tableStyleId>
              </a:tblPr>
              <a:tblGrid>
                <a:gridCol w="2191657">
                  <a:extLst>
                    <a:ext uri="{9D8B030D-6E8A-4147-A177-3AD203B41FA5}">
                      <a16:colId xmlns:a16="http://schemas.microsoft.com/office/drawing/2014/main" val="20000"/>
                    </a:ext>
                  </a:extLst>
                </a:gridCol>
                <a:gridCol w="2385786">
                  <a:extLst>
                    <a:ext uri="{9D8B030D-6E8A-4147-A177-3AD203B41FA5}">
                      <a16:colId xmlns:a16="http://schemas.microsoft.com/office/drawing/2014/main" val="20001"/>
                    </a:ext>
                  </a:extLst>
                </a:gridCol>
                <a:gridCol w="3652157">
                  <a:extLst>
                    <a:ext uri="{9D8B030D-6E8A-4147-A177-3AD203B41FA5}">
                      <a16:colId xmlns:a16="http://schemas.microsoft.com/office/drawing/2014/main" val="20002"/>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Name</a:t>
                      </a:r>
                    </a:p>
                  </a:txBody>
                  <a:tcPr/>
                </a:tc>
                <a:tc>
                  <a:txBody>
                    <a:bodyPr/>
                    <a:lstStyle/>
                    <a:p>
                      <a:r>
                        <a:rPr lang="en-US" sz="2400" dirty="0"/>
                        <a:t>Type</a:t>
                      </a:r>
                    </a:p>
                  </a:txBody>
                  <a:tcPr/>
                </a:tc>
                <a:tc>
                  <a:txBody>
                    <a:bodyPr/>
                    <a:lstStyle/>
                    <a:p>
                      <a:r>
                        <a:rPr lang="en-US" sz="2400" dirty="0"/>
                        <a:t>Closest Restaurant</a:t>
                      </a:r>
                      <a:r>
                        <a:rPr lang="en-US" sz="2400" baseline="0" dirty="0"/>
                        <a:t> of Type</a:t>
                      </a:r>
                      <a:endParaRPr lang="en-US" sz="2400" dirty="0"/>
                    </a:p>
                  </a:txBody>
                  <a:tcPr/>
                </a:tc>
                <a:extLst>
                  <a:ext uri="{0D108BD9-81ED-4DB2-BD59-A6C34878D82A}">
                    <a16:rowId xmlns:a16="http://schemas.microsoft.com/office/drawing/2014/main" val="10000"/>
                  </a:ext>
                </a:extLst>
              </a:tr>
              <a:tr h="370840">
                <a:tc>
                  <a:txBody>
                    <a:bodyPr/>
                    <a:lstStyle/>
                    <a:p>
                      <a:r>
                        <a:rPr lang="en-US" sz="2400" dirty="0"/>
                        <a:t>Alice</a:t>
                      </a:r>
                    </a:p>
                  </a:txBody>
                  <a:tcPr/>
                </a:tc>
                <a:tc>
                  <a:txBody>
                    <a:bodyPr/>
                    <a:lstStyle/>
                    <a:p>
                      <a:r>
                        <a:rPr lang="en-US" sz="2400" dirty="0"/>
                        <a:t>BBQ</a:t>
                      </a:r>
                    </a:p>
                  </a:txBody>
                  <a:tcPr/>
                </a:tc>
                <a:tc>
                  <a:txBody>
                    <a:bodyPr/>
                    <a:lstStyle/>
                    <a:p>
                      <a:r>
                        <a:rPr lang="en-US" sz="2400" dirty="0"/>
                        <a:t>Cozy Corner</a:t>
                      </a:r>
                    </a:p>
                  </a:txBody>
                  <a:tcPr/>
                </a:tc>
                <a:extLst>
                  <a:ext uri="{0D108BD9-81ED-4DB2-BD59-A6C34878D82A}">
                    <a16:rowId xmlns:a16="http://schemas.microsoft.com/office/drawing/2014/main" val="10001"/>
                  </a:ext>
                </a:extLst>
              </a:tr>
              <a:tr h="370840">
                <a:tc>
                  <a:txBody>
                    <a:bodyPr/>
                    <a:lstStyle/>
                    <a:p>
                      <a:r>
                        <a:rPr lang="en-US" sz="2400" dirty="0"/>
                        <a:t>Alice</a:t>
                      </a:r>
                    </a:p>
                  </a:txBody>
                  <a:tcPr/>
                </a:tc>
                <a:tc>
                  <a:txBody>
                    <a:bodyPr/>
                    <a:lstStyle/>
                    <a:p>
                      <a:r>
                        <a:rPr lang="en-US" sz="2400" dirty="0"/>
                        <a:t>Thai</a:t>
                      </a:r>
                    </a:p>
                  </a:txBody>
                  <a:tcPr/>
                </a:tc>
                <a:tc>
                  <a:txBody>
                    <a:bodyPr/>
                    <a:lstStyle/>
                    <a:p>
                      <a:r>
                        <a:rPr lang="en-US" sz="2400" dirty="0" err="1"/>
                        <a:t>Bhan</a:t>
                      </a:r>
                      <a:r>
                        <a:rPr lang="en-US" sz="2400" dirty="0"/>
                        <a:t> Thai</a:t>
                      </a:r>
                    </a:p>
                  </a:txBody>
                  <a:tcPr/>
                </a:tc>
                <a:extLst>
                  <a:ext uri="{0D108BD9-81ED-4DB2-BD59-A6C34878D82A}">
                    <a16:rowId xmlns:a16="http://schemas.microsoft.com/office/drawing/2014/main" val="10002"/>
                  </a:ext>
                </a:extLst>
              </a:tr>
              <a:tr h="370840">
                <a:tc>
                  <a:txBody>
                    <a:bodyPr/>
                    <a:lstStyle/>
                    <a:p>
                      <a:r>
                        <a:rPr lang="en-US" sz="2400" dirty="0"/>
                        <a:t>Bob</a:t>
                      </a:r>
                    </a:p>
                  </a:txBody>
                  <a:tcPr/>
                </a:tc>
                <a:tc>
                  <a:txBody>
                    <a:bodyPr/>
                    <a:lstStyle/>
                    <a:p>
                      <a:r>
                        <a:rPr lang="en-US" sz="2400" dirty="0"/>
                        <a:t>Pizza</a:t>
                      </a:r>
                    </a:p>
                  </a:txBody>
                  <a:tcPr/>
                </a:tc>
                <a:tc>
                  <a:txBody>
                    <a:bodyPr/>
                    <a:lstStyle/>
                    <a:p>
                      <a:r>
                        <a:rPr lang="en-US" sz="2400" dirty="0"/>
                        <a:t>Broadway</a:t>
                      </a:r>
                      <a:r>
                        <a:rPr lang="en-US" sz="2400" baseline="0" dirty="0"/>
                        <a:t> Pizza</a:t>
                      </a:r>
                      <a:endParaRPr lang="en-US" sz="2400" dirty="0"/>
                    </a:p>
                  </a:txBody>
                  <a:tcPr/>
                </a:tc>
                <a:extLst>
                  <a:ext uri="{0D108BD9-81ED-4DB2-BD59-A6C34878D82A}">
                    <a16:rowId xmlns:a16="http://schemas.microsoft.com/office/drawing/2014/main" val="10003"/>
                  </a:ext>
                </a:extLst>
              </a:tr>
              <a:tr h="370840">
                <a:tc>
                  <a:txBody>
                    <a:bodyPr/>
                    <a:lstStyle/>
                    <a:p>
                      <a:r>
                        <a:rPr lang="en-US" sz="2400" dirty="0"/>
                        <a:t>Charlie</a:t>
                      </a:r>
                    </a:p>
                  </a:txBody>
                  <a:tcPr/>
                </a:tc>
                <a:tc>
                  <a:txBody>
                    <a:bodyPr/>
                    <a:lstStyle/>
                    <a:p>
                      <a:r>
                        <a:rPr lang="en-US" sz="2400" dirty="0"/>
                        <a:t>Doughnuts</a:t>
                      </a:r>
                    </a:p>
                  </a:txBody>
                  <a:tcPr/>
                </a:tc>
                <a:tc>
                  <a:txBody>
                    <a:bodyPr/>
                    <a:lstStyle/>
                    <a:p>
                      <a:r>
                        <a:rPr lang="en-US" sz="2400" dirty="0"/>
                        <a:t>Gibson’s </a:t>
                      </a:r>
                      <a:r>
                        <a:rPr lang="en-US" sz="2400" baseline="0" dirty="0"/>
                        <a:t>Donuts</a:t>
                      </a:r>
                      <a:endParaRPr lang="en-US" sz="2400" dirty="0"/>
                    </a:p>
                  </a:txBody>
                  <a:tcPr/>
                </a:tc>
                <a:extLst>
                  <a:ext uri="{0D108BD9-81ED-4DB2-BD59-A6C34878D82A}">
                    <a16:rowId xmlns:a16="http://schemas.microsoft.com/office/drawing/2014/main" val="10004"/>
                  </a:ext>
                </a:extLst>
              </a:tr>
              <a:tr h="370840">
                <a:tc>
                  <a:txBody>
                    <a:bodyPr/>
                    <a:lstStyle/>
                    <a:p>
                      <a:r>
                        <a:rPr lang="en-US" sz="2400" dirty="0"/>
                        <a:t>Charlie</a:t>
                      </a:r>
                    </a:p>
                  </a:txBody>
                  <a:tcPr/>
                </a:tc>
                <a:tc>
                  <a:txBody>
                    <a:bodyPr/>
                    <a:lstStyle/>
                    <a:p>
                      <a:r>
                        <a:rPr lang="en-US" sz="2400" dirty="0"/>
                        <a:t>Thai</a:t>
                      </a:r>
                    </a:p>
                  </a:txBody>
                  <a:tcPr/>
                </a:tc>
                <a:tc>
                  <a:txBody>
                    <a:bodyPr/>
                    <a:lstStyle/>
                    <a:p>
                      <a:r>
                        <a:rPr lang="en-US" sz="2400" dirty="0"/>
                        <a:t>Bangkok Alley</a:t>
                      </a:r>
                    </a:p>
                  </a:txBody>
                  <a:tcPr/>
                </a:tc>
                <a:extLst>
                  <a:ext uri="{0D108BD9-81ED-4DB2-BD59-A6C34878D82A}">
                    <a16:rowId xmlns:a16="http://schemas.microsoft.com/office/drawing/2014/main" val="10005"/>
                  </a:ext>
                </a:extLst>
              </a:tr>
              <a:tr h="370840">
                <a:tc>
                  <a:txBody>
                    <a:bodyPr/>
                    <a:lstStyle/>
                    <a:p>
                      <a:r>
                        <a:rPr lang="en-US" sz="2400" dirty="0"/>
                        <a:t>Charlie</a:t>
                      </a:r>
                    </a:p>
                  </a:txBody>
                  <a:tcPr/>
                </a:tc>
                <a:tc>
                  <a:txBody>
                    <a:bodyPr/>
                    <a:lstStyle/>
                    <a:p>
                      <a:r>
                        <a:rPr lang="en-US" sz="2400" dirty="0"/>
                        <a:t>BBQ</a:t>
                      </a:r>
                    </a:p>
                  </a:txBody>
                  <a:tcPr/>
                </a:tc>
                <a:tc>
                  <a:txBody>
                    <a:bodyPr/>
                    <a:lstStyle/>
                    <a:p>
                      <a:r>
                        <a:rPr lang="en-US" sz="2400" dirty="0"/>
                        <a:t>Cozy Corner</a:t>
                      </a:r>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252E8E36-62E0-7349-80DB-610E9A8BE4F9}" type="slidenum">
              <a:rPr lang="en-US" smtClean="0"/>
              <a:t>28</a:t>
            </a:fld>
            <a:endParaRPr lang="en-US"/>
          </a:p>
        </p:txBody>
      </p:sp>
      <p:sp>
        <p:nvSpPr>
          <p:cNvPr id="3" name="TextBox 2"/>
          <p:cNvSpPr txBox="1"/>
          <p:nvPr/>
        </p:nvSpPr>
        <p:spPr>
          <a:xfrm>
            <a:off x="457200" y="556125"/>
            <a:ext cx="7982712" cy="5262979"/>
          </a:xfrm>
          <a:prstGeom prst="rect">
            <a:avLst/>
          </a:prstGeom>
          <a:noFill/>
        </p:spPr>
        <p:txBody>
          <a:bodyPr wrap="square" rtlCol="0">
            <a:spAutoFit/>
          </a:bodyPr>
          <a:lstStyle/>
          <a:p>
            <a:r>
              <a:rPr lang="en-US" sz="2400" dirty="0"/>
              <a:t>Suppose we want to store information about the closest restaurant to various people that serves a certain type of cuisine.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What are FDs/keys?  Is this in BCNF?</a:t>
            </a:r>
          </a:p>
        </p:txBody>
      </p:sp>
    </p:spTree>
    <p:extLst>
      <p:ext uri="{BB962C8B-B14F-4D97-AF65-F5344CB8AC3E}">
        <p14:creationId xmlns:p14="http://schemas.microsoft.com/office/powerpoint/2010/main" val="3002509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46500577"/>
              </p:ext>
            </p:extLst>
          </p:nvPr>
        </p:nvGraphicFramePr>
        <p:xfrm>
          <a:off x="381000" y="317500"/>
          <a:ext cx="4481286" cy="3114040"/>
        </p:xfrm>
        <a:graphic>
          <a:graphicData uri="http://schemas.openxmlformats.org/drawingml/2006/table">
            <a:tbl>
              <a:tblPr firstRow="1" bandRow="1">
                <a:tableStyleId>{5C22544A-7EE6-4342-B048-85BDC9FD1C3A}</a:tableStyleId>
              </a:tblPr>
              <a:tblGrid>
                <a:gridCol w="2240643">
                  <a:extLst>
                    <a:ext uri="{9D8B030D-6E8A-4147-A177-3AD203B41FA5}">
                      <a16:colId xmlns:a16="http://schemas.microsoft.com/office/drawing/2014/main" val="20000"/>
                    </a:ext>
                  </a:extLst>
                </a:gridCol>
                <a:gridCol w="2240643">
                  <a:extLst>
                    <a:ext uri="{9D8B030D-6E8A-4147-A177-3AD203B41FA5}">
                      <a16:colId xmlns:a16="http://schemas.microsoft.com/office/drawing/2014/main" val="20001"/>
                    </a:ext>
                  </a:extLst>
                </a:gridCol>
              </a:tblGrid>
              <a:tr h="370840">
                <a:tc>
                  <a:txBody>
                    <a:bodyPr/>
                    <a:lstStyle/>
                    <a:p>
                      <a:r>
                        <a:rPr lang="en-US" sz="1800" dirty="0"/>
                        <a:t>Name</a:t>
                      </a:r>
                    </a:p>
                  </a:txBody>
                  <a:tcPr/>
                </a:tc>
                <a:tc>
                  <a:txBody>
                    <a:bodyPr/>
                    <a:lstStyle/>
                    <a:p>
                      <a:r>
                        <a:rPr lang="en-US" sz="1800" dirty="0"/>
                        <a:t>Closest</a:t>
                      </a:r>
                    </a:p>
                  </a:txBody>
                  <a:tcPr/>
                </a:tc>
                <a:extLst>
                  <a:ext uri="{0D108BD9-81ED-4DB2-BD59-A6C34878D82A}">
                    <a16:rowId xmlns:a16="http://schemas.microsoft.com/office/drawing/2014/main" val="10000"/>
                  </a:ext>
                </a:extLst>
              </a:tr>
              <a:tr h="370840">
                <a:tc>
                  <a:txBody>
                    <a:bodyPr/>
                    <a:lstStyle/>
                    <a:p>
                      <a:r>
                        <a:rPr lang="en-US" sz="2400" dirty="0"/>
                        <a:t>Alice</a:t>
                      </a:r>
                    </a:p>
                  </a:txBody>
                  <a:tcPr/>
                </a:tc>
                <a:tc>
                  <a:txBody>
                    <a:bodyPr/>
                    <a:lstStyle/>
                    <a:p>
                      <a:r>
                        <a:rPr lang="en-US" sz="2400" dirty="0"/>
                        <a:t>Cozy Corner</a:t>
                      </a:r>
                    </a:p>
                  </a:txBody>
                  <a:tcPr/>
                </a:tc>
                <a:extLst>
                  <a:ext uri="{0D108BD9-81ED-4DB2-BD59-A6C34878D82A}">
                    <a16:rowId xmlns:a16="http://schemas.microsoft.com/office/drawing/2014/main" val="10001"/>
                  </a:ext>
                </a:extLst>
              </a:tr>
              <a:tr h="370840">
                <a:tc>
                  <a:txBody>
                    <a:bodyPr/>
                    <a:lstStyle/>
                    <a:p>
                      <a:r>
                        <a:rPr lang="en-US" sz="2400" dirty="0"/>
                        <a:t>Alice</a:t>
                      </a:r>
                    </a:p>
                  </a:txBody>
                  <a:tcPr/>
                </a:tc>
                <a:tc>
                  <a:txBody>
                    <a:bodyPr/>
                    <a:lstStyle/>
                    <a:p>
                      <a:r>
                        <a:rPr lang="en-US" sz="2400" dirty="0" err="1"/>
                        <a:t>Bhan</a:t>
                      </a:r>
                      <a:r>
                        <a:rPr lang="en-US" sz="2400" dirty="0"/>
                        <a:t> Thai</a:t>
                      </a:r>
                    </a:p>
                  </a:txBody>
                  <a:tcPr/>
                </a:tc>
                <a:extLst>
                  <a:ext uri="{0D108BD9-81ED-4DB2-BD59-A6C34878D82A}">
                    <a16:rowId xmlns:a16="http://schemas.microsoft.com/office/drawing/2014/main" val="10002"/>
                  </a:ext>
                </a:extLst>
              </a:tr>
              <a:tr h="370840">
                <a:tc>
                  <a:txBody>
                    <a:bodyPr/>
                    <a:lstStyle/>
                    <a:p>
                      <a:r>
                        <a:rPr lang="en-US" sz="2400" dirty="0"/>
                        <a:t>Bob</a:t>
                      </a:r>
                    </a:p>
                  </a:txBody>
                  <a:tcPr/>
                </a:tc>
                <a:tc>
                  <a:txBody>
                    <a:bodyPr/>
                    <a:lstStyle/>
                    <a:p>
                      <a:r>
                        <a:rPr lang="en-US" sz="2400" dirty="0"/>
                        <a:t>Broadway</a:t>
                      </a:r>
                      <a:r>
                        <a:rPr lang="en-US" sz="2400" baseline="0" dirty="0"/>
                        <a:t> Pizza</a:t>
                      </a:r>
                      <a:endParaRPr lang="en-US" sz="2400" dirty="0"/>
                    </a:p>
                  </a:txBody>
                  <a:tcPr/>
                </a:tc>
                <a:extLst>
                  <a:ext uri="{0D108BD9-81ED-4DB2-BD59-A6C34878D82A}">
                    <a16:rowId xmlns:a16="http://schemas.microsoft.com/office/drawing/2014/main" val="10003"/>
                  </a:ext>
                </a:extLst>
              </a:tr>
              <a:tr h="370840">
                <a:tc>
                  <a:txBody>
                    <a:bodyPr/>
                    <a:lstStyle/>
                    <a:p>
                      <a:r>
                        <a:rPr lang="en-US" sz="2400" dirty="0"/>
                        <a:t>Charlie</a:t>
                      </a:r>
                    </a:p>
                  </a:txBody>
                  <a:tcPr/>
                </a:tc>
                <a:tc>
                  <a:txBody>
                    <a:bodyPr/>
                    <a:lstStyle/>
                    <a:p>
                      <a:r>
                        <a:rPr lang="en-US" sz="2400" dirty="0"/>
                        <a:t>Donald's</a:t>
                      </a:r>
                      <a:r>
                        <a:rPr lang="en-US" sz="2400" baseline="0" dirty="0"/>
                        <a:t> Donuts</a:t>
                      </a:r>
                      <a:endParaRPr lang="en-US" sz="2400" dirty="0"/>
                    </a:p>
                  </a:txBody>
                  <a:tcPr/>
                </a:tc>
                <a:extLst>
                  <a:ext uri="{0D108BD9-81ED-4DB2-BD59-A6C34878D82A}">
                    <a16:rowId xmlns:a16="http://schemas.microsoft.com/office/drawing/2014/main" val="10004"/>
                  </a:ext>
                </a:extLst>
              </a:tr>
              <a:tr h="370840">
                <a:tc>
                  <a:txBody>
                    <a:bodyPr/>
                    <a:lstStyle/>
                    <a:p>
                      <a:r>
                        <a:rPr lang="en-US" sz="2400" dirty="0"/>
                        <a:t>Charlie</a:t>
                      </a:r>
                    </a:p>
                  </a:txBody>
                  <a:tcPr/>
                </a:tc>
                <a:tc>
                  <a:txBody>
                    <a:bodyPr/>
                    <a:lstStyle/>
                    <a:p>
                      <a:r>
                        <a:rPr lang="en-US" sz="2400" dirty="0"/>
                        <a:t>Bangkok</a:t>
                      </a:r>
                      <a:r>
                        <a:rPr lang="en-US" sz="2400" baseline="0" dirty="0"/>
                        <a:t> Alley</a:t>
                      </a:r>
                      <a:endParaRPr lang="en-US" sz="2400" dirty="0"/>
                    </a:p>
                  </a:txBody>
                  <a:tcPr/>
                </a:tc>
                <a:extLst>
                  <a:ext uri="{0D108BD9-81ED-4DB2-BD59-A6C34878D82A}">
                    <a16:rowId xmlns:a16="http://schemas.microsoft.com/office/drawing/2014/main" val="10005"/>
                  </a:ext>
                </a:extLst>
              </a:tr>
              <a:tr h="370840">
                <a:tc>
                  <a:txBody>
                    <a:bodyPr/>
                    <a:lstStyle/>
                    <a:p>
                      <a:r>
                        <a:rPr lang="en-US" sz="2400" dirty="0"/>
                        <a:t>Charlie</a:t>
                      </a:r>
                    </a:p>
                  </a:txBody>
                  <a:tcPr/>
                </a:tc>
                <a:tc>
                  <a:txBody>
                    <a:bodyPr/>
                    <a:lstStyle/>
                    <a:p>
                      <a:r>
                        <a:rPr lang="en-US" sz="2400" dirty="0"/>
                        <a:t>Cozy Corner</a:t>
                      </a:r>
                    </a:p>
                  </a:txBody>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79819400"/>
              </p:ext>
            </p:extLst>
          </p:nvPr>
        </p:nvGraphicFramePr>
        <p:xfrm>
          <a:off x="4307115" y="3699329"/>
          <a:ext cx="4481286" cy="2656840"/>
        </p:xfrm>
        <a:graphic>
          <a:graphicData uri="http://schemas.openxmlformats.org/drawingml/2006/table">
            <a:tbl>
              <a:tblPr firstRow="1" bandRow="1">
                <a:tableStyleId>{5C22544A-7EE6-4342-B048-85BDC9FD1C3A}</a:tableStyleId>
              </a:tblPr>
              <a:tblGrid>
                <a:gridCol w="2240643">
                  <a:extLst>
                    <a:ext uri="{9D8B030D-6E8A-4147-A177-3AD203B41FA5}">
                      <a16:colId xmlns:a16="http://schemas.microsoft.com/office/drawing/2014/main" val="20000"/>
                    </a:ext>
                  </a:extLst>
                </a:gridCol>
                <a:gridCol w="2240643">
                  <a:extLst>
                    <a:ext uri="{9D8B030D-6E8A-4147-A177-3AD203B41FA5}">
                      <a16:colId xmlns:a16="http://schemas.microsoft.com/office/drawing/2014/main" val="20001"/>
                    </a:ext>
                  </a:extLst>
                </a:gridCol>
              </a:tblGrid>
              <a:tr h="370840">
                <a:tc>
                  <a:txBody>
                    <a:bodyPr/>
                    <a:lstStyle/>
                    <a:p>
                      <a:r>
                        <a:rPr lang="en-US" sz="1800" dirty="0"/>
                        <a:t>Restaurant</a:t>
                      </a:r>
                    </a:p>
                  </a:txBody>
                  <a:tcPr/>
                </a:tc>
                <a:tc>
                  <a:txBody>
                    <a:bodyPr/>
                    <a:lstStyle/>
                    <a:p>
                      <a:r>
                        <a:rPr lang="en-US" sz="1800" dirty="0"/>
                        <a:t>Type</a:t>
                      </a:r>
                    </a:p>
                  </a:txBody>
                  <a:tcPr/>
                </a:tc>
                <a:extLst>
                  <a:ext uri="{0D108BD9-81ED-4DB2-BD59-A6C34878D82A}">
                    <a16:rowId xmlns:a16="http://schemas.microsoft.com/office/drawing/2014/main" val="10000"/>
                  </a:ext>
                </a:extLst>
              </a:tr>
              <a:tr h="370840">
                <a:tc>
                  <a:txBody>
                    <a:bodyPr/>
                    <a:lstStyle/>
                    <a:p>
                      <a:r>
                        <a:rPr lang="en-US" sz="2400" dirty="0"/>
                        <a:t>Cozy Corner</a:t>
                      </a:r>
                    </a:p>
                  </a:txBody>
                  <a:tcPr/>
                </a:tc>
                <a:tc>
                  <a:txBody>
                    <a:bodyPr/>
                    <a:lstStyle/>
                    <a:p>
                      <a:r>
                        <a:rPr lang="en-US" sz="2400" dirty="0"/>
                        <a:t>BBQ</a:t>
                      </a:r>
                    </a:p>
                  </a:txBody>
                  <a:tcPr/>
                </a:tc>
                <a:extLst>
                  <a:ext uri="{0D108BD9-81ED-4DB2-BD59-A6C34878D82A}">
                    <a16:rowId xmlns:a16="http://schemas.microsoft.com/office/drawing/2014/main" val="10001"/>
                  </a:ext>
                </a:extLst>
              </a:tr>
              <a:tr h="370840">
                <a:tc>
                  <a:txBody>
                    <a:bodyPr/>
                    <a:lstStyle/>
                    <a:p>
                      <a:r>
                        <a:rPr lang="en-US" sz="2400" dirty="0" err="1"/>
                        <a:t>Bhan</a:t>
                      </a:r>
                      <a:r>
                        <a:rPr lang="en-US" sz="2400" dirty="0"/>
                        <a:t> Thai</a:t>
                      </a:r>
                    </a:p>
                  </a:txBody>
                  <a:tcPr/>
                </a:tc>
                <a:tc>
                  <a:txBody>
                    <a:bodyPr/>
                    <a:lstStyle/>
                    <a:p>
                      <a:r>
                        <a:rPr lang="en-US" sz="2400" dirty="0"/>
                        <a:t>Thai</a:t>
                      </a:r>
                    </a:p>
                  </a:txBody>
                  <a:tcPr/>
                </a:tc>
                <a:extLst>
                  <a:ext uri="{0D108BD9-81ED-4DB2-BD59-A6C34878D82A}">
                    <a16:rowId xmlns:a16="http://schemas.microsoft.com/office/drawing/2014/main" val="10002"/>
                  </a:ext>
                </a:extLst>
              </a:tr>
              <a:tr h="370840">
                <a:tc>
                  <a:txBody>
                    <a:bodyPr/>
                    <a:lstStyle/>
                    <a:p>
                      <a:r>
                        <a:rPr lang="en-US" sz="2400" dirty="0"/>
                        <a:t>Broadway</a:t>
                      </a:r>
                      <a:r>
                        <a:rPr lang="en-US" sz="2400" baseline="0" dirty="0"/>
                        <a:t> Pizza</a:t>
                      </a:r>
                      <a:endParaRPr lang="en-US" sz="2400" dirty="0"/>
                    </a:p>
                  </a:txBody>
                  <a:tcPr/>
                </a:tc>
                <a:tc>
                  <a:txBody>
                    <a:bodyPr/>
                    <a:lstStyle/>
                    <a:p>
                      <a:r>
                        <a:rPr lang="en-US" sz="2400" baseline="0" dirty="0"/>
                        <a:t>Pizza</a:t>
                      </a:r>
                      <a:endParaRPr lang="en-US" sz="2400" dirty="0"/>
                    </a:p>
                  </a:txBody>
                  <a:tcPr/>
                </a:tc>
                <a:extLst>
                  <a:ext uri="{0D108BD9-81ED-4DB2-BD59-A6C34878D82A}">
                    <a16:rowId xmlns:a16="http://schemas.microsoft.com/office/drawing/2014/main" val="10003"/>
                  </a:ext>
                </a:extLst>
              </a:tr>
              <a:tr h="370840">
                <a:tc>
                  <a:txBody>
                    <a:bodyPr/>
                    <a:lstStyle/>
                    <a:p>
                      <a:r>
                        <a:rPr lang="en-US" sz="2400" dirty="0"/>
                        <a:t>Donald's</a:t>
                      </a:r>
                      <a:r>
                        <a:rPr lang="en-US" sz="2400" baseline="0" dirty="0"/>
                        <a:t> Donuts</a:t>
                      </a:r>
                      <a:endParaRPr lang="en-US" sz="2400" dirty="0"/>
                    </a:p>
                  </a:txBody>
                  <a:tcPr/>
                </a:tc>
                <a:tc>
                  <a:txBody>
                    <a:bodyPr/>
                    <a:lstStyle/>
                    <a:p>
                      <a:r>
                        <a:rPr lang="en-US" sz="2400" baseline="0" dirty="0"/>
                        <a:t>Doughnuts</a:t>
                      </a:r>
                      <a:endParaRPr lang="en-US" sz="2400" dirty="0"/>
                    </a:p>
                  </a:txBody>
                  <a:tcPr/>
                </a:tc>
                <a:extLst>
                  <a:ext uri="{0D108BD9-81ED-4DB2-BD59-A6C34878D82A}">
                    <a16:rowId xmlns:a16="http://schemas.microsoft.com/office/drawing/2014/main" val="10004"/>
                  </a:ext>
                </a:extLst>
              </a:tr>
              <a:tr h="370840">
                <a:tc>
                  <a:txBody>
                    <a:bodyPr/>
                    <a:lstStyle/>
                    <a:p>
                      <a:r>
                        <a:rPr lang="en-US" sz="2400" dirty="0"/>
                        <a:t>Bangkok Alley</a:t>
                      </a:r>
                    </a:p>
                  </a:txBody>
                  <a:tcPr/>
                </a:tc>
                <a:tc>
                  <a:txBody>
                    <a:bodyPr/>
                    <a:lstStyle/>
                    <a:p>
                      <a:r>
                        <a:rPr lang="en-US" sz="2400" dirty="0"/>
                        <a:t>Thai</a:t>
                      </a:r>
                    </a:p>
                  </a:txBody>
                  <a:tcPr/>
                </a:tc>
                <a:extLst>
                  <a:ext uri="{0D108BD9-81ED-4DB2-BD59-A6C34878D82A}">
                    <a16:rowId xmlns:a16="http://schemas.microsoft.com/office/drawing/2014/main" val="10005"/>
                  </a:ext>
                </a:extLst>
              </a:tr>
            </a:tbl>
          </a:graphicData>
        </a:graphic>
      </p:graphicFrame>
      <p:sp>
        <p:nvSpPr>
          <p:cNvPr id="6" name="Slide Number Placeholder 5"/>
          <p:cNvSpPr>
            <a:spLocks noGrp="1"/>
          </p:cNvSpPr>
          <p:nvPr>
            <p:ph type="sldNum" sz="quarter" idx="12"/>
          </p:nvPr>
        </p:nvSpPr>
        <p:spPr/>
        <p:txBody>
          <a:bodyPr/>
          <a:lstStyle/>
          <a:p>
            <a:fld id="{252E8E36-62E0-7349-80DB-610E9A8BE4F9}" type="slidenum">
              <a:rPr lang="en-US" smtClean="0"/>
              <a:t>29</a:t>
            </a:fld>
            <a:endParaRPr lang="en-US"/>
          </a:p>
        </p:txBody>
      </p:sp>
    </p:spTree>
    <p:extLst>
      <p:ext uri="{BB962C8B-B14F-4D97-AF65-F5344CB8AC3E}">
        <p14:creationId xmlns:p14="http://schemas.microsoft.com/office/powerpoint/2010/main" val="55968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sp>
        <p:nvSpPr>
          <p:cNvPr id="3" name="Content Placeholder 2"/>
          <p:cNvSpPr>
            <a:spLocks noGrp="1"/>
          </p:cNvSpPr>
          <p:nvPr>
            <p:ph idx="1"/>
          </p:nvPr>
        </p:nvSpPr>
        <p:spPr/>
        <p:txBody>
          <a:bodyPr/>
          <a:lstStyle/>
          <a:p>
            <a:r>
              <a:rPr lang="en-US" dirty="0"/>
              <a:t>How can we use FDs to show that a relation has an anomaly (a potential problem)?</a:t>
            </a:r>
          </a:p>
          <a:p>
            <a:r>
              <a:rPr lang="en-US" dirty="0"/>
              <a:t>How can we algorithmically fix the problem?</a:t>
            </a:r>
          </a:p>
        </p:txBody>
      </p:sp>
      <p:sp>
        <p:nvSpPr>
          <p:cNvPr id="4" name="Slide Number Placeholder 3"/>
          <p:cNvSpPr>
            <a:spLocks noGrp="1"/>
          </p:cNvSpPr>
          <p:nvPr>
            <p:ph type="sldNum" sz="quarter" idx="12"/>
          </p:nvPr>
        </p:nvSpPr>
        <p:spPr/>
        <p:txBody>
          <a:bodyPr/>
          <a:lstStyle/>
          <a:p>
            <a:fld id="{252E8E36-62E0-7349-80DB-610E9A8BE4F9}" type="slidenum">
              <a:rPr lang="en-US" smtClean="0"/>
              <a:t>3</a:t>
            </a:fld>
            <a:endParaRPr lang="en-US"/>
          </a:p>
        </p:txBody>
      </p:sp>
    </p:spTree>
    <p:extLst>
      <p:ext uri="{BB962C8B-B14F-4D97-AF65-F5344CB8AC3E}">
        <p14:creationId xmlns:p14="http://schemas.microsoft.com/office/powerpoint/2010/main" val="556483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 example</a:t>
            </a:r>
          </a:p>
        </p:txBody>
      </p:sp>
      <p:sp>
        <p:nvSpPr>
          <p:cNvPr id="3" name="Content Placeholder 2"/>
          <p:cNvSpPr>
            <a:spLocks noGrp="1"/>
          </p:cNvSpPr>
          <p:nvPr>
            <p:ph idx="1"/>
          </p:nvPr>
        </p:nvSpPr>
        <p:spPr/>
        <p:txBody>
          <a:bodyPr/>
          <a:lstStyle/>
          <a:p>
            <a:r>
              <a:rPr lang="en-US" dirty="0"/>
              <a:t>Traveling shows:</a:t>
            </a:r>
          </a:p>
          <a:p>
            <a:pPr lvl="1"/>
            <a:r>
              <a:rPr lang="en-US" dirty="0"/>
              <a:t>Store theater names, the cities they are in, and the title of the show playing.</a:t>
            </a:r>
          </a:p>
          <a:p>
            <a:pPr lvl="1"/>
            <a:r>
              <a:rPr lang="en-US" dirty="0"/>
              <a:t>A show never plays at more than one theater per city.</a:t>
            </a:r>
          </a:p>
          <a:p>
            <a:r>
              <a:rPr lang="en-US" dirty="0"/>
              <a:t>theater -&gt; city</a:t>
            </a:r>
          </a:p>
          <a:p>
            <a:r>
              <a:rPr lang="en-US" dirty="0"/>
              <a:t>title city -&gt; theater</a:t>
            </a:r>
          </a:p>
        </p:txBody>
      </p:sp>
      <p:sp>
        <p:nvSpPr>
          <p:cNvPr id="4" name="Slide Number Placeholder 3"/>
          <p:cNvSpPr>
            <a:spLocks noGrp="1"/>
          </p:cNvSpPr>
          <p:nvPr>
            <p:ph type="sldNum" sz="quarter" idx="12"/>
          </p:nvPr>
        </p:nvSpPr>
        <p:spPr/>
        <p:txBody>
          <a:bodyPr/>
          <a:lstStyle/>
          <a:p>
            <a:fld id="{252E8E36-62E0-7349-80DB-610E9A8BE4F9}" type="slidenum">
              <a:rPr lang="en-US" smtClean="0"/>
              <a:t>30</a:t>
            </a:fld>
            <a:endParaRPr lang="en-US"/>
          </a:p>
        </p:txBody>
      </p:sp>
    </p:spTree>
    <p:extLst>
      <p:ext uri="{BB962C8B-B14F-4D97-AF65-F5344CB8AC3E}">
        <p14:creationId xmlns:p14="http://schemas.microsoft.com/office/powerpoint/2010/main" val="3136921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baseline="30000" dirty="0"/>
              <a:t>rd</a:t>
            </a:r>
            <a:r>
              <a:rPr lang="en-US" dirty="0"/>
              <a:t> Normal Form (3NF)</a:t>
            </a:r>
          </a:p>
        </p:txBody>
      </p:sp>
      <p:sp>
        <p:nvSpPr>
          <p:cNvPr id="3" name="Content Placeholder 2"/>
          <p:cNvSpPr>
            <a:spLocks noGrp="1"/>
          </p:cNvSpPr>
          <p:nvPr>
            <p:ph idx="1"/>
          </p:nvPr>
        </p:nvSpPr>
        <p:spPr/>
        <p:txBody>
          <a:bodyPr/>
          <a:lstStyle/>
          <a:p>
            <a:r>
              <a:rPr lang="en-US" dirty="0"/>
              <a:t>Allows for lossless joins and dependency preservation.</a:t>
            </a:r>
          </a:p>
          <a:p>
            <a:r>
              <a:rPr lang="en-US" dirty="0"/>
              <a:t>Does not fix all anomalies.</a:t>
            </a:r>
          </a:p>
          <a:p>
            <a:r>
              <a:rPr lang="en-US" dirty="0"/>
              <a:t>3NF is a weaker condition than BCNF (anything in BCNF is automatically in 3NF).</a:t>
            </a:r>
          </a:p>
        </p:txBody>
      </p:sp>
      <p:sp>
        <p:nvSpPr>
          <p:cNvPr id="4" name="Slide Number Placeholder 3"/>
          <p:cNvSpPr>
            <a:spLocks noGrp="1"/>
          </p:cNvSpPr>
          <p:nvPr>
            <p:ph type="sldNum" sz="quarter" idx="12"/>
          </p:nvPr>
        </p:nvSpPr>
        <p:spPr/>
        <p:txBody>
          <a:bodyPr/>
          <a:lstStyle/>
          <a:p>
            <a:fld id="{252E8E36-62E0-7349-80DB-610E9A8BE4F9}" type="slidenum">
              <a:rPr lang="en-US" smtClean="0"/>
              <a:t>31</a:t>
            </a:fld>
            <a:endParaRPr lang="en-US"/>
          </a:p>
        </p:txBody>
      </p:sp>
    </p:spTree>
    <p:extLst>
      <p:ext uri="{BB962C8B-B14F-4D97-AF65-F5344CB8AC3E}">
        <p14:creationId xmlns:p14="http://schemas.microsoft.com/office/powerpoint/2010/main" val="508672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baseline="30000" dirty="0"/>
              <a:t>rd</a:t>
            </a:r>
            <a:r>
              <a:rPr lang="en-US" dirty="0"/>
              <a:t> Normal Form (3NF)</a:t>
            </a:r>
          </a:p>
        </p:txBody>
      </p:sp>
      <p:sp>
        <p:nvSpPr>
          <p:cNvPr id="3" name="Content Placeholder 2"/>
          <p:cNvSpPr>
            <a:spLocks noGrp="1"/>
          </p:cNvSpPr>
          <p:nvPr>
            <p:ph idx="1"/>
          </p:nvPr>
        </p:nvSpPr>
        <p:spPr/>
        <p:txBody>
          <a:bodyPr/>
          <a:lstStyle/>
          <a:p>
            <a:r>
              <a:rPr lang="en-US" dirty="0"/>
              <a:t>A relation R is in 3NF </a:t>
            </a:r>
            <a:r>
              <a:rPr lang="en-US" dirty="0" err="1"/>
              <a:t>iff</a:t>
            </a:r>
            <a:r>
              <a:rPr lang="en-US" dirty="0"/>
              <a:t> for every nontrivial FD A1…An -&gt; B for R, one of the following is true:</a:t>
            </a:r>
          </a:p>
          <a:p>
            <a:pPr lvl="1"/>
            <a:r>
              <a:rPr lang="en-US" dirty="0"/>
              <a:t>A1…An is a </a:t>
            </a:r>
            <a:r>
              <a:rPr lang="en-US" dirty="0" err="1"/>
              <a:t>superkey</a:t>
            </a:r>
            <a:r>
              <a:rPr lang="en-US" dirty="0"/>
              <a:t> for R (BCNF test)</a:t>
            </a:r>
          </a:p>
          <a:p>
            <a:pPr lvl="1"/>
            <a:r>
              <a:rPr lang="en-US" dirty="0"/>
              <a:t>Each B is a </a:t>
            </a:r>
            <a:r>
              <a:rPr lang="en-US" b="1" i="1" dirty="0"/>
              <a:t>prime</a:t>
            </a:r>
            <a:r>
              <a:rPr lang="en-US" dirty="0"/>
              <a:t> attribute (an attribute in </a:t>
            </a:r>
            <a:r>
              <a:rPr lang="en-US" i="1" dirty="0"/>
              <a:t>some</a:t>
            </a:r>
            <a:r>
              <a:rPr lang="en-US" dirty="0"/>
              <a:t> key for R)</a:t>
            </a:r>
          </a:p>
        </p:txBody>
      </p:sp>
      <p:sp>
        <p:nvSpPr>
          <p:cNvPr id="4" name="Slide Number Placeholder 3"/>
          <p:cNvSpPr>
            <a:spLocks noGrp="1"/>
          </p:cNvSpPr>
          <p:nvPr>
            <p:ph type="sldNum" sz="quarter" idx="12"/>
          </p:nvPr>
        </p:nvSpPr>
        <p:spPr/>
        <p:txBody>
          <a:bodyPr/>
          <a:lstStyle/>
          <a:p>
            <a:fld id="{252E8E36-62E0-7349-80DB-610E9A8BE4F9}" type="slidenum">
              <a:rPr lang="en-US" smtClean="0"/>
              <a:t>32</a:t>
            </a:fld>
            <a:endParaRPr lang="en-US"/>
          </a:p>
        </p:txBody>
      </p:sp>
    </p:spTree>
    <p:extLst>
      <p:ext uri="{BB962C8B-B14F-4D97-AF65-F5344CB8AC3E}">
        <p14:creationId xmlns:p14="http://schemas.microsoft.com/office/powerpoint/2010/main" val="2370816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Say we have R(Course, Dept, Prof, Semester, Year)</a:t>
            </a:r>
          </a:p>
          <a:p>
            <a:r>
              <a:rPr lang="en-US" dirty="0"/>
              <a:t>R(C, D, P, S, Y) has FDs </a:t>
            </a:r>
          </a:p>
          <a:p>
            <a:pPr lvl="1"/>
            <a:r>
              <a:rPr lang="en-US" dirty="0"/>
              <a:t>PSY </a:t>
            </a:r>
            <a:r>
              <a:rPr lang="en-US" dirty="0">
                <a:sym typeface="Wingdings"/>
              </a:rPr>
              <a:t> </a:t>
            </a:r>
            <a:r>
              <a:rPr lang="en-US" dirty="0"/>
              <a:t>CD </a:t>
            </a:r>
          </a:p>
          <a:p>
            <a:pPr lvl="1"/>
            <a:r>
              <a:rPr lang="en-US" dirty="0"/>
              <a:t>CD </a:t>
            </a:r>
            <a:r>
              <a:rPr lang="en-US" dirty="0">
                <a:sym typeface="Wingdings"/>
              </a:rPr>
              <a:t> S</a:t>
            </a:r>
          </a:p>
          <a:p>
            <a:r>
              <a:rPr lang="en-US" dirty="0"/>
              <a:t>Keys are {P, S, Y} and {C, D, P, Y}</a:t>
            </a:r>
          </a:p>
          <a:p>
            <a:r>
              <a:rPr lang="en-US" dirty="0"/>
              <a:t>CD </a:t>
            </a:r>
            <a:r>
              <a:rPr lang="en-US" dirty="0">
                <a:sym typeface="Wingdings"/>
              </a:rPr>
              <a:t> S violates BCNF</a:t>
            </a:r>
          </a:p>
          <a:p>
            <a:r>
              <a:rPr lang="en-US" dirty="0">
                <a:sym typeface="Wingdings"/>
              </a:rPr>
              <a:t>However, R is in 3NF because S is part of a key</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52E8E36-62E0-7349-80DB-610E9A8BE4F9}" type="slidenum">
              <a:rPr lang="en-US" smtClean="0"/>
              <a:t>33</a:t>
            </a:fld>
            <a:endParaRPr lang="en-US"/>
          </a:p>
        </p:txBody>
      </p:sp>
    </p:spTree>
    <p:extLst>
      <p:ext uri="{BB962C8B-B14F-4D97-AF65-F5344CB8AC3E}">
        <p14:creationId xmlns:p14="http://schemas.microsoft.com/office/powerpoint/2010/main" val="424953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 Decomposition</a:t>
            </a:r>
          </a:p>
        </p:txBody>
      </p:sp>
      <p:sp>
        <p:nvSpPr>
          <p:cNvPr id="3" name="Content Placeholder 2"/>
          <p:cNvSpPr>
            <a:spLocks noGrp="1"/>
          </p:cNvSpPr>
          <p:nvPr>
            <p:ph idx="1"/>
          </p:nvPr>
        </p:nvSpPr>
        <p:spPr/>
        <p:txBody>
          <a:bodyPr/>
          <a:lstStyle/>
          <a:p>
            <a:r>
              <a:rPr lang="en-US" dirty="0"/>
              <a:t>Given a relation R and set F of functional dependencies:</a:t>
            </a:r>
          </a:p>
          <a:p>
            <a:pPr marL="514350" indent="-514350">
              <a:buFont typeface="+mj-lt"/>
              <a:buAutoNum type="arabicPeriod"/>
            </a:pPr>
            <a:r>
              <a:rPr lang="en-US" dirty="0"/>
              <a:t>Find a minimal basis, G, for F.</a:t>
            </a:r>
          </a:p>
          <a:p>
            <a:pPr marL="514350" indent="-514350">
              <a:buFont typeface="+mj-lt"/>
              <a:buAutoNum type="arabicPeriod"/>
            </a:pPr>
            <a:r>
              <a:rPr lang="en-US" dirty="0"/>
              <a:t>For each FD X -&gt; A in G, use XA as the schema of one of the relations in the decomposition.</a:t>
            </a:r>
          </a:p>
          <a:p>
            <a:pPr marL="514350" indent="-514350">
              <a:buFont typeface="+mj-lt"/>
              <a:buAutoNum type="arabicPeriod"/>
            </a:pPr>
            <a:r>
              <a:rPr lang="en-US" dirty="0"/>
              <a:t>If none of the sets of schemas from Step 2 is a </a:t>
            </a:r>
            <a:r>
              <a:rPr lang="en-US" dirty="0" err="1"/>
              <a:t>superkey</a:t>
            </a:r>
            <a:r>
              <a:rPr lang="en-US" dirty="0"/>
              <a:t> for R, add another relation whose schema is a key for R.</a:t>
            </a:r>
          </a:p>
        </p:txBody>
      </p:sp>
      <p:sp>
        <p:nvSpPr>
          <p:cNvPr id="4" name="Slide Number Placeholder 3"/>
          <p:cNvSpPr>
            <a:spLocks noGrp="1"/>
          </p:cNvSpPr>
          <p:nvPr>
            <p:ph type="sldNum" sz="quarter" idx="12"/>
          </p:nvPr>
        </p:nvSpPr>
        <p:spPr/>
        <p:txBody>
          <a:bodyPr/>
          <a:lstStyle/>
          <a:p>
            <a:fld id="{252E8E36-62E0-7349-80DB-610E9A8BE4F9}" type="slidenum">
              <a:rPr lang="en-US" smtClean="0"/>
              <a:t>34</a:t>
            </a:fld>
            <a:endParaRPr lang="en-US"/>
          </a:p>
        </p:txBody>
      </p:sp>
    </p:spTree>
    <p:extLst>
      <p:ext uri="{BB962C8B-B14F-4D97-AF65-F5344CB8AC3E}">
        <p14:creationId xmlns:p14="http://schemas.microsoft.com/office/powerpoint/2010/main" val="1610932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Example: </a:t>
            </a:r>
          </a:p>
          <a:p>
            <a:pPr marL="0" indent="0">
              <a:buNone/>
            </a:pPr>
            <a:r>
              <a:rPr lang="en-US" dirty="0"/>
              <a:t>      R(A, B, C) </a:t>
            </a:r>
          </a:p>
          <a:p>
            <a:pPr marL="0" indent="0">
              <a:buNone/>
            </a:pPr>
            <a:r>
              <a:rPr lang="en-US" dirty="0"/>
              <a:t>   	 F: {A</a:t>
            </a:r>
            <a:r>
              <a:rPr lang="en-US" dirty="0">
                <a:sym typeface="Wingdings"/>
              </a:rPr>
              <a:t></a:t>
            </a:r>
            <a:r>
              <a:rPr lang="en-US" dirty="0"/>
              <a:t>B, C</a:t>
            </a:r>
            <a:r>
              <a:rPr lang="en-US" dirty="0">
                <a:sym typeface="Wingdings"/>
              </a:rPr>
              <a:t></a:t>
            </a:r>
            <a:r>
              <a:rPr lang="en-US" dirty="0"/>
              <a:t>B}</a:t>
            </a:r>
          </a:p>
          <a:p>
            <a:endParaRPr lang="en-US" dirty="0"/>
          </a:p>
          <a:p>
            <a:r>
              <a:rPr lang="en-US" dirty="0"/>
              <a:t>What is the minimal basis set of FDs? </a:t>
            </a:r>
          </a:p>
          <a:p>
            <a:endParaRPr lang="en-US" dirty="0"/>
          </a:p>
          <a:p>
            <a:r>
              <a:rPr lang="en-US" dirty="0"/>
              <a:t>What is the decomposition to 3NF? </a:t>
            </a:r>
          </a:p>
          <a:p>
            <a:pPr marL="0" indent="0">
              <a:buNone/>
            </a:pPr>
            <a:endParaRPr lang="en-US" dirty="0"/>
          </a:p>
        </p:txBody>
      </p:sp>
      <p:sp>
        <p:nvSpPr>
          <p:cNvPr id="4" name="Slide Number Placeholder 3"/>
          <p:cNvSpPr>
            <a:spLocks noGrp="1"/>
          </p:cNvSpPr>
          <p:nvPr>
            <p:ph type="sldNum" sz="quarter" idx="12"/>
          </p:nvPr>
        </p:nvSpPr>
        <p:spPr/>
        <p:txBody>
          <a:bodyPr/>
          <a:lstStyle/>
          <a:p>
            <a:fld id="{252E8E36-62E0-7349-80DB-610E9A8BE4F9}" type="slidenum">
              <a:rPr lang="en-US" smtClean="0"/>
              <a:t>35</a:t>
            </a:fld>
            <a:endParaRPr lang="en-US"/>
          </a:p>
        </p:txBody>
      </p:sp>
    </p:spTree>
    <p:extLst>
      <p:ext uri="{BB962C8B-B14F-4D97-AF65-F5344CB8AC3E}">
        <p14:creationId xmlns:p14="http://schemas.microsoft.com/office/powerpoint/2010/main" val="3476123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redundancy?</a:t>
            </a:r>
          </a:p>
        </p:txBody>
      </p:sp>
      <p:graphicFrame>
        <p:nvGraphicFramePr>
          <p:cNvPr id="4" name="Table 3"/>
          <p:cNvGraphicFramePr>
            <a:graphicFrameLocks noGrp="1"/>
          </p:cNvGraphicFramePr>
          <p:nvPr>
            <p:extLst>
              <p:ext uri="{D42A27DB-BD31-4B8C-83A1-F6EECF244321}">
                <p14:modId xmlns:p14="http://schemas.microsoft.com/office/powerpoint/2010/main" val="2498345864"/>
              </p:ext>
            </p:extLst>
          </p:nvPr>
        </p:nvGraphicFramePr>
        <p:xfrm>
          <a:off x="693056" y="1458914"/>
          <a:ext cx="7716157" cy="2773680"/>
        </p:xfrm>
        <a:graphic>
          <a:graphicData uri="http://schemas.openxmlformats.org/drawingml/2006/table">
            <a:tbl>
              <a:tblPr firstRow="1" bandRow="1">
                <a:tableStyleId>{5C22544A-7EE6-4342-B048-85BDC9FD1C3A}</a:tableStyleId>
              </a:tblPr>
              <a:tblGrid>
                <a:gridCol w="1892301">
                  <a:extLst>
                    <a:ext uri="{9D8B030D-6E8A-4147-A177-3AD203B41FA5}">
                      <a16:colId xmlns:a16="http://schemas.microsoft.com/office/drawing/2014/main" val="20000"/>
                    </a:ext>
                  </a:extLst>
                </a:gridCol>
                <a:gridCol w="4390572">
                  <a:extLst>
                    <a:ext uri="{9D8B030D-6E8A-4147-A177-3AD203B41FA5}">
                      <a16:colId xmlns:a16="http://schemas.microsoft.com/office/drawing/2014/main" val="20001"/>
                    </a:ext>
                  </a:extLst>
                </a:gridCol>
                <a:gridCol w="1433284">
                  <a:extLst>
                    <a:ext uri="{9D8B030D-6E8A-4147-A177-3AD203B41FA5}">
                      <a16:colId xmlns:a16="http://schemas.microsoft.com/office/drawing/2014/main" val="20002"/>
                    </a:ext>
                  </a:extLst>
                </a:gridCol>
              </a:tblGrid>
              <a:tr h="252835">
                <a:tc>
                  <a:txBody>
                    <a:bodyPr/>
                    <a:lstStyle/>
                    <a:p>
                      <a:r>
                        <a:rPr lang="en-US" sz="2000" dirty="0"/>
                        <a:t>Course</a:t>
                      </a:r>
                    </a:p>
                  </a:txBody>
                  <a:tcPr/>
                </a:tc>
                <a:tc>
                  <a:txBody>
                    <a:bodyPr/>
                    <a:lstStyle/>
                    <a:p>
                      <a:r>
                        <a:rPr lang="en-US" sz="2000" dirty="0"/>
                        <a:t>Textbook</a:t>
                      </a:r>
                    </a:p>
                  </a:txBody>
                  <a:tcPr/>
                </a:tc>
                <a:tc>
                  <a:txBody>
                    <a:bodyPr/>
                    <a:lstStyle/>
                    <a:p>
                      <a:r>
                        <a:rPr lang="en-US" sz="2000" dirty="0"/>
                        <a:t>Prof</a:t>
                      </a:r>
                    </a:p>
                  </a:txBody>
                  <a:tcPr/>
                </a:tc>
                <a:extLst>
                  <a:ext uri="{0D108BD9-81ED-4DB2-BD59-A6C34878D82A}">
                    <a16:rowId xmlns:a16="http://schemas.microsoft.com/office/drawing/2014/main" val="10000"/>
                  </a:ext>
                </a:extLst>
              </a:tr>
              <a:tr h="252835">
                <a:tc>
                  <a:txBody>
                    <a:bodyPr/>
                    <a:lstStyle/>
                    <a:p>
                      <a:r>
                        <a:rPr lang="en-US" sz="2000" dirty="0"/>
                        <a:t>ENGL 101</a:t>
                      </a:r>
                    </a:p>
                  </a:txBody>
                  <a:tcPr/>
                </a:tc>
                <a:tc>
                  <a:txBody>
                    <a:bodyPr/>
                    <a:lstStyle/>
                    <a:p>
                      <a:r>
                        <a:rPr lang="en-US" sz="2000" dirty="0"/>
                        <a:t>Writing for Dummies</a:t>
                      </a:r>
                    </a:p>
                  </a:txBody>
                  <a:tcPr/>
                </a:tc>
                <a:tc>
                  <a:txBody>
                    <a:bodyPr/>
                    <a:lstStyle/>
                    <a:p>
                      <a:r>
                        <a:rPr lang="en-US" sz="2000" dirty="0"/>
                        <a:t>Smith</a:t>
                      </a:r>
                    </a:p>
                  </a:txBody>
                  <a:tcPr/>
                </a:tc>
                <a:extLst>
                  <a:ext uri="{0D108BD9-81ED-4DB2-BD59-A6C34878D82A}">
                    <a16:rowId xmlns:a16="http://schemas.microsoft.com/office/drawing/2014/main" val="10001"/>
                  </a:ext>
                </a:extLst>
              </a:tr>
              <a:tr h="218547">
                <a:tc>
                  <a:txBody>
                    <a:bodyPr/>
                    <a:lstStyle/>
                    <a:p>
                      <a:r>
                        <a:rPr lang="en-US" sz="2000" dirty="0"/>
                        <a:t>ENGL 101</a:t>
                      </a:r>
                    </a:p>
                  </a:txBody>
                  <a:tcPr/>
                </a:tc>
                <a:tc>
                  <a:txBody>
                    <a:bodyPr/>
                    <a:lstStyle/>
                    <a:p>
                      <a:r>
                        <a:rPr lang="en-US" sz="2000" dirty="0"/>
                        <a:t>Wikipedia Is Not a Primary Source</a:t>
                      </a:r>
                    </a:p>
                  </a:txBody>
                  <a:tcPr/>
                </a:tc>
                <a:tc>
                  <a:txBody>
                    <a:bodyPr/>
                    <a:lstStyle/>
                    <a:p>
                      <a:r>
                        <a:rPr lang="en-US" sz="2000" dirty="0"/>
                        <a:t>Smith</a:t>
                      </a:r>
                    </a:p>
                  </a:txBody>
                  <a:tcPr/>
                </a:tc>
                <a:extLst>
                  <a:ext uri="{0D108BD9-81ED-4DB2-BD59-A6C34878D82A}">
                    <a16:rowId xmlns:a16="http://schemas.microsoft.com/office/drawing/2014/main" val="10002"/>
                  </a:ext>
                </a:extLst>
              </a:tr>
              <a:tr h="252835">
                <a:tc>
                  <a:txBody>
                    <a:bodyPr/>
                    <a:lstStyle/>
                    <a:p>
                      <a:r>
                        <a:rPr lang="en-US" sz="2000" dirty="0"/>
                        <a:t>ENGL 101</a:t>
                      </a:r>
                    </a:p>
                  </a:txBody>
                  <a:tcPr/>
                </a:tc>
                <a:tc>
                  <a:txBody>
                    <a:bodyPr/>
                    <a:lstStyle/>
                    <a:p>
                      <a:r>
                        <a:rPr lang="en-US" sz="2000" dirty="0"/>
                        <a:t>Writing for Dummies</a:t>
                      </a:r>
                    </a:p>
                  </a:txBody>
                  <a:tcPr/>
                </a:tc>
                <a:tc>
                  <a:txBody>
                    <a:bodyPr/>
                    <a:lstStyle/>
                    <a:p>
                      <a:r>
                        <a:rPr lang="en-US" sz="2000" dirty="0"/>
                        <a:t>Jones</a:t>
                      </a:r>
                    </a:p>
                  </a:txBody>
                  <a:tcPr/>
                </a:tc>
                <a:extLst>
                  <a:ext uri="{0D108BD9-81ED-4DB2-BD59-A6C34878D82A}">
                    <a16:rowId xmlns:a16="http://schemas.microsoft.com/office/drawing/2014/main" val="10003"/>
                  </a:ext>
                </a:extLst>
              </a:tr>
              <a:tr h="252835">
                <a:tc>
                  <a:txBody>
                    <a:bodyPr/>
                    <a:lstStyle/>
                    <a:p>
                      <a:r>
                        <a:rPr lang="en-US" sz="2000" dirty="0"/>
                        <a:t>ENGL 101</a:t>
                      </a:r>
                    </a:p>
                  </a:txBody>
                  <a:tcPr/>
                </a:tc>
                <a:tc>
                  <a:txBody>
                    <a:bodyPr/>
                    <a:lstStyle/>
                    <a:p>
                      <a:r>
                        <a:rPr lang="en-US" sz="2000" dirty="0"/>
                        <a:t>Wikipedia Is Not a Primary Source</a:t>
                      </a:r>
                    </a:p>
                  </a:txBody>
                  <a:tcPr/>
                </a:tc>
                <a:tc>
                  <a:txBody>
                    <a:bodyPr/>
                    <a:lstStyle/>
                    <a:p>
                      <a:r>
                        <a:rPr lang="en-US" sz="2000" dirty="0"/>
                        <a:t>Jones</a:t>
                      </a:r>
                    </a:p>
                  </a:txBody>
                  <a:tcPr/>
                </a:tc>
                <a:extLst>
                  <a:ext uri="{0D108BD9-81ED-4DB2-BD59-A6C34878D82A}">
                    <a16:rowId xmlns:a16="http://schemas.microsoft.com/office/drawing/2014/main" val="10004"/>
                  </a:ext>
                </a:extLst>
              </a:tr>
              <a:tr h="252835">
                <a:tc>
                  <a:txBody>
                    <a:bodyPr/>
                    <a:lstStyle/>
                    <a:p>
                      <a:r>
                        <a:rPr lang="en-US" sz="2000" dirty="0"/>
                        <a:t>COMP 142</a:t>
                      </a:r>
                    </a:p>
                  </a:txBody>
                  <a:tcPr/>
                </a:tc>
                <a:tc>
                  <a:txBody>
                    <a:bodyPr/>
                    <a:lstStyle/>
                    <a:p>
                      <a:r>
                        <a:rPr lang="en-US" sz="2000" dirty="0"/>
                        <a:t>How to Program</a:t>
                      </a:r>
                      <a:r>
                        <a:rPr lang="en-US" sz="2000" baseline="0" dirty="0"/>
                        <a:t> in C++</a:t>
                      </a:r>
                      <a:endParaRPr lang="en-US" sz="2000" dirty="0"/>
                    </a:p>
                  </a:txBody>
                  <a:tcPr/>
                </a:tc>
                <a:tc>
                  <a:txBody>
                    <a:bodyPr/>
                    <a:lstStyle/>
                    <a:p>
                      <a:r>
                        <a:rPr lang="en-US" sz="2000" dirty="0"/>
                        <a:t>Smith</a:t>
                      </a:r>
                    </a:p>
                  </a:txBody>
                  <a:tcPr/>
                </a:tc>
                <a:extLst>
                  <a:ext uri="{0D108BD9-81ED-4DB2-BD59-A6C34878D82A}">
                    <a16:rowId xmlns:a16="http://schemas.microsoft.com/office/drawing/2014/main" val="10005"/>
                  </a:ext>
                </a:extLst>
              </a:tr>
              <a:tr h="252835">
                <a:tc>
                  <a:txBody>
                    <a:bodyPr/>
                    <a:lstStyle/>
                    <a:p>
                      <a:r>
                        <a:rPr lang="en-US" sz="2000" dirty="0"/>
                        <a:t>COMP</a:t>
                      </a:r>
                      <a:r>
                        <a:rPr lang="en-US" sz="2000" baseline="0" dirty="0"/>
                        <a:t> 142</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How to Program</a:t>
                      </a:r>
                      <a:r>
                        <a:rPr lang="en-US" sz="2000" baseline="0" dirty="0"/>
                        <a:t> in C++</a:t>
                      </a:r>
                      <a:endParaRPr lang="en-US" sz="2000" dirty="0"/>
                    </a:p>
                  </a:txBody>
                  <a:tcPr/>
                </a:tc>
                <a:tc>
                  <a:txBody>
                    <a:bodyPr/>
                    <a:lstStyle/>
                    <a:p>
                      <a:r>
                        <a:rPr lang="en-US" sz="2000" dirty="0"/>
                        <a:t>Jones</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457200" y="5134429"/>
            <a:ext cx="8229600" cy="1200328"/>
          </a:xfrm>
          <a:prstGeom prst="rect">
            <a:avLst/>
          </a:prstGeom>
          <a:noFill/>
        </p:spPr>
        <p:txBody>
          <a:bodyPr wrap="square" rtlCol="0">
            <a:spAutoFit/>
          </a:bodyPr>
          <a:lstStyle/>
          <a:p>
            <a:r>
              <a:rPr lang="en-US" sz="2400" dirty="0"/>
              <a:t>Every professor always uses the same set of books.</a:t>
            </a:r>
            <a:br>
              <a:rPr lang="en-US" sz="2400" dirty="0"/>
            </a:br>
            <a:br>
              <a:rPr lang="en-US" sz="2400" dirty="0"/>
            </a:br>
            <a:r>
              <a:rPr lang="en-US" sz="2400" dirty="0"/>
              <a:t>Is this in BCNF?</a:t>
            </a:r>
          </a:p>
        </p:txBody>
      </p:sp>
      <p:sp>
        <p:nvSpPr>
          <p:cNvPr id="6" name="Slide Number Placeholder 5"/>
          <p:cNvSpPr>
            <a:spLocks noGrp="1"/>
          </p:cNvSpPr>
          <p:nvPr>
            <p:ph type="sldNum" sz="quarter" idx="12"/>
          </p:nvPr>
        </p:nvSpPr>
        <p:spPr/>
        <p:txBody>
          <a:bodyPr/>
          <a:lstStyle/>
          <a:p>
            <a:fld id="{252E8E36-62E0-7349-80DB-610E9A8BE4F9}" type="slidenum">
              <a:rPr lang="en-US" smtClean="0"/>
              <a:t>36</a:t>
            </a:fld>
            <a:endParaRPr lang="en-US"/>
          </a:p>
        </p:txBody>
      </p:sp>
    </p:spTree>
    <p:extLst>
      <p:ext uri="{BB962C8B-B14F-4D97-AF65-F5344CB8AC3E}">
        <p14:creationId xmlns:p14="http://schemas.microsoft.com/office/powerpoint/2010/main" val="1873279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9"/>
            <a:ext cx="8229600" cy="2752026"/>
          </a:xfrm>
        </p:spPr>
        <p:txBody>
          <a:bodyPr/>
          <a:lstStyle/>
          <a:p>
            <a:r>
              <a:rPr lang="en-US" dirty="0"/>
              <a:t>Redundancies can still arise in relations that conform to BCNF.</a:t>
            </a:r>
          </a:p>
          <a:p>
            <a:r>
              <a:rPr lang="en-US" dirty="0"/>
              <a:t>Occurs when a single table tries to contain two (or more) many-one (or many-many) relationships.</a:t>
            </a:r>
          </a:p>
        </p:txBody>
      </p:sp>
      <p:sp>
        <p:nvSpPr>
          <p:cNvPr id="6" name="Slide Number Placeholder 5"/>
          <p:cNvSpPr>
            <a:spLocks noGrp="1"/>
          </p:cNvSpPr>
          <p:nvPr>
            <p:ph type="sldNum" sz="quarter" idx="12"/>
          </p:nvPr>
        </p:nvSpPr>
        <p:spPr/>
        <p:txBody>
          <a:bodyPr/>
          <a:lstStyle/>
          <a:p>
            <a:fld id="{252E8E36-62E0-7349-80DB-610E9A8BE4F9}" type="slidenum">
              <a:rPr lang="en-US" smtClean="0"/>
              <a:t>37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70964217"/>
              </p:ext>
            </p:extLst>
          </p:nvPr>
        </p:nvGraphicFramePr>
        <p:xfrm>
          <a:off x="574982" y="3145537"/>
          <a:ext cx="7716157" cy="2773680"/>
        </p:xfrm>
        <a:graphic>
          <a:graphicData uri="http://schemas.openxmlformats.org/drawingml/2006/table">
            <a:tbl>
              <a:tblPr firstRow="1" bandRow="1">
                <a:tableStyleId>{5C22544A-7EE6-4342-B048-85BDC9FD1C3A}</a:tableStyleId>
              </a:tblPr>
              <a:tblGrid>
                <a:gridCol w="1892301">
                  <a:extLst>
                    <a:ext uri="{9D8B030D-6E8A-4147-A177-3AD203B41FA5}">
                      <a16:colId xmlns:a16="http://schemas.microsoft.com/office/drawing/2014/main" val="20000"/>
                    </a:ext>
                  </a:extLst>
                </a:gridCol>
                <a:gridCol w="4390572">
                  <a:extLst>
                    <a:ext uri="{9D8B030D-6E8A-4147-A177-3AD203B41FA5}">
                      <a16:colId xmlns:a16="http://schemas.microsoft.com/office/drawing/2014/main" val="20001"/>
                    </a:ext>
                  </a:extLst>
                </a:gridCol>
                <a:gridCol w="1433284">
                  <a:extLst>
                    <a:ext uri="{9D8B030D-6E8A-4147-A177-3AD203B41FA5}">
                      <a16:colId xmlns:a16="http://schemas.microsoft.com/office/drawing/2014/main" val="20002"/>
                    </a:ext>
                  </a:extLst>
                </a:gridCol>
              </a:tblGrid>
              <a:tr h="252835">
                <a:tc>
                  <a:txBody>
                    <a:bodyPr/>
                    <a:lstStyle/>
                    <a:p>
                      <a:r>
                        <a:rPr lang="en-US" sz="2000" dirty="0"/>
                        <a:t>Course</a:t>
                      </a:r>
                    </a:p>
                  </a:txBody>
                  <a:tcPr/>
                </a:tc>
                <a:tc>
                  <a:txBody>
                    <a:bodyPr/>
                    <a:lstStyle/>
                    <a:p>
                      <a:r>
                        <a:rPr lang="en-US" sz="2000" dirty="0"/>
                        <a:t>Textbook</a:t>
                      </a:r>
                    </a:p>
                  </a:txBody>
                  <a:tcPr/>
                </a:tc>
                <a:tc>
                  <a:txBody>
                    <a:bodyPr/>
                    <a:lstStyle/>
                    <a:p>
                      <a:r>
                        <a:rPr lang="en-US" sz="2000" dirty="0"/>
                        <a:t>Prof</a:t>
                      </a:r>
                    </a:p>
                  </a:txBody>
                  <a:tcPr/>
                </a:tc>
                <a:extLst>
                  <a:ext uri="{0D108BD9-81ED-4DB2-BD59-A6C34878D82A}">
                    <a16:rowId xmlns:a16="http://schemas.microsoft.com/office/drawing/2014/main" val="10000"/>
                  </a:ext>
                </a:extLst>
              </a:tr>
              <a:tr h="252835">
                <a:tc>
                  <a:txBody>
                    <a:bodyPr/>
                    <a:lstStyle/>
                    <a:p>
                      <a:r>
                        <a:rPr lang="en-US" sz="2000" dirty="0"/>
                        <a:t>ENGL 101</a:t>
                      </a:r>
                    </a:p>
                  </a:txBody>
                  <a:tcPr/>
                </a:tc>
                <a:tc>
                  <a:txBody>
                    <a:bodyPr/>
                    <a:lstStyle/>
                    <a:p>
                      <a:r>
                        <a:rPr lang="en-US" sz="2000" dirty="0"/>
                        <a:t>Writing for Dummies</a:t>
                      </a:r>
                    </a:p>
                  </a:txBody>
                  <a:tcPr/>
                </a:tc>
                <a:tc>
                  <a:txBody>
                    <a:bodyPr/>
                    <a:lstStyle/>
                    <a:p>
                      <a:r>
                        <a:rPr lang="en-US" sz="2000" dirty="0"/>
                        <a:t>Smith</a:t>
                      </a:r>
                    </a:p>
                  </a:txBody>
                  <a:tcPr/>
                </a:tc>
                <a:extLst>
                  <a:ext uri="{0D108BD9-81ED-4DB2-BD59-A6C34878D82A}">
                    <a16:rowId xmlns:a16="http://schemas.microsoft.com/office/drawing/2014/main" val="10001"/>
                  </a:ext>
                </a:extLst>
              </a:tr>
              <a:tr h="218547">
                <a:tc>
                  <a:txBody>
                    <a:bodyPr/>
                    <a:lstStyle/>
                    <a:p>
                      <a:r>
                        <a:rPr lang="en-US" sz="2000" dirty="0"/>
                        <a:t>ENGL 101</a:t>
                      </a:r>
                    </a:p>
                  </a:txBody>
                  <a:tcPr/>
                </a:tc>
                <a:tc>
                  <a:txBody>
                    <a:bodyPr/>
                    <a:lstStyle/>
                    <a:p>
                      <a:r>
                        <a:rPr lang="en-US" sz="2000" dirty="0"/>
                        <a:t>Wikipedia Is Not a Primary Source</a:t>
                      </a:r>
                    </a:p>
                  </a:txBody>
                  <a:tcPr/>
                </a:tc>
                <a:tc>
                  <a:txBody>
                    <a:bodyPr/>
                    <a:lstStyle/>
                    <a:p>
                      <a:r>
                        <a:rPr lang="en-US" sz="2000" dirty="0"/>
                        <a:t>Smith</a:t>
                      </a:r>
                    </a:p>
                  </a:txBody>
                  <a:tcPr/>
                </a:tc>
                <a:extLst>
                  <a:ext uri="{0D108BD9-81ED-4DB2-BD59-A6C34878D82A}">
                    <a16:rowId xmlns:a16="http://schemas.microsoft.com/office/drawing/2014/main" val="10002"/>
                  </a:ext>
                </a:extLst>
              </a:tr>
              <a:tr h="252835">
                <a:tc>
                  <a:txBody>
                    <a:bodyPr/>
                    <a:lstStyle/>
                    <a:p>
                      <a:r>
                        <a:rPr lang="en-US" sz="2000" dirty="0"/>
                        <a:t>ENGL 101</a:t>
                      </a:r>
                    </a:p>
                  </a:txBody>
                  <a:tcPr/>
                </a:tc>
                <a:tc>
                  <a:txBody>
                    <a:bodyPr/>
                    <a:lstStyle/>
                    <a:p>
                      <a:r>
                        <a:rPr lang="en-US" sz="2000" dirty="0"/>
                        <a:t>Writing for Dummies</a:t>
                      </a:r>
                    </a:p>
                  </a:txBody>
                  <a:tcPr/>
                </a:tc>
                <a:tc>
                  <a:txBody>
                    <a:bodyPr/>
                    <a:lstStyle/>
                    <a:p>
                      <a:r>
                        <a:rPr lang="en-US" sz="2000" dirty="0"/>
                        <a:t>Jones</a:t>
                      </a:r>
                    </a:p>
                  </a:txBody>
                  <a:tcPr/>
                </a:tc>
                <a:extLst>
                  <a:ext uri="{0D108BD9-81ED-4DB2-BD59-A6C34878D82A}">
                    <a16:rowId xmlns:a16="http://schemas.microsoft.com/office/drawing/2014/main" val="10003"/>
                  </a:ext>
                </a:extLst>
              </a:tr>
              <a:tr h="252835">
                <a:tc>
                  <a:txBody>
                    <a:bodyPr/>
                    <a:lstStyle/>
                    <a:p>
                      <a:r>
                        <a:rPr lang="en-US" sz="2000" dirty="0"/>
                        <a:t>ENGL 101</a:t>
                      </a:r>
                    </a:p>
                  </a:txBody>
                  <a:tcPr/>
                </a:tc>
                <a:tc>
                  <a:txBody>
                    <a:bodyPr/>
                    <a:lstStyle/>
                    <a:p>
                      <a:r>
                        <a:rPr lang="en-US" sz="2000" dirty="0"/>
                        <a:t>Wikipedia Is Not a Primary Source</a:t>
                      </a:r>
                    </a:p>
                  </a:txBody>
                  <a:tcPr/>
                </a:tc>
                <a:tc>
                  <a:txBody>
                    <a:bodyPr/>
                    <a:lstStyle/>
                    <a:p>
                      <a:r>
                        <a:rPr lang="en-US" sz="2000" dirty="0"/>
                        <a:t>Jones</a:t>
                      </a:r>
                    </a:p>
                  </a:txBody>
                  <a:tcPr/>
                </a:tc>
                <a:extLst>
                  <a:ext uri="{0D108BD9-81ED-4DB2-BD59-A6C34878D82A}">
                    <a16:rowId xmlns:a16="http://schemas.microsoft.com/office/drawing/2014/main" val="10004"/>
                  </a:ext>
                </a:extLst>
              </a:tr>
              <a:tr h="252835">
                <a:tc>
                  <a:txBody>
                    <a:bodyPr/>
                    <a:lstStyle/>
                    <a:p>
                      <a:r>
                        <a:rPr lang="en-US" sz="2000" dirty="0"/>
                        <a:t>COMP 142</a:t>
                      </a:r>
                    </a:p>
                  </a:txBody>
                  <a:tcPr/>
                </a:tc>
                <a:tc>
                  <a:txBody>
                    <a:bodyPr/>
                    <a:lstStyle/>
                    <a:p>
                      <a:r>
                        <a:rPr lang="en-US" sz="2000" dirty="0"/>
                        <a:t>How to Program</a:t>
                      </a:r>
                      <a:r>
                        <a:rPr lang="en-US" sz="2000" baseline="0" dirty="0"/>
                        <a:t> in C++</a:t>
                      </a:r>
                      <a:endParaRPr lang="en-US" sz="2000" dirty="0"/>
                    </a:p>
                  </a:txBody>
                  <a:tcPr/>
                </a:tc>
                <a:tc>
                  <a:txBody>
                    <a:bodyPr/>
                    <a:lstStyle/>
                    <a:p>
                      <a:r>
                        <a:rPr lang="en-US" sz="2000" dirty="0"/>
                        <a:t>Smith</a:t>
                      </a:r>
                    </a:p>
                  </a:txBody>
                  <a:tcPr/>
                </a:tc>
                <a:extLst>
                  <a:ext uri="{0D108BD9-81ED-4DB2-BD59-A6C34878D82A}">
                    <a16:rowId xmlns:a16="http://schemas.microsoft.com/office/drawing/2014/main" val="10005"/>
                  </a:ext>
                </a:extLst>
              </a:tr>
              <a:tr h="252835">
                <a:tc>
                  <a:txBody>
                    <a:bodyPr/>
                    <a:lstStyle/>
                    <a:p>
                      <a:r>
                        <a:rPr lang="en-US" sz="2000" dirty="0"/>
                        <a:t>COMP</a:t>
                      </a:r>
                      <a:r>
                        <a:rPr lang="en-US" sz="2000" baseline="0" dirty="0"/>
                        <a:t> 142</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How to Program</a:t>
                      </a:r>
                      <a:r>
                        <a:rPr lang="en-US" sz="2000" baseline="0" dirty="0"/>
                        <a:t> in C++</a:t>
                      </a:r>
                      <a:endParaRPr lang="en-US" sz="2000" dirty="0"/>
                    </a:p>
                  </a:txBody>
                  <a:tcPr/>
                </a:tc>
                <a:tc>
                  <a:txBody>
                    <a:bodyPr/>
                    <a:lstStyle/>
                    <a:p>
                      <a:r>
                        <a:rPr lang="en-US" sz="2000" dirty="0"/>
                        <a:t>Jones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92412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6066"/>
          </a:xfrm>
        </p:spPr>
        <p:txBody>
          <a:bodyPr/>
          <a:lstStyle/>
          <a:p>
            <a:r>
              <a:rPr lang="en-US" dirty="0"/>
              <a:t>Multivalued dependencies</a:t>
            </a:r>
          </a:p>
        </p:txBody>
      </p:sp>
      <p:sp>
        <p:nvSpPr>
          <p:cNvPr id="3" name="Content Placeholder 2"/>
          <p:cNvSpPr>
            <a:spLocks noGrp="1"/>
          </p:cNvSpPr>
          <p:nvPr>
            <p:ph idx="1"/>
          </p:nvPr>
        </p:nvSpPr>
        <p:spPr>
          <a:xfrm>
            <a:off x="457200" y="1143000"/>
            <a:ext cx="8229600" cy="5213350"/>
          </a:xfrm>
        </p:spPr>
        <p:txBody>
          <a:bodyPr>
            <a:normAutofit fontScale="92500" lnSpcReduction="20000"/>
          </a:bodyPr>
          <a:lstStyle/>
          <a:p>
            <a:r>
              <a:rPr lang="en-US" dirty="0"/>
              <a:t>A </a:t>
            </a:r>
            <a:r>
              <a:rPr lang="en-US" b="1" i="1" dirty="0"/>
              <a:t>MVD</a:t>
            </a:r>
            <a:r>
              <a:rPr lang="en-US" dirty="0"/>
              <a:t> is a constraint that two sets of attributes are </a:t>
            </a:r>
            <a:r>
              <a:rPr lang="en-US" b="1" i="1" dirty="0"/>
              <a:t>independent</a:t>
            </a:r>
            <a:r>
              <a:rPr lang="en-US" dirty="0"/>
              <a:t> of each other.</a:t>
            </a:r>
          </a:p>
          <a:p>
            <a:r>
              <a:rPr lang="en-US" dirty="0"/>
              <a:t>A MVD A1…An -&gt;-&gt; B1…</a:t>
            </a:r>
            <a:r>
              <a:rPr lang="en-US" dirty="0" err="1"/>
              <a:t>Bm</a:t>
            </a:r>
            <a:r>
              <a:rPr lang="en-US" dirty="0"/>
              <a:t> holds in R if in every instance of R:</a:t>
            </a:r>
          </a:p>
          <a:p>
            <a:pPr lvl="1"/>
            <a:r>
              <a:rPr lang="en-US" dirty="0"/>
              <a:t>for every pair of tuples t and u that agree on all the As, we can find a tuple v in R that agrees</a:t>
            </a:r>
          </a:p>
          <a:p>
            <a:pPr lvl="2"/>
            <a:r>
              <a:rPr lang="en-US" dirty="0"/>
              <a:t>with both t and u on the As</a:t>
            </a:r>
          </a:p>
          <a:p>
            <a:pPr lvl="2"/>
            <a:r>
              <a:rPr lang="en-US" dirty="0"/>
              <a:t>with t on the </a:t>
            </a:r>
            <a:r>
              <a:rPr lang="en-US" dirty="0" err="1"/>
              <a:t>Bs</a:t>
            </a:r>
            <a:endParaRPr lang="en-US" dirty="0"/>
          </a:p>
          <a:p>
            <a:pPr lvl="2"/>
            <a:r>
              <a:rPr lang="en-US" dirty="0"/>
              <a:t>with u on all those attributes of R that are not As or </a:t>
            </a:r>
            <a:r>
              <a:rPr lang="en-US" dirty="0" err="1"/>
              <a:t>Bs</a:t>
            </a:r>
            <a:endParaRPr lang="en-US" dirty="0"/>
          </a:p>
          <a:p>
            <a:r>
              <a:rPr lang="en-US" dirty="0"/>
              <a:t>In other words, the information in A1..An determines the values of the set of tuples for B1..Bm </a:t>
            </a:r>
            <a:r>
              <a:rPr lang="en-US" b="1" i="1" dirty="0"/>
              <a:t>and</a:t>
            </a:r>
            <a:r>
              <a:rPr lang="en-US" dirty="0"/>
              <a:t> those tuples are independent of any other attributes in the relation.</a:t>
            </a:r>
          </a:p>
        </p:txBody>
      </p:sp>
      <p:sp>
        <p:nvSpPr>
          <p:cNvPr id="4" name="Slide Number Placeholder 3"/>
          <p:cNvSpPr>
            <a:spLocks noGrp="1"/>
          </p:cNvSpPr>
          <p:nvPr>
            <p:ph type="sldNum" sz="quarter" idx="12"/>
          </p:nvPr>
        </p:nvSpPr>
        <p:spPr/>
        <p:txBody>
          <a:bodyPr/>
          <a:lstStyle/>
          <a:p>
            <a:fld id="{252E8E36-62E0-7349-80DB-610E9A8BE4F9}" type="slidenum">
              <a:rPr lang="en-US" smtClean="0"/>
              <a:t>38</a:t>
            </a:fld>
            <a:endParaRPr lang="en-US"/>
          </a:p>
        </p:txBody>
      </p:sp>
    </p:spTree>
    <p:extLst>
      <p:ext uri="{BB962C8B-B14F-4D97-AF65-F5344CB8AC3E}">
        <p14:creationId xmlns:p14="http://schemas.microsoft.com/office/powerpoint/2010/main" val="665228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a table with actors/actresses, their street addresses with cities/states/zips, and the movies they’ve been in (title/year).</a:t>
            </a:r>
          </a:p>
        </p:txBody>
      </p:sp>
      <p:sp>
        <p:nvSpPr>
          <p:cNvPr id="4" name="Slide Number Placeholder 3"/>
          <p:cNvSpPr>
            <a:spLocks noGrp="1"/>
          </p:cNvSpPr>
          <p:nvPr>
            <p:ph type="sldNum" sz="quarter" idx="12"/>
          </p:nvPr>
        </p:nvSpPr>
        <p:spPr/>
        <p:txBody>
          <a:bodyPr/>
          <a:lstStyle/>
          <a:p>
            <a:fld id="{252E8E36-62E0-7349-80DB-610E9A8BE4F9}" type="slidenum">
              <a:rPr lang="en-US" smtClean="0"/>
              <a:t>39</a:t>
            </a:fld>
            <a:endParaRPr lang="en-US"/>
          </a:p>
        </p:txBody>
      </p:sp>
    </p:spTree>
    <p:extLst>
      <p:ext uri="{BB962C8B-B14F-4D97-AF65-F5344CB8AC3E}">
        <p14:creationId xmlns:p14="http://schemas.microsoft.com/office/powerpoint/2010/main" val="119430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Projecting sets of FDs</a:t>
            </a:r>
          </a:p>
        </p:txBody>
      </p:sp>
      <p:sp>
        <p:nvSpPr>
          <p:cNvPr id="3" name="Content Placeholder 2"/>
          <p:cNvSpPr>
            <a:spLocks noGrp="1"/>
          </p:cNvSpPr>
          <p:nvPr>
            <p:ph idx="1"/>
          </p:nvPr>
        </p:nvSpPr>
        <p:spPr/>
        <p:txBody>
          <a:bodyPr/>
          <a:lstStyle/>
          <a:p>
            <a:r>
              <a:rPr lang="en-US" dirty="0"/>
              <a:t>Suppose we have a relation R and set of FDs F</a:t>
            </a:r>
          </a:p>
          <a:p>
            <a:r>
              <a:rPr lang="en-US" dirty="0"/>
              <a:t>Let S be a relation obtained by projecting R into a subset of the attributes of R</a:t>
            </a:r>
          </a:p>
          <a:p>
            <a:r>
              <a:rPr lang="en-US" dirty="0"/>
              <a:t>The </a:t>
            </a:r>
            <a:r>
              <a:rPr lang="en-US" b="1" dirty="0"/>
              <a:t>projection </a:t>
            </a:r>
            <a:r>
              <a:rPr lang="en-US" dirty="0"/>
              <a:t>        of        is the set of FDs that follow from 		  and hold in S</a:t>
            </a:r>
          </a:p>
          <a:p>
            <a:pPr lvl="1"/>
            <a:r>
              <a:rPr lang="en-US" dirty="0"/>
              <a:t>Involve only attributes of S</a:t>
            </a:r>
          </a:p>
          <a:p>
            <a:pPr lvl="1"/>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11663538"/>
              </p:ext>
            </p:extLst>
          </p:nvPr>
        </p:nvGraphicFramePr>
        <p:xfrm>
          <a:off x="6701337" y="2711180"/>
          <a:ext cx="2155704" cy="654410"/>
        </p:xfrm>
        <a:graphic>
          <a:graphicData uri="http://schemas.openxmlformats.org/presentationml/2006/ole">
            <mc:AlternateContent xmlns:mc="http://schemas.openxmlformats.org/markup-compatibility/2006">
              <mc:Choice xmlns:v="urn:schemas-microsoft-com:vml" Requires="v">
                <p:oleObj spid="_x0000_s1129" name="Equation" r:id="rId3" imgW="711200" imgH="215900" progId="Equation.3">
                  <p:embed/>
                </p:oleObj>
              </mc:Choice>
              <mc:Fallback>
                <p:oleObj name="Equation" r:id="rId3" imgW="711200" imgH="215900" progId="Equation.3">
                  <p:embed/>
                  <p:pic>
                    <p:nvPicPr>
                      <p:cNvPr id="0" name=""/>
                      <p:cNvPicPr/>
                      <p:nvPr/>
                    </p:nvPicPr>
                    <p:blipFill>
                      <a:blip r:embed="rId4"/>
                      <a:stretch>
                        <a:fillRect/>
                      </a:stretch>
                    </p:blipFill>
                    <p:spPr>
                      <a:xfrm>
                        <a:off x="6701337" y="2711180"/>
                        <a:ext cx="2155704" cy="65441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575537724"/>
              </p:ext>
            </p:extLst>
          </p:nvPr>
        </p:nvGraphicFramePr>
        <p:xfrm>
          <a:off x="3414787" y="3202694"/>
          <a:ext cx="569323" cy="720814"/>
        </p:xfrm>
        <a:graphic>
          <a:graphicData uri="http://schemas.openxmlformats.org/presentationml/2006/ole">
            <mc:AlternateContent xmlns:mc="http://schemas.openxmlformats.org/markup-compatibility/2006">
              <mc:Choice xmlns:v="urn:schemas-microsoft-com:vml" Requires="v">
                <p:oleObj spid="_x0000_s1130" name="Equation" r:id="rId5" imgW="177800" imgH="215900" progId="Equation.3">
                  <p:embed/>
                </p:oleObj>
              </mc:Choice>
              <mc:Fallback>
                <p:oleObj name="Equation" r:id="rId5" imgW="177800" imgH="215900" progId="Equation.3">
                  <p:embed/>
                  <p:pic>
                    <p:nvPicPr>
                      <p:cNvPr id="0" name=""/>
                      <p:cNvPicPr/>
                      <p:nvPr/>
                    </p:nvPicPr>
                    <p:blipFill>
                      <a:blip r:embed="rId6"/>
                      <a:stretch>
                        <a:fillRect/>
                      </a:stretch>
                    </p:blipFill>
                    <p:spPr>
                      <a:xfrm>
                        <a:off x="3414787" y="3202694"/>
                        <a:ext cx="569323" cy="720814"/>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370117295"/>
              </p:ext>
            </p:extLst>
          </p:nvPr>
        </p:nvGraphicFramePr>
        <p:xfrm>
          <a:off x="4600576" y="3201988"/>
          <a:ext cx="561968" cy="721520"/>
        </p:xfrm>
        <a:graphic>
          <a:graphicData uri="http://schemas.openxmlformats.org/presentationml/2006/ole">
            <mc:AlternateContent xmlns:mc="http://schemas.openxmlformats.org/markup-compatibility/2006">
              <mc:Choice xmlns:v="urn:schemas-microsoft-com:vml" Requires="v">
                <p:oleObj spid="_x0000_s1131" name="Equation" r:id="rId7" imgW="165100" imgH="203200" progId="Equation.3">
                  <p:embed/>
                </p:oleObj>
              </mc:Choice>
              <mc:Fallback>
                <p:oleObj name="Equation" r:id="rId7" imgW="165100" imgH="203200" progId="Equation.3">
                  <p:embed/>
                  <p:pic>
                    <p:nvPicPr>
                      <p:cNvPr id="0" name=""/>
                      <p:cNvPicPr/>
                      <p:nvPr/>
                    </p:nvPicPr>
                    <p:blipFill>
                      <a:blip r:embed="rId8"/>
                      <a:stretch>
                        <a:fillRect/>
                      </a:stretch>
                    </p:blipFill>
                    <p:spPr>
                      <a:xfrm>
                        <a:off x="4600576" y="3201988"/>
                        <a:ext cx="561968" cy="72152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212999372"/>
              </p:ext>
            </p:extLst>
          </p:nvPr>
        </p:nvGraphicFramePr>
        <p:xfrm>
          <a:off x="3780412" y="3759994"/>
          <a:ext cx="501577" cy="643984"/>
        </p:xfrm>
        <a:graphic>
          <a:graphicData uri="http://schemas.openxmlformats.org/presentationml/2006/ole">
            <mc:AlternateContent xmlns:mc="http://schemas.openxmlformats.org/markup-compatibility/2006">
              <mc:Choice xmlns:v="urn:schemas-microsoft-com:vml" Requires="v">
                <p:oleObj spid="_x0000_s1132" name="Equation" r:id="rId9" imgW="165100" imgH="203200" progId="Equation.3">
                  <p:embed/>
                </p:oleObj>
              </mc:Choice>
              <mc:Fallback>
                <p:oleObj name="Equation" r:id="rId9" imgW="165100" imgH="203200" progId="Equation.3">
                  <p:embed/>
                  <p:pic>
                    <p:nvPicPr>
                      <p:cNvPr id="0" name=""/>
                      <p:cNvPicPr/>
                      <p:nvPr/>
                    </p:nvPicPr>
                    <p:blipFill>
                      <a:blip r:embed="rId8"/>
                      <a:stretch>
                        <a:fillRect/>
                      </a:stretch>
                    </p:blipFill>
                    <p:spPr>
                      <a:xfrm>
                        <a:off x="3780412" y="3759994"/>
                        <a:ext cx="501577" cy="643984"/>
                      </a:xfrm>
                      <a:prstGeom prst="rect">
                        <a:avLst/>
                      </a:prstGeom>
                    </p:spPr>
                  </p:pic>
                </p:oleObj>
              </mc:Fallback>
            </mc:AlternateContent>
          </a:graphicData>
        </a:graphic>
      </p:graphicFrame>
      <p:sp>
        <p:nvSpPr>
          <p:cNvPr id="7" name="Slide Number Placeholder 6"/>
          <p:cNvSpPr>
            <a:spLocks noGrp="1"/>
          </p:cNvSpPr>
          <p:nvPr>
            <p:ph type="sldNum" sz="quarter" idx="12"/>
          </p:nvPr>
        </p:nvSpPr>
        <p:spPr/>
        <p:txBody>
          <a:bodyPr/>
          <a:lstStyle/>
          <a:p>
            <a:fld id="{252E8E36-62E0-7349-80DB-610E9A8BE4F9}" type="slidenum">
              <a:rPr lang="en-US" smtClean="0"/>
              <a:t>4</a:t>
            </a:fld>
            <a:endParaRPr lang="en-US"/>
          </a:p>
        </p:txBody>
      </p:sp>
    </p:spTree>
    <p:extLst>
      <p:ext uri="{BB962C8B-B14F-4D97-AF65-F5344CB8AC3E}">
        <p14:creationId xmlns:p14="http://schemas.microsoft.com/office/powerpoint/2010/main" val="2449941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4048"/>
            <a:ext cx="8229600" cy="5742115"/>
          </a:xfrm>
        </p:spPr>
        <p:txBody>
          <a:bodyPr/>
          <a:lstStyle/>
          <a:p>
            <a:r>
              <a:rPr lang="en-US" dirty="0"/>
              <a:t>Consider a MVD A1…An -&gt;-&gt; B1…Bm.</a:t>
            </a:r>
          </a:p>
          <a:p>
            <a:r>
              <a:rPr lang="en-US" dirty="0"/>
              <a:t>Call attributes not in A’s or B’s the Cs.</a:t>
            </a:r>
          </a:p>
          <a:p>
            <a:r>
              <a:rPr lang="en-US" dirty="0"/>
              <a:t>This MVD holds in R if:</a:t>
            </a:r>
          </a:p>
          <a:p>
            <a:pPr lvl="1"/>
            <a:r>
              <a:rPr lang="en-US" dirty="0"/>
              <a:t>whenever we have two tuples of R that agree on the A’s but differ on the B’s and C’s we should be able to find (or create) two new tuples with the same A’s but swapped B’s and C’s.</a:t>
            </a:r>
          </a:p>
          <a:p>
            <a:r>
              <a:rPr lang="en-US" dirty="0"/>
              <a:t>Equivalently:</a:t>
            </a:r>
          </a:p>
          <a:p>
            <a:pPr lvl="1"/>
            <a:r>
              <a:rPr lang="en-US" dirty="0"/>
              <a:t>If knowing A1</a:t>
            </a:r>
            <a:r>
              <a:rPr lang="mr-IN" dirty="0"/>
              <a:t>…</a:t>
            </a:r>
            <a:r>
              <a:rPr lang="en-US" dirty="0"/>
              <a:t>An determines a unique set of tuples for B1..Bm that is independent of the C’s.</a:t>
            </a:r>
          </a:p>
        </p:txBody>
      </p:sp>
      <p:sp>
        <p:nvSpPr>
          <p:cNvPr id="4" name="Slide Number Placeholder 3"/>
          <p:cNvSpPr>
            <a:spLocks noGrp="1"/>
          </p:cNvSpPr>
          <p:nvPr>
            <p:ph type="sldNum" sz="quarter" idx="12"/>
          </p:nvPr>
        </p:nvSpPr>
        <p:spPr/>
        <p:txBody>
          <a:bodyPr/>
          <a:lstStyle/>
          <a:p>
            <a:fld id="{252E8E36-62E0-7349-80DB-610E9A8BE4F9}" type="slidenum">
              <a:rPr lang="en-US" smtClean="0"/>
              <a:t>40</a:t>
            </a:fld>
            <a:endParaRPr lang="en-US"/>
          </a:p>
        </p:txBody>
      </p:sp>
    </p:spTree>
    <p:extLst>
      <p:ext uri="{BB962C8B-B14F-4D97-AF65-F5344CB8AC3E}">
        <p14:creationId xmlns:p14="http://schemas.microsoft.com/office/powerpoint/2010/main" val="1920475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4082143"/>
            <a:ext cx="8229600" cy="1717448"/>
          </a:xfrm>
        </p:spPr>
        <p:txBody>
          <a:bodyPr>
            <a:normAutofit/>
          </a:bodyPr>
          <a:lstStyle/>
          <a:p>
            <a:r>
              <a:rPr lang="en-US" sz="2400" dirty="0">
                <a:sym typeface="Wingdings"/>
              </a:rPr>
              <a:t>Course  Textbook is an MVD</a:t>
            </a:r>
          </a:p>
          <a:p>
            <a:r>
              <a:rPr lang="en-US" sz="2400" dirty="0">
                <a:sym typeface="Wingdings"/>
              </a:rPr>
              <a:t>What else?</a:t>
            </a:r>
          </a:p>
        </p:txBody>
      </p:sp>
      <p:sp>
        <p:nvSpPr>
          <p:cNvPr id="6" name="Slide Number Placeholder 5"/>
          <p:cNvSpPr>
            <a:spLocks noGrp="1"/>
          </p:cNvSpPr>
          <p:nvPr>
            <p:ph type="sldNum" sz="quarter" idx="12"/>
          </p:nvPr>
        </p:nvSpPr>
        <p:spPr/>
        <p:txBody>
          <a:bodyPr/>
          <a:lstStyle/>
          <a:p>
            <a:fld id="{252E8E36-62E0-7349-80DB-610E9A8BE4F9}" type="slidenum">
              <a:rPr lang="en-US" smtClean="0"/>
              <a:t>41</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316217272"/>
              </p:ext>
            </p:extLst>
          </p:nvPr>
        </p:nvGraphicFramePr>
        <p:xfrm>
          <a:off x="693056" y="497342"/>
          <a:ext cx="7716157" cy="2773680"/>
        </p:xfrm>
        <a:graphic>
          <a:graphicData uri="http://schemas.openxmlformats.org/drawingml/2006/table">
            <a:tbl>
              <a:tblPr firstRow="1" bandRow="1">
                <a:tableStyleId>{5C22544A-7EE6-4342-B048-85BDC9FD1C3A}</a:tableStyleId>
              </a:tblPr>
              <a:tblGrid>
                <a:gridCol w="1892301">
                  <a:extLst>
                    <a:ext uri="{9D8B030D-6E8A-4147-A177-3AD203B41FA5}">
                      <a16:colId xmlns:a16="http://schemas.microsoft.com/office/drawing/2014/main" val="20000"/>
                    </a:ext>
                  </a:extLst>
                </a:gridCol>
                <a:gridCol w="4390572">
                  <a:extLst>
                    <a:ext uri="{9D8B030D-6E8A-4147-A177-3AD203B41FA5}">
                      <a16:colId xmlns:a16="http://schemas.microsoft.com/office/drawing/2014/main" val="20001"/>
                    </a:ext>
                  </a:extLst>
                </a:gridCol>
                <a:gridCol w="1433284">
                  <a:extLst>
                    <a:ext uri="{9D8B030D-6E8A-4147-A177-3AD203B41FA5}">
                      <a16:colId xmlns:a16="http://schemas.microsoft.com/office/drawing/2014/main" val="20002"/>
                    </a:ext>
                  </a:extLst>
                </a:gridCol>
              </a:tblGrid>
              <a:tr h="252835">
                <a:tc>
                  <a:txBody>
                    <a:bodyPr/>
                    <a:lstStyle/>
                    <a:p>
                      <a:r>
                        <a:rPr lang="en-US" sz="2000" dirty="0"/>
                        <a:t>Course</a:t>
                      </a:r>
                    </a:p>
                  </a:txBody>
                  <a:tcPr/>
                </a:tc>
                <a:tc>
                  <a:txBody>
                    <a:bodyPr/>
                    <a:lstStyle/>
                    <a:p>
                      <a:r>
                        <a:rPr lang="en-US" sz="2000" dirty="0"/>
                        <a:t>Textbook</a:t>
                      </a:r>
                    </a:p>
                  </a:txBody>
                  <a:tcPr/>
                </a:tc>
                <a:tc>
                  <a:txBody>
                    <a:bodyPr/>
                    <a:lstStyle/>
                    <a:p>
                      <a:r>
                        <a:rPr lang="en-US" sz="2000" dirty="0"/>
                        <a:t>Prof</a:t>
                      </a:r>
                    </a:p>
                  </a:txBody>
                  <a:tcPr/>
                </a:tc>
                <a:extLst>
                  <a:ext uri="{0D108BD9-81ED-4DB2-BD59-A6C34878D82A}">
                    <a16:rowId xmlns:a16="http://schemas.microsoft.com/office/drawing/2014/main" val="10000"/>
                  </a:ext>
                </a:extLst>
              </a:tr>
              <a:tr h="252835">
                <a:tc>
                  <a:txBody>
                    <a:bodyPr/>
                    <a:lstStyle/>
                    <a:p>
                      <a:r>
                        <a:rPr lang="en-US" sz="2000" dirty="0"/>
                        <a:t>ENGL 101</a:t>
                      </a:r>
                    </a:p>
                  </a:txBody>
                  <a:tcPr/>
                </a:tc>
                <a:tc>
                  <a:txBody>
                    <a:bodyPr/>
                    <a:lstStyle/>
                    <a:p>
                      <a:r>
                        <a:rPr lang="en-US" sz="2000" dirty="0"/>
                        <a:t>Writing for Dummies</a:t>
                      </a:r>
                    </a:p>
                  </a:txBody>
                  <a:tcPr/>
                </a:tc>
                <a:tc>
                  <a:txBody>
                    <a:bodyPr/>
                    <a:lstStyle/>
                    <a:p>
                      <a:r>
                        <a:rPr lang="en-US" sz="2000" dirty="0"/>
                        <a:t>Smith</a:t>
                      </a:r>
                    </a:p>
                  </a:txBody>
                  <a:tcPr/>
                </a:tc>
                <a:extLst>
                  <a:ext uri="{0D108BD9-81ED-4DB2-BD59-A6C34878D82A}">
                    <a16:rowId xmlns:a16="http://schemas.microsoft.com/office/drawing/2014/main" val="10001"/>
                  </a:ext>
                </a:extLst>
              </a:tr>
              <a:tr h="218547">
                <a:tc>
                  <a:txBody>
                    <a:bodyPr/>
                    <a:lstStyle/>
                    <a:p>
                      <a:r>
                        <a:rPr lang="en-US" sz="2000" dirty="0"/>
                        <a:t>ENGL 101</a:t>
                      </a:r>
                    </a:p>
                  </a:txBody>
                  <a:tcPr/>
                </a:tc>
                <a:tc>
                  <a:txBody>
                    <a:bodyPr/>
                    <a:lstStyle/>
                    <a:p>
                      <a:r>
                        <a:rPr lang="en-US" sz="2000" dirty="0"/>
                        <a:t>Wikipedia Is Not a Primary Source</a:t>
                      </a:r>
                    </a:p>
                  </a:txBody>
                  <a:tcPr/>
                </a:tc>
                <a:tc>
                  <a:txBody>
                    <a:bodyPr/>
                    <a:lstStyle/>
                    <a:p>
                      <a:r>
                        <a:rPr lang="en-US" sz="2000" dirty="0"/>
                        <a:t>Smith</a:t>
                      </a:r>
                    </a:p>
                  </a:txBody>
                  <a:tcPr/>
                </a:tc>
                <a:extLst>
                  <a:ext uri="{0D108BD9-81ED-4DB2-BD59-A6C34878D82A}">
                    <a16:rowId xmlns:a16="http://schemas.microsoft.com/office/drawing/2014/main" val="10002"/>
                  </a:ext>
                </a:extLst>
              </a:tr>
              <a:tr h="252835">
                <a:tc>
                  <a:txBody>
                    <a:bodyPr/>
                    <a:lstStyle/>
                    <a:p>
                      <a:r>
                        <a:rPr lang="en-US" sz="2000" dirty="0"/>
                        <a:t>ENGL 101</a:t>
                      </a:r>
                    </a:p>
                  </a:txBody>
                  <a:tcPr/>
                </a:tc>
                <a:tc>
                  <a:txBody>
                    <a:bodyPr/>
                    <a:lstStyle/>
                    <a:p>
                      <a:r>
                        <a:rPr lang="en-US" sz="2000" dirty="0"/>
                        <a:t>Writing for Dummies</a:t>
                      </a:r>
                    </a:p>
                  </a:txBody>
                  <a:tcPr/>
                </a:tc>
                <a:tc>
                  <a:txBody>
                    <a:bodyPr/>
                    <a:lstStyle/>
                    <a:p>
                      <a:r>
                        <a:rPr lang="en-US" sz="2000" dirty="0"/>
                        <a:t>Jones</a:t>
                      </a:r>
                    </a:p>
                  </a:txBody>
                  <a:tcPr/>
                </a:tc>
                <a:extLst>
                  <a:ext uri="{0D108BD9-81ED-4DB2-BD59-A6C34878D82A}">
                    <a16:rowId xmlns:a16="http://schemas.microsoft.com/office/drawing/2014/main" val="10003"/>
                  </a:ext>
                </a:extLst>
              </a:tr>
              <a:tr h="252835">
                <a:tc>
                  <a:txBody>
                    <a:bodyPr/>
                    <a:lstStyle/>
                    <a:p>
                      <a:r>
                        <a:rPr lang="en-US" sz="2000" dirty="0"/>
                        <a:t>ENGL 101</a:t>
                      </a:r>
                    </a:p>
                  </a:txBody>
                  <a:tcPr/>
                </a:tc>
                <a:tc>
                  <a:txBody>
                    <a:bodyPr/>
                    <a:lstStyle/>
                    <a:p>
                      <a:r>
                        <a:rPr lang="en-US" sz="2000" dirty="0"/>
                        <a:t>Wikipedia Is Not a Primary Source</a:t>
                      </a:r>
                    </a:p>
                  </a:txBody>
                  <a:tcPr/>
                </a:tc>
                <a:tc>
                  <a:txBody>
                    <a:bodyPr/>
                    <a:lstStyle/>
                    <a:p>
                      <a:r>
                        <a:rPr lang="en-US" sz="2000" dirty="0"/>
                        <a:t>Jones</a:t>
                      </a:r>
                    </a:p>
                  </a:txBody>
                  <a:tcPr/>
                </a:tc>
                <a:extLst>
                  <a:ext uri="{0D108BD9-81ED-4DB2-BD59-A6C34878D82A}">
                    <a16:rowId xmlns:a16="http://schemas.microsoft.com/office/drawing/2014/main" val="10004"/>
                  </a:ext>
                </a:extLst>
              </a:tr>
              <a:tr h="252835">
                <a:tc>
                  <a:txBody>
                    <a:bodyPr/>
                    <a:lstStyle/>
                    <a:p>
                      <a:r>
                        <a:rPr lang="en-US" sz="2000" dirty="0"/>
                        <a:t>COMP 142</a:t>
                      </a:r>
                    </a:p>
                  </a:txBody>
                  <a:tcPr/>
                </a:tc>
                <a:tc>
                  <a:txBody>
                    <a:bodyPr/>
                    <a:lstStyle/>
                    <a:p>
                      <a:r>
                        <a:rPr lang="en-US" sz="2000" dirty="0"/>
                        <a:t>How to Program</a:t>
                      </a:r>
                      <a:r>
                        <a:rPr lang="en-US" sz="2000" baseline="0" dirty="0"/>
                        <a:t> in C++</a:t>
                      </a:r>
                      <a:endParaRPr lang="en-US" sz="2000" dirty="0"/>
                    </a:p>
                  </a:txBody>
                  <a:tcPr/>
                </a:tc>
                <a:tc>
                  <a:txBody>
                    <a:bodyPr/>
                    <a:lstStyle/>
                    <a:p>
                      <a:r>
                        <a:rPr lang="en-US" sz="2000" dirty="0"/>
                        <a:t>Smith</a:t>
                      </a:r>
                    </a:p>
                  </a:txBody>
                  <a:tcPr/>
                </a:tc>
                <a:extLst>
                  <a:ext uri="{0D108BD9-81ED-4DB2-BD59-A6C34878D82A}">
                    <a16:rowId xmlns:a16="http://schemas.microsoft.com/office/drawing/2014/main" val="10005"/>
                  </a:ext>
                </a:extLst>
              </a:tr>
              <a:tr h="252835">
                <a:tc>
                  <a:txBody>
                    <a:bodyPr/>
                    <a:lstStyle/>
                    <a:p>
                      <a:r>
                        <a:rPr lang="en-US" sz="2000" dirty="0"/>
                        <a:t>COMP</a:t>
                      </a:r>
                      <a:r>
                        <a:rPr lang="en-US" sz="2000" baseline="0" dirty="0"/>
                        <a:t> 142</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How to Program</a:t>
                      </a:r>
                      <a:r>
                        <a:rPr lang="en-US" sz="2000" baseline="0" dirty="0"/>
                        <a:t> in C++</a:t>
                      </a:r>
                      <a:endParaRPr lang="en-US" sz="2000" dirty="0"/>
                    </a:p>
                  </a:txBody>
                  <a:tcPr/>
                </a:tc>
                <a:tc>
                  <a:txBody>
                    <a:bodyPr/>
                    <a:lstStyle/>
                    <a:p>
                      <a:r>
                        <a:rPr lang="en-US" sz="2000" dirty="0"/>
                        <a:t>Jones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84298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FDs </a:t>
            </a:r>
            <a:r>
              <a:rPr lang="en-US" dirty="0" err="1"/>
              <a:t>vs</a:t>
            </a:r>
            <a:r>
              <a:rPr lang="en-US" dirty="0"/>
              <a:t> MVDs</a:t>
            </a:r>
          </a:p>
        </p:txBody>
      </p:sp>
      <p:sp>
        <p:nvSpPr>
          <p:cNvPr id="3" name="Content Placeholder 2"/>
          <p:cNvSpPr>
            <a:spLocks noGrp="1"/>
          </p:cNvSpPr>
          <p:nvPr>
            <p:ph idx="1"/>
          </p:nvPr>
        </p:nvSpPr>
        <p:spPr/>
        <p:txBody>
          <a:bodyPr/>
          <a:lstStyle/>
          <a:p>
            <a:r>
              <a:rPr lang="en-US" dirty="0"/>
              <a:t>A FD A -&gt; B says "Each A determines a unique B"</a:t>
            </a:r>
          </a:p>
          <a:p>
            <a:pPr lvl="1"/>
            <a:r>
              <a:rPr lang="en-US" dirty="0"/>
              <a:t>or, "Each A determines 0 or 1 </a:t>
            </a:r>
            <a:r>
              <a:rPr lang="en-US" dirty="0" err="1"/>
              <a:t>Bs</a:t>
            </a:r>
            <a:r>
              <a:rPr lang="en-US" dirty="0"/>
              <a:t>."</a:t>
            </a:r>
          </a:p>
          <a:p>
            <a:r>
              <a:rPr lang="en-US" dirty="0"/>
              <a:t>A MVD A -&gt;-&gt; B says "Each A determines a set of </a:t>
            </a:r>
            <a:r>
              <a:rPr lang="en-US" dirty="0" err="1"/>
              <a:t>Bs</a:t>
            </a:r>
            <a:r>
              <a:rPr lang="en-US" dirty="0"/>
              <a:t> </a:t>
            </a:r>
            <a:r>
              <a:rPr lang="en-US" b="1" i="1" dirty="0"/>
              <a:t>where the </a:t>
            </a:r>
            <a:r>
              <a:rPr lang="en-US" b="1" i="1" dirty="0" err="1"/>
              <a:t>Bs</a:t>
            </a:r>
            <a:r>
              <a:rPr lang="en-US" b="1" i="1" dirty="0"/>
              <a:t> are independent of anything in the relation that is not an A or a B.</a:t>
            </a:r>
            <a:r>
              <a:rPr lang="en-US" dirty="0"/>
              <a:t>"</a:t>
            </a:r>
          </a:p>
        </p:txBody>
      </p:sp>
      <p:sp>
        <p:nvSpPr>
          <p:cNvPr id="4" name="Slide Number Placeholder 3"/>
          <p:cNvSpPr>
            <a:spLocks noGrp="1"/>
          </p:cNvSpPr>
          <p:nvPr>
            <p:ph type="sldNum" sz="quarter" idx="12"/>
          </p:nvPr>
        </p:nvSpPr>
        <p:spPr/>
        <p:txBody>
          <a:bodyPr/>
          <a:lstStyle/>
          <a:p>
            <a:fld id="{252E8E36-62E0-7349-80DB-610E9A8BE4F9}" type="slidenum">
              <a:rPr lang="en-US" smtClean="0"/>
              <a:t>42</a:t>
            </a:fld>
            <a:endParaRPr lang="en-US"/>
          </a:p>
        </p:txBody>
      </p:sp>
    </p:spTree>
    <p:extLst>
      <p:ext uri="{BB962C8B-B14F-4D97-AF65-F5344CB8AC3E}">
        <p14:creationId xmlns:p14="http://schemas.microsoft.com/office/powerpoint/2010/main" val="2866669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MVDs</a:t>
            </a:r>
          </a:p>
        </p:txBody>
      </p:sp>
      <p:sp>
        <p:nvSpPr>
          <p:cNvPr id="3" name="Content Placeholder 2"/>
          <p:cNvSpPr>
            <a:spLocks noGrp="1"/>
          </p:cNvSpPr>
          <p:nvPr>
            <p:ph idx="1"/>
          </p:nvPr>
        </p:nvSpPr>
        <p:spPr/>
        <p:txBody>
          <a:bodyPr/>
          <a:lstStyle/>
          <a:p>
            <a:r>
              <a:rPr lang="en-US" b="1" dirty="0"/>
              <a:t>FD promotion:</a:t>
            </a:r>
            <a:r>
              <a:rPr lang="en-US" dirty="0"/>
              <a:t> Every FD A</a:t>
            </a:r>
            <a:r>
              <a:rPr lang="en-US" dirty="0">
                <a:sym typeface="Wingdings"/>
              </a:rPr>
              <a:t>B is an MD AB</a:t>
            </a:r>
          </a:p>
          <a:p>
            <a:r>
              <a:rPr lang="en-US" b="1" dirty="0">
                <a:sym typeface="Wingdings"/>
              </a:rPr>
              <a:t>Trivial MDs: </a:t>
            </a:r>
            <a:endParaRPr lang="en-US" dirty="0">
              <a:sym typeface="Wingdings"/>
            </a:endParaRPr>
          </a:p>
          <a:p>
            <a:pPr marL="514350" indent="-514350">
              <a:buAutoNum type="arabicPeriod"/>
            </a:pPr>
            <a:r>
              <a:rPr lang="en-US" dirty="0">
                <a:sym typeface="Wingdings"/>
              </a:rPr>
              <a:t>If AB, then AAB</a:t>
            </a:r>
          </a:p>
          <a:p>
            <a:pPr marL="514350" indent="-514350">
              <a:buAutoNum type="arabicPeriod"/>
            </a:pPr>
            <a:r>
              <a:rPr lang="en-US" dirty="0">
                <a:sym typeface="Wingdings"/>
              </a:rPr>
              <a:t>If A1, A2…, An and B1, B2, …, </a:t>
            </a:r>
            <a:r>
              <a:rPr lang="en-US" dirty="0" err="1">
                <a:sym typeface="Wingdings"/>
              </a:rPr>
              <a:t>Bm</a:t>
            </a:r>
            <a:r>
              <a:rPr lang="en-US" dirty="0">
                <a:sym typeface="Wingdings"/>
              </a:rPr>
              <a:t> make up </a:t>
            </a:r>
            <a:r>
              <a:rPr lang="en-US" i="1" dirty="0">
                <a:sym typeface="Wingdings"/>
              </a:rPr>
              <a:t>all</a:t>
            </a:r>
            <a:r>
              <a:rPr lang="en-US" dirty="0">
                <a:sym typeface="Wingdings"/>
              </a:rPr>
              <a:t> the attributes of a relation, then </a:t>
            </a:r>
            <a:br>
              <a:rPr lang="en-US" dirty="0">
                <a:sym typeface="Wingdings"/>
              </a:rPr>
            </a:br>
            <a:r>
              <a:rPr lang="en-US" dirty="0">
                <a:sym typeface="Wingdings"/>
              </a:rPr>
              <a:t>A1, A2, …An  B1, B2, …</a:t>
            </a:r>
            <a:r>
              <a:rPr lang="en-US" dirty="0" err="1">
                <a:sym typeface="Wingdings"/>
              </a:rPr>
              <a:t>Bm</a:t>
            </a:r>
            <a:r>
              <a:rPr lang="en-US" dirty="0">
                <a:sym typeface="Wingdings"/>
              </a:rPr>
              <a:t> holds in the relation</a:t>
            </a:r>
          </a:p>
          <a:p>
            <a:endParaRPr lang="en-US" dirty="0"/>
          </a:p>
        </p:txBody>
      </p:sp>
      <p:sp>
        <p:nvSpPr>
          <p:cNvPr id="4" name="Slide Number Placeholder 3"/>
          <p:cNvSpPr>
            <a:spLocks noGrp="1"/>
          </p:cNvSpPr>
          <p:nvPr>
            <p:ph type="sldNum" sz="quarter" idx="12"/>
          </p:nvPr>
        </p:nvSpPr>
        <p:spPr/>
        <p:txBody>
          <a:bodyPr/>
          <a:lstStyle/>
          <a:p>
            <a:fld id="{252E8E36-62E0-7349-80DB-610E9A8BE4F9}" type="slidenum">
              <a:rPr lang="en-US" smtClean="0"/>
              <a:t>43</a:t>
            </a:fld>
            <a:endParaRPr lang="en-US"/>
          </a:p>
        </p:txBody>
      </p:sp>
    </p:spTree>
    <p:extLst>
      <p:ext uri="{BB962C8B-B14F-4D97-AF65-F5344CB8AC3E}">
        <p14:creationId xmlns:p14="http://schemas.microsoft.com/office/powerpoint/2010/main" val="1989809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ym typeface="Wingdings"/>
              </a:rPr>
              <a:t>Transitive rule: </a:t>
            </a:r>
            <a:r>
              <a:rPr lang="en-US" dirty="0">
                <a:sym typeface="Wingdings"/>
              </a:rPr>
              <a:t>Given AB and BC, we can infer AC.</a:t>
            </a:r>
          </a:p>
          <a:p>
            <a:r>
              <a:rPr lang="en-US" b="1" dirty="0">
                <a:sym typeface="Wingdings"/>
              </a:rPr>
              <a:t>Complementation rule: </a:t>
            </a:r>
            <a:r>
              <a:rPr lang="en-US" dirty="0">
                <a:sym typeface="Wingdings"/>
              </a:rPr>
              <a:t>if we know AB, then we know AC, where all the Cs are attributes not among the As or </a:t>
            </a:r>
            <a:r>
              <a:rPr lang="en-US" dirty="0" err="1">
                <a:sym typeface="Wingdings"/>
              </a:rPr>
              <a:t>Bs</a:t>
            </a:r>
            <a:r>
              <a:rPr lang="en-US" dirty="0">
                <a:sym typeface="Wingdings"/>
              </a:rPr>
              <a:t>.</a:t>
            </a:r>
          </a:p>
        </p:txBody>
      </p:sp>
      <p:sp>
        <p:nvSpPr>
          <p:cNvPr id="4" name="Slide Number Placeholder 3"/>
          <p:cNvSpPr>
            <a:spLocks noGrp="1"/>
          </p:cNvSpPr>
          <p:nvPr>
            <p:ph type="sldNum" sz="quarter" idx="12"/>
          </p:nvPr>
        </p:nvSpPr>
        <p:spPr/>
        <p:txBody>
          <a:bodyPr/>
          <a:lstStyle/>
          <a:p>
            <a:fld id="{252E8E36-62E0-7349-80DB-610E9A8BE4F9}" type="slidenum">
              <a:rPr lang="en-US" smtClean="0"/>
              <a:t>44</a:t>
            </a:fld>
            <a:endParaRPr lang="en-US"/>
          </a:p>
        </p:txBody>
      </p:sp>
    </p:spTree>
    <p:extLst>
      <p:ext uri="{BB962C8B-B14F-4D97-AF65-F5344CB8AC3E}">
        <p14:creationId xmlns:p14="http://schemas.microsoft.com/office/powerpoint/2010/main" val="20782518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ym typeface="Wingdings"/>
              </a:rPr>
              <a:t>Note that the </a:t>
            </a:r>
            <a:r>
              <a:rPr lang="en-US" b="1" dirty="0">
                <a:sym typeface="Wingdings"/>
              </a:rPr>
              <a:t>splitting rule does not hold! </a:t>
            </a:r>
            <a:r>
              <a:rPr lang="en-US" dirty="0">
                <a:sym typeface="Wingdings"/>
              </a:rPr>
              <a:t>If ABC, then it is not true that AB and AC.</a:t>
            </a:r>
          </a:p>
        </p:txBody>
      </p:sp>
      <p:sp>
        <p:nvSpPr>
          <p:cNvPr id="4" name="Slide Number Placeholder 3"/>
          <p:cNvSpPr>
            <a:spLocks noGrp="1"/>
          </p:cNvSpPr>
          <p:nvPr>
            <p:ph type="sldNum" sz="quarter" idx="12"/>
          </p:nvPr>
        </p:nvSpPr>
        <p:spPr/>
        <p:txBody>
          <a:bodyPr/>
          <a:lstStyle/>
          <a:p>
            <a:fld id="{252E8E36-62E0-7349-80DB-610E9A8BE4F9}" type="slidenum">
              <a:rPr lang="en-US" smtClean="0"/>
              <a:t>45</a:t>
            </a:fld>
            <a:endParaRPr lang="en-US"/>
          </a:p>
        </p:txBody>
      </p:sp>
    </p:spTree>
    <p:extLst>
      <p:ext uri="{BB962C8B-B14F-4D97-AF65-F5344CB8AC3E}">
        <p14:creationId xmlns:p14="http://schemas.microsoft.com/office/powerpoint/2010/main" val="3377313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Fourth Normal Form (4NF)</a:t>
            </a:r>
          </a:p>
        </p:txBody>
      </p:sp>
      <p:sp>
        <p:nvSpPr>
          <p:cNvPr id="3" name="Content Placeholder 2"/>
          <p:cNvSpPr>
            <a:spLocks noGrp="1"/>
          </p:cNvSpPr>
          <p:nvPr>
            <p:ph idx="1"/>
          </p:nvPr>
        </p:nvSpPr>
        <p:spPr/>
        <p:txBody>
          <a:bodyPr/>
          <a:lstStyle/>
          <a:p>
            <a:r>
              <a:rPr lang="en-US" dirty="0"/>
              <a:t>"Stronger" than BCNF.</a:t>
            </a:r>
          </a:p>
          <a:p>
            <a:r>
              <a:rPr lang="en-US" dirty="0"/>
              <a:t>A relation R is in 4NF </a:t>
            </a:r>
            <a:r>
              <a:rPr lang="en-US" dirty="0" err="1"/>
              <a:t>iff</a:t>
            </a:r>
            <a:r>
              <a:rPr lang="en-US" dirty="0"/>
              <a:t>:</a:t>
            </a:r>
          </a:p>
          <a:p>
            <a:pPr lvl="1"/>
            <a:r>
              <a:rPr lang="en-US" dirty="0"/>
              <a:t>for all MVDs A1…An -&gt;-&gt; B1…</a:t>
            </a:r>
            <a:r>
              <a:rPr lang="en-US" dirty="0" err="1"/>
              <a:t>Bm</a:t>
            </a:r>
            <a:r>
              <a:rPr lang="en-US" dirty="0"/>
              <a:t>, </a:t>
            </a:r>
            <a:br>
              <a:rPr lang="en-US" dirty="0"/>
            </a:br>
            <a:r>
              <a:rPr lang="en-US" dirty="0"/>
              <a:t>   {A1, …, An} is a </a:t>
            </a:r>
            <a:r>
              <a:rPr lang="en-US" dirty="0" err="1"/>
              <a:t>superkey</a:t>
            </a:r>
            <a:r>
              <a:rPr lang="en-US" dirty="0"/>
              <a:t> of R.</a:t>
            </a:r>
          </a:p>
        </p:txBody>
      </p:sp>
      <p:sp>
        <p:nvSpPr>
          <p:cNvPr id="4" name="Slide Number Placeholder 3"/>
          <p:cNvSpPr>
            <a:spLocks noGrp="1"/>
          </p:cNvSpPr>
          <p:nvPr>
            <p:ph type="sldNum" sz="quarter" idx="12"/>
          </p:nvPr>
        </p:nvSpPr>
        <p:spPr/>
        <p:txBody>
          <a:bodyPr/>
          <a:lstStyle/>
          <a:p>
            <a:fld id="{252E8E36-62E0-7349-80DB-610E9A8BE4F9}" type="slidenum">
              <a:rPr lang="en-US" smtClean="0"/>
              <a:t>46</a:t>
            </a:fld>
            <a:endParaRPr lang="en-US"/>
          </a:p>
        </p:txBody>
      </p:sp>
    </p:spTree>
    <p:extLst>
      <p:ext uri="{BB962C8B-B14F-4D97-AF65-F5344CB8AC3E}">
        <p14:creationId xmlns:p14="http://schemas.microsoft.com/office/powerpoint/2010/main" val="40337467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4NF Decomposition</a:t>
            </a:r>
          </a:p>
        </p:txBody>
      </p:sp>
      <p:sp>
        <p:nvSpPr>
          <p:cNvPr id="3" name="Content Placeholder 2"/>
          <p:cNvSpPr>
            <a:spLocks noGrp="1"/>
          </p:cNvSpPr>
          <p:nvPr>
            <p:ph idx="1"/>
          </p:nvPr>
        </p:nvSpPr>
        <p:spPr/>
        <p:txBody>
          <a:bodyPr>
            <a:normAutofit fontScale="92500" lnSpcReduction="20000"/>
          </a:bodyPr>
          <a:lstStyle/>
          <a:p>
            <a:r>
              <a:rPr lang="en-US" dirty="0"/>
              <a:t>Consider relation R with set of attributes X</a:t>
            </a:r>
          </a:p>
          <a:p>
            <a:r>
              <a:rPr lang="en-US" dirty="0"/>
              <a:t>A1 A2 … An </a:t>
            </a:r>
            <a:r>
              <a:rPr lang="en-US" dirty="0">
                <a:sym typeface="Wingdings"/>
              </a:rPr>
              <a:t> B1 B2 … </a:t>
            </a:r>
            <a:r>
              <a:rPr lang="en-US" dirty="0" err="1">
                <a:sym typeface="Wingdings"/>
              </a:rPr>
              <a:t>Bm</a:t>
            </a:r>
            <a:r>
              <a:rPr lang="en-US" dirty="0">
                <a:sym typeface="Wingdings"/>
              </a:rPr>
              <a:t> violates 4NF</a:t>
            </a:r>
          </a:p>
          <a:p>
            <a:r>
              <a:rPr lang="en-US" dirty="0">
                <a:sym typeface="Wingdings"/>
              </a:rPr>
              <a:t>Decompose R into two relations whose attributes are: </a:t>
            </a:r>
          </a:p>
          <a:p>
            <a:pPr marL="514350" indent="-514350">
              <a:buAutoNum type="arabicPeriod"/>
            </a:pPr>
            <a:r>
              <a:rPr lang="en-US" dirty="0">
                <a:sym typeface="Wingdings"/>
              </a:rPr>
              <a:t>The As and </a:t>
            </a:r>
            <a:r>
              <a:rPr lang="en-US" dirty="0" err="1">
                <a:sym typeface="Wingdings"/>
              </a:rPr>
              <a:t>Bs</a:t>
            </a:r>
            <a:r>
              <a:rPr lang="en-US" dirty="0">
                <a:sym typeface="Wingdings"/>
              </a:rPr>
              <a:t> together, i.e., {A1 A2 … An, B1, B2, …, </a:t>
            </a:r>
            <a:r>
              <a:rPr lang="en-US" dirty="0" err="1">
                <a:sym typeface="Wingdings"/>
              </a:rPr>
              <a:t>Bm</a:t>
            </a:r>
            <a:r>
              <a:rPr lang="en-US" dirty="0">
                <a:sym typeface="Wingdings"/>
              </a:rPr>
              <a:t>}</a:t>
            </a:r>
          </a:p>
          <a:p>
            <a:pPr marL="514350" indent="-514350">
              <a:buAutoNum type="arabicPeriod"/>
            </a:pPr>
            <a:r>
              <a:rPr lang="en-US" dirty="0">
                <a:sym typeface="Wingdings"/>
              </a:rPr>
              <a:t>All the attributes of R which are not </a:t>
            </a:r>
            <a:r>
              <a:rPr lang="en-US" dirty="0" err="1">
                <a:sym typeface="Wingdings"/>
              </a:rPr>
              <a:t>Bs</a:t>
            </a:r>
            <a:r>
              <a:rPr lang="en-US" dirty="0">
                <a:sym typeface="Wingdings"/>
              </a:rPr>
              <a:t>, i.e. X – {B1, B2 …, </a:t>
            </a:r>
            <a:r>
              <a:rPr lang="en-US" dirty="0" err="1">
                <a:sym typeface="Wingdings"/>
              </a:rPr>
              <a:t>Bm</a:t>
            </a:r>
            <a:r>
              <a:rPr lang="en-US" dirty="0">
                <a:sym typeface="Wingdings"/>
              </a:rPr>
              <a:t>}</a:t>
            </a:r>
          </a:p>
          <a:p>
            <a:pPr marL="514350" indent="-514350">
              <a:buAutoNum type="arabicPeriod"/>
            </a:pPr>
            <a:r>
              <a:rPr lang="en-US" dirty="0">
                <a:sym typeface="Wingdings"/>
              </a:rPr>
              <a:t>Recursively check if the new relations are in 4NF and repeat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52E8E36-62E0-7349-80DB-610E9A8BE4F9}" type="slidenum">
              <a:rPr lang="en-US" smtClean="0"/>
              <a:t>47</a:t>
            </a:fld>
            <a:endParaRPr lang="en-US"/>
          </a:p>
        </p:txBody>
      </p:sp>
    </p:spTree>
    <p:extLst>
      <p:ext uri="{BB962C8B-B14F-4D97-AF65-F5344CB8AC3E}">
        <p14:creationId xmlns:p14="http://schemas.microsoft.com/office/powerpoint/2010/main" val="909157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4390571"/>
            <a:ext cx="8229600" cy="1735592"/>
          </a:xfrm>
        </p:spPr>
        <p:txBody>
          <a:bodyPr/>
          <a:lstStyle/>
          <a:p>
            <a:r>
              <a:rPr lang="en-US" dirty="0"/>
              <a:t>Course -&gt;-&gt; Textbook</a:t>
            </a:r>
          </a:p>
          <a:p>
            <a:r>
              <a:rPr lang="en-US" dirty="0"/>
              <a:t>Course -&gt;-&gt; Professor</a:t>
            </a:r>
          </a:p>
          <a:p>
            <a:endParaRPr lang="en-US" dirty="0"/>
          </a:p>
        </p:txBody>
      </p:sp>
      <p:sp>
        <p:nvSpPr>
          <p:cNvPr id="5" name="Slide Number Placeholder 4"/>
          <p:cNvSpPr>
            <a:spLocks noGrp="1"/>
          </p:cNvSpPr>
          <p:nvPr>
            <p:ph type="sldNum" sz="quarter" idx="12"/>
          </p:nvPr>
        </p:nvSpPr>
        <p:spPr/>
        <p:txBody>
          <a:bodyPr/>
          <a:lstStyle/>
          <a:p>
            <a:fld id="{252E8E36-62E0-7349-80DB-610E9A8BE4F9}" type="slidenum">
              <a:rPr lang="en-US" smtClean="0"/>
              <a:t>48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10298205"/>
              </p:ext>
            </p:extLst>
          </p:nvPr>
        </p:nvGraphicFramePr>
        <p:xfrm>
          <a:off x="693056" y="1458914"/>
          <a:ext cx="7716157" cy="2773680"/>
        </p:xfrm>
        <a:graphic>
          <a:graphicData uri="http://schemas.openxmlformats.org/drawingml/2006/table">
            <a:tbl>
              <a:tblPr firstRow="1" bandRow="1">
                <a:tableStyleId>{5C22544A-7EE6-4342-B048-85BDC9FD1C3A}</a:tableStyleId>
              </a:tblPr>
              <a:tblGrid>
                <a:gridCol w="1892301">
                  <a:extLst>
                    <a:ext uri="{9D8B030D-6E8A-4147-A177-3AD203B41FA5}">
                      <a16:colId xmlns:a16="http://schemas.microsoft.com/office/drawing/2014/main" val="20000"/>
                    </a:ext>
                  </a:extLst>
                </a:gridCol>
                <a:gridCol w="4390572">
                  <a:extLst>
                    <a:ext uri="{9D8B030D-6E8A-4147-A177-3AD203B41FA5}">
                      <a16:colId xmlns:a16="http://schemas.microsoft.com/office/drawing/2014/main" val="20001"/>
                    </a:ext>
                  </a:extLst>
                </a:gridCol>
                <a:gridCol w="1433284">
                  <a:extLst>
                    <a:ext uri="{9D8B030D-6E8A-4147-A177-3AD203B41FA5}">
                      <a16:colId xmlns:a16="http://schemas.microsoft.com/office/drawing/2014/main" val="20002"/>
                    </a:ext>
                  </a:extLst>
                </a:gridCol>
              </a:tblGrid>
              <a:tr h="252835">
                <a:tc>
                  <a:txBody>
                    <a:bodyPr/>
                    <a:lstStyle/>
                    <a:p>
                      <a:r>
                        <a:rPr lang="en-US" sz="2000" dirty="0"/>
                        <a:t>Course</a:t>
                      </a:r>
                    </a:p>
                  </a:txBody>
                  <a:tcPr/>
                </a:tc>
                <a:tc>
                  <a:txBody>
                    <a:bodyPr/>
                    <a:lstStyle/>
                    <a:p>
                      <a:r>
                        <a:rPr lang="en-US" sz="2000" dirty="0"/>
                        <a:t>Textbook</a:t>
                      </a:r>
                    </a:p>
                  </a:txBody>
                  <a:tcPr/>
                </a:tc>
                <a:tc>
                  <a:txBody>
                    <a:bodyPr/>
                    <a:lstStyle/>
                    <a:p>
                      <a:r>
                        <a:rPr lang="en-US" sz="2000" dirty="0"/>
                        <a:t>Prof</a:t>
                      </a:r>
                    </a:p>
                  </a:txBody>
                  <a:tcPr/>
                </a:tc>
                <a:extLst>
                  <a:ext uri="{0D108BD9-81ED-4DB2-BD59-A6C34878D82A}">
                    <a16:rowId xmlns:a16="http://schemas.microsoft.com/office/drawing/2014/main" val="10000"/>
                  </a:ext>
                </a:extLst>
              </a:tr>
              <a:tr h="252835">
                <a:tc>
                  <a:txBody>
                    <a:bodyPr/>
                    <a:lstStyle/>
                    <a:p>
                      <a:r>
                        <a:rPr lang="en-US" sz="2000" dirty="0"/>
                        <a:t>ENGL 101</a:t>
                      </a:r>
                    </a:p>
                  </a:txBody>
                  <a:tcPr/>
                </a:tc>
                <a:tc>
                  <a:txBody>
                    <a:bodyPr/>
                    <a:lstStyle/>
                    <a:p>
                      <a:r>
                        <a:rPr lang="en-US" sz="2000" dirty="0"/>
                        <a:t>Writing for Dummies</a:t>
                      </a:r>
                    </a:p>
                  </a:txBody>
                  <a:tcPr/>
                </a:tc>
                <a:tc>
                  <a:txBody>
                    <a:bodyPr/>
                    <a:lstStyle/>
                    <a:p>
                      <a:r>
                        <a:rPr lang="en-US" sz="2000" dirty="0"/>
                        <a:t>Smith</a:t>
                      </a:r>
                    </a:p>
                  </a:txBody>
                  <a:tcPr/>
                </a:tc>
                <a:extLst>
                  <a:ext uri="{0D108BD9-81ED-4DB2-BD59-A6C34878D82A}">
                    <a16:rowId xmlns:a16="http://schemas.microsoft.com/office/drawing/2014/main" val="10001"/>
                  </a:ext>
                </a:extLst>
              </a:tr>
              <a:tr h="218547">
                <a:tc>
                  <a:txBody>
                    <a:bodyPr/>
                    <a:lstStyle/>
                    <a:p>
                      <a:r>
                        <a:rPr lang="en-US" sz="2000" dirty="0"/>
                        <a:t>ENGL 101</a:t>
                      </a:r>
                    </a:p>
                  </a:txBody>
                  <a:tcPr/>
                </a:tc>
                <a:tc>
                  <a:txBody>
                    <a:bodyPr/>
                    <a:lstStyle/>
                    <a:p>
                      <a:r>
                        <a:rPr lang="en-US" sz="2000" dirty="0"/>
                        <a:t>Wikipedia Is Not a Primary Source</a:t>
                      </a:r>
                    </a:p>
                  </a:txBody>
                  <a:tcPr/>
                </a:tc>
                <a:tc>
                  <a:txBody>
                    <a:bodyPr/>
                    <a:lstStyle/>
                    <a:p>
                      <a:r>
                        <a:rPr lang="en-US" sz="2000" dirty="0"/>
                        <a:t>Smith</a:t>
                      </a:r>
                    </a:p>
                  </a:txBody>
                  <a:tcPr/>
                </a:tc>
                <a:extLst>
                  <a:ext uri="{0D108BD9-81ED-4DB2-BD59-A6C34878D82A}">
                    <a16:rowId xmlns:a16="http://schemas.microsoft.com/office/drawing/2014/main" val="10002"/>
                  </a:ext>
                </a:extLst>
              </a:tr>
              <a:tr h="252835">
                <a:tc>
                  <a:txBody>
                    <a:bodyPr/>
                    <a:lstStyle/>
                    <a:p>
                      <a:r>
                        <a:rPr lang="en-US" sz="2000" dirty="0"/>
                        <a:t>ENGL 101</a:t>
                      </a:r>
                    </a:p>
                  </a:txBody>
                  <a:tcPr/>
                </a:tc>
                <a:tc>
                  <a:txBody>
                    <a:bodyPr/>
                    <a:lstStyle/>
                    <a:p>
                      <a:r>
                        <a:rPr lang="en-US" sz="2000" dirty="0"/>
                        <a:t>Writing for Dummies</a:t>
                      </a:r>
                    </a:p>
                  </a:txBody>
                  <a:tcPr/>
                </a:tc>
                <a:tc>
                  <a:txBody>
                    <a:bodyPr/>
                    <a:lstStyle/>
                    <a:p>
                      <a:r>
                        <a:rPr lang="en-US" sz="2000" dirty="0"/>
                        <a:t>Jones</a:t>
                      </a:r>
                    </a:p>
                  </a:txBody>
                  <a:tcPr/>
                </a:tc>
                <a:extLst>
                  <a:ext uri="{0D108BD9-81ED-4DB2-BD59-A6C34878D82A}">
                    <a16:rowId xmlns:a16="http://schemas.microsoft.com/office/drawing/2014/main" val="10003"/>
                  </a:ext>
                </a:extLst>
              </a:tr>
              <a:tr h="252835">
                <a:tc>
                  <a:txBody>
                    <a:bodyPr/>
                    <a:lstStyle/>
                    <a:p>
                      <a:r>
                        <a:rPr lang="en-US" sz="2000" dirty="0"/>
                        <a:t>ENGL 101</a:t>
                      </a:r>
                    </a:p>
                  </a:txBody>
                  <a:tcPr/>
                </a:tc>
                <a:tc>
                  <a:txBody>
                    <a:bodyPr/>
                    <a:lstStyle/>
                    <a:p>
                      <a:r>
                        <a:rPr lang="en-US" sz="2000" dirty="0"/>
                        <a:t>Wikipedia Is Not a Primary Source</a:t>
                      </a:r>
                    </a:p>
                  </a:txBody>
                  <a:tcPr/>
                </a:tc>
                <a:tc>
                  <a:txBody>
                    <a:bodyPr/>
                    <a:lstStyle/>
                    <a:p>
                      <a:r>
                        <a:rPr lang="en-US" sz="2000" dirty="0"/>
                        <a:t>Jones</a:t>
                      </a:r>
                    </a:p>
                  </a:txBody>
                  <a:tcPr/>
                </a:tc>
                <a:extLst>
                  <a:ext uri="{0D108BD9-81ED-4DB2-BD59-A6C34878D82A}">
                    <a16:rowId xmlns:a16="http://schemas.microsoft.com/office/drawing/2014/main" val="10004"/>
                  </a:ext>
                </a:extLst>
              </a:tr>
              <a:tr h="252835">
                <a:tc>
                  <a:txBody>
                    <a:bodyPr/>
                    <a:lstStyle/>
                    <a:p>
                      <a:r>
                        <a:rPr lang="en-US" sz="2000" dirty="0"/>
                        <a:t>COMP 142</a:t>
                      </a:r>
                    </a:p>
                  </a:txBody>
                  <a:tcPr/>
                </a:tc>
                <a:tc>
                  <a:txBody>
                    <a:bodyPr/>
                    <a:lstStyle/>
                    <a:p>
                      <a:r>
                        <a:rPr lang="en-US" sz="2000" dirty="0"/>
                        <a:t>How to Program</a:t>
                      </a:r>
                      <a:r>
                        <a:rPr lang="en-US" sz="2000" baseline="0" dirty="0"/>
                        <a:t> in C++</a:t>
                      </a:r>
                      <a:endParaRPr lang="en-US" sz="2000" dirty="0"/>
                    </a:p>
                  </a:txBody>
                  <a:tcPr/>
                </a:tc>
                <a:tc>
                  <a:txBody>
                    <a:bodyPr/>
                    <a:lstStyle/>
                    <a:p>
                      <a:r>
                        <a:rPr lang="en-US" sz="2000" dirty="0"/>
                        <a:t>Smith</a:t>
                      </a:r>
                    </a:p>
                  </a:txBody>
                  <a:tcPr/>
                </a:tc>
                <a:extLst>
                  <a:ext uri="{0D108BD9-81ED-4DB2-BD59-A6C34878D82A}">
                    <a16:rowId xmlns:a16="http://schemas.microsoft.com/office/drawing/2014/main" val="10005"/>
                  </a:ext>
                </a:extLst>
              </a:tr>
              <a:tr h="252835">
                <a:tc>
                  <a:txBody>
                    <a:bodyPr/>
                    <a:lstStyle/>
                    <a:p>
                      <a:r>
                        <a:rPr lang="en-US" sz="2000" dirty="0"/>
                        <a:t>COMP</a:t>
                      </a:r>
                      <a:r>
                        <a:rPr lang="en-US" sz="2000" baseline="0" dirty="0"/>
                        <a:t> 142</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How to Program</a:t>
                      </a:r>
                      <a:r>
                        <a:rPr lang="en-US" sz="2000" baseline="0" dirty="0"/>
                        <a:t> in C++</a:t>
                      </a:r>
                      <a:endParaRPr lang="en-US" sz="2000" dirty="0"/>
                    </a:p>
                  </a:txBody>
                  <a:tcPr/>
                </a:tc>
                <a:tc>
                  <a:txBody>
                    <a:bodyPr/>
                    <a:lstStyle/>
                    <a:p>
                      <a:r>
                        <a:rPr lang="en-US" sz="2000" dirty="0"/>
                        <a:t>Jones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306736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pPr>
              <a:buFontTx/>
              <a:buNone/>
            </a:pPr>
            <a:r>
              <a:rPr lang="en-US" sz="2800" dirty="0">
                <a:latin typeface="Courier" charset="0"/>
              </a:rPr>
              <a:t>Drinkers(name,</a:t>
            </a:r>
            <a:r>
              <a:rPr lang="en-US" sz="2800" dirty="0"/>
              <a:t> </a:t>
            </a:r>
            <a:r>
              <a:rPr lang="en-US" sz="2800" dirty="0" err="1">
                <a:latin typeface="Courier" charset="0"/>
              </a:rPr>
              <a:t>addr</a:t>
            </a:r>
            <a:r>
              <a:rPr lang="en-US" sz="2800" dirty="0">
                <a:latin typeface="Courier" charset="0"/>
              </a:rPr>
              <a:t>,</a:t>
            </a:r>
            <a:r>
              <a:rPr lang="en-US" sz="2800" dirty="0"/>
              <a:t> </a:t>
            </a:r>
            <a:r>
              <a:rPr lang="en-US" sz="2800" dirty="0">
                <a:latin typeface="Courier" charset="0"/>
              </a:rPr>
              <a:t>phones,</a:t>
            </a:r>
            <a:r>
              <a:rPr lang="en-US" sz="2800" dirty="0"/>
              <a:t> </a:t>
            </a:r>
            <a:r>
              <a:rPr lang="en-US" sz="2800" dirty="0">
                <a:latin typeface="Courier" charset="0"/>
              </a:rPr>
              <a:t>beer)</a:t>
            </a:r>
          </a:p>
          <a:p>
            <a:r>
              <a:rPr lang="en-US" sz="2800" dirty="0"/>
              <a:t>FD: </a:t>
            </a:r>
            <a:r>
              <a:rPr lang="en-US" sz="2800" dirty="0">
                <a:latin typeface="Courier" charset="0"/>
              </a:rPr>
              <a:t>name</a:t>
            </a:r>
            <a:r>
              <a:rPr lang="en-US" sz="2800" dirty="0"/>
              <a:t> </a:t>
            </a:r>
            <a:r>
              <a:rPr lang="en-US" sz="2800" dirty="0">
                <a:sym typeface="Symbol" charset="0"/>
              </a:rPr>
              <a:t></a:t>
            </a:r>
            <a:r>
              <a:rPr lang="en-US" sz="2800" dirty="0"/>
              <a:t> </a:t>
            </a:r>
            <a:r>
              <a:rPr lang="en-US" sz="2800" dirty="0" err="1">
                <a:latin typeface="Courier" charset="0"/>
              </a:rPr>
              <a:t>addr</a:t>
            </a:r>
            <a:endParaRPr lang="en-US" sz="2800" dirty="0"/>
          </a:p>
          <a:p>
            <a:r>
              <a:rPr lang="en-US" sz="2800" dirty="0"/>
              <a:t>Nontrivial MVD</a:t>
            </a:r>
            <a:r>
              <a:rPr lang="ja-JP" altLang="en-US" sz="2800" dirty="0">
                <a:latin typeface="Arial"/>
              </a:rPr>
              <a:t>’</a:t>
            </a:r>
            <a:r>
              <a:rPr lang="en-US" sz="2800" dirty="0"/>
              <a:t>s: </a:t>
            </a:r>
          </a:p>
          <a:p>
            <a:pPr marL="0" indent="0">
              <a:buNone/>
            </a:pPr>
            <a:r>
              <a:rPr lang="en-US" sz="2800" dirty="0">
                <a:latin typeface="Courier" charset="0"/>
              </a:rPr>
              <a:t>	name</a:t>
            </a:r>
            <a:r>
              <a:rPr lang="en-US" sz="2800" dirty="0"/>
              <a:t> </a:t>
            </a:r>
            <a:r>
              <a:rPr lang="en-US" sz="2800" dirty="0">
                <a:sym typeface="Symbol" charset="0"/>
              </a:rPr>
              <a:t></a:t>
            </a:r>
            <a:r>
              <a:rPr lang="en-US" sz="2800" dirty="0"/>
              <a:t> </a:t>
            </a:r>
            <a:r>
              <a:rPr lang="en-US" sz="2800" dirty="0">
                <a:latin typeface="Courier" charset="0"/>
              </a:rPr>
              <a:t>phone </a:t>
            </a:r>
            <a:r>
              <a:rPr lang="en-US" sz="2800" dirty="0"/>
              <a:t>and</a:t>
            </a:r>
            <a:br>
              <a:rPr lang="en-US" sz="2800" dirty="0"/>
            </a:br>
            <a:r>
              <a:rPr lang="en-US" sz="2800" dirty="0"/>
              <a:t>	</a:t>
            </a:r>
            <a:r>
              <a:rPr lang="en-US" sz="2800" dirty="0">
                <a:latin typeface="Courier" charset="0"/>
              </a:rPr>
              <a:t>name</a:t>
            </a:r>
            <a:r>
              <a:rPr lang="en-US" sz="2800" dirty="0"/>
              <a:t> </a:t>
            </a:r>
            <a:r>
              <a:rPr lang="en-US" sz="2800" dirty="0">
                <a:sym typeface="Symbol" charset="0"/>
              </a:rPr>
              <a:t></a:t>
            </a:r>
            <a:r>
              <a:rPr lang="en-US" sz="2800" dirty="0"/>
              <a:t> </a:t>
            </a:r>
            <a:r>
              <a:rPr lang="en-US" sz="2800" dirty="0">
                <a:latin typeface="Courier" charset="0"/>
              </a:rPr>
              <a:t>beer</a:t>
            </a:r>
            <a:r>
              <a:rPr lang="en-US" sz="2800" dirty="0"/>
              <a:t>.</a:t>
            </a:r>
          </a:p>
          <a:p>
            <a:r>
              <a:rPr lang="en-US" sz="2800" dirty="0"/>
              <a:t>Only key: {</a:t>
            </a:r>
            <a:r>
              <a:rPr lang="en-US" sz="2800" dirty="0">
                <a:latin typeface="Courier" charset="0"/>
              </a:rPr>
              <a:t>name, phones, beer</a:t>
            </a:r>
            <a:r>
              <a:rPr lang="en-US" sz="2800" dirty="0"/>
              <a:t>}</a:t>
            </a:r>
          </a:p>
          <a:p>
            <a:r>
              <a:rPr lang="en-US" sz="2800" dirty="0"/>
              <a:t>All three dependencies above violate 4NF.</a:t>
            </a:r>
          </a:p>
          <a:p>
            <a:r>
              <a:rPr lang="en-US" sz="2800" dirty="0"/>
              <a:t>Successive decomposition yields 4NF relations:</a:t>
            </a:r>
          </a:p>
          <a:p>
            <a:pPr lvl="1">
              <a:buFont typeface="Zapf Dingbats" charset="0"/>
              <a:buNone/>
            </a:pPr>
            <a:r>
              <a:rPr lang="en-US" sz="2400" dirty="0">
                <a:latin typeface="Courier" charset="0"/>
              </a:rPr>
              <a:t>D1(</a:t>
            </a:r>
            <a:r>
              <a:rPr lang="en-US" sz="2400" u="sng" dirty="0">
                <a:latin typeface="Courier" charset="0"/>
              </a:rPr>
              <a:t>name</a:t>
            </a:r>
            <a:r>
              <a:rPr lang="en-US" sz="2400" dirty="0">
                <a:latin typeface="Courier" charset="0"/>
              </a:rPr>
              <a:t>, </a:t>
            </a:r>
            <a:r>
              <a:rPr lang="en-US" sz="2400" dirty="0" err="1">
                <a:latin typeface="Courier" charset="0"/>
              </a:rPr>
              <a:t>addr</a:t>
            </a:r>
            <a:r>
              <a:rPr lang="en-US" sz="2400" dirty="0">
                <a:latin typeface="Courier" charset="0"/>
              </a:rPr>
              <a:t>)</a:t>
            </a:r>
            <a:endParaRPr lang="en-US" sz="2400" dirty="0"/>
          </a:p>
          <a:p>
            <a:pPr lvl="1">
              <a:buFont typeface="Zapf Dingbats" charset="0"/>
              <a:buNone/>
            </a:pPr>
            <a:r>
              <a:rPr lang="en-US" sz="2400" dirty="0">
                <a:latin typeface="Courier" charset="0"/>
              </a:rPr>
              <a:t>D2(</a:t>
            </a:r>
            <a:r>
              <a:rPr lang="en-US" sz="2400" u="sng" dirty="0">
                <a:latin typeface="Courier" charset="0"/>
              </a:rPr>
              <a:t>name</a:t>
            </a:r>
            <a:r>
              <a:rPr lang="en-US" sz="2400" dirty="0">
                <a:latin typeface="Courier" charset="0"/>
              </a:rPr>
              <a:t>, </a:t>
            </a:r>
            <a:r>
              <a:rPr lang="en-US" sz="2400" u="sng" dirty="0">
                <a:latin typeface="Courier" charset="0"/>
              </a:rPr>
              <a:t>phones</a:t>
            </a:r>
            <a:r>
              <a:rPr lang="en-US" sz="2400" dirty="0">
                <a:latin typeface="Courier" charset="0"/>
              </a:rPr>
              <a:t>)</a:t>
            </a:r>
            <a:endParaRPr lang="en-US" sz="2400" dirty="0"/>
          </a:p>
          <a:p>
            <a:pPr lvl="1">
              <a:buFont typeface="Zapf Dingbats" charset="0"/>
              <a:buNone/>
            </a:pPr>
            <a:r>
              <a:rPr lang="en-US" sz="2400" dirty="0">
                <a:latin typeface="Courier" charset="0"/>
              </a:rPr>
              <a:t>D3(</a:t>
            </a:r>
            <a:r>
              <a:rPr lang="en-US" sz="2400" u="sng" dirty="0">
                <a:latin typeface="Courier" charset="0"/>
              </a:rPr>
              <a:t>name</a:t>
            </a:r>
            <a:r>
              <a:rPr lang="en-US" sz="2400" dirty="0">
                <a:latin typeface="Courier" charset="0"/>
              </a:rPr>
              <a:t>, </a:t>
            </a:r>
            <a:r>
              <a:rPr lang="en-US" sz="2400" u="sng" dirty="0">
                <a:latin typeface="Courier" charset="0"/>
              </a:rPr>
              <a:t>beer</a:t>
            </a:r>
            <a:r>
              <a:rPr lang="en-US" sz="2400" dirty="0">
                <a:latin typeface="Courier" charset="0"/>
              </a:rPr>
              <a:t>)</a:t>
            </a:r>
          </a:p>
          <a:p>
            <a:endParaRPr lang="en-US" dirty="0"/>
          </a:p>
        </p:txBody>
      </p:sp>
      <p:sp>
        <p:nvSpPr>
          <p:cNvPr id="4" name="Slide Number Placeholder 3"/>
          <p:cNvSpPr>
            <a:spLocks noGrp="1"/>
          </p:cNvSpPr>
          <p:nvPr>
            <p:ph type="sldNum" sz="quarter" idx="12"/>
          </p:nvPr>
        </p:nvSpPr>
        <p:spPr/>
        <p:txBody>
          <a:bodyPr/>
          <a:lstStyle/>
          <a:p>
            <a:fld id="{252E8E36-62E0-7349-80DB-610E9A8BE4F9}" type="slidenum">
              <a:rPr lang="en-US" smtClean="0"/>
              <a:t>49</a:t>
            </a:fld>
            <a:endParaRPr lang="en-US"/>
          </a:p>
        </p:txBody>
      </p:sp>
    </p:spTree>
    <p:extLst>
      <p:ext uri="{BB962C8B-B14F-4D97-AF65-F5344CB8AC3E}">
        <p14:creationId xmlns:p14="http://schemas.microsoft.com/office/powerpoint/2010/main" val="204497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Projecting sets of FDs</a:t>
            </a:r>
          </a:p>
        </p:txBody>
      </p:sp>
      <p:sp>
        <p:nvSpPr>
          <p:cNvPr id="3" name="Content Placeholder 2"/>
          <p:cNvSpPr>
            <a:spLocks noGrp="1"/>
          </p:cNvSpPr>
          <p:nvPr>
            <p:ph idx="1"/>
          </p:nvPr>
        </p:nvSpPr>
        <p:spPr/>
        <p:txBody>
          <a:bodyPr/>
          <a:lstStyle/>
          <a:p>
            <a:r>
              <a:rPr lang="en-US" dirty="0"/>
              <a:t>Algorithm for computing 		  :</a:t>
            </a:r>
          </a:p>
          <a:p>
            <a:pPr lvl="1"/>
            <a:r>
              <a:rPr lang="en-US" dirty="0"/>
              <a:t>Compute closure F</a:t>
            </a:r>
            <a:r>
              <a:rPr lang="en-US" baseline="30000" dirty="0"/>
              <a:t>+</a:t>
            </a:r>
          </a:p>
          <a:p>
            <a:pPr lvl="1"/>
            <a:r>
              <a:rPr lang="en-US" dirty="0"/>
              <a:t> 		is the set of all FDs in F</a:t>
            </a:r>
            <a:r>
              <a:rPr lang="en-US" baseline="30000" dirty="0"/>
              <a:t>+</a:t>
            </a:r>
            <a:r>
              <a:rPr lang="en-US" dirty="0"/>
              <a:t> that involve only the attributes in S</a:t>
            </a:r>
          </a:p>
          <a:p>
            <a:r>
              <a:rPr lang="en-US" dirty="0"/>
              <a:t>Book describes a different algorithm in section 3.2.8.</a:t>
            </a:r>
          </a:p>
          <a:p>
            <a:r>
              <a:rPr lang="en-US" dirty="0"/>
              <a:t>Book's algorithm also shows how to compute a minimal basis of </a:t>
            </a:r>
          </a:p>
        </p:txBody>
      </p:sp>
      <p:graphicFrame>
        <p:nvGraphicFramePr>
          <p:cNvPr id="7" name="Object 6"/>
          <p:cNvGraphicFramePr>
            <a:graphicFrameLocks noChangeAspect="1"/>
          </p:cNvGraphicFramePr>
          <p:nvPr>
            <p:extLst>
              <p:ext uri="{D42A27DB-BD31-4B8C-83A1-F6EECF244321}">
                <p14:modId xmlns:p14="http://schemas.microsoft.com/office/powerpoint/2010/main" val="3967846823"/>
              </p:ext>
            </p:extLst>
          </p:nvPr>
        </p:nvGraphicFramePr>
        <p:xfrm>
          <a:off x="5041089" y="1600200"/>
          <a:ext cx="569323" cy="720814"/>
        </p:xfrm>
        <a:graphic>
          <a:graphicData uri="http://schemas.openxmlformats.org/presentationml/2006/ole">
            <mc:AlternateContent xmlns:mc="http://schemas.openxmlformats.org/markup-compatibility/2006">
              <mc:Choice xmlns:v="urn:schemas-microsoft-com:vml" Requires="v">
                <p:oleObj spid="_x0000_s2128" name="Equation" r:id="rId3" imgW="177800" imgH="215900" progId="Equation.3">
                  <p:embed/>
                </p:oleObj>
              </mc:Choice>
              <mc:Fallback>
                <p:oleObj name="Equation" r:id="rId3" imgW="177800" imgH="215900" progId="Equation.3">
                  <p:embed/>
                  <p:pic>
                    <p:nvPicPr>
                      <p:cNvPr id="0" name=""/>
                      <p:cNvPicPr/>
                      <p:nvPr/>
                    </p:nvPicPr>
                    <p:blipFill>
                      <a:blip r:embed="rId4"/>
                      <a:stretch>
                        <a:fillRect/>
                      </a:stretch>
                    </p:blipFill>
                    <p:spPr>
                      <a:xfrm>
                        <a:off x="5041089" y="1600200"/>
                        <a:ext cx="569323" cy="720814"/>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870794504"/>
              </p:ext>
            </p:extLst>
          </p:nvPr>
        </p:nvGraphicFramePr>
        <p:xfrm>
          <a:off x="1304923" y="2591359"/>
          <a:ext cx="569323" cy="720814"/>
        </p:xfrm>
        <a:graphic>
          <a:graphicData uri="http://schemas.openxmlformats.org/presentationml/2006/ole">
            <mc:AlternateContent xmlns:mc="http://schemas.openxmlformats.org/markup-compatibility/2006">
              <mc:Choice xmlns:v="urn:schemas-microsoft-com:vml" Requires="v">
                <p:oleObj spid="_x0000_s2129" name="Equation" r:id="rId5" imgW="177800" imgH="215900" progId="Equation.3">
                  <p:embed/>
                </p:oleObj>
              </mc:Choice>
              <mc:Fallback>
                <p:oleObj name="Equation" r:id="rId5" imgW="177800" imgH="215900" progId="Equation.3">
                  <p:embed/>
                  <p:pic>
                    <p:nvPicPr>
                      <p:cNvPr id="0" name=""/>
                      <p:cNvPicPr/>
                      <p:nvPr/>
                    </p:nvPicPr>
                    <p:blipFill>
                      <a:blip r:embed="rId4"/>
                      <a:stretch>
                        <a:fillRect/>
                      </a:stretch>
                    </p:blipFill>
                    <p:spPr>
                      <a:xfrm>
                        <a:off x="1304923" y="2591359"/>
                        <a:ext cx="569323" cy="720814"/>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888203231"/>
              </p:ext>
            </p:extLst>
          </p:nvPr>
        </p:nvGraphicFramePr>
        <p:xfrm>
          <a:off x="3975061" y="5203985"/>
          <a:ext cx="569323" cy="720814"/>
        </p:xfrm>
        <a:graphic>
          <a:graphicData uri="http://schemas.openxmlformats.org/presentationml/2006/ole">
            <mc:AlternateContent xmlns:mc="http://schemas.openxmlformats.org/markup-compatibility/2006">
              <mc:Choice xmlns:v="urn:schemas-microsoft-com:vml" Requires="v">
                <p:oleObj spid="_x0000_s2130" name="Equation" r:id="rId6" imgW="177800" imgH="215900" progId="Equation.3">
                  <p:embed/>
                </p:oleObj>
              </mc:Choice>
              <mc:Fallback>
                <p:oleObj name="Equation" r:id="rId6" imgW="177800" imgH="215900" progId="Equation.3">
                  <p:embed/>
                  <p:pic>
                    <p:nvPicPr>
                      <p:cNvPr id="0" name=""/>
                      <p:cNvPicPr/>
                      <p:nvPr/>
                    </p:nvPicPr>
                    <p:blipFill>
                      <a:blip r:embed="rId4"/>
                      <a:stretch>
                        <a:fillRect/>
                      </a:stretch>
                    </p:blipFill>
                    <p:spPr>
                      <a:xfrm>
                        <a:off x="3975061" y="5203985"/>
                        <a:ext cx="569323" cy="720814"/>
                      </a:xfrm>
                      <a:prstGeom prst="rect">
                        <a:avLst/>
                      </a:prstGeom>
                    </p:spPr>
                  </p:pic>
                </p:oleObj>
              </mc:Fallback>
            </mc:AlternateContent>
          </a:graphicData>
        </a:graphic>
      </p:graphicFrame>
      <p:sp>
        <p:nvSpPr>
          <p:cNvPr id="10" name="Slide Number Placeholder 9"/>
          <p:cNvSpPr>
            <a:spLocks noGrp="1"/>
          </p:cNvSpPr>
          <p:nvPr>
            <p:ph type="sldNum" sz="quarter" idx="12"/>
          </p:nvPr>
        </p:nvSpPr>
        <p:spPr/>
        <p:txBody>
          <a:bodyPr/>
          <a:lstStyle/>
          <a:p>
            <a:fld id="{252E8E36-62E0-7349-80DB-610E9A8BE4F9}" type="slidenum">
              <a:rPr lang="en-US" smtClean="0"/>
              <a:t>5</a:t>
            </a:fld>
            <a:endParaRPr lang="en-US"/>
          </a:p>
        </p:txBody>
      </p:sp>
    </p:spTree>
    <p:extLst>
      <p:ext uri="{BB962C8B-B14F-4D97-AF65-F5344CB8AC3E}">
        <p14:creationId xmlns:p14="http://schemas.microsoft.com/office/powerpoint/2010/main" val="37116208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Relationships Among Normal Forms</a:t>
            </a:r>
          </a:p>
        </p:txBody>
      </p:sp>
      <p:sp>
        <p:nvSpPr>
          <p:cNvPr id="3" name="Content Placeholder 2"/>
          <p:cNvSpPr>
            <a:spLocks noGrp="1"/>
          </p:cNvSpPr>
          <p:nvPr>
            <p:ph idx="1"/>
          </p:nvPr>
        </p:nvSpPr>
        <p:spPr/>
        <p:txBody>
          <a:bodyPr/>
          <a:lstStyle/>
          <a:p>
            <a:r>
              <a:rPr lang="en-US" dirty="0"/>
              <a:t>4NF implies BCNF, i.e., if a relation is in 4NF, it is also in BCNF</a:t>
            </a:r>
          </a:p>
          <a:p>
            <a:r>
              <a:rPr lang="en-US" dirty="0"/>
              <a:t>BCNF implies 3NF, i.e., if a relation is in BCNF, it is also in 3NF</a:t>
            </a:r>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50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538278807"/>
              </p:ext>
            </p:extLst>
          </p:nvPr>
        </p:nvGraphicFramePr>
        <p:xfrm>
          <a:off x="428848" y="3739359"/>
          <a:ext cx="8356916" cy="2551010"/>
        </p:xfrm>
        <a:graphic>
          <a:graphicData uri="http://schemas.openxmlformats.org/drawingml/2006/table">
            <a:tbl>
              <a:tblPr firstRow="1" bandRow="1">
                <a:tableStyleId>{5C22544A-7EE6-4342-B048-85BDC9FD1C3A}</a:tableStyleId>
              </a:tblPr>
              <a:tblGrid>
                <a:gridCol w="4693955">
                  <a:extLst>
                    <a:ext uri="{9D8B030D-6E8A-4147-A177-3AD203B41FA5}">
                      <a16:colId xmlns:a16="http://schemas.microsoft.com/office/drawing/2014/main" val="20000"/>
                    </a:ext>
                  </a:extLst>
                </a:gridCol>
                <a:gridCol w="1208400">
                  <a:extLst>
                    <a:ext uri="{9D8B030D-6E8A-4147-A177-3AD203B41FA5}">
                      <a16:colId xmlns:a16="http://schemas.microsoft.com/office/drawing/2014/main" val="20001"/>
                    </a:ext>
                  </a:extLst>
                </a:gridCol>
                <a:gridCol w="1246162">
                  <a:extLst>
                    <a:ext uri="{9D8B030D-6E8A-4147-A177-3AD203B41FA5}">
                      <a16:colId xmlns:a16="http://schemas.microsoft.com/office/drawing/2014/main" val="20002"/>
                    </a:ext>
                  </a:extLst>
                </a:gridCol>
                <a:gridCol w="1208399">
                  <a:extLst>
                    <a:ext uri="{9D8B030D-6E8A-4147-A177-3AD203B41FA5}">
                      <a16:colId xmlns:a16="http://schemas.microsoft.com/office/drawing/2014/main" val="20003"/>
                    </a:ext>
                  </a:extLst>
                </a:gridCol>
              </a:tblGrid>
              <a:tr h="510202">
                <a:tc>
                  <a:txBody>
                    <a:bodyPr/>
                    <a:lstStyle/>
                    <a:p>
                      <a:pPr algn="l"/>
                      <a:r>
                        <a:rPr lang="en-US" sz="2400" dirty="0"/>
                        <a:t>Property</a:t>
                      </a:r>
                    </a:p>
                  </a:txBody>
                  <a:tcPr/>
                </a:tc>
                <a:tc>
                  <a:txBody>
                    <a:bodyPr/>
                    <a:lstStyle/>
                    <a:p>
                      <a:pPr algn="ctr"/>
                      <a:r>
                        <a:rPr lang="en-US" sz="2400" dirty="0"/>
                        <a:t>3NF</a:t>
                      </a:r>
                    </a:p>
                  </a:txBody>
                  <a:tcPr/>
                </a:tc>
                <a:tc>
                  <a:txBody>
                    <a:bodyPr/>
                    <a:lstStyle/>
                    <a:p>
                      <a:pPr algn="ctr"/>
                      <a:r>
                        <a:rPr lang="en-US" sz="2400" dirty="0"/>
                        <a:t>BCNF</a:t>
                      </a:r>
                    </a:p>
                  </a:txBody>
                  <a:tcPr/>
                </a:tc>
                <a:tc>
                  <a:txBody>
                    <a:bodyPr/>
                    <a:lstStyle/>
                    <a:p>
                      <a:pPr algn="ctr"/>
                      <a:r>
                        <a:rPr lang="en-US" sz="2400" dirty="0"/>
                        <a:t>4NF</a:t>
                      </a:r>
                    </a:p>
                  </a:txBody>
                  <a:tcPr/>
                </a:tc>
                <a:extLst>
                  <a:ext uri="{0D108BD9-81ED-4DB2-BD59-A6C34878D82A}">
                    <a16:rowId xmlns:a16="http://schemas.microsoft.com/office/drawing/2014/main" val="10000"/>
                  </a:ext>
                </a:extLst>
              </a:tr>
              <a:tr h="510202">
                <a:tc>
                  <a:txBody>
                    <a:bodyPr/>
                    <a:lstStyle/>
                    <a:p>
                      <a:pPr algn="l"/>
                      <a:r>
                        <a:rPr lang="en-US" sz="2400" dirty="0"/>
                        <a:t>Eliminate</a:t>
                      </a:r>
                      <a:r>
                        <a:rPr lang="en-US" sz="2400" baseline="0" dirty="0"/>
                        <a:t> redundancy due to FDs</a:t>
                      </a:r>
                      <a:endParaRPr lang="en-US" sz="2400" dirty="0"/>
                    </a:p>
                  </a:txBody>
                  <a:tcPr/>
                </a:tc>
                <a:tc>
                  <a:txBody>
                    <a:bodyPr/>
                    <a:lstStyle/>
                    <a:p>
                      <a:pPr algn="ctr"/>
                      <a:r>
                        <a:rPr lang="en-US" sz="2400" dirty="0"/>
                        <a:t>Maybe</a:t>
                      </a:r>
                    </a:p>
                  </a:txBody>
                  <a:tcPr/>
                </a:tc>
                <a:tc>
                  <a:txBody>
                    <a:bodyPr/>
                    <a:lstStyle/>
                    <a:p>
                      <a:pPr algn="ctr"/>
                      <a:r>
                        <a:rPr lang="en-US" sz="2400" dirty="0"/>
                        <a:t>Yes</a:t>
                      </a:r>
                    </a:p>
                  </a:txBody>
                  <a:tcPr/>
                </a:tc>
                <a:tc>
                  <a:txBody>
                    <a:bodyPr/>
                    <a:lstStyle/>
                    <a:p>
                      <a:pPr algn="ctr"/>
                      <a:r>
                        <a:rPr lang="en-US" sz="2400" dirty="0"/>
                        <a:t>Yes</a:t>
                      </a:r>
                    </a:p>
                  </a:txBody>
                  <a:tcPr/>
                </a:tc>
                <a:extLst>
                  <a:ext uri="{0D108BD9-81ED-4DB2-BD59-A6C34878D82A}">
                    <a16:rowId xmlns:a16="http://schemas.microsoft.com/office/drawing/2014/main" val="10001"/>
                  </a:ext>
                </a:extLst>
              </a:tr>
              <a:tr h="510202">
                <a:tc>
                  <a:txBody>
                    <a:bodyPr/>
                    <a:lstStyle/>
                    <a:p>
                      <a:pPr algn="l"/>
                      <a:r>
                        <a:rPr lang="en-US" sz="2400" dirty="0"/>
                        <a:t>Eliminate redundancy due to MVDs</a:t>
                      </a:r>
                    </a:p>
                  </a:txBody>
                  <a:tcPr/>
                </a:tc>
                <a:tc>
                  <a:txBody>
                    <a:bodyPr/>
                    <a:lstStyle/>
                    <a:p>
                      <a:pPr algn="ctr"/>
                      <a:r>
                        <a:rPr lang="en-US" sz="2400" dirty="0"/>
                        <a:t>No</a:t>
                      </a:r>
                    </a:p>
                  </a:txBody>
                  <a:tcPr/>
                </a:tc>
                <a:tc>
                  <a:txBody>
                    <a:bodyPr/>
                    <a:lstStyle/>
                    <a:p>
                      <a:pPr algn="ctr"/>
                      <a:r>
                        <a:rPr lang="en-US" sz="2400" dirty="0"/>
                        <a:t>No</a:t>
                      </a:r>
                    </a:p>
                  </a:txBody>
                  <a:tcPr/>
                </a:tc>
                <a:tc>
                  <a:txBody>
                    <a:bodyPr/>
                    <a:lstStyle/>
                    <a:p>
                      <a:pPr algn="ctr"/>
                      <a:r>
                        <a:rPr lang="en-US" sz="2400" dirty="0"/>
                        <a:t>Yes</a:t>
                      </a:r>
                    </a:p>
                  </a:txBody>
                  <a:tcPr/>
                </a:tc>
                <a:extLst>
                  <a:ext uri="{0D108BD9-81ED-4DB2-BD59-A6C34878D82A}">
                    <a16:rowId xmlns:a16="http://schemas.microsoft.com/office/drawing/2014/main" val="10002"/>
                  </a:ext>
                </a:extLst>
              </a:tr>
              <a:tr h="510202">
                <a:tc>
                  <a:txBody>
                    <a:bodyPr/>
                    <a:lstStyle/>
                    <a:p>
                      <a:pPr algn="l"/>
                      <a:r>
                        <a:rPr lang="en-US" sz="2400" dirty="0"/>
                        <a:t>Preserves</a:t>
                      </a:r>
                      <a:r>
                        <a:rPr lang="en-US" sz="2400" baseline="0" dirty="0"/>
                        <a:t> FDs</a:t>
                      </a:r>
                      <a:endParaRPr lang="en-US" sz="2400" dirty="0"/>
                    </a:p>
                  </a:txBody>
                  <a:tcPr/>
                </a:tc>
                <a:tc>
                  <a:txBody>
                    <a:bodyPr/>
                    <a:lstStyle/>
                    <a:p>
                      <a:pPr algn="ctr"/>
                      <a:r>
                        <a:rPr lang="en-US" sz="2400" dirty="0"/>
                        <a:t>Yes</a:t>
                      </a:r>
                    </a:p>
                  </a:txBody>
                  <a:tcPr/>
                </a:tc>
                <a:tc>
                  <a:txBody>
                    <a:bodyPr/>
                    <a:lstStyle/>
                    <a:p>
                      <a:pPr algn="ctr"/>
                      <a:r>
                        <a:rPr lang="en-US" sz="2400" dirty="0"/>
                        <a:t>Maybe</a:t>
                      </a:r>
                    </a:p>
                  </a:txBody>
                  <a:tcPr/>
                </a:tc>
                <a:tc>
                  <a:txBody>
                    <a:bodyPr/>
                    <a:lstStyle/>
                    <a:p>
                      <a:pPr algn="ctr"/>
                      <a:r>
                        <a:rPr lang="en-US" sz="2400" dirty="0"/>
                        <a:t>Maybe</a:t>
                      </a:r>
                    </a:p>
                  </a:txBody>
                  <a:tcPr/>
                </a:tc>
                <a:extLst>
                  <a:ext uri="{0D108BD9-81ED-4DB2-BD59-A6C34878D82A}">
                    <a16:rowId xmlns:a16="http://schemas.microsoft.com/office/drawing/2014/main" val="10003"/>
                  </a:ext>
                </a:extLst>
              </a:tr>
              <a:tr h="510202">
                <a:tc>
                  <a:txBody>
                    <a:bodyPr/>
                    <a:lstStyle/>
                    <a:p>
                      <a:pPr algn="l"/>
                      <a:r>
                        <a:rPr lang="en-US" sz="2400" dirty="0"/>
                        <a:t>Preserves MVDs</a:t>
                      </a:r>
                    </a:p>
                  </a:txBody>
                  <a:tcPr/>
                </a:tc>
                <a:tc>
                  <a:txBody>
                    <a:bodyPr/>
                    <a:lstStyle/>
                    <a:p>
                      <a:pPr algn="ctr"/>
                      <a:r>
                        <a:rPr lang="en-US" sz="2400" dirty="0"/>
                        <a:t>Maybe</a:t>
                      </a:r>
                    </a:p>
                  </a:txBody>
                  <a:tcPr/>
                </a:tc>
                <a:tc>
                  <a:txBody>
                    <a:bodyPr/>
                    <a:lstStyle/>
                    <a:p>
                      <a:pPr algn="ctr"/>
                      <a:r>
                        <a:rPr lang="en-US" sz="2400" dirty="0"/>
                        <a:t>Maybe</a:t>
                      </a:r>
                    </a:p>
                  </a:txBody>
                  <a:tcPr/>
                </a:tc>
                <a:tc>
                  <a:txBody>
                    <a:bodyPr/>
                    <a:lstStyle/>
                    <a:p>
                      <a:pPr algn="ctr"/>
                      <a:r>
                        <a:rPr lang="en-US" sz="2400" dirty="0"/>
                        <a:t>Maybe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46845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Forms</a:t>
            </a:r>
          </a:p>
        </p:txBody>
      </p:sp>
      <p:sp>
        <p:nvSpPr>
          <p:cNvPr id="3" name="Content Placeholder 2"/>
          <p:cNvSpPr>
            <a:spLocks noGrp="1"/>
          </p:cNvSpPr>
          <p:nvPr>
            <p:ph idx="1"/>
          </p:nvPr>
        </p:nvSpPr>
        <p:spPr>
          <a:xfrm>
            <a:off x="457200" y="1600200"/>
            <a:ext cx="8515672" cy="4525963"/>
          </a:xfrm>
        </p:spPr>
        <p:txBody>
          <a:bodyPr>
            <a:normAutofit fontScale="92500" lnSpcReduction="20000"/>
          </a:bodyPr>
          <a:lstStyle/>
          <a:p>
            <a:r>
              <a:rPr lang="en-US" dirty="0"/>
              <a:t>First Normal Form: each attribute is atomic</a:t>
            </a:r>
          </a:p>
          <a:p>
            <a:r>
              <a:rPr lang="en-US" dirty="0"/>
              <a:t>Second Normal Form: No non-trivial FD has a left side that is a proper subset of a key</a:t>
            </a:r>
          </a:p>
          <a:p>
            <a:r>
              <a:rPr lang="en-US" dirty="0"/>
              <a:t>Third Normal Form: just discussed it</a:t>
            </a:r>
          </a:p>
          <a:p>
            <a:r>
              <a:rPr lang="en-US" dirty="0"/>
              <a:t>Fourth Normal Form: just discussed it</a:t>
            </a:r>
          </a:p>
          <a:p>
            <a:r>
              <a:rPr lang="en-US" dirty="0"/>
              <a:t>Fifth Normal Form: outside the scope of this class</a:t>
            </a:r>
          </a:p>
          <a:p>
            <a:r>
              <a:rPr lang="en-US" dirty="0"/>
              <a:t>Sixth Normal Form: different versions exist. One version developed for temporal databases</a:t>
            </a:r>
          </a:p>
          <a:p>
            <a:r>
              <a:rPr lang="en-US" dirty="0"/>
              <a:t>Seventh Normal Form</a:t>
            </a:r>
          </a:p>
          <a:p>
            <a:pPr lvl="1"/>
            <a:r>
              <a:rPr lang="en-US" dirty="0"/>
              <a:t>just kidding </a:t>
            </a:r>
            <a:r>
              <a:rPr lang="en-US" dirty="0">
                <a:sym typeface="Wingdings"/>
              </a:rPr>
              <a:t></a:t>
            </a:r>
            <a:endParaRPr lang="en-US" dirty="0"/>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51</a:t>
            </a:fld>
            <a:endParaRPr lang="en-US"/>
          </a:p>
        </p:txBody>
      </p:sp>
    </p:spTree>
    <p:extLst>
      <p:ext uri="{BB962C8B-B14F-4D97-AF65-F5344CB8AC3E}">
        <p14:creationId xmlns:p14="http://schemas.microsoft.com/office/powerpoint/2010/main" val="74102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Mantra</a:t>
            </a:r>
          </a:p>
        </p:txBody>
      </p:sp>
      <p:sp>
        <p:nvSpPr>
          <p:cNvPr id="3" name="Content Placeholder 2"/>
          <p:cNvSpPr>
            <a:spLocks noGrp="1"/>
          </p:cNvSpPr>
          <p:nvPr>
            <p:ph idx="1"/>
          </p:nvPr>
        </p:nvSpPr>
        <p:spPr/>
        <p:txBody>
          <a:bodyPr>
            <a:normAutofit/>
          </a:bodyPr>
          <a:lstStyle/>
          <a:p>
            <a:r>
              <a:rPr lang="en-US" dirty="0"/>
              <a:t>“everything should depend on the key, the </a:t>
            </a:r>
            <a:r>
              <a:rPr lang="en-US" dirty="0">
                <a:solidFill>
                  <a:srgbClr val="FF0000"/>
                </a:solidFill>
              </a:rPr>
              <a:t>whole</a:t>
            </a:r>
            <a:r>
              <a:rPr lang="en-US" dirty="0"/>
              <a:t> key, and </a:t>
            </a:r>
            <a:r>
              <a:rPr lang="en-US" dirty="0">
                <a:solidFill>
                  <a:srgbClr val="FF0000"/>
                </a:solidFill>
              </a:rPr>
              <a:t>nothing but</a:t>
            </a:r>
            <a:r>
              <a:rPr lang="en-US" dirty="0"/>
              <a:t> the key”</a:t>
            </a:r>
          </a:p>
          <a:p>
            <a:endParaRPr lang="en-US" dirty="0"/>
          </a:p>
          <a:p>
            <a:endParaRPr lang="en-US" dirty="0"/>
          </a:p>
        </p:txBody>
      </p:sp>
      <p:sp>
        <p:nvSpPr>
          <p:cNvPr id="6" name="Slide Number Placeholder 5"/>
          <p:cNvSpPr>
            <a:spLocks noGrp="1"/>
          </p:cNvSpPr>
          <p:nvPr>
            <p:ph type="sldNum" sz="quarter" idx="12"/>
          </p:nvPr>
        </p:nvSpPr>
        <p:spPr/>
        <p:txBody>
          <a:bodyPr/>
          <a:lstStyle/>
          <a:p>
            <a:fld id="{FB90ACD9-E499-1B4D-A819-2E5B3B5A6B54}" type="slidenum">
              <a:rPr lang="en-US" smtClean="0"/>
              <a:t>52</a:t>
            </a:fld>
            <a:endParaRPr lang="en-US"/>
          </a:p>
        </p:txBody>
      </p:sp>
    </p:spTree>
    <p:extLst>
      <p:ext uri="{BB962C8B-B14F-4D97-AF65-F5344CB8AC3E}">
        <p14:creationId xmlns:p14="http://schemas.microsoft.com/office/powerpoint/2010/main" val="248078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Projecting sets of FDs</a:t>
            </a:r>
          </a:p>
        </p:txBody>
      </p:sp>
      <p:sp>
        <p:nvSpPr>
          <p:cNvPr id="3" name="Content Placeholder 2"/>
          <p:cNvSpPr>
            <a:spLocks noGrp="1"/>
          </p:cNvSpPr>
          <p:nvPr>
            <p:ph idx="1"/>
          </p:nvPr>
        </p:nvSpPr>
        <p:spPr/>
        <p:txBody>
          <a:bodyPr/>
          <a:lstStyle/>
          <a:p>
            <a:r>
              <a:rPr lang="en-US" dirty="0"/>
              <a:t>R(A, B, C, D); F = {A</a:t>
            </a:r>
            <a:r>
              <a:rPr lang="en-US" dirty="0">
                <a:sym typeface="Wingdings"/>
              </a:rPr>
              <a:t>B, BC, CD}</a:t>
            </a:r>
          </a:p>
          <a:p>
            <a:r>
              <a:rPr lang="en-US" dirty="0">
                <a:sym typeface="Wingdings"/>
              </a:rPr>
              <a:t>Which FDs hold in S(A, C, D)?</a:t>
            </a:r>
          </a:p>
          <a:p>
            <a:pPr marL="0" indent="0">
              <a:buNone/>
            </a:pPr>
            <a:r>
              <a:rPr lang="en-US" dirty="0">
                <a:sym typeface="Wingdings"/>
              </a:rPr>
              <a:t>F</a:t>
            </a:r>
            <a:r>
              <a:rPr lang="en-US" baseline="30000" dirty="0">
                <a:sym typeface="Wingdings"/>
              </a:rPr>
              <a:t>+</a:t>
            </a:r>
            <a:r>
              <a:rPr lang="en-US" dirty="0">
                <a:sym typeface="Wingdings"/>
              </a:rPr>
              <a:t> is {AB, BC, CD, AC, AD, BD}</a:t>
            </a:r>
          </a:p>
          <a:p>
            <a:pPr marL="0" indent="0">
              <a:buNone/>
            </a:pPr>
            <a:r>
              <a:rPr lang="en-US" dirty="0">
                <a:sym typeface="Wingdings"/>
              </a:rPr>
              <a:t>		</a:t>
            </a:r>
          </a:p>
          <a:p>
            <a:pPr marL="0" indent="0">
              <a:buNone/>
            </a:pPr>
            <a:r>
              <a:rPr lang="en-US" dirty="0">
                <a:sym typeface="Wingdings"/>
              </a:rPr>
              <a:t>	  is {CD, AC, AD} </a:t>
            </a:r>
          </a:p>
        </p:txBody>
      </p:sp>
      <p:graphicFrame>
        <p:nvGraphicFramePr>
          <p:cNvPr id="7" name="Object 6"/>
          <p:cNvGraphicFramePr>
            <a:graphicFrameLocks noChangeAspect="1"/>
          </p:cNvGraphicFramePr>
          <p:nvPr>
            <p:extLst>
              <p:ext uri="{D42A27DB-BD31-4B8C-83A1-F6EECF244321}">
                <p14:modId xmlns:p14="http://schemas.microsoft.com/office/powerpoint/2010/main" val="749062152"/>
              </p:ext>
            </p:extLst>
          </p:nvPr>
        </p:nvGraphicFramePr>
        <p:xfrm>
          <a:off x="524219" y="3869016"/>
          <a:ext cx="569323" cy="720814"/>
        </p:xfrm>
        <a:graphic>
          <a:graphicData uri="http://schemas.openxmlformats.org/presentationml/2006/ole">
            <mc:AlternateContent xmlns:mc="http://schemas.openxmlformats.org/markup-compatibility/2006">
              <mc:Choice xmlns:v="urn:schemas-microsoft-com:vml" Requires="v">
                <p:oleObj spid="_x0000_s3102" name="Equation" r:id="rId3" imgW="177800" imgH="215900" progId="Equation.3">
                  <p:embed/>
                </p:oleObj>
              </mc:Choice>
              <mc:Fallback>
                <p:oleObj name="Equation" r:id="rId3" imgW="177800" imgH="215900" progId="Equation.3">
                  <p:embed/>
                  <p:pic>
                    <p:nvPicPr>
                      <p:cNvPr id="0" name=""/>
                      <p:cNvPicPr/>
                      <p:nvPr/>
                    </p:nvPicPr>
                    <p:blipFill>
                      <a:blip r:embed="rId4"/>
                      <a:stretch>
                        <a:fillRect/>
                      </a:stretch>
                    </p:blipFill>
                    <p:spPr>
                      <a:xfrm>
                        <a:off x="524219" y="3869016"/>
                        <a:ext cx="569323" cy="720814"/>
                      </a:xfrm>
                      <a:prstGeom prst="rect">
                        <a:avLst/>
                      </a:prstGeom>
                    </p:spPr>
                  </p:pic>
                </p:oleObj>
              </mc:Fallback>
            </mc:AlternateContent>
          </a:graphicData>
        </a:graphic>
      </p:graphicFrame>
      <p:sp>
        <p:nvSpPr>
          <p:cNvPr id="8" name="Slide Number Placeholder 7"/>
          <p:cNvSpPr>
            <a:spLocks noGrp="1"/>
          </p:cNvSpPr>
          <p:nvPr>
            <p:ph type="sldNum" sz="quarter" idx="12"/>
          </p:nvPr>
        </p:nvSpPr>
        <p:spPr/>
        <p:txBody>
          <a:bodyPr/>
          <a:lstStyle/>
          <a:p>
            <a:fld id="{252E8E36-62E0-7349-80DB-610E9A8BE4F9}" type="slidenum">
              <a:rPr lang="en-US" smtClean="0"/>
              <a:t>6</a:t>
            </a:fld>
            <a:endParaRPr lang="en-US"/>
          </a:p>
        </p:txBody>
      </p:sp>
    </p:spTree>
    <p:extLst>
      <p:ext uri="{BB962C8B-B14F-4D97-AF65-F5344CB8AC3E}">
        <p14:creationId xmlns:p14="http://schemas.microsoft.com/office/powerpoint/2010/main" val="380718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8788"/>
          </a:xfrm>
        </p:spPr>
        <p:txBody>
          <a:bodyPr/>
          <a:lstStyle/>
          <a:p>
            <a:r>
              <a:rPr lang="en-US" dirty="0"/>
              <a:t>Anomalies</a:t>
            </a:r>
          </a:p>
        </p:txBody>
      </p:sp>
      <p:sp>
        <p:nvSpPr>
          <p:cNvPr id="3" name="Content Placeholder 2"/>
          <p:cNvSpPr>
            <a:spLocks noGrp="1"/>
          </p:cNvSpPr>
          <p:nvPr>
            <p:ph idx="1"/>
          </p:nvPr>
        </p:nvSpPr>
        <p:spPr>
          <a:xfrm>
            <a:off x="457200" y="1083426"/>
            <a:ext cx="8229600" cy="5042737"/>
          </a:xfrm>
        </p:spPr>
        <p:txBody>
          <a:bodyPr/>
          <a:lstStyle/>
          <a:p>
            <a:r>
              <a:rPr lang="en-US" sz="2400" dirty="0"/>
              <a:t>An anomaly is a problem that arises when we try to add too many attributes to a single relation.</a:t>
            </a:r>
          </a:p>
          <a:p>
            <a:r>
              <a:rPr lang="en-US" sz="2400" dirty="0"/>
              <a:t>Arises from </a:t>
            </a:r>
            <a:r>
              <a:rPr lang="en-US" sz="2400" b="1" i="1" dirty="0"/>
              <a:t>redundancy</a:t>
            </a:r>
            <a:r>
              <a:rPr lang="en-US" sz="2400" dirty="0"/>
              <a:t>: information repeated unnecessarily.</a:t>
            </a:r>
          </a:p>
          <a:p>
            <a:pPr lvl="1"/>
            <a:r>
              <a:rPr lang="en-US" sz="2000" dirty="0"/>
              <a:t>When designing schemas, try to ensure you never repeat yourself!</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79781888"/>
              </p:ext>
            </p:extLst>
          </p:nvPr>
        </p:nvGraphicFramePr>
        <p:xfrm>
          <a:off x="329885" y="2982857"/>
          <a:ext cx="8446656" cy="2667000"/>
        </p:xfrm>
        <a:graphic>
          <a:graphicData uri="http://schemas.openxmlformats.org/drawingml/2006/table">
            <a:tbl>
              <a:tblPr firstRow="1" bandRow="1">
                <a:tableStyleId>{5C22544A-7EE6-4342-B048-85BDC9FD1C3A}</a:tableStyleId>
              </a:tblPr>
              <a:tblGrid>
                <a:gridCol w="2243982">
                  <a:extLst>
                    <a:ext uri="{9D8B030D-6E8A-4147-A177-3AD203B41FA5}">
                      <a16:colId xmlns:a16="http://schemas.microsoft.com/office/drawing/2014/main" val="20000"/>
                    </a:ext>
                  </a:extLst>
                </a:gridCol>
                <a:gridCol w="846680">
                  <a:extLst>
                    <a:ext uri="{9D8B030D-6E8A-4147-A177-3AD203B41FA5}">
                      <a16:colId xmlns:a16="http://schemas.microsoft.com/office/drawing/2014/main" val="20001"/>
                    </a:ext>
                  </a:extLst>
                </a:gridCol>
                <a:gridCol w="846653">
                  <a:extLst>
                    <a:ext uri="{9D8B030D-6E8A-4147-A177-3AD203B41FA5}">
                      <a16:colId xmlns:a16="http://schemas.microsoft.com/office/drawing/2014/main" val="20002"/>
                    </a:ext>
                  </a:extLst>
                </a:gridCol>
                <a:gridCol w="1276466">
                  <a:extLst>
                    <a:ext uri="{9D8B030D-6E8A-4147-A177-3AD203B41FA5}">
                      <a16:colId xmlns:a16="http://schemas.microsoft.com/office/drawing/2014/main" val="20003"/>
                    </a:ext>
                  </a:extLst>
                </a:gridCol>
                <a:gridCol w="1402011">
                  <a:extLst>
                    <a:ext uri="{9D8B030D-6E8A-4147-A177-3AD203B41FA5}">
                      <a16:colId xmlns:a16="http://schemas.microsoft.com/office/drawing/2014/main" val="20004"/>
                    </a:ext>
                  </a:extLst>
                </a:gridCol>
                <a:gridCol w="1830864">
                  <a:extLst>
                    <a:ext uri="{9D8B030D-6E8A-4147-A177-3AD203B41FA5}">
                      <a16:colId xmlns:a16="http://schemas.microsoft.com/office/drawing/2014/main" val="20005"/>
                    </a:ext>
                  </a:extLst>
                </a:gridCol>
              </a:tblGrid>
              <a:tr h="370840">
                <a:tc>
                  <a:txBody>
                    <a:bodyPr/>
                    <a:lstStyle/>
                    <a:p>
                      <a:r>
                        <a:rPr lang="en-US" sz="1900" dirty="0"/>
                        <a:t>title</a:t>
                      </a:r>
                    </a:p>
                  </a:txBody>
                  <a:tcPr/>
                </a:tc>
                <a:tc>
                  <a:txBody>
                    <a:bodyPr/>
                    <a:lstStyle/>
                    <a:p>
                      <a:r>
                        <a:rPr lang="en-US" sz="1900" dirty="0"/>
                        <a:t>year</a:t>
                      </a:r>
                    </a:p>
                  </a:txBody>
                  <a:tcPr/>
                </a:tc>
                <a:tc>
                  <a:txBody>
                    <a:bodyPr/>
                    <a:lstStyle/>
                    <a:p>
                      <a:r>
                        <a:rPr lang="en-US" sz="1900" dirty="0"/>
                        <a:t>length</a:t>
                      </a:r>
                    </a:p>
                  </a:txBody>
                  <a:tcPr/>
                </a:tc>
                <a:tc>
                  <a:txBody>
                    <a:bodyPr/>
                    <a:lstStyle/>
                    <a:p>
                      <a:r>
                        <a:rPr lang="en-US" sz="1900" dirty="0"/>
                        <a:t>genre</a:t>
                      </a:r>
                    </a:p>
                  </a:txBody>
                  <a:tcPr/>
                </a:tc>
                <a:tc>
                  <a:txBody>
                    <a:bodyPr/>
                    <a:lstStyle/>
                    <a:p>
                      <a:r>
                        <a:rPr lang="en-US" sz="1900" dirty="0"/>
                        <a:t>studio</a:t>
                      </a:r>
                    </a:p>
                  </a:txBody>
                  <a:tcPr/>
                </a:tc>
                <a:tc>
                  <a:txBody>
                    <a:bodyPr/>
                    <a:lstStyle/>
                    <a:p>
                      <a:r>
                        <a:rPr lang="en-US" sz="1900" dirty="0"/>
                        <a:t>star</a:t>
                      </a:r>
                    </a:p>
                  </a:txBody>
                  <a:tcPr/>
                </a:tc>
                <a:extLst>
                  <a:ext uri="{0D108BD9-81ED-4DB2-BD59-A6C34878D82A}">
                    <a16:rowId xmlns:a16="http://schemas.microsoft.com/office/drawing/2014/main" val="10000"/>
                  </a:ext>
                </a:extLst>
              </a:tr>
              <a:tr h="370840">
                <a:tc>
                  <a:txBody>
                    <a:bodyPr/>
                    <a:lstStyle/>
                    <a:p>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Carrie Fisher</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Mark Hamill</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Harrison Ford</a:t>
                      </a:r>
                    </a:p>
                  </a:txBody>
                  <a:tcPr/>
                </a:tc>
                <a:extLst>
                  <a:ext uri="{0D108BD9-81ED-4DB2-BD59-A6C34878D82A}">
                    <a16:rowId xmlns:a16="http://schemas.microsoft.com/office/drawing/2014/main" val="10003"/>
                  </a:ext>
                </a:extLst>
              </a:tr>
              <a:tr h="370840">
                <a:tc>
                  <a:txBody>
                    <a:bodyPr/>
                    <a:lstStyle/>
                    <a:p>
                      <a:r>
                        <a:rPr lang="en-US" sz="1900" dirty="0"/>
                        <a:t>Gone With</a:t>
                      </a:r>
                      <a:r>
                        <a:rPr lang="en-US" sz="1900" baseline="0" dirty="0"/>
                        <a:t> the Wind</a:t>
                      </a:r>
                      <a:endParaRPr lang="en-US" sz="1900" dirty="0"/>
                    </a:p>
                  </a:txBody>
                  <a:tcPr/>
                </a:tc>
                <a:tc>
                  <a:txBody>
                    <a:bodyPr/>
                    <a:lstStyle/>
                    <a:p>
                      <a:r>
                        <a:rPr lang="en-US" sz="1900" dirty="0"/>
                        <a:t>1939</a:t>
                      </a:r>
                    </a:p>
                  </a:txBody>
                  <a:tcPr/>
                </a:tc>
                <a:tc>
                  <a:txBody>
                    <a:bodyPr/>
                    <a:lstStyle/>
                    <a:p>
                      <a:r>
                        <a:rPr lang="en-US" sz="1900" dirty="0"/>
                        <a:t>231</a:t>
                      </a:r>
                    </a:p>
                  </a:txBody>
                  <a:tcPr/>
                </a:tc>
                <a:tc>
                  <a:txBody>
                    <a:bodyPr/>
                    <a:lstStyle/>
                    <a:p>
                      <a:r>
                        <a:rPr lang="en-US" sz="1900" dirty="0"/>
                        <a:t>Drama</a:t>
                      </a:r>
                    </a:p>
                  </a:txBody>
                  <a:tcPr/>
                </a:tc>
                <a:tc>
                  <a:txBody>
                    <a:bodyPr/>
                    <a:lstStyle/>
                    <a:p>
                      <a:r>
                        <a:rPr lang="en-US" sz="1900" dirty="0"/>
                        <a:t>MGM</a:t>
                      </a:r>
                    </a:p>
                  </a:txBody>
                  <a:tcPr/>
                </a:tc>
                <a:tc>
                  <a:txBody>
                    <a:bodyPr/>
                    <a:lstStyle/>
                    <a:p>
                      <a:r>
                        <a:rPr lang="en-US" sz="1900" dirty="0"/>
                        <a:t>Vivien Leigh</a:t>
                      </a:r>
                    </a:p>
                  </a:txBody>
                  <a:tcPr/>
                </a:tc>
                <a:extLst>
                  <a:ext uri="{0D108BD9-81ED-4DB2-BD59-A6C34878D82A}">
                    <a16:rowId xmlns:a16="http://schemas.microsoft.com/office/drawing/2014/main" val="10004"/>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Dana </a:t>
                      </a:r>
                      <a:r>
                        <a:rPr lang="en-US" sz="1900" dirty="0" err="1"/>
                        <a:t>Carvey</a:t>
                      </a:r>
                      <a:endParaRPr lang="en-US" sz="1900" dirty="0"/>
                    </a:p>
                  </a:txBody>
                  <a:tcPr/>
                </a:tc>
                <a:extLst>
                  <a:ext uri="{0D108BD9-81ED-4DB2-BD59-A6C34878D82A}">
                    <a16:rowId xmlns:a16="http://schemas.microsoft.com/office/drawing/2014/main" val="10005"/>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Mike Meyers</a:t>
                      </a:r>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252E8E36-62E0-7349-80DB-610E9A8BE4F9}" type="slidenum">
              <a:rPr lang="en-US" smtClean="0"/>
              <a:t>7</a:t>
            </a:fld>
            <a:endParaRPr lang="en-US"/>
          </a:p>
        </p:txBody>
      </p:sp>
    </p:spTree>
    <p:extLst>
      <p:ext uri="{BB962C8B-B14F-4D97-AF65-F5344CB8AC3E}">
        <p14:creationId xmlns:p14="http://schemas.microsoft.com/office/powerpoint/2010/main" val="158618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8788"/>
          </a:xfrm>
        </p:spPr>
        <p:txBody>
          <a:bodyPr/>
          <a:lstStyle/>
          <a:p>
            <a:r>
              <a:rPr lang="en-US" dirty="0"/>
              <a:t>Anomalies</a:t>
            </a:r>
          </a:p>
        </p:txBody>
      </p:sp>
      <p:sp>
        <p:nvSpPr>
          <p:cNvPr id="3" name="Content Placeholder 2"/>
          <p:cNvSpPr>
            <a:spLocks noGrp="1"/>
          </p:cNvSpPr>
          <p:nvPr>
            <p:ph idx="1"/>
          </p:nvPr>
        </p:nvSpPr>
        <p:spPr>
          <a:xfrm>
            <a:off x="457200" y="1083426"/>
            <a:ext cx="8229600" cy="5042737"/>
          </a:xfrm>
        </p:spPr>
        <p:txBody>
          <a:bodyPr/>
          <a:lstStyle/>
          <a:p>
            <a:r>
              <a:rPr lang="en-US" dirty="0"/>
              <a:t>Update anomaly: when you change information in one tuple but leave the same information in a different tuple unchanged.</a:t>
            </a:r>
          </a:p>
        </p:txBody>
      </p:sp>
      <p:graphicFrame>
        <p:nvGraphicFramePr>
          <p:cNvPr id="4" name="Table 3"/>
          <p:cNvGraphicFramePr>
            <a:graphicFrameLocks noGrp="1"/>
          </p:cNvGraphicFramePr>
          <p:nvPr>
            <p:extLst>
              <p:ext uri="{D42A27DB-BD31-4B8C-83A1-F6EECF244321}">
                <p14:modId xmlns:p14="http://schemas.microsoft.com/office/powerpoint/2010/main" val="1405332173"/>
              </p:ext>
            </p:extLst>
          </p:nvPr>
        </p:nvGraphicFramePr>
        <p:xfrm>
          <a:off x="329885" y="3284609"/>
          <a:ext cx="8446656" cy="2667000"/>
        </p:xfrm>
        <a:graphic>
          <a:graphicData uri="http://schemas.openxmlformats.org/drawingml/2006/table">
            <a:tbl>
              <a:tblPr firstRow="1" bandRow="1">
                <a:tableStyleId>{5C22544A-7EE6-4342-B048-85BDC9FD1C3A}</a:tableStyleId>
              </a:tblPr>
              <a:tblGrid>
                <a:gridCol w="2243982">
                  <a:extLst>
                    <a:ext uri="{9D8B030D-6E8A-4147-A177-3AD203B41FA5}">
                      <a16:colId xmlns:a16="http://schemas.microsoft.com/office/drawing/2014/main" val="20000"/>
                    </a:ext>
                  </a:extLst>
                </a:gridCol>
                <a:gridCol w="846680">
                  <a:extLst>
                    <a:ext uri="{9D8B030D-6E8A-4147-A177-3AD203B41FA5}">
                      <a16:colId xmlns:a16="http://schemas.microsoft.com/office/drawing/2014/main" val="20001"/>
                    </a:ext>
                  </a:extLst>
                </a:gridCol>
                <a:gridCol w="846653">
                  <a:extLst>
                    <a:ext uri="{9D8B030D-6E8A-4147-A177-3AD203B41FA5}">
                      <a16:colId xmlns:a16="http://schemas.microsoft.com/office/drawing/2014/main" val="20002"/>
                    </a:ext>
                  </a:extLst>
                </a:gridCol>
                <a:gridCol w="1276466">
                  <a:extLst>
                    <a:ext uri="{9D8B030D-6E8A-4147-A177-3AD203B41FA5}">
                      <a16:colId xmlns:a16="http://schemas.microsoft.com/office/drawing/2014/main" val="20003"/>
                    </a:ext>
                  </a:extLst>
                </a:gridCol>
                <a:gridCol w="1402011">
                  <a:extLst>
                    <a:ext uri="{9D8B030D-6E8A-4147-A177-3AD203B41FA5}">
                      <a16:colId xmlns:a16="http://schemas.microsoft.com/office/drawing/2014/main" val="20004"/>
                    </a:ext>
                  </a:extLst>
                </a:gridCol>
                <a:gridCol w="1830864">
                  <a:extLst>
                    <a:ext uri="{9D8B030D-6E8A-4147-A177-3AD203B41FA5}">
                      <a16:colId xmlns:a16="http://schemas.microsoft.com/office/drawing/2014/main" val="20005"/>
                    </a:ext>
                  </a:extLst>
                </a:gridCol>
              </a:tblGrid>
              <a:tr h="370840">
                <a:tc>
                  <a:txBody>
                    <a:bodyPr/>
                    <a:lstStyle/>
                    <a:p>
                      <a:r>
                        <a:rPr lang="en-US" sz="1900" dirty="0"/>
                        <a:t>title</a:t>
                      </a:r>
                    </a:p>
                  </a:txBody>
                  <a:tcPr/>
                </a:tc>
                <a:tc>
                  <a:txBody>
                    <a:bodyPr/>
                    <a:lstStyle/>
                    <a:p>
                      <a:r>
                        <a:rPr lang="en-US" sz="1900" dirty="0"/>
                        <a:t>year</a:t>
                      </a:r>
                    </a:p>
                  </a:txBody>
                  <a:tcPr/>
                </a:tc>
                <a:tc>
                  <a:txBody>
                    <a:bodyPr/>
                    <a:lstStyle/>
                    <a:p>
                      <a:r>
                        <a:rPr lang="en-US" sz="1900" dirty="0"/>
                        <a:t>length</a:t>
                      </a:r>
                    </a:p>
                  </a:txBody>
                  <a:tcPr/>
                </a:tc>
                <a:tc>
                  <a:txBody>
                    <a:bodyPr/>
                    <a:lstStyle/>
                    <a:p>
                      <a:r>
                        <a:rPr lang="en-US" sz="1900" dirty="0"/>
                        <a:t>genre</a:t>
                      </a:r>
                    </a:p>
                  </a:txBody>
                  <a:tcPr/>
                </a:tc>
                <a:tc>
                  <a:txBody>
                    <a:bodyPr/>
                    <a:lstStyle/>
                    <a:p>
                      <a:r>
                        <a:rPr lang="en-US" sz="1900" dirty="0"/>
                        <a:t>studio</a:t>
                      </a:r>
                    </a:p>
                  </a:txBody>
                  <a:tcPr/>
                </a:tc>
                <a:tc>
                  <a:txBody>
                    <a:bodyPr/>
                    <a:lstStyle/>
                    <a:p>
                      <a:r>
                        <a:rPr lang="en-US" sz="1900" dirty="0"/>
                        <a:t>star</a:t>
                      </a:r>
                    </a:p>
                  </a:txBody>
                  <a:tcPr/>
                </a:tc>
                <a:extLst>
                  <a:ext uri="{0D108BD9-81ED-4DB2-BD59-A6C34878D82A}">
                    <a16:rowId xmlns:a16="http://schemas.microsoft.com/office/drawing/2014/main" val="10000"/>
                  </a:ext>
                </a:extLst>
              </a:tr>
              <a:tr h="370840">
                <a:tc>
                  <a:txBody>
                    <a:bodyPr/>
                    <a:lstStyle/>
                    <a:p>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Carrie Fisher</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Mark Hamill</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Harrison Ford</a:t>
                      </a:r>
                    </a:p>
                  </a:txBody>
                  <a:tcPr/>
                </a:tc>
                <a:extLst>
                  <a:ext uri="{0D108BD9-81ED-4DB2-BD59-A6C34878D82A}">
                    <a16:rowId xmlns:a16="http://schemas.microsoft.com/office/drawing/2014/main" val="10003"/>
                  </a:ext>
                </a:extLst>
              </a:tr>
              <a:tr h="370840">
                <a:tc>
                  <a:txBody>
                    <a:bodyPr/>
                    <a:lstStyle/>
                    <a:p>
                      <a:r>
                        <a:rPr lang="en-US" sz="1900" dirty="0"/>
                        <a:t>Gone With</a:t>
                      </a:r>
                      <a:r>
                        <a:rPr lang="en-US" sz="1900" baseline="0" dirty="0"/>
                        <a:t> the Wind</a:t>
                      </a:r>
                      <a:endParaRPr lang="en-US" sz="1900" dirty="0"/>
                    </a:p>
                  </a:txBody>
                  <a:tcPr/>
                </a:tc>
                <a:tc>
                  <a:txBody>
                    <a:bodyPr/>
                    <a:lstStyle/>
                    <a:p>
                      <a:r>
                        <a:rPr lang="en-US" sz="1900" dirty="0"/>
                        <a:t>1939</a:t>
                      </a:r>
                    </a:p>
                  </a:txBody>
                  <a:tcPr/>
                </a:tc>
                <a:tc>
                  <a:txBody>
                    <a:bodyPr/>
                    <a:lstStyle/>
                    <a:p>
                      <a:r>
                        <a:rPr lang="en-US" sz="1900" dirty="0"/>
                        <a:t>231</a:t>
                      </a:r>
                    </a:p>
                  </a:txBody>
                  <a:tcPr/>
                </a:tc>
                <a:tc>
                  <a:txBody>
                    <a:bodyPr/>
                    <a:lstStyle/>
                    <a:p>
                      <a:r>
                        <a:rPr lang="en-US" sz="1900" dirty="0"/>
                        <a:t>Drama</a:t>
                      </a:r>
                    </a:p>
                  </a:txBody>
                  <a:tcPr/>
                </a:tc>
                <a:tc>
                  <a:txBody>
                    <a:bodyPr/>
                    <a:lstStyle/>
                    <a:p>
                      <a:r>
                        <a:rPr lang="en-US" sz="1900" dirty="0"/>
                        <a:t>MGM</a:t>
                      </a:r>
                    </a:p>
                  </a:txBody>
                  <a:tcPr/>
                </a:tc>
                <a:tc>
                  <a:txBody>
                    <a:bodyPr/>
                    <a:lstStyle/>
                    <a:p>
                      <a:r>
                        <a:rPr lang="en-US" sz="1900" dirty="0"/>
                        <a:t>Vivien Leigh</a:t>
                      </a:r>
                    </a:p>
                  </a:txBody>
                  <a:tcPr/>
                </a:tc>
                <a:extLst>
                  <a:ext uri="{0D108BD9-81ED-4DB2-BD59-A6C34878D82A}">
                    <a16:rowId xmlns:a16="http://schemas.microsoft.com/office/drawing/2014/main" val="10004"/>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Dana </a:t>
                      </a:r>
                      <a:r>
                        <a:rPr lang="en-US" sz="1900" dirty="0" err="1"/>
                        <a:t>Carvey</a:t>
                      </a:r>
                      <a:endParaRPr lang="en-US" sz="1900" dirty="0"/>
                    </a:p>
                  </a:txBody>
                  <a:tcPr/>
                </a:tc>
                <a:extLst>
                  <a:ext uri="{0D108BD9-81ED-4DB2-BD59-A6C34878D82A}">
                    <a16:rowId xmlns:a16="http://schemas.microsoft.com/office/drawing/2014/main" val="10005"/>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Mike Meyers</a:t>
                      </a:r>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252E8E36-62E0-7349-80DB-610E9A8BE4F9}" type="slidenum">
              <a:rPr lang="en-US" smtClean="0"/>
              <a:t>8</a:t>
            </a:fld>
            <a:endParaRPr lang="en-US"/>
          </a:p>
        </p:txBody>
      </p:sp>
    </p:spTree>
    <p:extLst>
      <p:ext uri="{BB962C8B-B14F-4D97-AF65-F5344CB8AC3E}">
        <p14:creationId xmlns:p14="http://schemas.microsoft.com/office/powerpoint/2010/main" val="883685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8788"/>
          </a:xfrm>
        </p:spPr>
        <p:txBody>
          <a:bodyPr/>
          <a:lstStyle/>
          <a:p>
            <a:r>
              <a:rPr lang="en-US" dirty="0"/>
              <a:t>Anomalies</a:t>
            </a:r>
          </a:p>
        </p:txBody>
      </p:sp>
      <p:sp>
        <p:nvSpPr>
          <p:cNvPr id="3" name="Content Placeholder 2"/>
          <p:cNvSpPr>
            <a:spLocks noGrp="1"/>
          </p:cNvSpPr>
          <p:nvPr>
            <p:ph idx="1"/>
          </p:nvPr>
        </p:nvSpPr>
        <p:spPr>
          <a:xfrm>
            <a:off x="457200" y="1083426"/>
            <a:ext cx="8229600" cy="5042737"/>
          </a:xfrm>
        </p:spPr>
        <p:txBody>
          <a:bodyPr/>
          <a:lstStyle/>
          <a:p>
            <a:r>
              <a:rPr lang="en-US" dirty="0"/>
              <a:t>Deletion anomaly: when deleting one or more tuples removes information that we didn't want to lose.</a:t>
            </a:r>
          </a:p>
        </p:txBody>
      </p:sp>
      <p:graphicFrame>
        <p:nvGraphicFramePr>
          <p:cNvPr id="4" name="Table 3"/>
          <p:cNvGraphicFramePr>
            <a:graphicFrameLocks noGrp="1"/>
          </p:cNvGraphicFramePr>
          <p:nvPr>
            <p:extLst>
              <p:ext uri="{D42A27DB-BD31-4B8C-83A1-F6EECF244321}">
                <p14:modId xmlns:p14="http://schemas.microsoft.com/office/powerpoint/2010/main" val="762311314"/>
              </p:ext>
            </p:extLst>
          </p:nvPr>
        </p:nvGraphicFramePr>
        <p:xfrm>
          <a:off x="329885" y="3284609"/>
          <a:ext cx="8446656" cy="2667000"/>
        </p:xfrm>
        <a:graphic>
          <a:graphicData uri="http://schemas.openxmlformats.org/drawingml/2006/table">
            <a:tbl>
              <a:tblPr firstRow="1" bandRow="1">
                <a:tableStyleId>{5C22544A-7EE6-4342-B048-85BDC9FD1C3A}</a:tableStyleId>
              </a:tblPr>
              <a:tblGrid>
                <a:gridCol w="2243982">
                  <a:extLst>
                    <a:ext uri="{9D8B030D-6E8A-4147-A177-3AD203B41FA5}">
                      <a16:colId xmlns:a16="http://schemas.microsoft.com/office/drawing/2014/main" val="20000"/>
                    </a:ext>
                  </a:extLst>
                </a:gridCol>
                <a:gridCol w="846680">
                  <a:extLst>
                    <a:ext uri="{9D8B030D-6E8A-4147-A177-3AD203B41FA5}">
                      <a16:colId xmlns:a16="http://schemas.microsoft.com/office/drawing/2014/main" val="20001"/>
                    </a:ext>
                  </a:extLst>
                </a:gridCol>
                <a:gridCol w="846653">
                  <a:extLst>
                    <a:ext uri="{9D8B030D-6E8A-4147-A177-3AD203B41FA5}">
                      <a16:colId xmlns:a16="http://schemas.microsoft.com/office/drawing/2014/main" val="20002"/>
                    </a:ext>
                  </a:extLst>
                </a:gridCol>
                <a:gridCol w="1276466">
                  <a:extLst>
                    <a:ext uri="{9D8B030D-6E8A-4147-A177-3AD203B41FA5}">
                      <a16:colId xmlns:a16="http://schemas.microsoft.com/office/drawing/2014/main" val="20003"/>
                    </a:ext>
                  </a:extLst>
                </a:gridCol>
                <a:gridCol w="1402011">
                  <a:extLst>
                    <a:ext uri="{9D8B030D-6E8A-4147-A177-3AD203B41FA5}">
                      <a16:colId xmlns:a16="http://schemas.microsoft.com/office/drawing/2014/main" val="20004"/>
                    </a:ext>
                  </a:extLst>
                </a:gridCol>
                <a:gridCol w="1830864">
                  <a:extLst>
                    <a:ext uri="{9D8B030D-6E8A-4147-A177-3AD203B41FA5}">
                      <a16:colId xmlns:a16="http://schemas.microsoft.com/office/drawing/2014/main" val="20005"/>
                    </a:ext>
                  </a:extLst>
                </a:gridCol>
              </a:tblGrid>
              <a:tr h="370840">
                <a:tc>
                  <a:txBody>
                    <a:bodyPr/>
                    <a:lstStyle/>
                    <a:p>
                      <a:r>
                        <a:rPr lang="en-US" sz="1900" dirty="0"/>
                        <a:t>title</a:t>
                      </a:r>
                    </a:p>
                  </a:txBody>
                  <a:tcPr/>
                </a:tc>
                <a:tc>
                  <a:txBody>
                    <a:bodyPr/>
                    <a:lstStyle/>
                    <a:p>
                      <a:r>
                        <a:rPr lang="en-US" sz="1900" dirty="0"/>
                        <a:t>year</a:t>
                      </a:r>
                    </a:p>
                  </a:txBody>
                  <a:tcPr/>
                </a:tc>
                <a:tc>
                  <a:txBody>
                    <a:bodyPr/>
                    <a:lstStyle/>
                    <a:p>
                      <a:r>
                        <a:rPr lang="en-US" sz="1900" dirty="0"/>
                        <a:t>length</a:t>
                      </a:r>
                    </a:p>
                  </a:txBody>
                  <a:tcPr/>
                </a:tc>
                <a:tc>
                  <a:txBody>
                    <a:bodyPr/>
                    <a:lstStyle/>
                    <a:p>
                      <a:r>
                        <a:rPr lang="en-US" sz="1900" dirty="0"/>
                        <a:t>genre</a:t>
                      </a:r>
                    </a:p>
                  </a:txBody>
                  <a:tcPr/>
                </a:tc>
                <a:tc>
                  <a:txBody>
                    <a:bodyPr/>
                    <a:lstStyle/>
                    <a:p>
                      <a:r>
                        <a:rPr lang="en-US" sz="1900" dirty="0"/>
                        <a:t>studio</a:t>
                      </a:r>
                    </a:p>
                  </a:txBody>
                  <a:tcPr/>
                </a:tc>
                <a:tc>
                  <a:txBody>
                    <a:bodyPr/>
                    <a:lstStyle/>
                    <a:p>
                      <a:r>
                        <a:rPr lang="en-US" sz="1900" dirty="0"/>
                        <a:t>star</a:t>
                      </a:r>
                    </a:p>
                  </a:txBody>
                  <a:tcPr/>
                </a:tc>
                <a:extLst>
                  <a:ext uri="{0D108BD9-81ED-4DB2-BD59-A6C34878D82A}">
                    <a16:rowId xmlns:a16="http://schemas.microsoft.com/office/drawing/2014/main" val="10000"/>
                  </a:ext>
                </a:extLst>
              </a:tr>
              <a:tr h="370840">
                <a:tc>
                  <a:txBody>
                    <a:bodyPr/>
                    <a:lstStyle/>
                    <a:p>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Carrie Fisher</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Mark Hamill</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Star Wars</a:t>
                      </a:r>
                    </a:p>
                  </a:txBody>
                  <a:tcPr/>
                </a:tc>
                <a:tc>
                  <a:txBody>
                    <a:bodyPr/>
                    <a:lstStyle/>
                    <a:p>
                      <a:r>
                        <a:rPr lang="en-US" sz="1900" dirty="0"/>
                        <a:t>1977</a:t>
                      </a:r>
                    </a:p>
                  </a:txBody>
                  <a:tcPr/>
                </a:tc>
                <a:tc>
                  <a:txBody>
                    <a:bodyPr/>
                    <a:lstStyle/>
                    <a:p>
                      <a:r>
                        <a:rPr lang="en-US" sz="1900" dirty="0"/>
                        <a:t>124</a:t>
                      </a:r>
                    </a:p>
                  </a:txBody>
                  <a:tcPr/>
                </a:tc>
                <a:tc>
                  <a:txBody>
                    <a:bodyPr/>
                    <a:lstStyle/>
                    <a:p>
                      <a:r>
                        <a:rPr lang="en-US" sz="1900" dirty="0" err="1"/>
                        <a:t>SciFi</a:t>
                      </a:r>
                      <a:endParaRPr lang="en-US" sz="1900" dirty="0"/>
                    </a:p>
                  </a:txBody>
                  <a:tcPr/>
                </a:tc>
                <a:tc>
                  <a:txBody>
                    <a:bodyPr/>
                    <a:lstStyle/>
                    <a:p>
                      <a:r>
                        <a:rPr lang="en-US" sz="1900" dirty="0"/>
                        <a:t>Fox</a:t>
                      </a:r>
                    </a:p>
                  </a:txBody>
                  <a:tcPr/>
                </a:tc>
                <a:tc>
                  <a:txBody>
                    <a:bodyPr/>
                    <a:lstStyle/>
                    <a:p>
                      <a:r>
                        <a:rPr lang="en-US" sz="1900" dirty="0"/>
                        <a:t>Harrison Ford</a:t>
                      </a:r>
                    </a:p>
                  </a:txBody>
                  <a:tcPr/>
                </a:tc>
                <a:extLst>
                  <a:ext uri="{0D108BD9-81ED-4DB2-BD59-A6C34878D82A}">
                    <a16:rowId xmlns:a16="http://schemas.microsoft.com/office/drawing/2014/main" val="10003"/>
                  </a:ext>
                </a:extLst>
              </a:tr>
              <a:tr h="370840">
                <a:tc>
                  <a:txBody>
                    <a:bodyPr/>
                    <a:lstStyle/>
                    <a:p>
                      <a:r>
                        <a:rPr lang="en-US" sz="1900" dirty="0"/>
                        <a:t>Gone With</a:t>
                      </a:r>
                      <a:r>
                        <a:rPr lang="en-US" sz="1900" baseline="0" dirty="0"/>
                        <a:t> the Wind</a:t>
                      </a:r>
                      <a:endParaRPr lang="en-US" sz="1900" dirty="0"/>
                    </a:p>
                  </a:txBody>
                  <a:tcPr/>
                </a:tc>
                <a:tc>
                  <a:txBody>
                    <a:bodyPr/>
                    <a:lstStyle/>
                    <a:p>
                      <a:r>
                        <a:rPr lang="en-US" sz="1900" dirty="0"/>
                        <a:t>1939</a:t>
                      </a:r>
                    </a:p>
                  </a:txBody>
                  <a:tcPr/>
                </a:tc>
                <a:tc>
                  <a:txBody>
                    <a:bodyPr/>
                    <a:lstStyle/>
                    <a:p>
                      <a:r>
                        <a:rPr lang="en-US" sz="1900" dirty="0"/>
                        <a:t>231</a:t>
                      </a:r>
                    </a:p>
                  </a:txBody>
                  <a:tcPr/>
                </a:tc>
                <a:tc>
                  <a:txBody>
                    <a:bodyPr/>
                    <a:lstStyle/>
                    <a:p>
                      <a:r>
                        <a:rPr lang="en-US" sz="1900" dirty="0"/>
                        <a:t>Drama</a:t>
                      </a:r>
                    </a:p>
                  </a:txBody>
                  <a:tcPr/>
                </a:tc>
                <a:tc>
                  <a:txBody>
                    <a:bodyPr/>
                    <a:lstStyle/>
                    <a:p>
                      <a:r>
                        <a:rPr lang="en-US" sz="1900" dirty="0"/>
                        <a:t>MGM</a:t>
                      </a:r>
                    </a:p>
                  </a:txBody>
                  <a:tcPr/>
                </a:tc>
                <a:tc>
                  <a:txBody>
                    <a:bodyPr/>
                    <a:lstStyle/>
                    <a:p>
                      <a:r>
                        <a:rPr lang="en-US" sz="1900" dirty="0"/>
                        <a:t>Vivien Leigh</a:t>
                      </a:r>
                    </a:p>
                  </a:txBody>
                  <a:tcPr/>
                </a:tc>
                <a:extLst>
                  <a:ext uri="{0D108BD9-81ED-4DB2-BD59-A6C34878D82A}">
                    <a16:rowId xmlns:a16="http://schemas.microsoft.com/office/drawing/2014/main" val="10004"/>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Dana </a:t>
                      </a:r>
                      <a:r>
                        <a:rPr lang="en-US" sz="1900" dirty="0" err="1"/>
                        <a:t>Carvey</a:t>
                      </a:r>
                      <a:endParaRPr lang="en-US" sz="1900" dirty="0"/>
                    </a:p>
                  </a:txBody>
                  <a:tcPr/>
                </a:tc>
                <a:extLst>
                  <a:ext uri="{0D108BD9-81ED-4DB2-BD59-A6C34878D82A}">
                    <a16:rowId xmlns:a16="http://schemas.microsoft.com/office/drawing/2014/main" val="10005"/>
                  </a:ext>
                </a:extLst>
              </a:tr>
              <a:tr h="370840">
                <a:tc>
                  <a:txBody>
                    <a:bodyPr/>
                    <a:lstStyle/>
                    <a:p>
                      <a:r>
                        <a:rPr lang="en-US" sz="1900" dirty="0"/>
                        <a:t>Wayne's</a:t>
                      </a:r>
                      <a:r>
                        <a:rPr lang="en-US" sz="1900" baseline="0" dirty="0"/>
                        <a:t> World</a:t>
                      </a:r>
                      <a:endParaRPr lang="en-US" sz="1900" dirty="0"/>
                    </a:p>
                  </a:txBody>
                  <a:tcPr/>
                </a:tc>
                <a:tc>
                  <a:txBody>
                    <a:bodyPr/>
                    <a:lstStyle/>
                    <a:p>
                      <a:r>
                        <a:rPr lang="en-US" sz="1900" dirty="0"/>
                        <a:t>1992</a:t>
                      </a:r>
                    </a:p>
                  </a:txBody>
                  <a:tcPr/>
                </a:tc>
                <a:tc>
                  <a:txBody>
                    <a:bodyPr/>
                    <a:lstStyle/>
                    <a:p>
                      <a:r>
                        <a:rPr lang="en-US" sz="1900" dirty="0"/>
                        <a:t>95</a:t>
                      </a:r>
                    </a:p>
                  </a:txBody>
                  <a:tcPr/>
                </a:tc>
                <a:tc>
                  <a:txBody>
                    <a:bodyPr/>
                    <a:lstStyle/>
                    <a:p>
                      <a:r>
                        <a:rPr lang="en-US" sz="1900" dirty="0"/>
                        <a:t>Comedy</a:t>
                      </a:r>
                    </a:p>
                  </a:txBody>
                  <a:tcPr/>
                </a:tc>
                <a:tc>
                  <a:txBody>
                    <a:bodyPr/>
                    <a:lstStyle/>
                    <a:p>
                      <a:r>
                        <a:rPr lang="en-US" sz="1900" dirty="0"/>
                        <a:t>Paramount</a:t>
                      </a:r>
                    </a:p>
                  </a:txBody>
                  <a:tcPr/>
                </a:tc>
                <a:tc>
                  <a:txBody>
                    <a:bodyPr/>
                    <a:lstStyle/>
                    <a:p>
                      <a:r>
                        <a:rPr lang="en-US" sz="1900" dirty="0"/>
                        <a:t>Mike Meyers</a:t>
                      </a:r>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252E8E36-62E0-7349-80DB-610E9A8BE4F9}" type="slidenum">
              <a:rPr lang="en-US" smtClean="0"/>
              <a:t>9</a:t>
            </a:fld>
            <a:endParaRPr lang="en-US"/>
          </a:p>
        </p:txBody>
      </p:sp>
    </p:spTree>
    <p:extLst>
      <p:ext uri="{BB962C8B-B14F-4D97-AF65-F5344CB8AC3E}">
        <p14:creationId xmlns:p14="http://schemas.microsoft.com/office/powerpoint/2010/main" val="1586561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21010</TotalTime>
  <Words>3799</Words>
  <Application>Microsoft Macintosh PowerPoint</Application>
  <PresentationFormat>On-screen Show (4:3)</PresentationFormat>
  <Paragraphs>799</Paragraphs>
  <Slides>52</Slides>
  <Notes>15</Notes>
  <HiddenSlides>2</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8" baseType="lpstr">
      <vt:lpstr>Arial</vt:lpstr>
      <vt:lpstr>Calibri</vt:lpstr>
      <vt:lpstr>Courier</vt:lpstr>
      <vt:lpstr>Zapf Dingbats</vt:lpstr>
      <vt:lpstr>Office Theme</vt:lpstr>
      <vt:lpstr>Equation</vt:lpstr>
      <vt:lpstr>PowerPoint Presentation</vt:lpstr>
      <vt:lpstr>Concepts from 3.1-3.2</vt:lpstr>
      <vt:lpstr>Plan</vt:lpstr>
      <vt:lpstr>Projecting sets of FDs</vt:lpstr>
      <vt:lpstr>Projecting sets of FDs</vt:lpstr>
      <vt:lpstr>Projecting sets of FDs</vt:lpstr>
      <vt:lpstr>Anomalies</vt:lpstr>
      <vt:lpstr>Anomalies</vt:lpstr>
      <vt:lpstr>Anomalies</vt:lpstr>
      <vt:lpstr>Anomalies</vt:lpstr>
      <vt:lpstr>PowerPoint Presentation</vt:lpstr>
      <vt:lpstr>Decomposing Relations</vt:lpstr>
      <vt:lpstr>PowerPoint Presentation</vt:lpstr>
      <vt:lpstr>BCNF</vt:lpstr>
      <vt:lpstr>Check for BCNF violations</vt:lpstr>
      <vt:lpstr>PowerPoint Presentation</vt:lpstr>
      <vt:lpstr>Example….</vt:lpstr>
      <vt:lpstr>Decomposition into BCNF</vt:lpstr>
      <vt:lpstr>BCNF Normalization Algorithm</vt:lpstr>
      <vt:lpstr>PowerPoint Presentation</vt:lpstr>
      <vt:lpstr>PowerPoint Presentation</vt:lpstr>
      <vt:lpstr>PowerPoint Presentation</vt:lpstr>
      <vt:lpstr>Students and Profs</vt:lpstr>
      <vt:lpstr>Warmup</vt:lpstr>
      <vt:lpstr>PowerPoint Presentation</vt:lpstr>
      <vt:lpstr>PowerPoint Presentation</vt:lpstr>
      <vt:lpstr>PowerPoint Presentation</vt:lpstr>
      <vt:lpstr>PowerPoint Presentation</vt:lpstr>
      <vt:lpstr>PowerPoint Presentation</vt:lpstr>
      <vt:lpstr>Book's example</vt:lpstr>
      <vt:lpstr>3rd Normal Form (3NF)</vt:lpstr>
      <vt:lpstr>3rd Normal Form (3NF)</vt:lpstr>
      <vt:lpstr>Example</vt:lpstr>
      <vt:lpstr>3NF Decomposition</vt:lpstr>
      <vt:lpstr>Example</vt:lpstr>
      <vt:lpstr>More redundancy?</vt:lpstr>
      <vt:lpstr>PowerPoint Presentation</vt:lpstr>
      <vt:lpstr>Multivalued dependencies</vt:lpstr>
      <vt:lpstr>PowerPoint Presentation</vt:lpstr>
      <vt:lpstr>PowerPoint Presentation</vt:lpstr>
      <vt:lpstr>PowerPoint Presentation</vt:lpstr>
      <vt:lpstr>FDs vs MVDs</vt:lpstr>
      <vt:lpstr>Rules for MVDs</vt:lpstr>
      <vt:lpstr>PowerPoint Presentation</vt:lpstr>
      <vt:lpstr>PowerPoint Presentation</vt:lpstr>
      <vt:lpstr>Fourth Normal Form (4NF)</vt:lpstr>
      <vt:lpstr>4NF Decomposition</vt:lpstr>
      <vt:lpstr>Example</vt:lpstr>
      <vt:lpstr>Example</vt:lpstr>
      <vt:lpstr>Relationships Among Normal Forms</vt:lpstr>
      <vt:lpstr>Normal Forms</vt:lpstr>
      <vt:lpstr>Database Design Mantra</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Kirlin</dc:creator>
  <cp:lastModifiedBy>Kirlin_Phillip</cp:lastModifiedBy>
  <cp:revision>50</cp:revision>
  <cp:lastPrinted>2014-03-26T18:10:52Z</cp:lastPrinted>
  <dcterms:created xsi:type="dcterms:W3CDTF">2014-03-25T12:55:23Z</dcterms:created>
  <dcterms:modified xsi:type="dcterms:W3CDTF">2022-04-12T18:38:41Z</dcterms:modified>
</cp:coreProperties>
</file>