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/>
    <p:restoredTop sz="88844"/>
  </p:normalViewPr>
  <p:slideViewPr>
    <p:cSldViewPr snapToGrid="0" snapToObjects="1">
      <p:cViewPr varScale="1">
        <p:scale>
          <a:sx n="113" d="100"/>
          <a:sy n="113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6" d="100"/>
          <a:sy n="136" d="100"/>
        </p:scale>
        <p:origin x="33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8BF83-5688-594A-B351-80C2A8D7DEB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F62C4-3117-B641-8436-7F81635A4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62C4-3117-B641-8436-7F81635A44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62C4-3117-B641-8436-7F81635A44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5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3F9F-9EA8-F640-B364-257AF5EC532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EC33-4BC7-0E47-AB11-4A25B0C88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3F9F-9EA8-F640-B364-257AF5EC532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EC33-4BC7-0E47-AB11-4A25B0C88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6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3F9F-9EA8-F640-B364-257AF5EC532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EC33-4BC7-0E47-AB11-4A25B0C88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9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3F9F-9EA8-F640-B364-257AF5EC532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EC33-4BC7-0E47-AB11-4A25B0C88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3F9F-9EA8-F640-B364-257AF5EC532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EC33-4BC7-0E47-AB11-4A25B0C88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3F9F-9EA8-F640-B364-257AF5EC532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EC33-4BC7-0E47-AB11-4A25B0C88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4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3F9F-9EA8-F640-B364-257AF5EC532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EC33-4BC7-0E47-AB11-4A25B0C88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3F9F-9EA8-F640-B364-257AF5EC532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EC33-4BC7-0E47-AB11-4A25B0C88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3F9F-9EA8-F640-B364-257AF5EC532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EC33-4BC7-0E47-AB11-4A25B0C88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9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3F9F-9EA8-F640-B364-257AF5EC532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EC33-4BC7-0E47-AB11-4A25B0C88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3F9F-9EA8-F640-B364-257AF5EC532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EC33-4BC7-0E47-AB11-4A25B0C88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A3F9F-9EA8-F640-B364-257AF5EC532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EC33-4BC7-0E47-AB11-4A25B0C88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6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4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interchange format, not a programming language.</a:t>
            </a:r>
          </a:p>
          <a:p>
            <a:r>
              <a:rPr lang="en-US" dirty="0"/>
              <a:t>In other words, used to represent and store data, not give commands.</a:t>
            </a:r>
          </a:p>
          <a:p>
            <a:r>
              <a:rPr lang="en-US" dirty="0"/>
              <a:t>Data types:</a:t>
            </a:r>
          </a:p>
          <a:p>
            <a:pPr lvl="1"/>
            <a:r>
              <a:rPr lang="en-US" dirty="0"/>
              <a:t>Number (integer or float), String (double quoted), Boolean (true/false)</a:t>
            </a:r>
          </a:p>
          <a:p>
            <a:pPr lvl="1"/>
            <a:r>
              <a:rPr lang="en-US" dirty="0"/>
              <a:t>Arrays: uses square bracket notation</a:t>
            </a:r>
          </a:p>
          <a:p>
            <a:pPr lvl="1"/>
            <a:r>
              <a:rPr lang="en-US" dirty="0"/>
              <a:t>Objects: Uses curly bracket notation</a:t>
            </a:r>
          </a:p>
          <a:p>
            <a:r>
              <a:rPr lang="en-US" dirty="0"/>
              <a:t>Spacing doesn’t matter.</a:t>
            </a:r>
          </a:p>
        </p:txBody>
      </p:sp>
    </p:spTree>
    <p:extLst>
      <p:ext uri="{BB962C8B-B14F-4D97-AF65-F5344CB8AC3E}">
        <p14:creationId xmlns:p14="http://schemas.microsoft.com/office/powerpoint/2010/main" val="93423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 (Object)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“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”: 12345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“title”: “Databases”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“department”: “Math and CS”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Courier" charset="0"/>
                <a:cs typeface="Courier" charset="0"/>
              </a:rPr>
              <a:t>Name-value pairs.  Name is quoted (must be a string).  Value is quoted if it's a string, but it can be any data type.</a:t>
            </a:r>
          </a:p>
        </p:txBody>
      </p:sp>
    </p:spTree>
    <p:extLst>
      <p:ext uri="{BB962C8B-B14F-4D97-AF65-F5344CB8AC3E}">
        <p14:creationId xmlns:p14="http://schemas.microsoft.com/office/powerpoint/2010/main" val="139806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 (Array)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792224"/>
            <a:ext cx="10515600" cy="485241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[1, “hello world”, 2.76]</a:t>
            </a:r>
          </a:p>
        </p:txBody>
      </p:sp>
    </p:spTree>
    <p:extLst>
      <p:ext uri="{BB962C8B-B14F-4D97-AF65-F5344CB8AC3E}">
        <p14:creationId xmlns:p14="http://schemas.microsoft.com/office/powerpoint/2010/main" val="61986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 (Array of Objects)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52547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“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”: 12345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“title”: “Databases”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“department”: “Math and CS”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“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”: 45897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“title”: “Discrete Structures”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“department”: “Math and CS”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3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34" y="0"/>
            <a:ext cx="10449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RDBMS, we often think of rows of a table as individual records.</a:t>
            </a:r>
          </a:p>
          <a:p>
            <a:r>
              <a:rPr lang="en-US" dirty="0"/>
              <a:t>In MongoDB (and other document-oriented DBs), records are (JSON) </a:t>
            </a:r>
            <a:r>
              <a:rPr lang="en-US" b="1" i="1" dirty="0"/>
              <a:t>documents</a:t>
            </a:r>
            <a:r>
              <a:rPr lang="en-US" dirty="0"/>
              <a:t>.</a:t>
            </a:r>
          </a:p>
          <a:p>
            <a:r>
              <a:rPr lang="en-US" dirty="0"/>
              <a:t>A group of documents (with presumably similar structures) is called a </a:t>
            </a:r>
            <a:r>
              <a:rPr lang="en-US" b="1" i="1" dirty="0"/>
              <a:t>collection</a:t>
            </a:r>
            <a:r>
              <a:rPr lang="en-US" dirty="0"/>
              <a:t> in MongoDB.</a:t>
            </a:r>
          </a:p>
          <a:p>
            <a:endParaRPr lang="en-US" dirty="0"/>
          </a:p>
          <a:p>
            <a:r>
              <a:rPr lang="en-US" dirty="0"/>
              <a:t>Table </a:t>
            </a:r>
            <a:r>
              <a:rPr lang="en-US" dirty="0">
                <a:sym typeface="Wingdings"/>
              </a:rPr>
              <a:t>&lt;-&gt; Collection</a:t>
            </a:r>
          </a:p>
          <a:p>
            <a:r>
              <a:rPr lang="en-US" dirty="0">
                <a:sym typeface="Wingdings"/>
              </a:rPr>
              <a:t>Row &lt;-&gt; Document</a:t>
            </a:r>
          </a:p>
          <a:p>
            <a:r>
              <a:rPr lang="en-US" dirty="0">
                <a:sym typeface="Wingdings"/>
              </a:rPr>
              <a:t>Column &lt;-&gt; Field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9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Earlier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spent most of our time with the </a:t>
            </a:r>
            <a:r>
              <a:rPr lang="en-US" b="1" i="1" dirty="0"/>
              <a:t>relational</a:t>
            </a:r>
            <a:r>
              <a:rPr lang="en-US" dirty="0"/>
              <a:t> DB model so far.</a:t>
            </a:r>
          </a:p>
          <a:p>
            <a:r>
              <a:rPr lang="en-US" dirty="0"/>
              <a:t>There are other models:</a:t>
            </a:r>
          </a:p>
          <a:p>
            <a:pPr lvl="1"/>
            <a:r>
              <a:rPr lang="en-US" b="1" dirty="0"/>
              <a:t>Key-value</a:t>
            </a:r>
            <a:r>
              <a:rPr lang="en-US" dirty="0"/>
              <a:t>: a hash table</a:t>
            </a:r>
          </a:p>
          <a:p>
            <a:pPr lvl="1"/>
            <a:r>
              <a:rPr lang="en-US" b="1" dirty="0"/>
              <a:t>Graph</a:t>
            </a:r>
            <a:r>
              <a:rPr lang="en-US" dirty="0"/>
              <a:t>: stores graph-like structures efficiently</a:t>
            </a:r>
          </a:p>
          <a:p>
            <a:pPr lvl="1"/>
            <a:r>
              <a:rPr lang="en-US" b="1" dirty="0"/>
              <a:t>Object</a:t>
            </a:r>
            <a:r>
              <a:rPr lang="en-US" dirty="0"/>
              <a:t>: good for storing OO things</a:t>
            </a:r>
          </a:p>
          <a:p>
            <a:pPr lvl="1"/>
            <a:r>
              <a:rPr lang="en-US" b="1" dirty="0"/>
              <a:t>Document</a:t>
            </a:r>
            <a:r>
              <a:rPr lang="en-US" dirty="0"/>
              <a:t>: stores an entire “document” at a time which is usually a text-based file with some internal structure (e.g., XML, JSON).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5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NoSQL = “non-SQL” or “not only SQL” --- refers to anything other than the relational model.</a:t>
            </a:r>
          </a:p>
          <a:p>
            <a:r>
              <a:rPr lang="en-US" dirty="0"/>
              <a:t>Around since the 60s, but the term was not popularized until these types of databases became extremely popular with companies like Facebook, Amazon, and Google.</a:t>
            </a:r>
          </a:p>
          <a:p>
            <a:r>
              <a:rPr lang="en-US" dirty="0"/>
              <a:t>Increasingly used in big data and real-time web applications.</a:t>
            </a:r>
          </a:p>
          <a:p>
            <a:r>
              <a:rPr lang="en-US" dirty="0"/>
              <a:t>Advantages: Simpler DB designs (no schemas), simpler scaling to clusters of machines, faster than relational in some cases.</a:t>
            </a:r>
          </a:p>
          <a:p>
            <a:r>
              <a:rPr lang="en-US" dirty="0"/>
              <a:t>Disadvantages: Often no joins (low functionality), need multiple queries to answer some questions.</a:t>
            </a:r>
          </a:p>
        </p:txBody>
      </p:sp>
    </p:spTree>
    <p:extLst>
      <p:ext uri="{BB962C8B-B14F-4D97-AF65-F5344CB8AC3E}">
        <p14:creationId xmlns:p14="http://schemas.microsoft.com/office/powerpoint/2010/main" val="113065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027134"/>
              </p:ext>
            </p:extLst>
          </p:nvPr>
        </p:nvGraphicFramePr>
        <p:xfrm>
          <a:off x="838200" y="244474"/>
          <a:ext cx="11097768" cy="6351397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548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1397">
                <a:tc>
                  <a:txBody>
                    <a:bodyPr/>
                    <a:lstStyle/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b="1" kern="1200" dirty="0">
                          <a:effectLst/>
                        </a:rPr>
                        <a:t>Relational</a:t>
                      </a:r>
                      <a:r>
                        <a:rPr lang="en-US" sz="2200" b="1" kern="1200" baseline="0" dirty="0">
                          <a:effectLst/>
                        </a:rPr>
                        <a:t> Model</a:t>
                      </a:r>
                      <a:endParaRPr lang="en-US" sz="2200" b="1" kern="1200" dirty="0">
                        <a:effectLst/>
                      </a:endParaRP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kern="1200" dirty="0">
                          <a:effectLst/>
                        </a:rPr>
                        <a:t>store related data in tables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kern="1200" dirty="0">
                          <a:effectLst/>
                        </a:rPr>
                        <a:t>require a schema which defines tables prior to use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kern="1200" dirty="0">
                          <a:effectLst/>
                        </a:rPr>
                        <a:t>encourage normalization to reduce data redundancy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kern="1200" dirty="0">
                          <a:effectLst/>
                        </a:rPr>
                        <a:t>support table JOINs to retrieve related data from multiple tables in a single command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kern="1200" dirty="0">
                          <a:effectLst/>
                        </a:rPr>
                        <a:t>implement data integrity rules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kern="1200" dirty="0">
                          <a:effectLst/>
                        </a:rPr>
                        <a:t>provide transactions to guarantee two or more updates succeed or fail as an atomic unit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kern="1200" dirty="0">
                          <a:effectLst/>
                        </a:rPr>
                        <a:t>can be scaled (with some effort)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kern="1200" dirty="0">
                          <a:effectLst/>
                        </a:rPr>
                        <a:t>use a powerful declarative language for querying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kern="1200" dirty="0">
                          <a:effectLst/>
                        </a:rPr>
                        <a:t>offer plenty of support, expertise and tools.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Model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related data in JSON-like, name-value documents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store data without specifying a schema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usually be </a:t>
                      </a:r>
                      <a:r>
                        <a:rPr lang="en-US" sz="2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denormalized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 information about an item is contained in a single document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not require JOINs (presuming </a:t>
                      </a:r>
                      <a:r>
                        <a:rPr lang="en-US" sz="2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denormalized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documents are used)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 any data to be saved anywhere at anytime without verification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guarantee updates to a single document — but not multiple documents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excellent performance and scalability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JSON data objects for querying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a newer, exciting technology.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42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267"/>
          </a:xfrm>
        </p:spPr>
        <p:txBody>
          <a:bodyPr/>
          <a:lstStyle/>
          <a:p>
            <a:r>
              <a:rPr lang="en-US" dirty="0"/>
              <a:t>Scenario: Address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attempt: id, title,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telephone, email, address, city, state, </a:t>
            </a:r>
            <a:r>
              <a:rPr lang="en-US" dirty="0" err="1"/>
              <a:t>zipcode</a:t>
            </a:r>
            <a:r>
              <a:rPr lang="en-US" dirty="0"/>
              <a:t>.</a:t>
            </a:r>
          </a:p>
          <a:p>
            <a:r>
              <a:rPr lang="en-US" dirty="0"/>
              <a:t>Problem </a:t>
            </a:r>
            <a:r>
              <a:rPr lang="mr-IN" dirty="0"/>
              <a:t>–</a:t>
            </a:r>
            <a:r>
              <a:rPr lang="en-US" dirty="0"/>
              <a:t> multiple telephone numbers, addresses, emails</a:t>
            </a:r>
          </a:p>
          <a:p>
            <a:pPr lvl="1"/>
            <a:r>
              <a:rPr lang="en-US" dirty="0"/>
              <a:t>Solution </a:t>
            </a:r>
            <a:r>
              <a:rPr lang="mr-IN" dirty="0"/>
              <a:t>–</a:t>
            </a:r>
            <a:r>
              <a:rPr lang="en-US" dirty="0"/>
              <a:t> Create separate tables for each of these.</a:t>
            </a:r>
          </a:p>
          <a:p>
            <a:r>
              <a:rPr lang="en-US" dirty="0"/>
              <a:t>New relations: original relation is now just (id, title, first, last).  Three new relations for Telephones, Addresses, Emails.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Rigid schema </a:t>
            </a:r>
            <a:r>
              <a:rPr lang="mr-IN" dirty="0"/>
              <a:t>–</a:t>
            </a:r>
            <a:r>
              <a:rPr lang="en-US" dirty="0"/>
              <a:t> what if we want to add middle names, birthdays, company name, job title, anniversary, social media accounts?</a:t>
            </a:r>
          </a:p>
          <a:p>
            <a:pPr lvl="1"/>
            <a:r>
              <a:rPr lang="en-US" dirty="0"/>
              <a:t>Data is fragmented </a:t>
            </a:r>
            <a:r>
              <a:rPr lang="mr-IN" dirty="0"/>
              <a:t>–</a:t>
            </a:r>
            <a:r>
              <a:rPr lang="en-US" dirty="0"/>
              <a:t> split across multiple tables.  Not easy to retrieve all of someone’s email addresses, telephone numbers, and postal addresses at once in an easy-to-read format.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1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267"/>
          </a:xfrm>
        </p:spPr>
        <p:txBody>
          <a:bodyPr/>
          <a:lstStyle/>
          <a:p>
            <a:r>
              <a:rPr lang="en-US" dirty="0"/>
              <a:t>NoSQL alternative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144" y="1011936"/>
            <a:ext cx="11606784" cy="564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5" y="1231392"/>
            <a:ext cx="5437632" cy="5122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832" y="1231392"/>
            <a:ext cx="6106668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implement a relational DB to store tweets.</a:t>
            </a:r>
          </a:p>
          <a:p>
            <a:r>
              <a:rPr lang="en-US" dirty="0"/>
              <a:t>The overhead of a relational DB may be overkill here --- we will rarely need transactions, for instance. </a:t>
            </a:r>
          </a:p>
          <a:p>
            <a:r>
              <a:rPr lang="en-US" dirty="0"/>
              <a:t>A failed update is unlikely to cause a global meltdown or financial loss.  We can sacrifice a little ACID for some speed.</a:t>
            </a:r>
          </a:p>
        </p:txBody>
      </p:sp>
    </p:spTree>
    <p:extLst>
      <p:ext uri="{BB962C8B-B14F-4D97-AF65-F5344CB8AC3E}">
        <p14:creationId xmlns:p14="http://schemas.microsoft.com/office/powerpoint/2010/main" val="91762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0" y="0"/>
            <a:ext cx="7823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7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document-oriented database.</a:t>
            </a:r>
          </a:p>
          <a:p>
            <a:r>
              <a:rPr lang="en-US" dirty="0"/>
              <a:t>Every document is represented by JSON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r>
              <a:rPr lang="en-US" dirty="0"/>
              <a:t>Free and open-source.</a:t>
            </a:r>
          </a:p>
          <a:p>
            <a:r>
              <a:rPr lang="en-US" dirty="0"/>
              <a:t>According to their website, used by Expedia, Forbes, AstraZeneca, MetLife, Facebook, Urban Outfitters, and Comcast.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526" y="230188"/>
            <a:ext cx="4955794" cy="13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829</Words>
  <Application>Microsoft Macintosh PowerPoint</Application>
  <PresentationFormat>Widescreen</PresentationFormat>
  <Paragraphs>96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Office Theme</vt:lpstr>
      <vt:lpstr>NoSQL Databases</vt:lpstr>
      <vt:lpstr>Earlier…</vt:lpstr>
      <vt:lpstr>NoSQL</vt:lpstr>
      <vt:lpstr>PowerPoint Presentation</vt:lpstr>
      <vt:lpstr>Scenario: Address book</vt:lpstr>
      <vt:lpstr>NoSQL alternative</vt:lpstr>
      <vt:lpstr>Scenario: Twitter</vt:lpstr>
      <vt:lpstr>NoSQL Twitter</vt:lpstr>
      <vt:lpstr>MongoDB</vt:lpstr>
      <vt:lpstr>JSON</vt:lpstr>
      <vt:lpstr>JSON Example (Object)</vt:lpstr>
      <vt:lpstr>JSON Example (Array)</vt:lpstr>
      <vt:lpstr>JSON Example (Array of Objects)</vt:lpstr>
      <vt:lpstr>PowerPoint Presentation</vt:lpstr>
      <vt:lpstr>MongoDB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>Kirlin_Phillip</dc:creator>
  <cp:lastModifiedBy>Kirlin_Phillip</cp:lastModifiedBy>
  <cp:revision>14</cp:revision>
  <dcterms:created xsi:type="dcterms:W3CDTF">2016-11-29T15:33:35Z</dcterms:created>
  <dcterms:modified xsi:type="dcterms:W3CDTF">2019-11-22T14:48:22Z</dcterms:modified>
</cp:coreProperties>
</file>