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81" r:id="rId14"/>
    <p:sldId id="282" r:id="rId15"/>
    <p:sldId id="284" r:id="rId16"/>
    <p:sldId id="268" r:id="rId17"/>
    <p:sldId id="274" r:id="rId18"/>
    <p:sldId id="275" r:id="rId19"/>
    <p:sldId id="276" r:id="rId20"/>
    <p:sldId id="277" r:id="rId21"/>
    <p:sldId id="269" r:id="rId22"/>
    <p:sldId id="270" r:id="rId23"/>
    <p:sldId id="283" r:id="rId24"/>
    <p:sldId id="271" r:id="rId25"/>
    <p:sldId id="272" r:id="rId26"/>
    <p:sldId id="273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2"/>
    <p:restoredTop sz="86166"/>
  </p:normalViewPr>
  <p:slideViewPr>
    <p:cSldViewPr snapToGrid="0" snapToObjects="1">
      <p:cViewPr varScale="1">
        <p:scale>
          <a:sx n="106" d="100"/>
          <a:sy n="106" d="100"/>
        </p:scale>
        <p:origin x="1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9B18-6844-3F4A-A160-C8E421718C6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D8AF-C8FD-5346-95E0-470802C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5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A098-5F45-E641-81B3-D2B9100EF8F2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F762B-3A22-B947-AAB2-5B97FD5D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1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algorithms used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F762B-3A22-B947-AAB2-5B97FD5DE1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hw2 examples on flight DB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"Automatic" means that SQLite creates a temporary index that is used only for this query, and deleted afterwards.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when the cost of creating the index is estimated to be smaller than the cost of looking up records in the table without the index.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F762B-3A22-B947-AAB2-5B97FD5DE1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23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hw2 examples on flight DB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"Automatic" means that SQLite creates a temporary index that is used only for this query, and deleted afterwards.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when the cost of creating the index is estimated to be smaller than the cost of looking up records in the table without the index.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F762B-3A22-B947-AAB2-5B97FD5DE1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oh(|R| * |S|)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F762B-3A22-B947-AAB2-5B97FD5DE1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1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oh</a:t>
            </a:r>
          </a:p>
          <a:p>
            <a:r>
              <a:rPr lang="en-US" dirty="0"/>
              <a:t>sort time = </a:t>
            </a:r>
            <a:r>
              <a:rPr lang="en-US" dirty="0" err="1"/>
              <a:t>RlogR</a:t>
            </a:r>
            <a:r>
              <a:rPr lang="en-US" dirty="0"/>
              <a:t> + </a:t>
            </a:r>
            <a:r>
              <a:rPr lang="en-US" dirty="0" err="1"/>
              <a:t>SlogS</a:t>
            </a:r>
            <a:r>
              <a:rPr lang="en-US" dirty="0"/>
              <a:t>.</a:t>
            </a:r>
          </a:p>
          <a:p>
            <a:r>
              <a:rPr lang="en-US" dirty="0"/>
              <a:t>scan time = R +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F762B-3A22-B947-AAB2-5B97FD5DE1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oh = make hash O(|smaller|)</a:t>
            </a:r>
          </a:p>
          <a:p>
            <a:r>
              <a:rPr lang="en-US" dirty="0"/>
              <a:t>Scan</a:t>
            </a:r>
            <a:r>
              <a:rPr lang="en-US" baseline="0" dirty="0"/>
              <a:t> = O(|larger|)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F762B-3A22-B947-AAB2-5B97FD5DE1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Courses (10), Students (50),</a:t>
            </a:r>
            <a:r>
              <a:rPr lang="en-US" baseline="0" dirty="0"/>
              <a:t> Enrolled (200).  Want to find a specific student’s classes.  </a:t>
            </a:r>
          </a:p>
          <a:p>
            <a:r>
              <a:rPr lang="en-US" baseline="0" dirty="0"/>
              <a:t>SELECT from (all joined) WHERE student=XYZ.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F762B-3A22-B947-AAB2-5B97FD5DE1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</a:t>
            </a:r>
            <a:r>
              <a:rPr lang="en-US" baseline="0" dirty="0"/>
              <a:t> of left deep trees = 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F762B-3A22-B947-AAB2-5B97FD5DE1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6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FF0C-4D1E-014D-A7B6-31C52038A4BD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CBCD-62B5-8C4C-905E-310FFFE9467B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FD61-B1E6-AE45-9A41-DF4CDC826A3F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A4B6-B437-954D-94B0-0EBA6B6C6C6C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99C-A366-8B40-BB6D-7737D9A477A6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9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0C1-BFC6-564D-B181-73EB6D10CE98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D246-D318-BC4C-89C6-ACFA73EF0903}" type="datetime1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BDF-885A-8641-B036-D42154507594}" type="datetime1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7989-6002-ED42-9085-6DD762C3C3CD}" type="datetime1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700-E2D4-9740-864E-106550E1104E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089E-6981-2C4F-B846-B49835F981AC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9596-12DC-5145-AAC9-75C8CF018F58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B8D1-C4E0-4648-B5FE-4B58B925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</a:t>
            </a:r>
            <a:br>
              <a:rPr lang="en-US" dirty="0"/>
            </a:br>
            <a:r>
              <a:rPr lang="en-US" dirty="0"/>
              <a:t>π</a:t>
            </a:r>
            <a:r>
              <a:rPr lang="en-US" baseline="-25000" dirty="0" err="1"/>
              <a:t>First,Last</a:t>
            </a:r>
            <a:r>
              <a:rPr lang="en-US" dirty="0"/>
              <a:t> (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baseline="-25000" dirty="0"/>
              <a:t>CRN=12345</a:t>
            </a:r>
            <a:r>
              <a:rPr lang="en-US" dirty="0"/>
              <a:t> (S     E)) </a:t>
            </a:r>
          </a:p>
          <a:p>
            <a:pPr marL="0" indent="0">
              <a:buNone/>
            </a:pPr>
            <a:r>
              <a:rPr lang="en-US" dirty="0"/>
              <a:t>is equal to</a:t>
            </a:r>
            <a:br>
              <a:rPr lang="en-US" dirty="0"/>
            </a:br>
            <a:r>
              <a:rPr lang="en-US" dirty="0"/>
              <a:t>    π</a:t>
            </a:r>
            <a:r>
              <a:rPr lang="en-US" baseline="-25000" dirty="0" err="1"/>
              <a:t>First,Last</a:t>
            </a:r>
            <a:r>
              <a:rPr lang="en-US" dirty="0"/>
              <a:t> ( S      (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baseline="-25000" dirty="0"/>
              <a:t>CRN=12345</a:t>
            </a:r>
            <a:r>
              <a:rPr lang="en-US" dirty="0"/>
              <a:t> (E)))  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Yay 172 proofs!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379" y="2254710"/>
            <a:ext cx="415049" cy="312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2480" y="3321806"/>
            <a:ext cx="415049" cy="3124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155904"/>
              </p:ext>
            </p:extLst>
          </p:nvPr>
        </p:nvGraphicFramePr>
        <p:xfrm>
          <a:off x="1799308" y="2481580"/>
          <a:ext cx="52038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2019240" imgH="304560" progId="Equation.3">
                  <p:embed/>
                </p:oleObj>
              </mc:Choice>
              <mc:Fallback>
                <p:oleObj name="Equation" r:id="rId3" imgW="20192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308" y="2481580"/>
                        <a:ext cx="52038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8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algorithms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First, Last</a:t>
            </a:r>
            <a:br>
              <a:rPr lang="en-US" dirty="0"/>
            </a:br>
            <a:r>
              <a:rPr lang="en-US" dirty="0"/>
              <a:t>FROM Students NATURAL JOIN Enrolled</a:t>
            </a:r>
            <a:br>
              <a:rPr lang="en-US" dirty="0"/>
            </a:br>
            <a:r>
              <a:rPr lang="en-US" dirty="0"/>
              <a:t>WHERE CRN=12345</a:t>
            </a:r>
          </a:p>
          <a:p>
            <a:endParaRPr lang="en-US" dirty="0"/>
          </a:p>
        </p:txBody>
      </p:sp>
      <p:pic>
        <p:nvPicPr>
          <p:cNvPr id="15" name="Picture 14" descr="imgr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2246" y="3457812"/>
            <a:ext cx="302164" cy="292887"/>
          </a:xfrm>
          <a:prstGeom prst="rect">
            <a:avLst/>
          </a:prstGeom>
        </p:spPr>
      </p:pic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3191" y="4884010"/>
            <a:ext cx="303239" cy="286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803" y="4019336"/>
            <a:ext cx="415049" cy="312476"/>
          </a:xfrm>
          <a:prstGeom prst="rect">
            <a:avLst/>
          </a:prstGeom>
        </p:spPr>
      </p:pic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551622" y="556955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Student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151822" y="556955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Enrolled</a:t>
            </a:r>
          </a:p>
        </p:txBody>
      </p:sp>
      <p:cxnSp>
        <p:nvCxnSpPr>
          <p:cNvPr id="23" name="Straight Connector 22"/>
          <p:cNvCxnSpPr>
            <a:stCxn id="15" idx="2"/>
            <a:endCxn id="17" idx="0"/>
          </p:cNvCxnSpPr>
          <p:nvPr/>
        </p:nvCxnSpPr>
        <p:spPr>
          <a:xfrm>
            <a:off x="3973328" y="3750699"/>
            <a:ext cx="0" cy="268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2"/>
            <a:endCxn id="19" idx="0"/>
          </p:cNvCxnSpPr>
          <p:nvPr/>
        </p:nvCxnSpPr>
        <p:spPr>
          <a:xfrm flipH="1">
            <a:off x="3275522" y="4331812"/>
            <a:ext cx="697806" cy="1237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2"/>
            <a:endCxn id="16" idx="0"/>
          </p:cNvCxnSpPr>
          <p:nvPr/>
        </p:nvCxnSpPr>
        <p:spPr>
          <a:xfrm>
            <a:off x="3973328" y="4331812"/>
            <a:ext cx="561483" cy="552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0"/>
            <a:endCxn id="16" idx="2"/>
          </p:cNvCxnSpPr>
          <p:nvPr/>
        </p:nvCxnSpPr>
        <p:spPr>
          <a:xfrm flipH="1" flipV="1">
            <a:off x="4534811" y="5170184"/>
            <a:ext cx="340911" cy="399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2886" y="3750699"/>
            <a:ext cx="205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algorithms </a:t>
            </a:r>
            <a:r>
              <a:rPr lang="en-US"/>
              <a:t>(later today) ------</a:t>
            </a:r>
            <a:r>
              <a:rPr lang="en-US">
                <a:sym typeface="Wingdings"/>
              </a:rPr>
              <a:t>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93705" y="4790871"/>
            <a:ext cx="340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----- Selection algorithms </a:t>
            </a:r>
            <a:r>
              <a:rPr lang="en-US">
                <a:sym typeface="Wingdings"/>
              </a:rPr>
              <a:t>(sequential scan or use index)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1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7418" cy="4525963"/>
          </a:xfrm>
        </p:spPr>
        <p:txBody>
          <a:bodyPr/>
          <a:lstStyle/>
          <a:p>
            <a:r>
              <a:rPr lang="en-US" dirty="0"/>
              <a:t>Parse query into internal form (e.g., parse tree)</a:t>
            </a:r>
          </a:p>
          <a:p>
            <a:r>
              <a:rPr lang="en-US" dirty="0"/>
              <a:t>Convert to canonical form</a:t>
            </a:r>
          </a:p>
          <a:p>
            <a:r>
              <a:rPr lang="en-US" dirty="0"/>
              <a:t>Generate a set of </a:t>
            </a:r>
            <a:r>
              <a:rPr lang="en-US" b="1" i="1" dirty="0"/>
              <a:t>query plans </a:t>
            </a:r>
            <a:r>
              <a:rPr lang="en-US" dirty="0"/>
              <a:t>(an ordering of steps and algorithms for answering the query)</a:t>
            </a:r>
          </a:p>
          <a:p>
            <a:r>
              <a:rPr lang="en-US" dirty="0"/>
              <a:t>Estimate the cost of each query plan.</a:t>
            </a:r>
          </a:p>
          <a:p>
            <a:r>
              <a:rPr lang="en-US" dirty="0"/>
              <a:t>Pick the best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Query plan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QUERY PLAN</a:t>
            </a:r>
          </a:p>
          <a:p>
            <a:endParaRPr lang="en-US" dirty="0"/>
          </a:p>
          <a:p>
            <a:r>
              <a:rPr lang="en-US" dirty="0"/>
              <a:t>SCAN = full table scan</a:t>
            </a:r>
          </a:p>
          <a:p>
            <a:r>
              <a:rPr lang="en-US" dirty="0"/>
              <a:t>SEARCH = only a subset of the rows are 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8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query plan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i="1" dirty="0"/>
              <a:t>&lt;SQL statement here&gt;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Projections and selections</a:t>
            </a:r>
          </a:p>
          <a:p>
            <a:pPr lvl="1"/>
            <a:r>
              <a:rPr lang="en-US" dirty="0"/>
              <a:t>Perform them early (but carefully) to reduce</a:t>
            </a:r>
          </a:p>
          <a:p>
            <a:pPr lvl="2"/>
            <a:r>
              <a:rPr lang="en-US" dirty="0"/>
              <a:t>number of tuples</a:t>
            </a:r>
          </a:p>
          <a:p>
            <a:pPr lvl="2"/>
            <a:r>
              <a:rPr lang="en-US" dirty="0"/>
              <a:t>size of tuples (remove attributes)</a:t>
            </a:r>
          </a:p>
          <a:p>
            <a:pPr lvl="1"/>
            <a:r>
              <a:rPr lang="en-US" dirty="0"/>
              <a:t>Project out (remove) all attributes except those requested or required (e.g., needed for joins)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join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algorithms:</a:t>
            </a:r>
          </a:p>
          <a:p>
            <a:pPr lvl="1"/>
            <a:r>
              <a:rPr lang="en-US" dirty="0"/>
              <a:t>Nested loop join</a:t>
            </a:r>
          </a:p>
          <a:p>
            <a:pPr lvl="1"/>
            <a:r>
              <a:rPr lang="en-US" dirty="0"/>
              <a:t>Sort-merge join</a:t>
            </a:r>
          </a:p>
          <a:p>
            <a:pPr lvl="1"/>
            <a:r>
              <a:rPr lang="en-US" dirty="0"/>
              <a:t>Hash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For each tuple r in R do</a:t>
            </a:r>
          </a:p>
          <a:p>
            <a:pPr marL="0" indent="0">
              <a:buNone/>
            </a:pPr>
            <a:r>
              <a:rPr lang="en-US" dirty="0"/>
              <a:t>     For each tuple s in S do</a:t>
            </a:r>
          </a:p>
          <a:p>
            <a:pPr marL="0" indent="0">
              <a:buNone/>
            </a:pPr>
            <a:r>
              <a:rPr lang="en-US" dirty="0"/>
              <a:t>        If r and s satisfy the join condition</a:t>
            </a:r>
          </a:p>
          <a:p>
            <a:pPr marL="0" indent="0">
              <a:buNone/>
            </a:pPr>
            <a:r>
              <a:rPr lang="en-US" dirty="0"/>
              <a:t>           Then output the tuple &lt;</a:t>
            </a:r>
            <a:r>
              <a:rPr lang="en-US" dirty="0" err="1"/>
              <a:t>r,s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want to join R and S on some attribute A.</a:t>
            </a:r>
          </a:p>
          <a:p>
            <a:r>
              <a:rPr lang="en-US" dirty="0"/>
              <a:t>Sort both R and S by A.</a:t>
            </a:r>
          </a:p>
          <a:p>
            <a:r>
              <a:rPr lang="en-US" dirty="0"/>
              <a:t>Perform two simultaneous linear scans of R and S.</a:t>
            </a:r>
          </a:p>
          <a:p>
            <a:pPr lvl="1"/>
            <a:r>
              <a:rPr lang="en-US" dirty="0"/>
              <a:t>Works well assuming no duplicate values of A in both R and S (duplicates in one table are OK).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SQL query, the query optimizer tries to figure out the order of operations that will make the query run the fastest.</a:t>
            </a:r>
          </a:p>
          <a:p>
            <a:r>
              <a:rPr lang="en-US" dirty="0"/>
              <a:t>Possible because usually there is more than one way to run a query.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join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we want to join R and S on some attribute A.</a:t>
            </a:r>
          </a:p>
          <a:p>
            <a:r>
              <a:rPr lang="en-US" dirty="0"/>
              <a:t>Make a hash table of the smaller relation, mapping A to the appropriate row(s) of R (or S).</a:t>
            </a:r>
          </a:p>
          <a:p>
            <a:r>
              <a:rPr lang="en-US" dirty="0"/>
              <a:t>Scan the larger relation to find the relevant rows using the hash table.</a:t>
            </a:r>
          </a:p>
          <a:p>
            <a:pPr lvl="1"/>
            <a:r>
              <a:rPr lang="en-US" dirty="0"/>
              <a:t>Only useful if smaller relation maps A to &gt;1 rows of R (or 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joins:</a:t>
            </a:r>
          </a:p>
          <a:p>
            <a:pPr lvl="1"/>
            <a:r>
              <a:rPr lang="en-US" dirty="0"/>
              <a:t>commutative</a:t>
            </a:r>
          </a:p>
          <a:p>
            <a:pPr lvl="1"/>
            <a:r>
              <a:rPr lang="en-US" dirty="0"/>
              <a:t>associative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figure out how many possible orderings there are to join the tables?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22357"/>
              </p:ext>
            </p:extLst>
          </p:nvPr>
        </p:nvGraphicFramePr>
        <p:xfrm>
          <a:off x="4759530" y="2254628"/>
          <a:ext cx="27162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3" imgW="1054080" imgH="203040" progId="Equation.3">
                  <p:embed/>
                </p:oleObj>
              </mc:Choice>
              <mc:Fallback>
                <p:oleObj name="Equation" r:id="rId3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530" y="2254628"/>
                        <a:ext cx="27162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10886"/>
              </p:ext>
            </p:extLst>
          </p:nvPr>
        </p:nvGraphicFramePr>
        <p:xfrm>
          <a:off x="3610141" y="2700009"/>
          <a:ext cx="49418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1917360" imgH="203040" progId="Equation.3">
                  <p:embed/>
                </p:oleObj>
              </mc:Choice>
              <mc:Fallback>
                <p:oleObj name="Equation" r:id="rId5" imgW="1917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141" y="2700009"/>
                        <a:ext cx="49418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joins:</a:t>
            </a:r>
          </a:p>
          <a:p>
            <a:pPr lvl="1"/>
            <a:r>
              <a:rPr lang="en-US" dirty="0"/>
              <a:t>commutative</a:t>
            </a:r>
          </a:p>
          <a:p>
            <a:pPr lvl="1"/>
            <a:r>
              <a:rPr lang="en-US" dirty="0"/>
              <a:t>associative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figure out how many possible orderings there are to join the tables?</a:t>
            </a:r>
          </a:p>
          <a:p>
            <a:pPr lvl="1"/>
            <a:r>
              <a:rPr lang="en-US" dirty="0"/>
              <a:t>Each join is a binary tree.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65742"/>
              </p:ext>
            </p:extLst>
          </p:nvPr>
        </p:nvGraphicFramePr>
        <p:xfrm>
          <a:off x="4759530" y="2254628"/>
          <a:ext cx="27162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1054080" imgH="203040" progId="Equation.3">
                  <p:embed/>
                </p:oleObj>
              </mc:Choice>
              <mc:Fallback>
                <p:oleObj name="Equation" r:id="rId3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530" y="2254628"/>
                        <a:ext cx="27162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30936"/>
              </p:ext>
            </p:extLst>
          </p:nvPr>
        </p:nvGraphicFramePr>
        <p:xfrm>
          <a:off x="3610141" y="2700009"/>
          <a:ext cx="49418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1917360" imgH="203040" progId="Equation.3">
                  <p:embed/>
                </p:oleObj>
              </mc:Choice>
              <mc:Fallback>
                <p:oleObj name="Equation" r:id="rId5" imgW="1917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141" y="2700009"/>
                        <a:ext cx="49418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101"/>
          </a:xfrm>
        </p:spPr>
        <p:txBody>
          <a:bodyPr>
            <a:normAutofit/>
          </a:bodyPr>
          <a:lstStyle/>
          <a:p>
            <a:r>
              <a:rPr lang="en-US" dirty="0"/>
              <a:t>Natural joins:</a:t>
            </a:r>
          </a:p>
          <a:p>
            <a:pPr lvl="1"/>
            <a:r>
              <a:rPr lang="en-US" dirty="0"/>
              <a:t>commutative</a:t>
            </a:r>
          </a:p>
          <a:p>
            <a:pPr lvl="1"/>
            <a:r>
              <a:rPr lang="en-US" dirty="0"/>
              <a:t>associative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figure out how many possible orderings there are to join the tables?</a:t>
            </a:r>
          </a:p>
          <a:p>
            <a:pPr lvl="1"/>
            <a:r>
              <a:rPr lang="en-US" dirty="0"/>
              <a:t>Each join is a binary tree.</a:t>
            </a:r>
          </a:p>
          <a:p>
            <a:pPr lvl="1"/>
            <a:r>
              <a:rPr lang="en-US" dirty="0"/>
              <a:t># of binary trees with n nodes = O(4^n) = Catalan numbers.  (This only considers associativity).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65742"/>
              </p:ext>
            </p:extLst>
          </p:nvPr>
        </p:nvGraphicFramePr>
        <p:xfrm>
          <a:off x="4759530" y="2254628"/>
          <a:ext cx="27162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1054080" imgH="203040" progId="Equation.3">
                  <p:embed/>
                </p:oleObj>
              </mc:Choice>
              <mc:Fallback>
                <p:oleObj name="Equation" r:id="rId3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530" y="2254628"/>
                        <a:ext cx="27162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30936"/>
              </p:ext>
            </p:extLst>
          </p:nvPr>
        </p:nvGraphicFramePr>
        <p:xfrm>
          <a:off x="3610141" y="2700009"/>
          <a:ext cx="49418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5" imgW="1917360" imgH="203040" progId="Equation.3">
                  <p:embed/>
                </p:oleObj>
              </mc:Choice>
              <mc:Fallback>
                <p:oleObj name="Equation" r:id="rId5" imgW="1917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141" y="2700009"/>
                        <a:ext cx="49418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2" y="781487"/>
            <a:ext cx="8458246" cy="3601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306" y="4715569"/>
            <a:ext cx="665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care?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good join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Query optimizer generates a few potential orders</a:t>
            </a:r>
          </a:p>
          <a:p>
            <a:pPr lvl="1"/>
            <a:r>
              <a:rPr lang="en-US" dirty="0"/>
              <a:t>Doesn't evaluate all O(4^n) possibilities.</a:t>
            </a:r>
          </a:p>
          <a:p>
            <a:pPr lvl="1"/>
            <a:r>
              <a:rPr lang="en-US" dirty="0"/>
              <a:t>Prefers deep trees over bushy trees.  (Why?)</a:t>
            </a:r>
          </a:p>
          <a:p>
            <a:pPr lvl="2"/>
            <a:r>
              <a:rPr lang="en-US" dirty="0"/>
              <a:t>Bushy trees require lots of extra temporary tables to store intermediate results.  A maximally-deep tree only requires one (or maybe two) temporary tables that we can keep overwriting.</a:t>
            </a:r>
          </a:p>
          <a:p>
            <a:pPr lvl="2"/>
            <a:r>
              <a:rPr lang="en-US" dirty="0"/>
              <a:t>How many left-deep trees are there for n relations? (left-deep means the tree is as deep as it can be in the left child).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134"/>
            <a:ext cx="8229600" cy="5913030"/>
          </a:xfrm>
        </p:spPr>
        <p:txBody>
          <a:bodyPr/>
          <a:lstStyle/>
          <a:p>
            <a:r>
              <a:rPr lang="en-US" dirty="0"/>
              <a:t>Query optimizer tries to estimate the cost for each </a:t>
            </a:r>
            <a:r>
              <a:rPr lang="en-US" b="1" i="1" dirty="0"/>
              <a:t>query plan</a:t>
            </a:r>
            <a:r>
              <a:rPr lang="en-US" dirty="0"/>
              <a:t>, relying on</a:t>
            </a:r>
          </a:p>
          <a:p>
            <a:pPr lvl="1"/>
            <a:r>
              <a:rPr lang="en-US" dirty="0"/>
              <a:t>Statistics maintained for relations and indexes (size of relation, size of index, number of distinct values in columns,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Formulas to estimate selectivity of predicates (the probability that a randomly-selected row will be true for a predicate)</a:t>
            </a:r>
          </a:p>
          <a:p>
            <a:pPr lvl="1"/>
            <a:r>
              <a:rPr lang="en-US" dirty="0"/>
              <a:t>Formulas to estimate CPU and I/O costs of selections, projections, joins, aggregations,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view</a:t>
            </a:r>
            <a:r>
              <a:rPr lang="en-US" dirty="0"/>
              <a:t> is a stored SQL query that can be used as if it were a relation.</a:t>
            </a:r>
          </a:p>
          <a:p>
            <a:r>
              <a:rPr lang="en-US" dirty="0"/>
              <a:t>Only the query itself is stored, not the results.</a:t>
            </a:r>
          </a:p>
          <a:p>
            <a:pPr lvl="1"/>
            <a:r>
              <a:rPr lang="en-US" dirty="0"/>
              <a:t>Results are re-computed whenever the view is used.</a:t>
            </a:r>
          </a:p>
          <a:p>
            <a:r>
              <a:rPr lang="en-US" dirty="0"/>
              <a:t>Saves typing, but not time.</a:t>
            </a:r>
          </a:p>
          <a:p>
            <a:r>
              <a:rPr lang="en-US" dirty="0"/>
              <a:t>CREATE VIEW name AS</a:t>
            </a:r>
            <a:br>
              <a:rPr lang="en-US" dirty="0"/>
            </a:br>
            <a:r>
              <a:rPr lang="en-US" dirty="0"/>
              <a:t>SELECT…FROM…WHERE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materialized</a:t>
            </a:r>
            <a:r>
              <a:rPr lang="en-US" dirty="0"/>
              <a:t> </a:t>
            </a:r>
            <a:r>
              <a:rPr lang="en-US" b="1" i="1" dirty="0"/>
              <a:t>view</a:t>
            </a:r>
            <a:r>
              <a:rPr lang="en-US" dirty="0"/>
              <a:t> stores the results of the query rather than the query itself.</a:t>
            </a:r>
          </a:p>
          <a:p>
            <a:r>
              <a:rPr lang="en-US" dirty="0"/>
              <a:t>Results are re-computed as needed.</a:t>
            </a:r>
          </a:p>
          <a:p>
            <a:r>
              <a:rPr lang="en-US" dirty="0"/>
              <a:t>Saves typing and usually time, at the cost of space.</a:t>
            </a:r>
          </a:p>
          <a:p>
            <a:r>
              <a:rPr lang="en-US" dirty="0"/>
              <a:t>CREATE MATERIALIZED VIEW name AS</a:t>
            </a:r>
            <a:br>
              <a:rPr lang="en-US" dirty="0"/>
            </a:br>
            <a:r>
              <a:rPr lang="en-US" dirty="0"/>
              <a:t>SELECT…FROM…WHERE</a:t>
            </a:r>
          </a:p>
          <a:p>
            <a:pPr lvl="1"/>
            <a:r>
              <a:rPr lang="en-US" dirty="0"/>
              <a:t>In many RDBMSs, but not SQLite.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query optimization?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 </a:t>
            </a:r>
            <a:r>
              <a:rPr lang="en-US" dirty="0"/>
              <a:t>language.</a:t>
            </a:r>
          </a:p>
          <a:p>
            <a:pPr lvl="1"/>
            <a:r>
              <a:rPr lang="en-US" dirty="0"/>
              <a:t>SQL only says </a:t>
            </a:r>
            <a:r>
              <a:rPr lang="en-US" b="1" i="1" dirty="0"/>
              <a:t>what</a:t>
            </a:r>
            <a:r>
              <a:rPr lang="en-US" dirty="0"/>
              <a:t> to retrieve from the DB, not the details of </a:t>
            </a:r>
            <a:r>
              <a:rPr lang="en-US" b="1" i="1" dirty="0"/>
              <a:t>how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Unlike most programming languages (though there are other declarative languages).</a:t>
            </a:r>
          </a:p>
          <a:p>
            <a:r>
              <a:rPr lang="en-US" dirty="0"/>
              <a:t>Good query optimization can make a big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Students(R#, First, Last)</a:t>
            </a:r>
          </a:p>
          <a:p>
            <a:r>
              <a:rPr lang="en-US" dirty="0"/>
              <a:t>Enrolled(R#, CRN)</a:t>
            </a:r>
          </a:p>
          <a:p>
            <a:r>
              <a:rPr lang="en-US" dirty="0"/>
              <a:t>SELECT First, Last</a:t>
            </a:r>
            <a:br>
              <a:rPr lang="en-US" dirty="0"/>
            </a:br>
            <a:r>
              <a:rPr lang="en-US" dirty="0"/>
              <a:t>FROM Students NATURAL JOIN Enrolled</a:t>
            </a:r>
            <a:br>
              <a:rPr lang="en-US" dirty="0"/>
            </a:br>
            <a:r>
              <a:rPr lang="en-US" dirty="0"/>
              <a:t>WHERE CRN=12345</a:t>
            </a:r>
          </a:p>
          <a:p>
            <a:r>
              <a:rPr lang="en-US" dirty="0"/>
              <a:t>π</a:t>
            </a:r>
            <a:r>
              <a:rPr lang="en-US" baseline="-25000" dirty="0" err="1"/>
              <a:t>First,Last</a:t>
            </a:r>
            <a:r>
              <a:rPr lang="en-US" dirty="0"/>
              <a:t> (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baseline="-25000" dirty="0"/>
              <a:t>CRN=12345</a:t>
            </a:r>
            <a:r>
              <a:rPr lang="en-US" dirty="0"/>
              <a:t> (S     E))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2556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99" y="5044023"/>
            <a:ext cx="308" cy="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722" y="4485511"/>
            <a:ext cx="415049" cy="3124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First, Last</a:t>
            </a:r>
            <a:br>
              <a:rPr lang="en-US" dirty="0"/>
            </a:br>
            <a:r>
              <a:rPr lang="en-US" dirty="0"/>
              <a:t>FROM Students NATURAL JOIN Enrolled</a:t>
            </a:r>
            <a:br>
              <a:rPr lang="en-US" dirty="0"/>
            </a:br>
            <a:r>
              <a:rPr lang="en-US" dirty="0"/>
              <a:t>WHERE CRN=12345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267" y="3305412"/>
            <a:ext cx="302164" cy="292887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267" y="3979626"/>
            <a:ext cx="303239" cy="286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06" y="4714621"/>
            <a:ext cx="415049" cy="312476"/>
          </a:xfrm>
          <a:prstGeom prst="rect">
            <a:avLst/>
          </a:prstGeom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0643" y="541715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Student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80843" y="541715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Enrolled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2202349" y="3598299"/>
            <a:ext cx="538" cy="381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0"/>
          </p:cNvCxnSpPr>
          <p:nvPr/>
        </p:nvCxnSpPr>
        <p:spPr>
          <a:xfrm>
            <a:off x="2202887" y="4265800"/>
            <a:ext cx="1544" cy="448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504543" y="5027097"/>
            <a:ext cx="699888" cy="390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9" idx="0"/>
          </p:cNvCxnSpPr>
          <p:nvPr/>
        </p:nvCxnSpPr>
        <p:spPr>
          <a:xfrm>
            <a:off x="2204431" y="5027097"/>
            <a:ext cx="900312" cy="390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First, Last</a:t>
            </a:r>
            <a:br>
              <a:rPr lang="en-US" dirty="0"/>
            </a:br>
            <a:r>
              <a:rPr lang="en-US" dirty="0"/>
              <a:t>FROM Students NATURAL JOIN Enrolled</a:t>
            </a:r>
            <a:br>
              <a:rPr lang="en-US" dirty="0"/>
            </a:br>
            <a:r>
              <a:rPr lang="en-US" dirty="0"/>
              <a:t>WHERE CRN=12345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267" y="3305412"/>
            <a:ext cx="302164" cy="292887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267" y="3979626"/>
            <a:ext cx="303239" cy="286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06" y="4714621"/>
            <a:ext cx="415049" cy="312476"/>
          </a:xfrm>
          <a:prstGeom prst="rect">
            <a:avLst/>
          </a:prstGeom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0643" y="541715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Student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80843" y="541715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Enrolled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2202349" y="3598299"/>
            <a:ext cx="538" cy="381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0"/>
          </p:cNvCxnSpPr>
          <p:nvPr/>
        </p:nvCxnSpPr>
        <p:spPr>
          <a:xfrm>
            <a:off x="2202887" y="4265800"/>
            <a:ext cx="1544" cy="448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504543" y="5027097"/>
            <a:ext cx="699888" cy="390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9" idx="0"/>
          </p:cNvCxnSpPr>
          <p:nvPr/>
        </p:nvCxnSpPr>
        <p:spPr>
          <a:xfrm>
            <a:off x="2204431" y="5027097"/>
            <a:ext cx="900312" cy="390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0977" y="3457812"/>
            <a:ext cx="302164" cy="292887"/>
          </a:xfrm>
          <a:prstGeom prst="rect">
            <a:avLst/>
          </a:prstGeom>
        </p:spPr>
      </p:pic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922" y="4884010"/>
            <a:ext cx="303239" cy="286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4534" y="4019336"/>
            <a:ext cx="415049" cy="312476"/>
          </a:xfrm>
          <a:prstGeom prst="rect">
            <a:avLst/>
          </a:prstGeom>
        </p:spPr>
      </p:pic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60353" y="556955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Student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760553" y="556955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Enrolled</a:t>
            </a:r>
          </a:p>
        </p:txBody>
      </p:sp>
      <p:cxnSp>
        <p:nvCxnSpPr>
          <p:cNvPr id="23" name="Straight Connector 22"/>
          <p:cNvCxnSpPr>
            <a:stCxn id="15" idx="2"/>
            <a:endCxn id="17" idx="0"/>
          </p:cNvCxnSpPr>
          <p:nvPr/>
        </p:nvCxnSpPr>
        <p:spPr>
          <a:xfrm>
            <a:off x="6582059" y="3750699"/>
            <a:ext cx="0" cy="268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2"/>
            <a:endCxn id="19" idx="0"/>
          </p:cNvCxnSpPr>
          <p:nvPr/>
        </p:nvCxnSpPr>
        <p:spPr>
          <a:xfrm flipH="1">
            <a:off x="5884253" y="4331812"/>
            <a:ext cx="697806" cy="1237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2"/>
            <a:endCxn id="16" idx="0"/>
          </p:cNvCxnSpPr>
          <p:nvPr/>
        </p:nvCxnSpPr>
        <p:spPr>
          <a:xfrm>
            <a:off x="6582059" y="4331812"/>
            <a:ext cx="561483" cy="552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0"/>
            <a:endCxn id="16" idx="2"/>
          </p:cNvCxnSpPr>
          <p:nvPr/>
        </p:nvCxnSpPr>
        <p:spPr>
          <a:xfrm flipH="1" flipV="1">
            <a:off x="7143542" y="5170184"/>
            <a:ext cx="340911" cy="399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436910" y="3750699"/>
            <a:ext cx="2300153" cy="9639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Canonical 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all JOINs explicit with WHERE clauses.</a:t>
            </a:r>
          </a:p>
          <a:p>
            <a:pPr lvl="1"/>
            <a:r>
              <a:rPr lang="en-US" dirty="0"/>
              <a:t>"S </a:t>
            </a:r>
            <a:r>
              <a:rPr lang="en-US" dirty="0" err="1"/>
              <a:t>NatJoin</a:t>
            </a:r>
            <a:r>
              <a:rPr lang="en-US" dirty="0"/>
              <a:t> T" convert to:  "S Join T WHERE…"</a:t>
            </a:r>
          </a:p>
          <a:p>
            <a:pPr lvl="1"/>
            <a:r>
              <a:rPr lang="en-US" dirty="0"/>
              <a:t>"S Join T ON" convert to: "S Join T WHERE…"</a:t>
            </a:r>
          </a:p>
          <a:p>
            <a:r>
              <a:rPr lang="en-US" dirty="0"/>
              <a:t>Perform selections and projections as early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09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7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09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2649" y="3341413"/>
            <a:ext cx="4635831" cy="1631216"/>
          </a:xfrm>
          <a:custGeom>
            <a:avLst/>
            <a:gdLst>
              <a:gd name="connsiteX0" fmla="*/ 0 w 4440451"/>
              <a:gd name="connsiteY0" fmla="*/ 0 h 553998"/>
              <a:gd name="connsiteX1" fmla="*/ 4440451 w 4440451"/>
              <a:gd name="connsiteY1" fmla="*/ 0 h 553998"/>
              <a:gd name="connsiteX2" fmla="*/ 4440451 w 4440451"/>
              <a:gd name="connsiteY2" fmla="*/ 553998 h 553998"/>
              <a:gd name="connsiteX3" fmla="*/ 0 w 4440451"/>
              <a:gd name="connsiteY3" fmla="*/ 553998 h 553998"/>
              <a:gd name="connsiteX4" fmla="*/ 0 w 4440451"/>
              <a:gd name="connsiteY4" fmla="*/ 0 h 553998"/>
              <a:gd name="connsiteX0" fmla="*/ 195380 w 4635831"/>
              <a:gd name="connsiteY0" fmla="*/ 0 h 1086830"/>
              <a:gd name="connsiteX1" fmla="*/ 4635831 w 4635831"/>
              <a:gd name="connsiteY1" fmla="*/ 0 h 1086830"/>
              <a:gd name="connsiteX2" fmla="*/ 4635831 w 4635831"/>
              <a:gd name="connsiteY2" fmla="*/ 553998 h 1086830"/>
              <a:gd name="connsiteX3" fmla="*/ 0 w 4635831"/>
              <a:gd name="connsiteY3" fmla="*/ 1086830 h 1086830"/>
              <a:gd name="connsiteX4" fmla="*/ 195380 w 4635831"/>
              <a:gd name="connsiteY4" fmla="*/ 0 h 1086830"/>
              <a:gd name="connsiteX0" fmla="*/ 195380 w 4635831"/>
              <a:gd name="connsiteY0" fmla="*/ 248655 h 1335485"/>
              <a:gd name="connsiteX1" fmla="*/ 4014168 w 4635831"/>
              <a:gd name="connsiteY1" fmla="*/ 0 h 1335485"/>
              <a:gd name="connsiteX2" fmla="*/ 4635831 w 4635831"/>
              <a:gd name="connsiteY2" fmla="*/ 802653 h 1335485"/>
              <a:gd name="connsiteX3" fmla="*/ 0 w 4635831"/>
              <a:gd name="connsiteY3" fmla="*/ 1335485 h 1335485"/>
              <a:gd name="connsiteX4" fmla="*/ 195380 w 4635831"/>
              <a:gd name="connsiteY4" fmla="*/ 248655 h 133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831" h="1335485">
                <a:moveTo>
                  <a:pt x="195380" y="248655"/>
                </a:moveTo>
                <a:lnTo>
                  <a:pt x="4014168" y="0"/>
                </a:lnTo>
                <a:lnTo>
                  <a:pt x="4635831" y="802653"/>
                </a:lnTo>
                <a:lnTo>
                  <a:pt x="0" y="1335485"/>
                </a:lnTo>
                <a:lnTo>
                  <a:pt x="195380" y="24865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Relational Algebra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B8D1-C4E0-4648-B5FE-4B58B925A4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1248</Words>
  <Application>Microsoft Macintosh PowerPoint</Application>
  <PresentationFormat>On-screen Show (4:3)</PresentationFormat>
  <Paragraphs>174</Paragraphs>
  <Slides>28</Slides>
  <Notes>8</Notes>
  <HiddenSlides>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Equation</vt:lpstr>
      <vt:lpstr>Query Optimization</vt:lpstr>
      <vt:lpstr>Query optimization</vt:lpstr>
      <vt:lpstr>Why query optimization?</vt:lpstr>
      <vt:lpstr>Example</vt:lpstr>
      <vt:lpstr>Example</vt:lpstr>
      <vt:lpstr>Example</vt:lpstr>
      <vt:lpstr>Canonical Form</vt:lpstr>
      <vt:lpstr>PowerPoint Presentation</vt:lpstr>
      <vt:lpstr>PowerPoint Presentation</vt:lpstr>
      <vt:lpstr>Relational algebra</vt:lpstr>
      <vt:lpstr>Example</vt:lpstr>
      <vt:lpstr>What are the algorithms used?</vt:lpstr>
      <vt:lpstr>Query optimization steps</vt:lpstr>
      <vt:lpstr>SQLite Query plan demo</vt:lpstr>
      <vt:lpstr>PostgreSQL query plan demo</vt:lpstr>
      <vt:lpstr>Back to query optimization</vt:lpstr>
      <vt:lpstr>How does a join work?</vt:lpstr>
      <vt:lpstr>Nested loop join</vt:lpstr>
      <vt:lpstr>Sort-Merge join</vt:lpstr>
      <vt:lpstr>Hash join </vt:lpstr>
      <vt:lpstr>Equivalence of expressions</vt:lpstr>
      <vt:lpstr>Equivalence of expressions</vt:lpstr>
      <vt:lpstr>Equivalence of expressions</vt:lpstr>
      <vt:lpstr>PowerPoint Presentation</vt:lpstr>
      <vt:lpstr>Picking good join orders</vt:lpstr>
      <vt:lpstr>PowerPoint Presentation</vt:lpstr>
      <vt:lpstr>Views</vt:lpstr>
      <vt:lpstr>Materialized Views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Optimization</dc:title>
  <dc:creator>Phillip Kirlin</dc:creator>
  <cp:lastModifiedBy>Kirlin_Phillip</cp:lastModifiedBy>
  <cp:revision>31</cp:revision>
  <cp:lastPrinted>2014-04-14T00:15:07Z</cp:lastPrinted>
  <dcterms:created xsi:type="dcterms:W3CDTF">2014-04-07T22:55:37Z</dcterms:created>
  <dcterms:modified xsi:type="dcterms:W3CDTF">2022-04-21T15:56:23Z</dcterms:modified>
</cp:coreProperties>
</file>