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5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8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1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0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70F0-CDF3-2542-AB6E-EB8E4E457F45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4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Databases: </a:t>
            </a:r>
            <a:br>
              <a:rPr lang="en-US" dirty="0"/>
            </a:br>
            <a:r>
              <a:rPr lang="en-US" dirty="0"/>
              <a:t>Relational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07861"/>
              </p:ext>
            </p:extLst>
          </p:nvPr>
        </p:nvGraphicFramePr>
        <p:xfrm>
          <a:off x="445045" y="1290146"/>
          <a:ext cx="2329685" cy="170307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First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Potter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Harry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Granger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Hermione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Weasley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Longbottom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Neville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Malfoy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Draco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6256" y="872393"/>
            <a:ext cx="201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8150" y="900651"/>
            <a:ext cx="201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97853"/>
              </p:ext>
            </p:extLst>
          </p:nvPr>
        </p:nvGraphicFramePr>
        <p:xfrm>
          <a:off x="3795220" y="3465851"/>
          <a:ext cx="3480568" cy="19869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40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First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Potter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Harry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Granger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Hermione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Weasley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McGonagall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Minerva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Longbottom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Neville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Dumbledore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Albus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95220" y="2993216"/>
            <a:ext cx="1580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Gryffindors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95642"/>
              </p:ext>
            </p:extLst>
          </p:nvPr>
        </p:nvGraphicFramePr>
        <p:xfrm>
          <a:off x="3669096" y="1290146"/>
          <a:ext cx="2644994" cy="14192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First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McGonagall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Minerva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Snape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Severus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Longbottom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Neville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Dumbledore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Albus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28190"/>
              </p:ext>
            </p:extLst>
          </p:nvPr>
        </p:nvGraphicFramePr>
        <p:xfrm>
          <a:off x="367748" y="924911"/>
          <a:ext cx="2493624" cy="19869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72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Major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Age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Alice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>
                          <a:effectLst/>
                        </a:rPr>
                        <a:t>18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Bob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20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20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21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Frank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Physics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</a:rPr>
                        <a:t>18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41714"/>
              </p:ext>
            </p:extLst>
          </p:nvPr>
        </p:nvGraphicFramePr>
        <p:xfrm>
          <a:off x="367748" y="3428836"/>
          <a:ext cx="3948635" cy="31222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6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CRN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Dept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CourseName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Seats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>
                          <a:effectLst/>
                        </a:rPr>
                        <a:t>101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Databases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20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>
                          <a:effectLst/>
                        </a:rPr>
                        <a:t>102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Discrete Structures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Graphics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25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104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Linear Algebra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>
                          <a:effectLst/>
                        </a:rPr>
                        <a:t>18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Differential Equations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20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106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Music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Piano Lessons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107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Physics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Optics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108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Music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Music Theory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21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109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Physics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Modern Physics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110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Number Theory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20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23586"/>
              </p:ext>
            </p:extLst>
          </p:nvPr>
        </p:nvGraphicFramePr>
        <p:xfrm>
          <a:off x="6688193" y="1761961"/>
          <a:ext cx="825790" cy="39738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6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CRN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</a:rPr>
                        <a:t>101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</a:rPr>
                        <a:t>102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104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</a:rPr>
                        <a:t>101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104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108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110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107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110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106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25109" y="1412100"/>
            <a:ext cx="201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Students</a:t>
            </a:r>
          </a:p>
          <a:p>
            <a:r>
              <a:rPr lang="en-US" sz="2000" dirty="0"/>
              <a:t>Key = 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6383" y="3268489"/>
            <a:ext cx="201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Courses</a:t>
            </a:r>
          </a:p>
          <a:p>
            <a:r>
              <a:rPr lang="en-US" sz="2000" dirty="0"/>
              <a:t>Key = CRN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3224" y="892987"/>
            <a:ext cx="201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Enrolled</a:t>
            </a:r>
          </a:p>
          <a:p>
            <a:r>
              <a:rPr lang="en-US" sz="2000" dirty="0"/>
              <a:t>Key = (ID, CRN)</a:t>
            </a:r>
          </a:p>
        </p:txBody>
      </p:sp>
    </p:spTree>
    <p:extLst>
      <p:ext uri="{BB962C8B-B14F-4D97-AF65-F5344CB8AC3E}">
        <p14:creationId xmlns:p14="http://schemas.microsoft.com/office/powerpoint/2010/main" val="157503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12F4-5ACA-5D4C-A891-34EC6D64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11465-4FEB-ED44-BA7E-8CAFB236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" y="2208610"/>
            <a:ext cx="2340704" cy="2170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37466-CDA6-6046-83C0-D4B49378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41" y="2250279"/>
            <a:ext cx="2340704" cy="2455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ED4EC-660A-B040-BF60-9854AC96C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27" y="2228851"/>
            <a:ext cx="3979780" cy="34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8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AF17-5713-BE40-9F0B-674B9D55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87853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C18AC-F1D0-0B46-8EE1-DF4B38CE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4373"/>
            <a:ext cx="2676833" cy="2917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7637FA-0C66-534F-86EF-07F18631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98" y="2147001"/>
            <a:ext cx="2795588" cy="2924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FCC43-6198-924A-92EC-8A022A59E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497" y="2318335"/>
            <a:ext cx="2936965" cy="29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2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F11F-B26E-434F-A62A-355570C6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2017"/>
          </a:xfrm>
        </p:spPr>
        <p:txBody>
          <a:bodyPr/>
          <a:lstStyle/>
          <a:p>
            <a:r>
              <a:rPr lang="en-US" dirty="0"/>
              <a:t>(Natural) joins can be incomplete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018F-3F36-4E41-8D5C-950919BD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5948"/>
            <a:ext cx="7886700" cy="3517312"/>
          </a:xfrm>
        </p:spPr>
        <p:txBody>
          <a:bodyPr/>
          <a:lstStyle/>
          <a:p>
            <a:r>
              <a:rPr lang="en-US" dirty="0"/>
              <a:t>If a tuple from one relation doesn't have a "counterpart" in the other relation, it doesn't contribute to the join ("dangling" tuple):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1C372-D5DA-F642-9052-9AB4755C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17" y="2656889"/>
            <a:ext cx="2973771" cy="1591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F7C6E-1A37-3D4E-BF06-5D3335D8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911" y="2656889"/>
            <a:ext cx="3472992" cy="1591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3E3F4-2392-2B4A-B436-B41CDDFAE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518" y="4357482"/>
            <a:ext cx="4537166" cy="14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5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F11F-B26E-434F-A62A-355570C6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022"/>
          </a:xfrm>
        </p:spPr>
        <p:txBody>
          <a:bodyPr/>
          <a:lstStyle/>
          <a:p>
            <a:r>
              <a:rPr lang="en-US" dirty="0"/>
              <a:t>(Natural) joins can be empty!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018F-3F36-4E41-8D5C-950919BD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2667"/>
            <a:ext cx="7886700" cy="3987306"/>
          </a:xfrm>
        </p:spPr>
        <p:txBody>
          <a:bodyPr/>
          <a:lstStyle/>
          <a:p>
            <a:r>
              <a:rPr lang="en-US" dirty="0"/>
              <a:t>If no tuple has a counterpart, then the resulting relation is empty.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1C372-D5DA-F642-9052-9AB4755C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17" y="2656889"/>
            <a:ext cx="2973771" cy="1591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1BED2-2CA1-7C46-9501-499C8C3E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01" y="2702210"/>
            <a:ext cx="3221534" cy="1430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98001-5DF3-2646-9449-7B320FFA1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028" y="4353361"/>
            <a:ext cx="6229350" cy="14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Database!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10" y="1825625"/>
            <a:ext cx="890546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/>
              <a:t>Database schema: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Person(name, age, school)		name is a 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Frequents(name, pizzeria)		(name, pizzeria) is a 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Eats(name, pizza)			(name, pizza) is a 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Serves(pizzeria, pizza, price)	(pizzeria, price) is a 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school is either “Rhodes” or “U of M”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pizzeria is the name of a pizza restaurant (e.g., “Memphis Pizza Café,” 	“Aldo’s”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pizza is a type of pizza (e.g., “pepperoni,” “cheese,” “pineapple,”</a:t>
            </a:r>
            <a:r>
              <a:rPr lang="is-IS" dirty="0"/>
              <a:t>…)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8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11945</TotalTime>
  <Words>355</Words>
  <Application>Microsoft Macintosh PowerPoint</Application>
  <PresentationFormat>On-screen Show (4:3)</PresentationFormat>
  <Paragraphs>162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Databases:  Relational Algebra</vt:lpstr>
      <vt:lpstr>PowerPoint Presentation</vt:lpstr>
      <vt:lpstr>PowerPoint Presentation</vt:lpstr>
      <vt:lpstr>Cartesian Product</vt:lpstr>
      <vt:lpstr>Natural Join</vt:lpstr>
      <vt:lpstr>(Natural) joins can be incomplete</vt:lpstr>
      <vt:lpstr>(Natural) joins can be empty!</vt:lpstr>
      <vt:lpstr>New Database!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 Relational Algebra</dc:title>
  <dc:creator>Kirlin_Phillip</dc:creator>
  <cp:lastModifiedBy>Kirlin_Phillip</cp:lastModifiedBy>
  <cp:revision>18</cp:revision>
  <dcterms:created xsi:type="dcterms:W3CDTF">2016-09-01T13:40:08Z</dcterms:created>
  <dcterms:modified xsi:type="dcterms:W3CDTF">2024-01-29T17:44:46Z</dcterms:modified>
</cp:coreProperties>
</file>