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59" r:id="rId6"/>
    <p:sldId id="260" r:id="rId7"/>
    <p:sldId id="272" r:id="rId8"/>
    <p:sldId id="261" r:id="rId9"/>
    <p:sldId id="269" r:id="rId10"/>
    <p:sldId id="270" r:id="rId11"/>
    <p:sldId id="271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3599"/>
  </p:normalViewPr>
  <p:slideViewPr>
    <p:cSldViewPr snapToGrid="0" snapToObjects="1">
      <p:cViewPr varScale="1">
        <p:scale>
          <a:sx n="157" d="100"/>
          <a:sy n="157" d="100"/>
        </p:scale>
        <p:origin x="8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42E4E-3130-D44E-ADC2-447A3967EDA5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74CD2-845C-7443-9998-01D502251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8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sabbatical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74CD2-845C-7443-9998-01D5022518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3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581-8D88-A547-BCA9-70741C85541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D021-E531-1142-88DE-00033573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581-8D88-A547-BCA9-70741C85541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D021-E531-1142-88DE-00033573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581-8D88-A547-BCA9-70741C85541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D021-E531-1142-88DE-00033573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6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581-8D88-A547-BCA9-70741C85541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D021-E531-1142-88DE-00033573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581-8D88-A547-BCA9-70741C85541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D021-E531-1142-88DE-00033573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9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581-8D88-A547-BCA9-70741C85541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D021-E531-1142-88DE-00033573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4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581-8D88-A547-BCA9-70741C85541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D021-E531-1142-88DE-00033573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8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581-8D88-A547-BCA9-70741C85541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D021-E531-1142-88DE-00033573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8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581-8D88-A547-BCA9-70741C85541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D021-E531-1142-88DE-00033573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581-8D88-A547-BCA9-70741C85541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D021-E531-1142-88DE-00033573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A581-8D88-A547-BCA9-70741C85541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AD021-E531-1142-88DE-00033573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4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A581-8D88-A547-BCA9-70741C855419}" type="datetimeFigureOut">
              <a:rPr lang="en-US" smtClean="0"/>
              <a:t>12/4/19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D021-E531-1142-88DE-00033573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8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6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you learn? </a:t>
            </a:r>
            <a:r>
              <a:rPr lang="en-US" i="1" dirty="0"/>
              <a:t>(from lecture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  <a:p>
            <a:pPr lvl="1"/>
            <a:r>
              <a:rPr lang="en-US" dirty="0"/>
              <a:t>How do you model your data so it can be stored in a database?</a:t>
            </a:r>
          </a:p>
          <a:p>
            <a:r>
              <a:rPr lang="en-US" dirty="0"/>
              <a:t>Database programming</a:t>
            </a:r>
          </a:p>
          <a:p>
            <a:pPr lvl="1"/>
            <a:r>
              <a:rPr lang="en-US" dirty="0"/>
              <a:t>How do I use a database to ask it questions?</a:t>
            </a:r>
          </a:p>
          <a:p>
            <a:r>
              <a:rPr lang="en-US" dirty="0"/>
              <a:t>Database implementation</a:t>
            </a:r>
          </a:p>
          <a:p>
            <a:pPr lvl="1"/>
            <a:r>
              <a:rPr lang="en-US" dirty="0"/>
              <a:t>How does the database itself work; i.e., how does it store, find, and retrieve data efficiently?</a:t>
            </a:r>
          </a:p>
        </p:txBody>
      </p:sp>
    </p:spTree>
    <p:extLst>
      <p:ext uri="{BB962C8B-B14F-4D97-AF65-F5344CB8AC3E}">
        <p14:creationId xmlns:p14="http://schemas.microsoft.com/office/powerpoint/2010/main" val="242265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debriefing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  <a:p>
            <a:pPr lvl="1"/>
            <a:r>
              <a:rPr lang="en-US" dirty="0"/>
              <a:t>Do something cool </a:t>
            </a:r>
            <a:br>
              <a:rPr lang="en-US" dirty="0"/>
            </a:br>
            <a:r>
              <a:rPr lang="en-US" dirty="0"/>
              <a:t>with databases.</a:t>
            </a:r>
          </a:p>
          <a:p>
            <a:pPr lvl="1"/>
            <a:r>
              <a:rPr lang="en-US" dirty="0"/>
              <a:t>Learn to work </a:t>
            </a:r>
            <a:br>
              <a:rPr lang="en-US" dirty="0"/>
            </a:br>
            <a:r>
              <a:rPr lang="en-US" dirty="0"/>
              <a:t>in a team.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Learn self-sufficiency.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734" y="1417638"/>
            <a:ext cx="3792511" cy="37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58579"/>
          </a:xfrm>
        </p:spPr>
        <p:txBody>
          <a:bodyPr/>
          <a:lstStyle/>
          <a:p>
            <a:r>
              <a:rPr lang="en-US" dirty="0"/>
              <a:t>What's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3218"/>
            <a:ext cx="8229600" cy="4592946"/>
          </a:xfrm>
        </p:spPr>
        <p:txBody>
          <a:bodyPr>
            <a:normAutofit fontScale="85000" lnSpcReduction="10000"/>
          </a:bodyPr>
          <a:lstStyle/>
          <a:p>
            <a:r>
              <a:rPr lang="en-US" sz="3600" dirty="0"/>
              <a:t>Graduate-level database courses:</a:t>
            </a:r>
          </a:p>
          <a:p>
            <a:pPr lvl="1"/>
            <a:r>
              <a:rPr lang="en-US" sz="3200" dirty="0"/>
              <a:t>Focus more on other database models and database implementation.</a:t>
            </a:r>
          </a:p>
          <a:p>
            <a:r>
              <a:rPr lang="en-US" sz="3600" dirty="0"/>
              <a:t>Real world</a:t>
            </a:r>
          </a:p>
          <a:p>
            <a:pPr lvl="1"/>
            <a:r>
              <a:rPr lang="en-US" dirty="0"/>
              <a:t>Probably relational modeling and SQL will be most useful to you.</a:t>
            </a:r>
          </a:p>
          <a:p>
            <a:pPr lvl="1"/>
            <a:r>
              <a:rPr lang="en-US" dirty="0"/>
              <a:t>But NoSQL/JSON/MongoDB is becoming more prevalent.</a:t>
            </a:r>
          </a:p>
          <a:p>
            <a:pPr lvl="1"/>
            <a:r>
              <a:rPr lang="en-US" dirty="0"/>
              <a:t>Consider learning other stuff that employers might want: Amazon Web Services/Google Cloud Platform (cloud DB), Oracle, MS SQL Server, MySQL, PostgreSQL, Hadoop/MapReduce, Cassandra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8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in touch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me when this class helps you out with something cool (seriously).</a:t>
            </a:r>
          </a:p>
          <a:p>
            <a:r>
              <a:rPr lang="en-US" dirty="0"/>
              <a:t>Ask me questions (may not always know the answer, but I can tell you where to find it).</a:t>
            </a:r>
          </a:p>
          <a:p>
            <a:r>
              <a:rPr lang="en-US" dirty="0"/>
              <a:t>Don't be a stranger: let me know how the rest of your time at Rhodes (and beyond!) goes… I really do like to know.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1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1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20"/>
          </a:xfrm>
        </p:spPr>
        <p:txBody>
          <a:bodyPr>
            <a:normAutofit fontScale="90000"/>
          </a:bodyPr>
          <a:lstStyle/>
          <a:p>
            <a:r>
              <a:rPr lang="en-US" dirty="0"/>
              <a:t>Last Few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775"/>
            <a:ext cx="8229600" cy="46043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Final project deliverables due on Friday as a .zip file.  Upload to Moodle.</a:t>
            </a:r>
          </a:p>
          <a:p>
            <a:r>
              <a:rPr lang="en-US" dirty="0"/>
              <a:t>Turn in group/self evaluations by Friday as well.  I cannot assign you or your group a grade without the evaluation.</a:t>
            </a:r>
          </a:p>
          <a:p>
            <a:r>
              <a:rPr lang="en-US" dirty="0"/>
              <a:t>Complete the online course evaluation by tomorrow 11:59pm.  If more than 85% of the class does the evaluation, everyone gets a bonus point on the final exam.</a:t>
            </a:r>
          </a:p>
        </p:txBody>
      </p:sp>
    </p:spTree>
    <p:extLst>
      <p:ext uri="{BB962C8B-B14F-4D97-AF65-F5344CB8AC3E}">
        <p14:creationId xmlns:p14="http://schemas.microsoft.com/office/powerpoint/2010/main" val="334355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820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458"/>
            <a:ext cx="8229600" cy="5173705"/>
          </a:xfrm>
        </p:spPr>
        <p:txBody>
          <a:bodyPr>
            <a:normAutofit/>
          </a:bodyPr>
          <a:lstStyle/>
          <a:p>
            <a:r>
              <a:rPr lang="en-US" dirty="0"/>
              <a:t>Tuesday, December 10, 1-3:30pm</a:t>
            </a:r>
          </a:p>
          <a:p>
            <a:r>
              <a:rPr lang="en-US" dirty="0"/>
              <a:t>Or: Friday, December 6, 8:30-11am</a:t>
            </a:r>
          </a:p>
          <a:p>
            <a:r>
              <a:rPr lang="en-US" dirty="0"/>
              <a:t>One 8.5 x 11 sheet of notes, front and back.</a:t>
            </a:r>
          </a:p>
          <a:p>
            <a:pPr lvl="1"/>
            <a:r>
              <a:rPr lang="en-US" dirty="0"/>
              <a:t>Typed or hand-written.  No magnifying glasses.</a:t>
            </a:r>
          </a:p>
          <a:p>
            <a:r>
              <a:rPr lang="en-US" dirty="0"/>
              <a:t>Will cover all topics roughly proportionally to the amount of time spent on them in class.</a:t>
            </a:r>
          </a:p>
          <a:p>
            <a:r>
              <a:rPr lang="en-US" dirty="0"/>
              <a:t>All homework solutions are posted </a:t>
            </a:r>
            <a:r>
              <a:rPr lang="en-US"/>
              <a:t>on Moodle.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6664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611" y="1001302"/>
            <a:ext cx="8731832" cy="51248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relational model; relational algebra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E/R diagrams</a:t>
            </a:r>
          </a:p>
          <a:p>
            <a:r>
              <a:rPr lang="en-US" dirty="0"/>
              <a:t>(No Python/Flask)</a:t>
            </a:r>
          </a:p>
          <a:p>
            <a:r>
              <a:rPr lang="en-US" dirty="0"/>
              <a:t>Functional &amp; multivalued dependencies</a:t>
            </a:r>
          </a:p>
          <a:p>
            <a:r>
              <a:rPr lang="en-US" dirty="0"/>
              <a:t>BCNF, 3NF, 4NF</a:t>
            </a:r>
          </a:p>
          <a:p>
            <a:r>
              <a:rPr lang="en-US"/>
              <a:t>Indexes &amp; B-Trees</a:t>
            </a:r>
            <a:endParaRPr lang="en-US" dirty="0"/>
          </a:p>
          <a:p>
            <a:r>
              <a:rPr lang="en-US" dirty="0"/>
              <a:t>Query optimization</a:t>
            </a:r>
          </a:p>
          <a:p>
            <a:r>
              <a:rPr lang="en-US" dirty="0"/>
              <a:t>Transactions</a:t>
            </a:r>
          </a:p>
          <a:p>
            <a:r>
              <a:rPr lang="en-US" dirty="0"/>
              <a:t>JSON &amp; MongoDB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52019" y="4237215"/>
            <a:ext cx="3187424" cy="2308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Hint: Keys to the game: </a:t>
            </a:r>
          </a:p>
          <a:p>
            <a:r>
              <a:rPr lang="en-US" sz="2400" dirty="0"/>
              <a:t>Know what a topic is, what it's good for, what it's bad for, how to use it, and how it relates to other topics. </a:t>
            </a:r>
          </a:p>
        </p:txBody>
      </p:sp>
    </p:spTree>
    <p:extLst>
      <p:ext uri="{BB962C8B-B14F-4D97-AF65-F5344CB8AC3E}">
        <p14:creationId xmlns:p14="http://schemas.microsoft.com/office/powerpoint/2010/main" val="286258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Victory Lap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 victory lap is an </a:t>
            </a:r>
            <a:br>
              <a:rPr lang="en-US" dirty="0"/>
            </a:br>
            <a:r>
              <a:rPr lang="en-US" dirty="0"/>
              <a:t>extra trip </a:t>
            </a:r>
            <a:br>
              <a:rPr lang="en-US" dirty="0"/>
            </a:br>
            <a:r>
              <a:rPr lang="en-US" dirty="0"/>
              <a:t>around the track </a:t>
            </a:r>
          </a:p>
          <a:p>
            <a:pPr lvl="1"/>
            <a:r>
              <a:rPr lang="en-US" dirty="0"/>
              <a:t>By the exhausted </a:t>
            </a:r>
            <a:br>
              <a:rPr lang="en-US" dirty="0"/>
            </a:br>
            <a:r>
              <a:rPr lang="en-US" dirty="0"/>
              <a:t>victors (us)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Review course goals</a:t>
            </a:r>
          </a:p>
          <a:p>
            <a:pPr lvl="1"/>
            <a:r>
              <a:rPr lang="en-US" dirty="0">
                <a:sym typeface="Wingdings" pitchFamily="2" charset="2"/>
              </a:rPr>
              <a:t>See if we met them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sz="1000" dirty="0">
              <a:sym typeface="Wingdings" pitchFamily="2" charset="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652" y="1998690"/>
            <a:ext cx="4429085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0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all made this a great class</a:t>
            </a:r>
            <a:endParaRPr lang="en-US" b="1" dirty="0"/>
          </a:p>
          <a:p>
            <a:pPr lvl="1"/>
            <a:r>
              <a:rPr lang="en-US" sz="3200" dirty="0"/>
              <a:t>Great attitude about learning DB topics</a:t>
            </a:r>
          </a:p>
          <a:p>
            <a:pPr lvl="1"/>
            <a:r>
              <a:rPr lang="en-US" sz="3200" dirty="0"/>
              <a:t>(Mostly) good class attendance and questions</a:t>
            </a:r>
          </a:p>
          <a:p>
            <a:pPr lvl="1"/>
            <a:r>
              <a:rPr lang="en-US" sz="3200" dirty="0"/>
              <a:t>Occasionally laughed at stuff </a:t>
            </a:r>
            <a:r>
              <a:rPr lang="en-US" sz="3200" dirty="0">
                <a:sym typeface="Wingdings" pitchFamily="2" charset="2"/>
              </a:rPr>
              <a:t></a:t>
            </a:r>
            <a:br>
              <a:rPr lang="en-US" sz="3200" dirty="0">
                <a:sym typeface="Wingdings" pitchFamily="2" charset="2"/>
              </a:rPr>
            </a:br>
            <a:endParaRPr lang="en-US" sz="32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921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061B-1D0F-E942-9F14-A39A1051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F493-A789-574A-A95E-B934C683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Growing pains:</a:t>
            </a:r>
          </a:p>
          <a:p>
            <a:pPr lvl="1"/>
            <a:r>
              <a:rPr lang="en-US" dirty="0"/>
              <a:t>Will re-examine use of Google Cloud for database and Linux infrastructure.</a:t>
            </a:r>
          </a:p>
          <a:p>
            <a:pPr lvl="1"/>
            <a:r>
              <a:rPr lang="en-US" dirty="0"/>
              <a:t>I want to make it easier for people to collaborate on the group project.</a:t>
            </a:r>
          </a:p>
        </p:txBody>
      </p:sp>
    </p:spTree>
    <p:extLst>
      <p:ext uri="{BB962C8B-B14F-4D97-AF65-F5344CB8AC3E}">
        <p14:creationId xmlns:p14="http://schemas.microsoft.com/office/powerpoint/2010/main" val="130341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ym typeface="Wingdings" pitchFamily="2" charset="2"/>
              </a:rPr>
              <a:t>My fourth time teaching this course.</a:t>
            </a:r>
          </a:p>
          <a:p>
            <a:r>
              <a:rPr lang="en-US" sz="2800" dirty="0">
                <a:sym typeface="Wingdings" pitchFamily="2" charset="2"/>
              </a:rPr>
              <a:t>Feedback is appreciated on projects, tests, and their respective difficulty (too hard, too easy, just right?)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352800"/>
            <a:ext cx="4572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1168.strip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232" y="369615"/>
            <a:ext cx="8810458" cy="267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4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569</Words>
  <Application>Microsoft Macintosh PowerPoint</Application>
  <PresentationFormat>On-screen Show (4:3)</PresentationFormat>
  <Paragraphs>68</Paragraphs>
  <Slides>14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Last Few Things</vt:lpstr>
      <vt:lpstr>Final Exam</vt:lpstr>
      <vt:lpstr>Final exam topics</vt:lpstr>
      <vt:lpstr>Victory Lap</vt:lpstr>
      <vt:lpstr>Thank you!</vt:lpstr>
      <vt:lpstr>For next time</vt:lpstr>
      <vt:lpstr>Thank you!</vt:lpstr>
      <vt:lpstr>PowerPoint Presentation</vt:lpstr>
      <vt:lpstr>What will you learn? (from lecture 1)</vt:lpstr>
      <vt:lpstr>Project debriefing</vt:lpstr>
      <vt:lpstr>What's next?</vt:lpstr>
      <vt:lpstr>Stay in touch</vt:lpstr>
      <vt:lpstr>PowerPoint Presentation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Kirlin</dc:creator>
  <cp:lastModifiedBy>Kirlin_Phillip</cp:lastModifiedBy>
  <cp:revision>16</cp:revision>
  <dcterms:created xsi:type="dcterms:W3CDTF">2014-04-23T14:03:20Z</dcterms:created>
  <dcterms:modified xsi:type="dcterms:W3CDTF">2019-12-04T18:16:03Z</dcterms:modified>
</cp:coreProperties>
</file>