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2"/>
    <p:sldId id="301" r:id="rId3"/>
    <p:sldId id="259" r:id="rId4"/>
    <p:sldId id="260" r:id="rId5"/>
    <p:sldId id="288" r:id="rId6"/>
    <p:sldId id="291" r:id="rId7"/>
    <p:sldId id="261" r:id="rId8"/>
    <p:sldId id="262" r:id="rId9"/>
    <p:sldId id="292" r:id="rId10"/>
    <p:sldId id="264" r:id="rId11"/>
    <p:sldId id="293" r:id="rId12"/>
    <p:sldId id="294" r:id="rId13"/>
    <p:sldId id="295" r:id="rId14"/>
    <p:sldId id="297" r:id="rId15"/>
    <p:sldId id="296" r:id="rId16"/>
    <p:sldId id="298" r:id="rId17"/>
    <p:sldId id="302" r:id="rId18"/>
    <p:sldId id="271" r:id="rId19"/>
    <p:sldId id="272" r:id="rId20"/>
    <p:sldId id="274" r:id="rId21"/>
    <p:sldId id="276" r:id="rId22"/>
    <p:sldId id="299" r:id="rId23"/>
    <p:sldId id="300" r:id="rId24"/>
    <p:sldId id="278" r:id="rId25"/>
    <p:sldId id="370" r:id="rId26"/>
    <p:sldId id="369" r:id="rId27"/>
    <p:sldId id="323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4" r:id="rId49"/>
    <p:sldId id="325" r:id="rId50"/>
    <p:sldId id="371" r:id="rId51"/>
    <p:sldId id="326" r:id="rId52"/>
    <p:sldId id="327" r:id="rId53"/>
    <p:sldId id="329" r:id="rId54"/>
    <p:sldId id="328" r:id="rId55"/>
    <p:sldId id="372" r:id="rId56"/>
    <p:sldId id="331" r:id="rId57"/>
    <p:sldId id="33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5142"/>
  </p:normalViewPr>
  <p:slideViewPr>
    <p:cSldViewPr snapToGrid="0" snapToObjects="1">
      <p:cViewPr varScale="1">
        <p:scale>
          <a:sx n="142" d="100"/>
          <a:sy n="142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8AC8-C980-F840-BCE0-4563A28B937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1E7D-3066-F647-A1B5-0367555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554D-B883-2445-8D5D-FD313539B9F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471B-5189-404B-89F5-315A20120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26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sets are kind of like</a:t>
            </a:r>
            <a:r>
              <a:rPr lang="en-US" baseline="0" dirty="0"/>
              <a:t> classes in OO.</a:t>
            </a:r>
          </a:p>
          <a:p>
            <a:r>
              <a:rPr lang="en-US" baseline="0" dirty="0"/>
              <a:t>Entities are instances of that class (or the individual objects)</a:t>
            </a:r>
          </a:p>
          <a:p>
            <a:r>
              <a:rPr lang="en-US" baseline="0" dirty="0"/>
              <a:t>Attributes are like data members of the class.</a:t>
            </a:r>
          </a:p>
          <a:p>
            <a:r>
              <a:rPr lang="en-US" baseline="0" dirty="0"/>
              <a:t>Relationships don't have a good analogy in OO.  They usually represent some kind of connection between two or more entity sets.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so far?</a:t>
            </a:r>
          </a:p>
          <a:p>
            <a:r>
              <a:rPr lang="en-US" dirty="0"/>
              <a:t>	Students have AT MOST ONE first</a:t>
            </a:r>
            <a:r>
              <a:rPr lang="en-US" baseline="0" dirty="0"/>
              <a:t> year advisor.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1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appropriate EXACTLY one situations for </a:t>
            </a:r>
            <a:r>
              <a:rPr lang="en-US" dirty="0" err="1"/>
              <a:t>amazon.com</a:t>
            </a:r>
            <a:r>
              <a:rPr lang="en-US" baseline="0" dirty="0"/>
              <a:t> in a many-one relationship?</a:t>
            </a:r>
          </a:p>
          <a:p>
            <a:r>
              <a:rPr lang="en-US" baseline="0" dirty="0"/>
              <a:t>	A PACKAGE has EXACTLY one ADDRESS.</a:t>
            </a:r>
          </a:p>
          <a:p>
            <a:r>
              <a:rPr lang="en-US" baseline="0" dirty="0"/>
              <a:t>	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2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examples for </a:t>
            </a:r>
            <a:r>
              <a:rPr lang="en-US" dirty="0" err="1"/>
              <a:t>amazon.com</a:t>
            </a:r>
            <a:r>
              <a:rPr lang="en-US" dirty="0"/>
              <a:t> books? USER rates a BOOK,</a:t>
            </a:r>
            <a:r>
              <a:rPr lang="en-US" baseline="0" dirty="0"/>
              <a:t> needs a  rating.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example:</a:t>
            </a:r>
          </a:p>
          <a:p>
            <a:r>
              <a:rPr lang="en-US" dirty="0"/>
              <a:t>Assume</a:t>
            </a:r>
            <a:r>
              <a:rPr lang="en-US" baseline="0" dirty="0"/>
              <a:t> we have entity sets for COURSES(name), PROFS(name), STUDENTS(name).  </a:t>
            </a:r>
          </a:p>
          <a:p>
            <a:r>
              <a:rPr lang="en-US" baseline="0" dirty="0"/>
              <a:t>Three-way relationship ENROLLS.  Why is each possible 2-way relationship deficient?</a:t>
            </a:r>
          </a:p>
          <a:p>
            <a:r>
              <a:rPr lang="en-US" baseline="0" dirty="0"/>
              <a:t>Use example from book, 3-way btw STARS, MOVIES, STUDIOS.  Arrow pointing into Studios.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 friend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3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 example </a:t>
            </a:r>
            <a:r>
              <a:rPr lang="mr-IN" dirty="0"/>
              <a:t>–</a:t>
            </a:r>
            <a:r>
              <a:rPr lang="en-US" dirty="0"/>
              <a:t> if a friendship is not bi-directional.</a:t>
            </a:r>
          </a:p>
          <a:p>
            <a:r>
              <a:rPr lang="en-US" dirty="0"/>
              <a:t>How about with </a:t>
            </a:r>
            <a:r>
              <a:rPr lang="en-US" dirty="0" err="1"/>
              <a:t>amazon.com</a:t>
            </a:r>
            <a:r>
              <a:rPr lang="en-US" dirty="0"/>
              <a:t> books?  [sequel</a:t>
            </a:r>
            <a:r>
              <a:rPr lang="en-US" baseline="0" dirty="0"/>
              <a:t> to, inspired by, uses characters in, ]</a:t>
            </a:r>
          </a:p>
          <a:p>
            <a:r>
              <a:rPr lang="en-US" baseline="0" dirty="0" err="1"/>
              <a:t>Amazon.com</a:t>
            </a:r>
            <a:r>
              <a:rPr lang="en-US" baseline="0" dirty="0"/>
              <a:t> users: [watching </a:t>
            </a:r>
            <a:r>
              <a:rPr lang="en-US" baseline="0" dirty="0" err="1"/>
              <a:t>wishlist</a:t>
            </a:r>
            <a:r>
              <a:rPr lang="en-US" baseline="0" dirty="0"/>
              <a:t> of]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6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r>
              <a:rPr lang="en-US" dirty="0"/>
              <a:t> books.</a:t>
            </a:r>
          </a:p>
          <a:p>
            <a:r>
              <a:rPr lang="en-US" dirty="0"/>
              <a:t>	How</a:t>
            </a:r>
            <a:r>
              <a:rPr lang="en-US" baseline="0" dirty="0"/>
              <a:t> about USERS and BOOKS.</a:t>
            </a:r>
          </a:p>
          <a:p>
            <a:r>
              <a:rPr lang="en-US" baseline="0" dirty="0"/>
              <a:t>	USERS recommend BOOKS.</a:t>
            </a:r>
          </a:p>
          <a:p>
            <a:r>
              <a:rPr lang="en-US" baseline="0" dirty="0"/>
              <a:t>	USERS buy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4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example – Suppose we have STUDENTS, PROFS, and DEPTS.  We could have a Course relationship btw these 3.  </a:t>
            </a:r>
          </a:p>
          <a:p>
            <a:r>
              <a:rPr lang="en-US" dirty="0"/>
              <a:t>Do example with Enroll</a:t>
            </a:r>
            <a:r>
              <a:rPr lang="en-US" baseline="0" dirty="0"/>
              <a:t> relationship between STUDENTS, PROFS, COURSES. (this shouldn't be a 3-way </a:t>
            </a:r>
            <a:r>
              <a:rPr lang="en-US" baseline="0" dirty="0" err="1"/>
              <a:t>relnship</a:t>
            </a:r>
            <a:r>
              <a:rPr lang="en-US" baseline="0" dirty="0"/>
              <a:t> in 1</a:t>
            </a:r>
            <a:r>
              <a:rPr lang="en-US" baseline="30000" dirty="0"/>
              <a:t>st</a:t>
            </a:r>
            <a:r>
              <a:rPr lang="en-US" baseline="0" dirty="0"/>
              <a:t> place)</a:t>
            </a:r>
          </a:p>
          <a:p>
            <a:r>
              <a:rPr lang="en-US" baseline="0" dirty="0"/>
              <a:t>Flights: AIRPORT 2x (depart, arrive), PERSON.  Relationship = Flies  ATTRIB=flight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 4 = make LOCATION entity set,  has attributes phone/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Hogwarts</a:t>
            </a:r>
            <a:r>
              <a:rPr lang="en-US" baseline="0" dirty="0"/>
              <a:t> examples, each STUDENT is an ENTITY.  The entire set of students constitutes an ENTITY SET.  </a:t>
            </a:r>
          </a:p>
          <a:p>
            <a:r>
              <a:rPr lang="en-US" baseline="0" dirty="0"/>
              <a:t>ATTRIBUTES of STUDENTS would be first name,  last name, house and pet.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 bookstore.  BOOKS</a:t>
            </a:r>
            <a:r>
              <a:rPr lang="en-US" baseline="0" dirty="0"/>
              <a:t> might have subclasses for BIOGRAPHY (</a:t>
            </a:r>
            <a:r>
              <a:rPr lang="en-US" baseline="0" dirty="0" err="1"/>
              <a:t>attrib</a:t>
            </a:r>
            <a:r>
              <a:rPr lang="en-US" baseline="0" dirty="0"/>
              <a:t>=subject name).  TEXTBOOK (topic).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9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 for avoid redundancy---State, Capital City, Cities.  If State and City are entity sets, then maybe there is a part-of relationship connecting them.  But capital city shouldn't be an </a:t>
            </a:r>
            <a:r>
              <a:rPr lang="en-US" dirty="0" err="1"/>
              <a:t>attrib</a:t>
            </a:r>
            <a:r>
              <a:rPr lang="en-US" dirty="0"/>
              <a:t> of state, then.  (Maybe a Boolean </a:t>
            </a:r>
            <a:r>
              <a:rPr lang="en-US" dirty="0" err="1"/>
              <a:t>attrib</a:t>
            </a:r>
            <a:r>
              <a:rPr lang="en-US" dirty="0"/>
              <a:t> of the </a:t>
            </a:r>
            <a:r>
              <a:rPr lang="en-US" dirty="0" err="1"/>
              <a:t>rel'nship</a:t>
            </a:r>
            <a:r>
              <a:rPr lang="en-US" dirty="0"/>
              <a:t>?)</a:t>
            </a:r>
          </a:p>
          <a:p>
            <a:endParaRPr lang="en-US" dirty="0"/>
          </a:p>
          <a:p>
            <a:r>
              <a:rPr lang="en-US" dirty="0"/>
              <a:t>choosing right </a:t>
            </a:r>
            <a:r>
              <a:rPr lang="en-US" dirty="0" err="1"/>
              <a:t>relnship</a:t>
            </a:r>
            <a:r>
              <a:rPr lang="en-US" dirty="0"/>
              <a:t> – consider courses and students.  Classic multiway </a:t>
            </a:r>
            <a:r>
              <a:rPr lang="en-US" dirty="0" err="1"/>
              <a:t>relnship</a:t>
            </a:r>
            <a:r>
              <a:rPr lang="en-US" dirty="0"/>
              <a:t>.  But what about if a student drops a course?  How is this represented?  How do we store the drop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6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State, Capital City</a:t>
            </a:r>
            <a:r>
              <a:rPr lang="en-US"/>
              <a:t>,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6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Professors</a:t>
            </a:r>
            <a:r>
              <a:rPr lang="en-US" baseline="0" dirty="0"/>
              <a:t> </a:t>
            </a:r>
            <a:r>
              <a:rPr lang="en-US" baseline="0" dirty="0">
                <a:sym typeface="Wingdings"/>
              </a:rPr>
              <a:t>-</a:t>
            </a:r>
            <a:r>
              <a:rPr lang="en-US" baseline="0" dirty="0" err="1"/>
              <a:t>Headof</a:t>
            </a:r>
            <a:r>
              <a:rPr lang="en-US" baseline="0" dirty="0"/>
              <a:t> </a:t>
            </a:r>
            <a:r>
              <a:rPr lang="en-US" baseline="0"/>
              <a:t>relationship -</a:t>
            </a:r>
            <a:r>
              <a:rPr lang="en-US" baseline="0">
                <a:sym typeface="Wingdings"/>
              </a:rPr>
              <a:t></a:t>
            </a:r>
            <a:r>
              <a:rPr lang="en-US" baseline="0"/>
              <a:t> </a:t>
            </a:r>
            <a:r>
              <a:rPr lang="en-US" baseline="0" dirty="0"/>
              <a:t>Houses.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25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here </a:t>
            </a:r>
            <a:r>
              <a:rPr lang="en-US" dirty="0" err="1"/>
              <a:t>feb</a:t>
            </a:r>
            <a:r>
              <a:rPr lang="en-US" dirty="0"/>
              <a:t> 13</a:t>
            </a:r>
          </a:p>
          <a:p>
            <a:r>
              <a:rPr lang="en-US" dirty="0"/>
              <a:t>Quick review – States and governors.  Every</a:t>
            </a:r>
            <a:r>
              <a:rPr lang="en-US" baseline="0" dirty="0"/>
              <a:t> state has at most one governor (can be no </a:t>
            </a:r>
            <a:r>
              <a:rPr lang="en-US" baseline="0" dirty="0" err="1"/>
              <a:t>gov</a:t>
            </a:r>
            <a:r>
              <a:rPr lang="en-US" baseline="0" dirty="0"/>
              <a:t>).  Every governor governs exactly one state.  (Rounded to states, pointed to </a:t>
            </a:r>
            <a:r>
              <a:rPr lang="en-US" baseline="0" dirty="0" err="1"/>
              <a:t>govs</a:t>
            </a:r>
            <a:r>
              <a:rPr lang="en-US" baseline="0" dirty="0"/>
              <a:t>)</a:t>
            </a:r>
          </a:p>
          <a:p>
            <a:r>
              <a:rPr lang="en-US" baseline="0" dirty="0"/>
              <a:t>REPHRASE AS:   What if states and </a:t>
            </a:r>
            <a:r>
              <a:rPr lang="en-US" baseline="0" dirty="0" err="1"/>
              <a:t>govs</a:t>
            </a:r>
            <a:r>
              <a:rPr lang="en-US" baseline="0" dirty="0"/>
              <a:t>, but other entity is People.  Now rounded arrow to states becomes pointed.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6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SAY:</a:t>
            </a:r>
            <a:r>
              <a:rPr lang="en-US" baseline="0" dirty="0"/>
              <a:t> Suppose we don’t have a CRN on each course.  We have a course entity with name and number.  DEPTS with name.  </a:t>
            </a:r>
          </a:p>
          <a:p>
            <a:r>
              <a:rPr lang="en-US" baseline="0" dirty="0"/>
              <a:t>Similar thing with FLIGHTS(airline, number).  What if we upgrade airline to an entity set?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0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  <a:r>
              <a:rPr lang="en-US" baseline="0" dirty="0"/>
              <a:t> bit </a:t>
            </a:r>
            <a:r>
              <a:rPr lang="mr-IN" baseline="0" dirty="0"/>
              <a:t>–</a:t>
            </a:r>
            <a:r>
              <a:rPr lang="en-US" baseline="0" dirty="0"/>
              <a:t> arrow is curvy, meaning the entity must exist in 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38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CRN</a:t>
            </a:r>
            <a:r>
              <a:rPr lang="en-US" baseline="0" dirty="0"/>
              <a:t> added to courses causes COURSE to no longer be weak.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three way relationship between CUSTOMER, CAR, SALESPERSON.</a:t>
            </a:r>
          </a:p>
          <a:p>
            <a:r>
              <a:rPr lang="en-US" dirty="0"/>
              <a:t>Convert to binary</a:t>
            </a:r>
            <a:r>
              <a:rPr lang="en-US" baseline="0" dirty="0"/>
              <a:t> relationships.</a:t>
            </a:r>
          </a:p>
          <a:p>
            <a:r>
              <a:rPr lang="en-US" baseline="0" dirty="0"/>
              <a:t>How does this change if I need to RENT more than one CAR at the same time?</a:t>
            </a:r>
          </a:p>
          <a:p>
            <a:r>
              <a:rPr lang="en-US" baseline="0" dirty="0"/>
              <a:t>Seemingly has the same ternary relationship.  Can’t put arrows on any of the lines in the 3-way relationship.</a:t>
            </a:r>
          </a:p>
          <a:p>
            <a:r>
              <a:rPr lang="en-US" baseline="0" dirty="0"/>
              <a:t>But then you end up with the same set of binary relationships in either situation.</a:t>
            </a:r>
          </a:p>
          <a:p>
            <a:r>
              <a:rPr lang="en-US" baseline="0" dirty="0"/>
              <a:t>ASK YOURSELF </a:t>
            </a:r>
            <a:r>
              <a:rPr lang="mr-IN" baseline="0" dirty="0"/>
              <a:t>–</a:t>
            </a: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2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students, profs, </a:t>
            </a:r>
            <a:r>
              <a:rPr lang="en-US" dirty="0" err="1"/>
              <a:t>depts</a:t>
            </a:r>
            <a:r>
              <a:rPr lang="en-US" dirty="0"/>
              <a:t>, take, teach,</a:t>
            </a:r>
            <a:r>
              <a:rPr lang="en-US" baseline="0" dirty="0"/>
              <a:t> </a:t>
            </a:r>
            <a:r>
              <a:rPr lang="en-US" baseline="0" dirty="0" err="1"/>
              <a:t>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example for AMAZON  (assume just selling books).  What entities would an</a:t>
            </a:r>
            <a:r>
              <a:rPr lang="en-US" baseline="0" dirty="0"/>
              <a:t> online store need?</a:t>
            </a:r>
          </a:p>
          <a:p>
            <a:r>
              <a:rPr lang="en-US" baseline="0" dirty="0"/>
              <a:t>BOOK</a:t>
            </a:r>
          </a:p>
          <a:p>
            <a:r>
              <a:rPr lang="en-US" baseline="0" dirty="0"/>
              <a:t>CUSTOMER</a:t>
            </a:r>
          </a:p>
          <a:p>
            <a:r>
              <a:rPr lang="en-US" baseline="0" dirty="0"/>
              <a:t>SELLER</a:t>
            </a:r>
          </a:p>
          <a:p>
            <a:r>
              <a:rPr lang="en-US" baseline="0" dirty="0"/>
              <a:t>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6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 person</a:t>
            </a:r>
          </a:p>
          <a:p>
            <a:r>
              <a:rPr lang="en-US" dirty="0"/>
              <a:t>Person(name, email)</a:t>
            </a:r>
          </a:p>
          <a:p>
            <a:r>
              <a:rPr lang="en-US" dirty="0" err="1"/>
              <a:t>FriendOf</a:t>
            </a:r>
            <a:r>
              <a:rPr lang="en-US" dirty="0"/>
              <a:t>(</a:t>
            </a:r>
            <a:r>
              <a:rPr lang="en-US" dirty="0" err="1"/>
              <a:t>RequesterEmail</a:t>
            </a:r>
            <a:r>
              <a:rPr lang="en-US" dirty="0"/>
              <a:t>, </a:t>
            </a:r>
            <a:r>
              <a:rPr lang="en-US" dirty="0" err="1"/>
              <a:t>RecipientEmail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3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courses(</a:t>
            </a:r>
            <a:r>
              <a:rPr lang="en-US" dirty="0" err="1"/>
              <a:t>num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deptname</a:t>
            </a:r>
            <a:r>
              <a:rPr lang="en-US" baseline="0" dirty="0"/>
              <a:t>, </a:t>
            </a:r>
            <a:r>
              <a:rPr lang="en-US" baseline="0" dirty="0" err="1"/>
              <a:t>coursename</a:t>
            </a:r>
            <a:r>
              <a:rPr lang="en-US" baseline="0" dirty="0"/>
              <a:t>, classroom, enrollment)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3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schema for OFFER!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3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2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3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one with BOOK(name,</a:t>
            </a:r>
            <a:r>
              <a:rPr lang="en-US" baseline="0" dirty="0"/>
              <a:t> author, </a:t>
            </a:r>
            <a:r>
              <a:rPr lang="en-US" baseline="0" dirty="0" err="1"/>
              <a:t>isbn</a:t>
            </a:r>
            <a:r>
              <a:rPr lang="en-US" baseline="0" dirty="0"/>
              <a:t>), TEXTBOOK(topic), BIOGRAPHY(</a:t>
            </a:r>
            <a:r>
              <a:rPr lang="en-US" baseline="0" dirty="0" err="1"/>
              <a:t>subjectName</a:t>
            </a:r>
            <a:r>
              <a:rPr lang="en-US" baseline="0" dirty="0"/>
              <a:t>), maybe CS-TEXT(language).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BOOK, TEXTBOOK+BOOK,</a:t>
            </a:r>
            <a:r>
              <a:rPr lang="en-US" baseline="0" dirty="0"/>
              <a:t> BIO+BOOK, CS-TEXT+TEXT+BOOK.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Students, Courses, Profs</a:t>
            </a:r>
          </a:p>
          <a:p>
            <a:r>
              <a:rPr lang="en-US" dirty="0"/>
              <a:t>Students</a:t>
            </a:r>
            <a:r>
              <a:rPr lang="en-US" baseline="0" dirty="0"/>
              <a:t> TAKE courses</a:t>
            </a:r>
          </a:p>
          <a:p>
            <a:r>
              <a:rPr lang="en-US" baseline="0" dirty="0"/>
              <a:t>Professors Teach Courses</a:t>
            </a:r>
          </a:p>
          <a:p>
            <a:r>
              <a:rPr lang="en-US" baseline="0" dirty="0"/>
              <a:t>Professors ADVISE students</a:t>
            </a:r>
          </a:p>
          <a:p>
            <a:r>
              <a:rPr lang="en-US" baseline="0" dirty="0"/>
              <a:t>Continue with amazon example.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about arrow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Lingo here is not supercritical, as long as everyone knows what they're talking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 so far-students, profs, courses,</a:t>
            </a:r>
            <a:r>
              <a:rPr lang="en-US" baseline="0" dirty="0"/>
              <a:t> </a:t>
            </a:r>
            <a:r>
              <a:rPr lang="en-US" baseline="0" dirty="0" err="1"/>
              <a:t>amazon.com</a:t>
            </a:r>
            <a:r>
              <a:rPr lang="en-US" baseline="0" dirty="0"/>
              <a:t> stuff.</a:t>
            </a:r>
          </a:p>
          <a:p>
            <a:r>
              <a:rPr lang="en-US" baseline="0" dirty="0"/>
              <a:t>Examples of entity set of students: 3 students, each with PID, name, </a:t>
            </a:r>
            <a:r>
              <a:rPr lang="en-US" baseline="0" dirty="0" err="1"/>
              <a:t>addr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many-one</a:t>
            </a:r>
            <a:r>
              <a:rPr lang="en-US" baseline="0" dirty="0"/>
              <a:t> – </a:t>
            </a:r>
          </a:p>
          <a:p>
            <a:r>
              <a:rPr lang="en-US" baseline="0" dirty="0"/>
              <a:t>one-one- presidents and colleges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in our ER</a:t>
            </a:r>
            <a:r>
              <a:rPr lang="en-US" baseline="0" dirty="0"/>
              <a:t> models so far?</a:t>
            </a:r>
          </a:p>
          <a:p>
            <a:r>
              <a:rPr lang="en-US" baseline="0" dirty="0"/>
              <a:t>	students to classes.</a:t>
            </a:r>
          </a:p>
          <a:p>
            <a:r>
              <a:rPr lang="en-US" baseline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471B-5189-404B-89F5-315A201205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1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8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Prakash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VT CS 4604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Prakash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VT CS 4604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ACD9-E499-1B4D-A819-2E5B3B5A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E/R Models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(Chapter 4)</a:t>
            </a:r>
          </a:p>
        </p:txBody>
      </p:sp>
    </p:spTree>
    <p:extLst>
      <p:ext uri="{BB962C8B-B14F-4D97-AF65-F5344CB8AC3E}">
        <p14:creationId xmlns:p14="http://schemas.microsoft.com/office/powerpoint/2010/main" val="166708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Relationships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 relationship connects two or more entity sets.</a:t>
            </a:r>
          </a:p>
          <a:p>
            <a:r>
              <a:rPr lang="en-US" dirty="0">
                <a:latin typeface="Calibri" charset="0"/>
              </a:rPr>
              <a:t>It is represented by a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diamond</a:t>
            </a:r>
            <a:r>
              <a:rPr lang="en-US" dirty="0">
                <a:latin typeface="Calibri" charset="0"/>
              </a:rPr>
              <a:t>, with lines to each of the entity sets involved.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Don’t confuse ‘</a:t>
            </a:r>
            <a:r>
              <a:rPr lang="en-US" b="1" i="1" dirty="0">
                <a:latin typeface="Calibri" charset="0"/>
              </a:rPr>
              <a:t>relationships</a:t>
            </a:r>
            <a:r>
              <a:rPr lang="en-US" dirty="0">
                <a:latin typeface="Calibri" charset="0"/>
              </a:rPr>
              <a:t>’ with ‘</a:t>
            </a:r>
            <a:r>
              <a:rPr lang="en-US" b="1" i="1" dirty="0">
                <a:latin typeface="Calibri" charset="0"/>
              </a:rPr>
              <a:t>relations</a:t>
            </a:r>
            <a:r>
              <a:rPr lang="en-US" dirty="0">
                <a:latin typeface="Calibri" charset="0"/>
              </a:rPr>
              <a:t>’!</a:t>
            </a:r>
          </a:p>
        </p:txBody>
      </p:sp>
    </p:spTree>
    <p:extLst>
      <p:ext uri="{BB962C8B-B14F-4D97-AF65-F5344CB8AC3E}">
        <p14:creationId xmlns:p14="http://schemas.microsoft.com/office/powerpoint/2010/main" val="11756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Relationships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t="-4942" b="-4942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4991100" y="5014674"/>
            <a:ext cx="408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/>
              <a:t>Students Take Courses</a:t>
            </a:r>
          </a:p>
          <a:p>
            <a:pPr algn="r"/>
            <a:r>
              <a:rPr lang="en-US" sz="2800" i="1" dirty="0"/>
              <a:t>Professors Teach Courses</a:t>
            </a:r>
          </a:p>
          <a:p>
            <a:pPr algn="r"/>
            <a:r>
              <a:rPr lang="en-US" sz="2800" i="1" dirty="0"/>
              <a:t>Professors Advise Students</a:t>
            </a:r>
          </a:p>
          <a:p>
            <a:pPr algn="r"/>
            <a:r>
              <a:rPr lang="en-US" sz="2800" i="1" dirty="0"/>
              <a:t>(ignore arrows for now)</a:t>
            </a:r>
          </a:p>
        </p:txBody>
      </p:sp>
    </p:spTree>
    <p:extLst>
      <p:ext uri="{BB962C8B-B14F-4D97-AF65-F5344CB8AC3E}">
        <p14:creationId xmlns:p14="http://schemas.microsoft.com/office/powerpoint/2010/main" val="50290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an E/R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E/R diagram describes a schema, not the DB content itself.</a:t>
            </a:r>
          </a:p>
          <a:p>
            <a:r>
              <a:rPr lang="en-US" dirty="0"/>
              <a:t>However, we can visualize what the DB tuples might look like by thinking of an </a:t>
            </a:r>
            <a:r>
              <a:rPr lang="en-US" b="1" i="1" dirty="0"/>
              <a:t>instance</a:t>
            </a:r>
            <a:r>
              <a:rPr lang="en-US" dirty="0"/>
              <a:t> </a:t>
            </a:r>
            <a:r>
              <a:rPr lang="en-US" b="1" i="1" dirty="0"/>
              <a:t>of the E/R diagram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contains </a:t>
            </a:r>
            <a:r>
              <a:rPr lang="en-US" b="1" i="1" dirty="0"/>
              <a:t>instances of</a:t>
            </a:r>
            <a:r>
              <a:rPr lang="en-US" dirty="0"/>
              <a:t> entity sets and</a:t>
            </a:r>
          </a:p>
          <a:p>
            <a:pPr lvl="1"/>
            <a:r>
              <a:rPr lang="en-US" b="1" i="1" dirty="0"/>
              <a:t>instances of</a:t>
            </a:r>
            <a:r>
              <a:rPr lang="en-US" dirty="0"/>
              <a:t> relationship sets.</a:t>
            </a:r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an 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entity set, an instance of that entity set stores a specific set of entities.</a:t>
            </a:r>
          </a:p>
          <a:p>
            <a:r>
              <a:rPr lang="en-US" dirty="0"/>
              <a:t>Each entity is a tuple containing specific values for each attribute.</a:t>
            </a:r>
          </a:p>
          <a:p>
            <a:r>
              <a:rPr lang="en-US" dirty="0"/>
              <a:t>What are the examples of entity sets for our relations so far?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Instances of (binary) relationship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Binary relation with entities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:</a:t>
            </a:r>
          </a:p>
          <a:p>
            <a:r>
              <a:rPr lang="en-US" dirty="0"/>
              <a:t>Instance is a set of pairs {(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: </a:t>
            </a:r>
            <a:r>
              <a:rPr lang="en-US" i="1" dirty="0"/>
              <a:t>e</a:t>
            </a:r>
            <a:r>
              <a:rPr lang="en-US" dirty="0"/>
              <a:t> is in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 is in </a:t>
            </a:r>
            <a:r>
              <a:rPr lang="en-US" i="1" dirty="0"/>
              <a:t>F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Instance need not relate every tuple in </a:t>
            </a:r>
            <a:r>
              <a:rPr lang="en-US" i="1" dirty="0"/>
              <a:t>E</a:t>
            </a:r>
            <a:r>
              <a:rPr lang="en-US" dirty="0"/>
              <a:t> with every tuple in F.  Depends on what the relationship means.</a:t>
            </a:r>
          </a:p>
          <a:p>
            <a:r>
              <a:rPr lang="en-US" dirty="0"/>
              <a:t>(At the moment) Hard to visualize an instance of relationship set as a table (or relation) because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 are entities, not simple scalar values.</a:t>
            </a:r>
          </a:p>
        </p:txBody>
      </p:sp>
    </p:spTree>
    <p:extLst>
      <p:ext uri="{BB962C8B-B14F-4D97-AF65-F5344CB8AC3E}">
        <p14:creationId xmlns:p14="http://schemas.microsoft.com/office/powerpoint/2010/main" val="5923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a Relationship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Instance of relationship Takes (no </a:t>
            </a:r>
            <a:r>
              <a:rPr lang="en-US" dirty="0" err="1"/>
              <a:t>DeptName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Relationship R between (entity sets) E and F</a:t>
            </a:r>
          </a:p>
          <a:p>
            <a:pPr lvl="1"/>
            <a:r>
              <a:rPr lang="en-US" dirty="0"/>
              <a:t>Relates some </a:t>
            </a:r>
            <a:r>
              <a:rPr lang="en-US" i="1" dirty="0"/>
              <a:t>entities </a:t>
            </a:r>
            <a:r>
              <a:rPr lang="en-US" dirty="0"/>
              <a:t>in E to some </a:t>
            </a:r>
            <a:r>
              <a:rPr lang="en-US" i="1" dirty="0"/>
              <a:t>entities </a:t>
            </a:r>
            <a:r>
              <a:rPr lang="en-US" dirty="0"/>
              <a:t>in F</a:t>
            </a:r>
          </a:p>
        </p:txBody>
      </p:sp>
    </p:spTree>
    <p:extLst>
      <p:ext uri="{BB962C8B-B14F-4D97-AF65-F5344CB8AC3E}">
        <p14:creationId xmlns:p14="http://schemas.microsoft.com/office/powerpoint/2010/main" val="63583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for 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is Grade an attribute of? </a:t>
            </a:r>
          </a:p>
        </p:txBody>
      </p:sp>
    </p:spTree>
    <p:extLst>
      <p:ext uri="{BB962C8B-B14F-4D97-AF65-F5344CB8AC3E}">
        <p14:creationId xmlns:p14="http://schemas.microsoft.com/office/powerpoint/2010/main" val="11799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of binary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Many-one </a:t>
            </a:r>
            <a:r>
              <a:rPr lang="en-US" dirty="0"/>
              <a:t>from A to B: when each entity in A is connected to </a:t>
            </a:r>
            <a:r>
              <a:rPr lang="en-US" b="1" i="1" dirty="0"/>
              <a:t>at most one </a:t>
            </a:r>
            <a:r>
              <a:rPr lang="en-US" dirty="0"/>
              <a:t>entity in B.</a:t>
            </a:r>
          </a:p>
          <a:p>
            <a:pPr lvl="1"/>
            <a:r>
              <a:rPr lang="en-US" dirty="0"/>
              <a:t>If I give you a particular instance of entity A, you can give me back at most one entity in B.</a:t>
            </a:r>
          </a:p>
          <a:p>
            <a:pPr lvl="1"/>
            <a:r>
              <a:rPr lang="en-US" dirty="0"/>
              <a:t>But, each instance of B may have multiple As.</a:t>
            </a:r>
          </a:p>
          <a:p>
            <a:r>
              <a:rPr lang="en-US" dirty="0">
                <a:solidFill>
                  <a:srgbClr val="C0504D"/>
                </a:solidFill>
              </a:rPr>
              <a:t>One-one</a:t>
            </a:r>
            <a:r>
              <a:rPr lang="en-US" dirty="0"/>
              <a:t>: when a relationship is many-one from A to B and from B to A.</a:t>
            </a:r>
          </a:p>
          <a:p>
            <a:r>
              <a:rPr lang="en-US" dirty="0">
                <a:solidFill>
                  <a:srgbClr val="C0504D"/>
                </a:solidFill>
              </a:rPr>
              <a:t>Many-many</a:t>
            </a:r>
            <a:r>
              <a:rPr lang="en-US" dirty="0"/>
              <a:t>: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29834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Many-Many Relationships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 a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many-many</a:t>
            </a:r>
            <a:r>
              <a:rPr lang="en-US" dirty="0">
                <a:latin typeface="Calibri" charset="0"/>
              </a:rPr>
              <a:t> relationship, an entity of either set can be connected to many entities of the other set.</a:t>
            </a:r>
          </a:p>
        </p:txBody>
      </p:sp>
    </p:spTree>
    <p:extLst>
      <p:ext uri="{BB962C8B-B14F-4D97-AF65-F5344CB8AC3E}">
        <p14:creationId xmlns:p14="http://schemas.microsoft.com/office/powerpoint/2010/main" val="325969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Many-One Relationships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Some binary relationships are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many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-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one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from one entity set to another.</a:t>
            </a:r>
          </a:p>
          <a:p>
            <a:r>
              <a:rPr lang="en-US" dirty="0">
                <a:latin typeface="Calibri" charset="0"/>
              </a:rPr>
              <a:t>Each entity of the first set is connected to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at most</a:t>
            </a:r>
            <a:r>
              <a:rPr lang="en-US" dirty="0">
                <a:latin typeface="Calibri" charset="0"/>
              </a:rPr>
              <a:t> one entity of the second set.</a:t>
            </a:r>
          </a:p>
          <a:p>
            <a:r>
              <a:rPr lang="en-US" dirty="0">
                <a:latin typeface="Calibri" charset="0"/>
              </a:rPr>
              <a:t>But an entity of the second set can be connected to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zero, one, or many </a:t>
            </a:r>
            <a:r>
              <a:rPr lang="en-US" dirty="0">
                <a:latin typeface="Calibri" charset="0"/>
              </a:rPr>
              <a:t>entities of the first set.</a:t>
            </a:r>
          </a:p>
        </p:txBody>
      </p:sp>
    </p:spTree>
    <p:extLst>
      <p:ext uri="{BB962C8B-B14F-4D97-AF65-F5344CB8AC3E}">
        <p14:creationId xmlns:p14="http://schemas.microsoft.com/office/powerpoint/2010/main" val="22816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Pieces of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  <a:p>
            <a:pPr lvl="1"/>
            <a:r>
              <a:rPr lang="en-US" dirty="0"/>
              <a:t>Modeling data</a:t>
            </a:r>
          </a:p>
          <a:p>
            <a:r>
              <a:rPr lang="en-US" dirty="0"/>
              <a:t>Database programming</a:t>
            </a:r>
          </a:p>
          <a:p>
            <a:pPr lvl="1"/>
            <a:r>
              <a:rPr lang="en-US" dirty="0"/>
              <a:t>SQL (other languages)</a:t>
            </a:r>
          </a:p>
          <a:p>
            <a:pPr lvl="1"/>
            <a:r>
              <a:rPr lang="en-US" dirty="0"/>
              <a:t>Constructing applications</a:t>
            </a:r>
          </a:p>
          <a:p>
            <a:r>
              <a:rPr lang="en-US" dirty="0"/>
              <a:t>Database implementation</a:t>
            </a:r>
          </a:p>
          <a:p>
            <a:pPr lvl="1"/>
            <a:r>
              <a:rPr lang="en-US" dirty="0"/>
              <a:t>Learning how the guts work</a:t>
            </a:r>
          </a:p>
        </p:txBody>
      </p:sp>
    </p:spTree>
    <p:extLst>
      <p:ext uri="{BB962C8B-B14F-4D97-AF65-F5344CB8AC3E}">
        <p14:creationId xmlns:p14="http://schemas.microsoft.com/office/powerpoint/2010/main" val="21153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One-One Relationships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765" y="1981200"/>
            <a:ext cx="8480611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In a one-one relationship, each entity of either entity set is related to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at most one </a:t>
            </a:r>
            <a:r>
              <a:rPr lang="en-US" dirty="0">
                <a:latin typeface="Calibri" charset="0"/>
              </a:rPr>
              <a:t>entity of the other set.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4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Representing Multiplicity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Show a many-one relationship by</a:t>
            </a:r>
            <a:r>
              <a:rPr lang="en-US" sz="2800" dirty="0">
                <a:solidFill>
                  <a:srgbClr val="C00000"/>
                </a:solidFill>
                <a:latin typeface="Calibri" charset="0"/>
              </a:rPr>
              <a:t> an arrow entering the "one" side</a:t>
            </a:r>
            <a:r>
              <a:rPr lang="en-US" sz="2800" dirty="0">
                <a:latin typeface="Calibri" charset="0"/>
              </a:rPr>
              <a:t>.</a:t>
            </a:r>
          </a:p>
          <a:p>
            <a:r>
              <a:rPr lang="en-US" sz="2800" dirty="0">
                <a:latin typeface="Calibri" charset="0"/>
              </a:rPr>
              <a:t>Show a one-one relationship by </a:t>
            </a:r>
            <a:r>
              <a:rPr lang="en-US" sz="2800" dirty="0">
                <a:solidFill>
                  <a:srgbClr val="C00000"/>
                </a:solidFill>
                <a:latin typeface="Calibri" charset="0"/>
              </a:rPr>
              <a:t>arrows entering both </a:t>
            </a:r>
            <a:r>
              <a:rPr lang="en-US" sz="2800" dirty="0">
                <a:latin typeface="Calibri" charset="0"/>
              </a:rPr>
              <a:t>entity sets.</a:t>
            </a:r>
          </a:p>
        </p:txBody>
      </p:sp>
    </p:spTree>
    <p:extLst>
      <p:ext uri="{BB962C8B-B14F-4D97-AF65-F5344CB8AC3E}">
        <p14:creationId xmlns:p14="http://schemas.microsoft.com/office/powerpoint/2010/main" val="405049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Different kinds of relationships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16002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514600" y="36576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2514600" y="32004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2514600" y="27432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2514600" y="22860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800600" y="22860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8100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16002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4800600" y="32004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3810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4800600" y="27432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6096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0960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7010400" y="36576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7010400" y="32004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7010400" y="27432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7010400" y="22860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1600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1600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16002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1600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4800600" y="36576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38100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2514600" y="411480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35"/>
          <p:cNvSpPr>
            <a:spLocks noChangeShapeType="1"/>
          </p:cNvSpPr>
          <p:nvPr/>
        </p:nvSpPr>
        <p:spPr bwMode="auto">
          <a:xfrm>
            <a:off x="1828800" y="2514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38" name="Group 57"/>
          <p:cNvGrpSpPr>
            <a:grpSpLocks/>
          </p:cNvGrpSpPr>
          <p:nvPr/>
        </p:nvGrpSpPr>
        <p:grpSpPr bwMode="auto">
          <a:xfrm>
            <a:off x="1828800" y="2438400"/>
            <a:ext cx="762000" cy="838200"/>
            <a:chOff x="1152" y="1536"/>
            <a:chExt cx="480" cy="528"/>
          </a:xfrm>
        </p:grpSpPr>
        <p:sp>
          <p:nvSpPr>
            <p:cNvPr id="21590" name="Line 33"/>
            <p:cNvSpPr>
              <a:spLocks noChangeShapeType="1"/>
            </p:cNvSpPr>
            <p:nvPr/>
          </p:nvSpPr>
          <p:spPr bwMode="auto">
            <a:xfrm>
              <a:off x="1152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Line 34"/>
            <p:cNvSpPr>
              <a:spLocks noChangeShapeType="1"/>
            </p:cNvSpPr>
            <p:nvPr/>
          </p:nvSpPr>
          <p:spPr bwMode="auto">
            <a:xfrm flipV="1">
              <a:off x="1152" y="158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Line 38"/>
            <p:cNvSpPr>
              <a:spLocks noChangeShapeType="1"/>
            </p:cNvSpPr>
            <p:nvPr/>
          </p:nvSpPr>
          <p:spPr bwMode="auto">
            <a:xfrm flipV="1">
              <a:off x="1152" y="158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9" name="Group 60"/>
          <p:cNvGrpSpPr>
            <a:grpSpLocks/>
          </p:cNvGrpSpPr>
          <p:nvPr/>
        </p:nvGrpSpPr>
        <p:grpSpPr bwMode="auto">
          <a:xfrm>
            <a:off x="1828800" y="2895600"/>
            <a:ext cx="762000" cy="1828800"/>
            <a:chOff x="1152" y="1824"/>
            <a:chExt cx="480" cy="1152"/>
          </a:xfrm>
        </p:grpSpPr>
        <p:sp>
          <p:nvSpPr>
            <p:cNvPr id="21587" name="Line 36"/>
            <p:cNvSpPr>
              <a:spLocks noChangeShapeType="1"/>
            </p:cNvSpPr>
            <p:nvPr/>
          </p:nvSpPr>
          <p:spPr bwMode="auto">
            <a:xfrm>
              <a:off x="1152" y="1824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Line 40"/>
            <p:cNvSpPr>
              <a:spLocks noChangeShapeType="1"/>
            </p:cNvSpPr>
            <p:nvPr/>
          </p:nvSpPr>
          <p:spPr bwMode="auto">
            <a:xfrm>
              <a:off x="115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Line 41"/>
            <p:cNvSpPr>
              <a:spLocks noChangeShapeType="1"/>
            </p:cNvSpPr>
            <p:nvPr/>
          </p:nvSpPr>
          <p:spPr bwMode="auto">
            <a:xfrm flipV="1">
              <a:off x="1152" y="273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0" name="Group 58"/>
          <p:cNvGrpSpPr>
            <a:grpSpLocks/>
          </p:cNvGrpSpPr>
          <p:nvPr/>
        </p:nvGrpSpPr>
        <p:grpSpPr bwMode="auto">
          <a:xfrm>
            <a:off x="1739771" y="2921256"/>
            <a:ext cx="838200" cy="1676400"/>
            <a:chOff x="1104" y="1824"/>
            <a:chExt cx="528" cy="1056"/>
          </a:xfrm>
        </p:grpSpPr>
        <p:sp>
          <p:nvSpPr>
            <p:cNvPr id="21585" name="Line 37"/>
            <p:cNvSpPr>
              <a:spLocks noChangeShapeType="1"/>
            </p:cNvSpPr>
            <p:nvPr/>
          </p:nvSpPr>
          <p:spPr bwMode="auto">
            <a:xfrm flipV="1">
              <a:off x="1152" y="182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Line 43"/>
            <p:cNvSpPr>
              <a:spLocks noChangeShapeType="1"/>
            </p:cNvSpPr>
            <p:nvPr/>
          </p:nvSpPr>
          <p:spPr bwMode="auto">
            <a:xfrm flipV="1">
              <a:off x="1104" y="1824"/>
              <a:ext cx="52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1" name="Group 59"/>
          <p:cNvGrpSpPr>
            <a:grpSpLocks/>
          </p:cNvGrpSpPr>
          <p:nvPr/>
        </p:nvGrpSpPr>
        <p:grpSpPr bwMode="auto">
          <a:xfrm>
            <a:off x="1828800" y="3352800"/>
            <a:ext cx="685800" cy="1295400"/>
            <a:chOff x="1152" y="2112"/>
            <a:chExt cx="432" cy="816"/>
          </a:xfrm>
        </p:grpSpPr>
        <p:sp>
          <p:nvSpPr>
            <p:cNvPr id="21583" name="Line 42"/>
            <p:cNvSpPr>
              <a:spLocks noChangeShapeType="1"/>
            </p:cNvSpPr>
            <p:nvPr/>
          </p:nvSpPr>
          <p:spPr bwMode="auto">
            <a:xfrm flipV="1">
              <a:off x="1152" y="240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Line 45"/>
            <p:cNvSpPr>
              <a:spLocks noChangeShapeType="1"/>
            </p:cNvSpPr>
            <p:nvPr/>
          </p:nvSpPr>
          <p:spPr bwMode="auto">
            <a:xfrm flipH="1" flipV="1">
              <a:off x="1152" y="21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2" name="Group 61"/>
          <p:cNvGrpSpPr>
            <a:grpSpLocks/>
          </p:cNvGrpSpPr>
          <p:nvPr/>
        </p:nvGrpSpPr>
        <p:grpSpPr bwMode="auto">
          <a:xfrm>
            <a:off x="4038600" y="2362200"/>
            <a:ext cx="762000" cy="533400"/>
            <a:chOff x="2544" y="1488"/>
            <a:chExt cx="480" cy="336"/>
          </a:xfrm>
        </p:grpSpPr>
        <p:sp>
          <p:nvSpPr>
            <p:cNvPr id="21581" name="Line 47"/>
            <p:cNvSpPr>
              <a:spLocks noChangeShapeType="1"/>
            </p:cNvSpPr>
            <p:nvPr/>
          </p:nvSpPr>
          <p:spPr bwMode="auto">
            <a:xfrm>
              <a:off x="254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Line 48"/>
            <p:cNvSpPr>
              <a:spLocks noChangeShapeType="1"/>
            </p:cNvSpPr>
            <p:nvPr/>
          </p:nvSpPr>
          <p:spPr bwMode="auto">
            <a:xfrm flipV="1">
              <a:off x="2544" y="15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4" name="Group 62"/>
          <p:cNvGrpSpPr>
            <a:grpSpLocks/>
          </p:cNvGrpSpPr>
          <p:nvPr/>
        </p:nvGrpSpPr>
        <p:grpSpPr bwMode="auto">
          <a:xfrm>
            <a:off x="4038600" y="3733800"/>
            <a:ext cx="762000" cy="533400"/>
            <a:chOff x="2544" y="2352"/>
            <a:chExt cx="480" cy="336"/>
          </a:xfrm>
        </p:grpSpPr>
        <p:sp>
          <p:nvSpPr>
            <p:cNvPr id="21579" name="Line 50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Line 52"/>
            <p:cNvSpPr>
              <a:spLocks noChangeShapeType="1"/>
            </p:cNvSpPr>
            <p:nvPr/>
          </p:nvSpPr>
          <p:spPr bwMode="auto">
            <a:xfrm flipV="1">
              <a:off x="2544" y="2352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45" name="Line 53"/>
          <p:cNvSpPr>
            <a:spLocks noChangeShapeType="1"/>
          </p:cNvSpPr>
          <p:nvPr/>
        </p:nvSpPr>
        <p:spPr bwMode="auto">
          <a:xfrm>
            <a:off x="63246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55"/>
          <p:cNvSpPr>
            <a:spLocks noChangeShapeType="1"/>
          </p:cNvSpPr>
          <p:nvPr/>
        </p:nvSpPr>
        <p:spPr bwMode="auto">
          <a:xfrm flipV="1">
            <a:off x="63246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Text Box 56"/>
          <p:cNvSpPr txBox="1">
            <a:spLocks noChangeArrowheads="1"/>
          </p:cNvSpPr>
          <p:nvPr/>
        </p:nvSpPr>
        <p:spPr bwMode="auto">
          <a:xfrm>
            <a:off x="1077652" y="4961731"/>
            <a:ext cx="191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	many-many</a:t>
            </a:r>
            <a:endParaRPr lang="en-US" b="1" dirty="0"/>
          </a:p>
        </p:txBody>
      </p:sp>
      <p:sp>
        <p:nvSpPr>
          <p:cNvPr id="21571" name="Freeform 60"/>
          <p:cNvSpPr>
            <a:spLocks/>
          </p:cNvSpPr>
          <p:nvPr/>
        </p:nvSpPr>
        <p:spPr bwMode="auto">
          <a:xfrm>
            <a:off x="3810000" y="1295400"/>
            <a:ext cx="1220788" cy="920750"/>
          </a:xfrm>
          <a:custGeom>
            <a:avLst/>
            <a:gdLst>
              <a:gd name="T0" fmla="*/ 0 w 769"/>
              <a:gd name="T1" fmla="*/ 290 h 580"/>
              <a:gd name="T2" fmla="*/ 378 w 769"/>
              <a:gd name="T3" fmla="*/ 0 h 580"/>
              <a:gd name="T4" fmla="*/ 768 w 769"/>
              <a:gd name="T5" fmla="*/ 300 h 580"/>
              <a:gd name="T6" fmla="*/ 378 w 769"/>
              <a:gd name="T7" fmla="*/ 579 h 580"/>
              <a:gd name="T8" fmla="*/ 0 w 769"/>
              <a:gd name="T9" fmla="*/ 290 h 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80"/>
              <a:gd name="T17" fmla="*/ 769 w 769"/>
              <a:gd name="T18" fmla="*/ 580 h 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80">
                <a:moveTo>
                  <a:pt x="0" y="290"/>
                </a:moveTo>
                <a:lnTo>
                  <a:pt x="378" y="0"/>
                </a:lnTo>
                <a:lnTo>
                  <a:pt x="768" y="300"/>
                </a:lnTo>
                <a:lnTo>
                  <a:pt x="378" y="579"/>
                </a:lnTo>
                <a:lnTo>
                  <a:pt x="0" y="290"/>
                </a:lnTo>
              </a:path>
            </a:pathLst>
          </a:custGeom>
          <a:solidFill>
            <a:srgbClr val="FF7C8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72" name="Freeform 61"/>
          <p:cNvSpPr>
            <a:spLocks/>
          </p:cNvSpPr>
          <p:nvPr/>
        </p:nvSpPr>
        <p:spPr bwMode="auto">
          <a:xfrm>
            <a:off x="5562600" y="1524000"/>
            <a:ext cx="1176338" cy="468313"/>
          </a:xfrm>
          <a:custGeom>
            <a:avLst/>
            <a:gdLst>
              <a:gd name="T0" fmla="*/ 396 w 816"/>
              <a:gd name="T1" fmla="*/ 301 h 302"/>
              <a:gd name="T2" fmla="*/ 396 w 816"/>
              <a:gd name="T3" fmla="*/ 0 h 302"/>
              <a:gd name="T4" fmla="*/ 0 w 816"/>
              <a:gd name="T5" fmla="*/ 0 h 302"/>
              <a:gd name="T6" fmla="*/ 0 w 816"/>
              <a:gd name="T7" fmla="*/ 301 h 302"/>
              <a:gd name="T8" fmla="*/ 396 w 816"/>
              <a:gd name="T9" fmla="*/ 301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solidFill>
            <a:srgbClr val="4F81BD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73" name="Freeform 62"/>
          <p:cNvSpPr>
            <a:spLocks/>
          </p:cNvSpPr>
          <p:nvPr/>
        </p:nvSpPr>
        <p:spPr bwMode="auto">
          <a:xfrm>
            <a:off x="2286000" y="1524000"/>
            <a:ext cx="1143000" cy="468313"/>
          </a:xfrm>
          <a:custGeom>
            <a:avLst/>
            <a:gdLst>
              <a:gd name="T0" fmla="*/ 636 w 814"/>
              <a:gd name="T1" fmla="*/ 294 h 295"/>
              <a:gd name="T2" fmla="*/ 636 w 814"/>
              <a:gd name="T3" fmla="*/ 0 h 295"/>
              <a:gd name="T4" fmla="*/ 0 w 814"/>
              <a:gd name="T5" fmla="*/ 0 h 295"/>
              <a:gd name="T6" fmla="*/ 0 w 814"/>
              <a:gd name="T7" fmla="*/ 294 h 295"/>
              <a:gd name="T8" fmla="*/ 636 w 814"/>
              <a:gd name="T9" fmla="*/ 294 h 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4"/>
              <a:gd name="T16" fmla="*/ 0 h 295"/>
              <a:gd name="T17" fmla="*/ 814 w 814"/>
              <a:gd name="T18" fmla="*/ 295 h 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4" h="295">
                <a:moveTo>
                  <a:pt x="813" y="294"/>
                </a:moveTo>
                <a:lnTo>
                  <a:pt x="813" y="0"/>
                </a:lnTo>
                <a:lnTo>
                  <a:pt x="0" y="0"/>
                </a:lnTo>
                <a:lnTo>
                  <a:pt x="0" y="294"/>
                </a:lnTo>
                <a:lnTo>
                  <a:pt x="813" y="294"/>
                </a:lnTo>
              </a:path>
            </a:pathLst>
          </a:custGeom>
          <a:solidFill>
            <a:srgbClr val="00800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74" name="Rectangle 63"/>
          <p:cNvSpPr>
            <a:spLocks noChangeArrowheads="1"/>
          </p:cNvSpPr>
          <p:nvPr/>
        </p:nvSpPr>
        <p:spPr bwMode="auto">
          <a:xfrm>
            <a:off x="2362200" y="1600200"/>
            <a:ext cx="631825" cy="33655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Profs.</a:t>
            </a:r>
          </a:p>
        </p:txBody>
      </p:sp>
      <p:sp>
        <p:nvSpPr>
          <p:cNvPr id="21575" name="Line 64"/>
          <p:cNvSpPr>
            <a:spLocks noChangeShapeType="1"/>
          </p:cNvSpPr>
          <p:nvPr/>
        </p:nvSpPr>
        <p:spPr bwMode="auto">
          <a:xfrm flipH="1">
            <a:off x="3429000" y="17526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65"/>
          <p:cNvSpPr>
            <a:spLocks noChangeShapeType="1"/>
          </p:cNvSpPr>
          <p:nvPr/>
        </p:nvSpPr>
        <p:spPr bwMode="auto">
          <a:xfrm>
            <a:off x="5021263" y="1784350"/>
            <a:ext cx="520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Rectangle 66"/>
          <p:cNvSpPr>
            <a:spLocks noChangeArrowheads="1"/>
          </p:cNvSpPr>
          <p:nvPr/>
        </p:nvSpPr>
        <p:spPr bwMode="auto">
          <a:xfrm>
            <a:off x="3970338" y="1584325"/>
            <a:ext cx="830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  Advise</a:t>
            </a:r>
          </a:p>
        </p:txBody>
      </p:sp>
      <p:sp>
        <p:nvSpPr>
          <p:cNvPr id="21578" name="Rectangle 67"/>
          <p:cNvSpPr>
            <a:spLocks noChangeArrowheads="1"/>
          </p:cNvSpPr>
          <p:nvPr/>
        </p:nvSpPr>
        <p:spPr bwMode="auto">
          <a:xfrm>
            <a:off x="5562600" y="1584325"/>
            <a:ext cx="990600" cy="336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Students</a:t>
            </a:r>
          </a:p>
        </p:txBody>
      </p:sp>
      <p:sp>
        <p:nvSpPr>
          <p:cNvPr id="21550" name="Freeform 79"/>
          <p:cNvSpPr>
            <a:spLocks/>
          </p:cNvSpPr>
          <p:nvPr/>
        </p:nvSpPr>
        <p:spPr bwMode="auto">
          <a:xfrm>
            <a:off x="1524000" y="5520267"/>
            <a:ext cx="1220788" cy="920750"/>
          </a:xfrm>
          <a:custGeom>
            <a:avLst/>
            <a:gdLst>
              <a:gd name="T0" fmla="*/ 0 w 769"/>
              <a:gd name="T1" fmla="*/ 730845203 h 580"/>
              <a:gd name="T2" fmla="*/ 952619547 w 769"/>
              <a:gd name="T3" fmla="*/ 0 h 580"/>
              <a:gd name="T4" fmla="*/ 1935480972 w 769"/>
              <a:gd name="T5" fmla="*/ 756046755 h 580"/>
              <a:gd name="T6" fmla="*/ 952619547 w 769"/>
              <a:gd name="T7" fmla="*/ 1459171045 h 580"/>
              <a:gd name="T8" fmla="*/ 0 w 769"/>
              <a:gd name="T9" fmla="*/ 730845203 h 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80"/>
              <a:gd name="T17" fmla="*/ 769 w 769"/>
              <a:gd name="T18" fmla="*/ 580 h 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80">
                <a:moveTo>
                  <a:pt x="0" y="290"/>
                </a:moveTo>
                <a:lnTo>
                  <a:pt x="378" y="0"/>
                </a:lnTo>
                <a:lnTo>
                  <a:pt x="768" y="300"/>
                </a:lnTo>
                <a:lnTo>
                  <a:pt x="378" y="579"/>
                </a:lnTo>
                <a:lnTo>
                  <a:pt x="0" y="290"/>
                </a:lnTo>
              </a:path>
            </a:pathLst>
          </a:custGeom>
          <a:solidFill>
            <a:srgbClr val="FF7C8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51" name="Line 80"/>
          <p:cNvSpPr>
            <a:spLocks noChangeShapeType="1"/>
          </p:cNvSpPr>
          <p:nvPr/>
        </p:nvSpPr>
        <p:spPr bwMode="auto">
          <a:xfrm flipH="1">
            <a:off x="969963" y="5975350"/>
            <a:ext cx="5461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2" name="Line 81"/>
          <p:cNvSpPr>
            <a:spLocks noChangeShapeType="1"/>
          </p:cNvSpPr>
          <p:nvPr/>
        </p:nvSpPr>
        <p:spPr bwMode="auto">
          <a:xfrm>
            <a:off x="2735263" y="5975350"/>
            <a:ext cx="520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3" name="Rectangle 82"/>
          <p:cNvSpPr>
            <a:spLocks noChangeArrowheads="1"/>
          </p:cNvSpPr>
          <p:nvPr/>
        </p:nvSpPr>
        <p:spPr bwMode="auto">
          <a:xfrm>
            <a:off x="1818293" y="5791200"/>
            <a:ext cx="55904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Take</a:t>
            </a:r>
          </a:p>
        </p:txBody>
      </p:sp>
      <p:grpSp>
        <p:nvGrpSpPr>
          <p:cNvPr id="21554" name="Group 83"/>
          <p:cNvGrpSpPr>
            <a:grpSpLocks/>
          </p:cNvGrpSpPr>
          <p:nvPr/>
        </p:nvGrpSpPr>
        <p:grpSpPr bwMode="auto">
          <a:xfrm>
            <a:off x="3200402" y="5791200"/>
            <a:ext cx="903288" cy="479425"/>
            <a:chOff x="2112" y="2976"/>
            <a:chExt cx="569" cy="302"/>
          </a:xfrm>
          <a:solidFill>
            <a:srgbClr val="008000"/>
          </a:solidFill>
        </p:grpSpPr>
        <p:sp>
          <p:nvSpPr>
            <p:cNvPr id="21569" name="Freeform 84"/>
            <p:cNvSpPr>
              <a:spLocks/>
            </p:cNvSpPr>
            <p:nvPr/>
          </p:nvSpPr>
          <p:spPr bwMode="auto">
            <a:xfrm>
              <a:off x="2112" y="2976"/>
              <a:ext cx="569" cy="302"/>
            </a:xfrm>
            <a:custGeom>
              <a:avLst/>
              <a:gdLst>
                <a:gd name="T0" fmla="*/ 396 w 816"/>
                <a:gd name="T1" fmla="*/ 301 h 302"/>
                <a:gd name="T2" fmla="*/ 396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396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Rectangle 85"/>
            <p:cNvSpPr>
              <a:spLocks noChangeArrowheads="1"/>
            </p:cNvSpPr>
            <p:nvPr/>
          </p:nvSpPr>
          <p:spPr bwMode="auto">
            <a:xfrm>
              <a:off x="2112" y="3024"/>
              <a:ext cx="569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TW" sz="1600" dirty="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Courses</a:t>
              </a:r>
            </a:p>
          </p:txBody>
        </p:sp>
      </p:grpSp>
      <p:grpSp>
        <p:nvGrpSpPr>
          <p:cNvPr id="21555" name="Group 86"/>
          <p:cNvGrpSpPr>
            <a:grpSpLocks/>
          </p:cNvGrpSpPr>
          <p:nvPr/>
        </p:nvGrpSpPr>
        <p:grpSpPr bwMode="auto">
          <a:xfrm>
            <a:off x="232205" y="5791200"/>
            <a:ext cx="1102704" cy="565150"/>
            <a:chOff x="192" y="2976"/>
            <a:chExt cx="541" cy="295"/>
          </a:xfrm>
          <a:solidFill>
            <a:schemeClr val="accent1"/>
          </a:solidFill>
        </p:grpSpPr>
        <p:sp>
          <p:nvSpPr>
            <p:cNvPr id="21567" name="Freeform 87"/>
            <p:cNvSpPr>
              <a:spLocks/>
            </p:cNvSpPr>
            <p:nvPr/>
          </p:nvSpPr>
          <p:spPr bwMode="auto">
            <a:xfrm>
              <a:off x="192" y="2976"/>
              <a:ext cx="541" cy="295"/>
            </a:xfrm>
            <a:custGeom>
              <a:avLst/>
              <a:gdLst>
                <a:gd name="T0" fmla="*/ 359 w 814"/>
                <a:gd name="T1" fmla="*/ 294 h 295"/>
                <a:gd name="T2" fmla="*/ 359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359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Rectangle 88"/>
            <p:cNvSpPr>
              <a:spLocks noChangeArrowheads="1"/>
            </p:cNvSpPr>
            <p:nvPr/>
          </p:nvSpPr>
          <p:spPr bwMode="auto">
            <a:xfrm>
              <a:off x="226" y="3024"/>
              <a:ext cx="467" cy="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dirty="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Students</a:t>
              </a:r>
            </a:p>
          </p:txBody>
        </p:sp>
      </p:grpSp>
      <p:sp>
        <p:nvSpPr>
          <p:cNvPr id="21557" name="Freeform 69"/>
          <p:cNvSpPr>
            <a:spLocks/>
          </p:cNvSpPr>
          <p:nvPr/>
        </p:nvSpPr>
        <p:spPr bwMode="auto">
          <a:xfrm>
            <a:off x="6454422" y="5508978"/>
            <a:ext cx="1220788" cy="920750"/>
          </a:xfrm>
          <a:custGeom>
            <a:avLst/>
            <a:gdLst>
              <a:gd name="T0" fmla="*/ 0 w 769"/>
              <a:gd name="T1" fmla="*/ 290 h 580"/>
              <a:gd name="T2" fmla="*/ 378 w 769"/>
              <a:gd name="T3" fmla="*/ 0 h 580"/>
              <a:gd name="T4" fmla="*/ 768 w 769"/>
              <a:gd name="T5" fmla="*/ 300 h 580"/>
              <a:gd name="T6" fmla="*/ 378 w 769"/>
              <a:gd name="T7" fmla="*/ 579 h 580"/>
              <a:gd name="T8" fmla="*/ 0 w 769"/>
              <a:gd name="T9" fmla="*/ 290 h 5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9"/>
              <a:gd name="T16" fmla="*/ 0 h 580"/>
              <a:gd name="T17" fmla="*/ 769 w 769"/>
              <a:gd name="T18" fmla="*/ 580 h 5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9" h="580">
                <a:moveTo>
                  <a:pt x="0" y="290"/>
                </a:moveTo>
                <a:lnTo>
                  <a:pt x="378" y="0"/>
                </a:lnTo>
                <a:lnTo>
                  <a:pt x="768" y="300"/>
                </a:lnTo>
                <a:lnTo>
                  <a:pt x="378" y="579"/>
                </a:lnTo>
                <a:lnTo>
                  <a:pt x="0" y="290"/>
                </a:lnTo>
              </a:path>
            </a:pathLst>
          </a:custGeom>
          <a:solidFill>
            <a:srgbClr val="FF7C80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58" name="Line 70"/>
          <p:cNvSpPr>
            <a:spLocks noChangeShapeType="1"/>
          </p:cNvSpPr>
          <p:nvPr/>
        </p:nvSpPr>
        <p:spPr bwMode="auto">
          <a:xfrm flipH="1">
            <a:off x="6026635" y="5975350"/>
            <a:ext cx="45036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71"/>
          <p:cNvSpPr>
            <a:spLocks noChangeShapeType="1"/>
          </p:cNvSpPr>
          <p:nvPr/>
        </p:nvSpPr>
        <p:spPr bwMode="auto">
          <a:xfrm>
            <a:off x="7636427" y="5975350"/>
            <a:ext cx="520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Rectangle 72"/>
          <p:cNvSpPr>
            <a:spLocks noChangeArrowheads="1"/>
          </p:cNvSpPr>
          <p:nvPr/>
        </p:nvSpPr>
        <p:spPr bwMode="auto">
          <a:xfrm>
            <a:off x="6738938" y="5808663"/>
            <a:ext cx="687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000000"/>
                </a:solidFill>
                <a:latin typeface="Gill Sans MT" charset="0"/>
                <a:ea typeface="新細明體" charset="0"/>
                <a:cs typeface="新細明體" charset="0"/>
              </a:rPr>
              <a:t>Office</a:t>
            </a:r>
          </a:p>
        </p:txBody>
      </p:sp>
      <p:grpSp>
        <p:nvGrpSpPr>
          <p:cNvPr id="21561" name="Group 73"/>
          <p:cNvGrpSpPr>
            <a:grpSpLocks/>
          </p:cNvGrpSpPr>
          <p:nvPr/>
        </p:nvGrpSpPr>
        <p:grpSpPr bwMode="auto">
          <a:xfrm>
            <a:off x="8153402" y="5791200"/>
            <a:ext cx="903288" cy="479425"/>
            <a:chOff x="2112" y="2976"/>
            <a:chExt cx="569" cy="302"/>
          </a:xfrm>
          <a:solidFill>
            <a:srgbClr val="008000"/>
          </a:solidFill>
        </p:grpSpPr>
        <p:sp>
          <p:nvSpPr>
            <p:cNvPr id="21565" name="Freeform 74"/>
            <p:cNvSpPr>
              <a:spLocks/>
            </p:cNvSpPr>
            <p:nvPr/>
          </p:nvSpPr>
          <p:spPr bwMode="auto">
            <a:xfrm>
              <a:off x="2112" y="2976"/>
              <a:ext cx="569" cy="302"/>
            </a:xfrm>
            <a:custGeom>
              <a:avLst/>
              <a:gdLst>
                <a:gd name="T0" fmla="*/ 396 w 816"/>
                <a:gd name="T1" fmla="*/ 301 h 302"/>
                <a:gd name="T2" fmla="*/ 396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396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solidFill>
              <a:srgbClr val="4F81BD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Rectangle 75"/>
            <p:cNvSpPr>
              <a:spLocks noChangeArrowheads="1"/>
            </p:cNvSpPr>
            <p:nvPr/>
          </p:nvSpPr>
          <p:spPr bwMode="auto">
            <a:xfrm>
              <a:off x="2160" y="3024"/>
              <a:ext cx="521" cy="21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TW" sz="1600" dirty="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Rooms</a:t>
              </a:r>
            </a:p>
          </p:txBody>
        </p:sp>
      </p:grpSp>
      <p:grpSp>
        <p:nvGrpSpPr>
          <p:cNvPr id="21562" name="Group 76"/>
          <p:cNvGrpSpPr>
            <a:grpSpLocks/>
          </p:cNvGrpSpPr>
          <p:nvPr/>
        </p:nvGrpSpPr>
        <p:grpSpPr bwMode="auto">
          <a:xfrm>
            <a:off x="5181600" y="5791200"/>
            <a:ext cx="858838" cy="468313"/>
            <a:chOff x="192" y="2976"/>
            <a:chExt cx="541" cy="295"/>
          </a:xfrm>
          <a:solidFill>
            <a:srgbClr val="008000"/>
          </a:solidFill>
        </p:grpSpPr>
        <p:sp>
          <p:nvSpPr>
            <p:cNvPr id="21563" name="Freeform 77"/>
            <p:cNvSpPr>
              <a:spLocks/>
            </p:cNvSpPr>
            <p:nvPr/>
          </p:nvSpPr>
          <p:spPr bwMode="auto">
            <a:xfrm>
              <a:off x="192" y="2976"/>
              <a:ext cx="541" cy="295"/>
            </a:xfrm>
            <a:custGeom>
              <a:avLst/>
              <a:gdLst>
                <a:gd name="T0" fmla="*/ 359 w 814"/>
                <a:gd name="T1" fmla="*/ 294 h 295"/>
                <a:gd name="T2" fmla="*/ 359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359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Rectangle 78"/>
            <p:cNvSpPr>
              <a:spLocks noChangeArrowheads="1"/>
            </p:cNvSpPr>
            <p:nvPr/>
          </p:nvSpPr>
          <p:spPr bwMode="auto">
            <a:xfrm>
              <a:off x="240" y="3024"/>
              <a:ext cx="398" cy="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dirty="0">
                  <a:solidFill>
                    <a:srgbClr val="000000"/>
                  </a:solidFill>
                  <a:latin typeface="Gill Sans MT" charset="0"/>
                  <a:ea typeface="新細明體" charset="0"/>
                  <a:cs typeface="新細明體" charset="0"/>
                </a:rPr>
                <a:t>Profs.</a:t>
              </a:r>
            </a:p>
          </p:txBody>
        </p:sp>
      </p:grpSp>
      <p:sp>
        <p:nvSpPr>
          <p:cNvPr id="92" name="Line 49"/>
          <p:cNvSpPr>
            <a:spLocks noChangeShapeType="1"/>
          </p:cNvSpPr>
          <p:nvPr/>
        </p:nvSpPr>
        <p:spPr bwMode="auto">
          <a:xfrm flipV="1">
            <a:off x="4038599" y="3352800"/>
            <a:ext cx="762001" cy="1351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54"/>
          <p:cNvSpPr>
            <a:spLocks noChangeShapeType="1"/>
          </p:cNvSpPr>
          <p:nvPr/>
        </p:nvSpPr>
        <p:spPr bwMode="auto">
          <a:xfrm>
            <a:off x="6324600" y="3281375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56"/>
          <p:cNvSpPr txBox="1">
            <a:spLocks noChangeArrowheads="1"/>
          </p:cNvSpPr>
          <p:nvPr/>
        </p:nvSpPr>
        <p:spPr bwMode="auto">
          <a:xfrm>
            <a:off x="3389623" y="4984783"/>
            <a:ext cx="191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	many-one</a:t>
            </a:r>
          </a:p>
        </p:txBody>
      </p:sp>
      <p:sp>
        <p:nvSpPr>
          <p:cNvPr id="90" name="Text Box 56"/>
          <p:cNvSpPr txBox="1">
            <a:spLocks noChangeArrowheads="1"/>
          </p:cNvSpPr>
          <p:nvPr/>
        </p:nvSpPr>
        <p:spPr bwMode="auto">
          <a:xfrm>
            <a:off x="6040438" y="4952484"/>
            <a:ext cx="191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one-one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494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 animBg="1"/>
      <p:bldP spid="21511" grpId="0" animBg="1"/>
      <p:bldP spid="21512" grpId="0" animBg="1"/>
      <p:bldP spid="21513" grpId="0" animBg="1"/>
      <p:bldP spid="21514" grpId="0" animBg="1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  <p:bldP spid="21524" grpId="0" animBg="1"/>
      <p:bldP spid="21525" grpId="0" animBg="1"/>
      <p:bldP spid="21526" grpId="0" animBg="1"/>
      <p:bldP spid="21527" grpId="0" animBg="1"/>
      <p:bldP spid="21528" grpId="0" animBg="1"/>
      <p:bldP spid="21529" grpId="0" animBg="1"/>
      <p:bldP spid="21530" grpId="0" animBg="1"/>
      <p:bldP spid="21531" grpId="0" animBg="1"/>
      <p:bldP spid="21532" grpId="0" animBg="1"/>
      <p:bldP spid="21533" grpId="0" animBg="1"/>
      <p:bldP spid="21534" grpId="0" animBg="1"/>
      <p:bldP spid="21535" grpId="0" animBg="1"/>
      <p:bldP spid="21536" grpId="0" animBg="1"/>
      <p:bldP spid="21537" grpId="0" animBg="1"/>
      <p:bldP spid="21545" grpId="0" animBg="1"/>
      <p:bldP spid="21547" grpId="0" animBg="1"/>
      <p:bldP spid="21548" grpId="0"/>
      <p:bldP spid="21571" grpId="0" animBg="1"/>
      <p:bldP spid="21572" grpId="0" animBg="1"/>
      <p:bldP spid="21573" grpId="0" animBg="1"/>
      <p:bldP spid="21574" grpId="0" animBg="1"/>
      <p:bldP spid="21575" grpId="0" animBg="1"/>
      <p:bldP spid="21576" grpId="0" animBg="1"/>
      <p:bldP spid="21577" grpId="0"/>
      <p:bldP spid="21578" grpId="0" animBg="1"/>
      <p:bldP spid="21550" grpId="0" animBg="1"/>
      <p:bldP spid="21551" grpId="0" animBg="1"/>
      <p:bldP spid="21552" grpId="0" animBg="1"/>
      <p:bldP spid="21553" grpId="0"/>
      <p:bldP spid="21557" grpId="0" animBg="1"/>
      <p:bldP spid="21558" grpId="0" animBg="1"/>
      <p:bldP spid="21559" grpId="0" animBg="1"/>
      <p:bldP spid="21560" grpId="0"/>
      <p:bldP spid="92" grpId="0" animBg="1"/>
      <p:bldP spid="93" grpId="0" animBg="1"/>
      <p:bldP spid="89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Exactly one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 some situations, we can also assert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exactly one</a:t>
            </a:r>
            <a:r>
              <a:rPr lang="en-US" dirty="0">
                <a:latin typeface="Calibri" charset="0"/>
              </a:rPr>
              <a:t>,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i.e., each entity of one set must be related to exactly one entity of the other set.  To do so, we use a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rounded arrow.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Example: Exactly One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Consider </a:t>
            </a:r>
            <a:r>
              <a:rPr lang="en-US" i="1" dirty="0">
                <a:latin typeface="Calibri" charset="0"/>
              </a:rPr>
              <a:t>favorite-course</a:t>
            </a:r>
            <a:r>
              <a:rPr lang="en-US" dirty="0">
                <a:latin typeface="Calibri" charset="0"/>
              </a:rPr>
              <a:t> between </a:t>
            </a:r>
            <a:r>
              <a:rPr lang="en-US" i="1" dirty="0">
                <a:latin typeface="Calibri" charset="0"/>
              </a:rPr>
              <a:t>Students </a:t>
            </a:r>
            <a:r>
              <a:rPr lang="en-US" dirty="0">
                <a:latin typeface="Calibri" charset="0"/>
              </a:rPr>
              <a:t>and </a:t>
            </a:r>
            <a:r>
              <a:rPr lang="en-US" i="1" dirty="0">
                <a:latin typeface="Calibri" charset="0"/>
              </a:rPr>
              <a:t>Courses</a:t>
            </a:r>
            <a:r>
              <a:rPr lang="en-US" dirty="0">
                <a:latin typeface="Calibri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Some courses are not the favorite-course of any student, so an arrow pointing into </a:t>
            </a:r>
            <a:r>
              <a:rPr lang="en-US" i="1" dirty="0">
                <a:latin typeface="Calibri" charset="0"/>
              </a:rPr>
              <a:t>Students </a:t>
            </a:r>
            <a:r>
              <a:rPr lang="en-US" dirty="0">
                <a:latin typeface="Calibri" charset="0"/>
              </a:rPr>
              <a:t>would be inappropriate.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But a student has to have a favorite-course.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1905000" y="5181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5867400" y="5181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24583" name="AutoShape 5"/>
          <p:cNvSpPr>
            <a:spLocks noChangeArrowheads="1"/>
          </p:cNvSpPr>
          <p:nvPr/>
        </p:nvSpPr>
        <p:spPr bwMode="auto">
          <a:xfrm>
            <a:off x="3810000" y="50292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Favorite</a:t>
            </a:r>
          </a:p>
          <a:p>
            <a:pPr algn="ctr"/>
            <a:r>
              <a:rPr lang="en-US" dirty="0"/>
              <a:t>course</a:t>
            </a:r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2971800" y="5638800"/>
            <a:ext cx="8382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5181600" y="563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5284442" y="5450876"/>
            <a:ext cx="559497" cy="380087"/>
          </a:xfrm>
          <a:prstGeom prst="arc">
            <a:avLst>
              <a:gd name="adj1" fmla="val 16200000"/>
              <a:gd name="adj2" fmla="val 5105144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  <p:bldP spid="24581" grpId="0" animBg="1"/>
      <p:bldP spid="24582" grpId="0" animBg="1"/>
      <p:bldP spid="24583" grpId="0" animBg="1"/>
      <p:bldP spid="24584" grpId="0" animBg="1"/>
      <p:bldP spid="24585" grpId="0" animBg="1"/>
      <p:bldP spid="24587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 Day 2: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sets (rectangles)</a:t>
            </a:r>
          </a:p>
          <a:p>
            <a:r>
              <a:rPr lang="en-US" dirty="0"/>
              <a:t>Attributes (ovals)</a:t>
            </a:r>
          </a:p>
          <a:p>
            <a:r>
              <a:rPr lang="en-US" dirty="0"/>
              <a:t>Relationships (diamonds connecting entity sets)</a:t>
            </a:r>
          </a:p>
          <a:p>
            <a:r>
              <a:rPr lang="en-US" dirty="0"/>
              <a:t>Multiplicity of relationships (arrows)</a:t>
            </a:r>
          </a:p>
          <a:p>
            <a:r>
              <a:rPr lang="en-US" dirty="0"/>
              <a:t>Running examples: Workday DB, Amazon DB</a:t>
            </a:r>
          </a:p>
        </p:txBody>
      </p:sp>
    </p:spTree>
    <p:extLst>
      <p:ext uri="{BB962C8B-B14F-4D97-AF65-F5344CB8AC3E}">
        <p14:creationId xmlns:p14="http://schemas.microsoft.com/office/powerpoint/2010/main" val="859992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on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can also be placed on a relationship, as well as on an entity set.</a:t>
            </a:r>
          </a:p>
          <a:p>
            <a:r>
              <a:rPr lang="en-US" dirty="0"/>
              <a:t>Only necessary if the attribute cannot be determined from a single entity instance.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Students and Courses: where do we store grades?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Multiway</a:t>
            </a:r>
            <a:r>
              <a:rPr lang="en-US" dirty="0"/>
              <a:t>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</a:t>
            </a:r>
          </a:p>
          <a:p>
            <a:r>
              <a:rPr lang="en-US" dirty="0"/>
              <a:t>An arrow pointing to entity set E means if we select one entity from each of the other entity sets in the relationship, those entities are related to (at most/exactly) one entity in E.</a:t>
            </a:r>
          </a:p>
          <a:p>
            <a:r>
              <a:rPr lang="en-US" i="1" dirty="0"/>
              <a:t>Multiway relationships can often be converted into multiple binary relationships. (later)</a:t>
            </a:r>
          </a:p>
        </p:txBody>
      </p:sp>
    </p:spTree>
    <p:extLst>
      <p:ext uri="{BB962C8B-B14F-4D97-AF65-F5344CB8AC3E}">
        <p14:creationId xmlns:p14="http://schemas.microsoft.com/office/powerpoint/2010/main" val="31883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same entity set appear more than once in the same relationship?</a:t>
            </a:r>
          </a:p>
          <a:p>
            <a:r>
              <a:rPr lang="en-US" dirty="0"/>
              <a:t>Prerequisite relationship between two Courses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which course is the pre-</a:t>
            </a:r>
            <a:r>
              <a:rPr lang="en-US" dirty="0" err="1"/>
              <a:t>req</a:t>
            </a:r>
            <a:r>
              <a:rPr lang="en-US" dirty="0"/>
              <a:t>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069" y="3273339"/>
            <a:ext cx="6966934" cy="23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the connecting lines with the </a:t>
            </a:r>
            <a:r>
              <a:rPr lang="en-US" i="1" dirty="0"/>
              <a:t>role</a:t>
            </a:r>
            <a:r>
              <a:rPr lang="en-US" dirty="0"/>
              <a:t> of the entity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63" y="2640488"/>
            <a:ext cx="8699759" cy="33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sz="4000">
                <a:latin typeface="Calibri" charset="0"/>
              </a:rPr>
              <a:t>Why Learn About Database Modeling?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The way in which data is stored is very important for subsequent access and manipulation by SQL.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Properties of a good data model:</a:t>
            </a:r>
          </a:p>
          <a:p>
            <a:pPr lvl="1"/>
            <a:r>
              <a:rPr lang="en-US" sz="2200" dirty="0">
                <a:latin typeface="Calibri" charset="0"/>
              </a:rPr>
              <a:t>It is easy to write correct and easy-to-understand queries.</a:t>
            </a:r>
          </a:p>
          <a:p>
            <a:pPr lvl="1"/>
            <a:r>
              <a:rPr lang="en-US" sz="2200" dirty="0">
                <a:latin typeface="Calibri" charset="0"/>
              </a:rPr>
              <a:t>Minor changes in the problem domain do not change the schema.</a:t>
            </a:r>
          </a:p>
          <a:p>
            <a:pPr lvl="1"/>
            <a:r>
              <a:rPr lang="en-US" sz="2200" dirty="0">
                <a:latin typeface="Calibri" charset="0"/>
              </a:rPr>
              <a:t>Major changes in the problem domain can be handled without too much difficulty.</a:t>
            </a:r>
          </a:p>
          <a:p>
            <a:pPr lvl="1"/>
            <a:r>
              <a:rPr lang="en-US" sz="2200" dirty="0">
                <a:latin typeface="Calibri" charset="0"/>
              </a:rPr>
              <a:t>Can support efficient database access.</a:t>
            </a:r>
          </a:p>
          <a:p>
            <a:pPr>
              <a:buFont typeface="Arial" charset="0"/>
              <a:buNone/>
            </a:pP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there be more than one relationship between the same pair of entities?</a:t>
            </a:r>
          </a:p>
          <a:p>
            <a:r>
              <a:rPr lang="en-US" dirty="0"/>
              <a:t>TA and Take relationship between Students and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1492" y="3347287"/>
            <a:ext cx="7252026" cy="28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Attributes on Relationships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Attribute on relationship </a:t>
            </a:r>
            <a:r>
              <a:rPr lang="en-US" dirty="0">
                <a:sym typeface="Wingdings"/>
              </a:rPr>
              <a:t> Attribute to an entity and make relationship multi-way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2" y="1483578"/>
            <a:ext cx="8159137" cy="1873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83" y="4365550"/>
            <a:ext cx="7153216" cy="24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Relationships may connect more than 2 entity sets</a:t>
            </a:r>
          </a:p>
          <a:p>
            <a:r>
              <a:rPr lang="en-US" sz="2800" dirty="0"/>
              <a:t>&gt;= 1 professor can teach a course but each student evaluates each professor separately</a:t>
            </a:r>
          </a:p>
          <a:p>
            <a:r>
              <a:rPr lang="en-US" sz="2800" dirty="0"/>
              <a:t>Three-way Evaluation relationship between Students, Professors, and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61" y="4004010"/>
            <a:ext cx="5625002" cy="27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&gt;= 1 professor can teach a course but each student taught by at most one professor, and each student only evaluates that professor</a:t>
            </a:r>
          </a:p>
          <a:p>
            <a:r>
              <a:rPr lang="en-US" dirty="0"/>
              <a:t>Add arrow directed towards Professors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0" y="3796682"/>
            <a:ext cx="6059288" cy="29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Multiplicity in </a:t>
            </a:r>
            <a:r>
              <a:rPr lang="en-US" dirty="0" err="1"/>
              <a:t>Multiway</a:t>
            </a:r>
            <a:r>
              <a:rPr lang="en-US" dirty="0"/>
              <a:t>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arrow pointing to an entity set E =&gt; if we select an entity from each of the other entity sets, the selected entities are related to at most one entity in 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E/R diagram forbids connections between “Hermione Grainger”, “Potions" and two different professors.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8" y="3096952"/>
            <a:ext cx="3333192" cy="1608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25" y="2967372"/>
            <a:ext cx="5473675" cy="19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 err="1"/>
              <a:t>Multiway</a:t>
            </a:r>
            <a:r>
              <a:rPr lang="en-US" dirty="0"/>
              <a:t>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easy to convert a </a:t>
            </a:r>
            <a:r>
              <a:rPr lang="en-US" dirty="0" err="1"/>
              <a:t>multiway</a:t>
            </a:r>
            <a:r>
              <a:rPr lang="en-US" dirty="0"/>
              <a:t> relationship to multiple binary relationships</a:t>
            </a:r>
          </a:p>
          <a:p>
            <a:pPr lvl="1"/>
            <a:r>
              <a:rPr lang="en-US" dirty="0"/>
              <a:t>Create a new </a:t>
            </a:r>
            <a:r>
              <a:rPr lang="en-US" b="1" i="1" dirty="0"/>
              <a:t>connecting entity set</a:t>
            </a:r>
            <a:r>
              <a:rPr lang="en-US" dirty="0"/>
              <a:t>. Think of its entities as the tuples in the relationship set for the </a:t>
            </a:r>
            <a:r>
              <a:rPr lang="en-US" dirty="0" err="1"/>
              <a:t>multiway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Introduce many-one relationships from the connecting entity set to each of the entities in the original relationship</a:t>
            </a:r>
          </a:p>
          <a:p>
            <a:pPr lvl="1"/>
            <a:r>
              <a:rPr lang="en-US" dirty="0"/>
              <a:t>If an entity set plays &gt; 1 role, create a relationship for each role</a:t>
            </a:r>
          </a:p>
        </p:txBody>
      </p:sp>
    </p:spTree>
    <p:extLst>
      <p:ext uri="{BB962C8B-B14F-4D97-AF65-F5344CB8AC3E}">
        <p14:creationId xmlns:p14="http://schemas.microsoft.com/office/powerpoint/2010/main" val="24448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 err="1"/>
              <a:t>Multiway</a:t>
            </a:r>
            <a:r>
              <a:rPr lang="en-US" dirty="0"/>
              <a:t>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0620"/>
            <a:ext cx="3883973" cy="18747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88" y="3718935"/>
            <a:ext cx="5666189" cy="26374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143" y="4353874"/>
            <a:ext cx="2319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multiplicity of the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17466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Evaluation (ternary) relationship before conversion: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7" y="2877491"/>
            <a:ext cx="6694801" cy="21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81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Evaluation (ternary) relationship </a:t>
            </a:r>
            <a:r>
              <a:rPr lang="en-US" b="1" dirty="0"/>
              <a:t>before</a:t>
            </a:r>
            <a:r>
              <a:rPr lang="en-US" dirty="0"/>
              <a:t> conversion:</a:t>
            </a:r>
          </a:p>
          <a:p>
            <a:endParaRPr lang="en-US" dirty="0"/>
          </a:p>
          <a:p>
            <a:r>
              <a:rPr lang="en-US" b="1" dirty="0"/>
              <a:t>After</a:t>
            </a:r>
          </a:p>
          <a:p>
            <a:pPr marL="0" indent="0">
              <a:buNone/>
            </a:pPr>
            <a:r>
              <a:rPr lang="en-US" dirty="0"/>
              <a:t>Evaluation entity set		    </a:t>
            </a:r>
            <a:r>
              <a:rPr lang="en-US" dirty="0" err="1"/>
              <a:t>Student_of</a:t>
            </a:r>
            <a:r>
              <a:rPr lang="en-US" dirty="0"/>
              <a:t> entity set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474" y="2112971"/>
            <a:ext cx="4842941" cy="1541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24156"/>
            <a:ext cx="2611753" cy="2082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53" y="4524156"/>
            <a:ext cx="4156547" cy="20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7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457200"/>
            <a:r>
              <a:rPr lang="en-US" dirty="0"/>
              <a:t>Create an entity in the new Evaluation entity set for each instance (row) in the ternary Evaluation relationship. </a:t>
            </a:r>
          </a:p>
          <a:p>
            <a:pPr marL="514350" indent="-457200"/>
            <a:r>
              <a:rPr lang="en-US" dirty="0"/>
              <a:t>In the </a:t>
            </a:r>
            <a:r>
              <a:rPr lang="en-US" dirty="0" err="1"/>
              <a:t>Student_of</a:t>
            </a:r>
            <a:r>
              <a:rPr lang="en-US" dirty="0"/>
              <a:t> relationship, relate each entity in the Evaluation entity set with the corresponding student entity. </a:t>
            </a:r>
          </a:p>
          <a:p>
            <a:pPr marL="514350" indent="-457200"/>
            <a:r>
              <a:rPr lang="en-US" dirty="0"/>
              <a:t>How many students can the </a:t>
            </a:r>
            <a:r>
              <a:rPr lang="en-US" dirty="0" err="1"/>
              <a:t>Student_of</a:t>
            </a:r>
            <a:r>
              <a:rPr lang="en-US" dirty="0"/>
              <a:t> relationship relate an Evaluation entity to?</a:t>
            </a:r>
          </a:p>
          <a:p>
            <a:pPr marL="914400" lvl="1" indent="-457200"/>
            <a:r>
              <a:rPr lang="en-US" dirty="0"/>
              <a:t>Only one!</a:t>
            </a:r>
          </a:p>
          <a:p>
            <a:pPr marL="514350" indent="-457200"/>
            <a:r>
              <a:rPr lang="en-US" dirty="0"/>
              <a:t>Therefore, the multiplicity of </a:t>
            </a:r>
            <a:r>
              <a:rPr lang="en-US" dirty="0" err="1"/>
              <a:t>Student_of</a:t>
            </a:r>
            <a:r>
              <a:rPr lang="en-US" dirty="0"/>
              <a:t> is many-to-one from Evaluation to Student.</a:t>
            </a:r>
          </a:p>
        </p:txBody>
      </p:sp>
    </p:spTree>
    <p:extLst>
      <p:ext uri="{BB962C8B-B14F-4D97-AF65-F5344CB8AC3E}">
        <p14:creationId xmlns:p14="http://schemas.microsoft.com/office/powerpoint/2010/main" val="6640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Purpose of the E/R Model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>
                <a:latin typeface="Calibri" charset="0"/>
              </a:rPr>
              <a:t>The E/R model allows us to sketch the design of a database informally.</a:t>
            </a:r>
          </a:p>
          <a:p>
            <a:pPr lvl="1"/>
            <a:r>
              <a:rPr lang="en-US" sz="2300" dirty="0">
                <a:latin typeface="Calibri" charset="0"/>
              </a:rPr>
              <a:t>Represent different types of data and how they relate to each other</a:t>
            </a:r>
          </a:p>
          <a:p>
            <a:r>
              <a:rPr lang="en-US" sz="2600" dirty="0">
                <a:latin typeface="Calibri" charset="0"/>
              </a:rPr>
              <a:t>Designs are drawings called </a:t>
            </a:r>
            <a:r>
              <a:rPr lang="en-US" sz="2600" i="1" dirty="0">
                <a:solidFill>
                  <a:srgbClr val="C00000"/>
                </a:solidFill>
                <a:latin typeface="Calibri" charset="0"/>
              </a:rPr>
              <a:t>entity-relationship diagrams</a:t>
            </a:r>
            <a:r>
              <a:rPr lang="en-US" sz="2600" dirty="0">
                <a:solidFill>
                  <a:srgbClr val="C00000"/>
                </a:solidFill>
                <a:latin typeface="Calibri" charset="0"/>
              </a:rPr>
              <a:t>.</a:t>
            </a:r>
          </a:p>
          <a:p>
            <a:r>
              <a:rPr lang="en-US" sz="2600" dirty="0">
                <a:latin typeface="Calibri" charset="0"/>
              </a:rPr>
              <a:t>Fairly mechanical ways to convert E/R diagrams to real implementations like relational databases.</a:t>
            </a: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7010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2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8714" b="-8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6564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in the E/R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subclass of an entity set E is an entity set F such that </a:t>
            </a:r>
          </a:p>
          <a:p>
            <a:pPr lvl="1"/>
            <a:r>
              <a:rPr lang="en-US" sz="2400" dirty="0"/>
              <a:t>each entity in F is an entity in E</a:t>
            </a:r>
          </a:p>
          <a:p>
            <a:pPr lvl="1"/>
            <a:r>
              <a:rPr lang="en-US" sz="2400" dirty="0"/>
              <a:t>the entity set F must have at least one attribute or participate in at least one relationship that E does not</a:t>
            </a:r>
          </a:p>
          <a:p>
            <a:r>
              <a:rPr lang="en-US" sz="2400" dirty="0"/>
              <a:t>Connect E to F using an </a:t>
            </a:r>
            <a:r>
              <a:rPr lang="en-US" sz="2400" i="1" dirty="0" err="1"/>
              <a:t>isa</a:t>
            </a:r>
            <a:r>
              <a:rPr lang="en-US" sz="2400" dirty="0"/>
              <a:t> relationship denoted by a triangle</a:t>
            </a:r>
          </a:p>
          <a:p>
            <a:r>
              <a:rPr lang="en-US" sz="2400" dirty="0"/>
              <a:t>Convention is to draw E above F </a:t>
            </a:r>
          </a:p>
          <a:p>
            <a:r>
              <a:rPr lang="en-US" sz="2400" dirty="0"/>
              <a:t>Each </a:t>
            </a:r>
            <a:r>
              <a:rPr lang="en-US" sz="2400" i="1" dirty="0" err="1"/>
              <a:t>isa</a:t>
            </a:r>
            <a:r>
              <a:rPr lang="en-US" sz="2400" dirty="0"/>
              <a:t> relationship is one-one but we do not draw the arrows.</a:t>
            </a:r>
          </a:p>
          <a:p>
            <a:r>
              <a:rPr lang="en-US" sz="2400" dirty="0"/>
              <a:t>The set of </a:t>
            </a:r>
            <a:r>
              <a:rPr lang="en-US" sz="2400" i="1" dirty="0" err="1"/>
              <a:t>isa</a:t>
            </a:r>
            <a:r>
              <a:rPr lang="en-US" sz="2400" dirty="0"/>
              <a:t> relationships must form a tree.</a:t>
            </a:r>
          </a:p>
        </p:txBody>
      </p:sp>
    </p:spTree>
    <p:extLst>
      <p:ext uri="{BB962C8B-B14F-4D97-AF65-F5344CB8AC3E}">
        <p14:creationId xmlns:p14="http://schemas.microsoft.com/office/powerpoint/2010/main" val="33004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/>
              <a:t>Subclasses: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562"/>
            <a:ext cx="8229600" cy="5374601"/>
          </a:xfrm>
        </p:spPr>
        <p:txBody>
          <a:bodyPr/>
          <a:lstStyle/>
          <a:p>
            <a:r>
              <a:rPr lang="en-US" dirty="0"/>
              <a:t>University Employees, Handout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14" y="1417638"/>
            <a:ext cx="5353340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1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/>
              <a:t>Subclasses: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562"/>
            <a:ext cx="8229600" cy="5374601"/>
          </a:xfrm>
        </p:spPr>
        <p:txBody>
          <a:bodyPr/>
          <a:lstStyle/>
          <a:p>
            <a:r>
              <a:rPr lang="en-US" dirty="0"/>
              <a:t>University Students, Handout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81" y="1318149"/>
            <a:ext cx="6207229" cy="54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89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vs. OO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object-oriented programming languages, each object is in only one class. </a:t>
            </a:r>
          </a:p>
          <a:p>
            <a:pPr lvl="1"/>
            <a:r>
              <a:rPr lang="en-US" dirty="0"/>
              <a:t>A subclass inherits variables and methods from the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r>
              <a:rPr lang="en-US" dirty="0"/>
              <a:t>In an E/R diagram, an entity has components in all the subclasses to which it belongs</a:t>
            </a:r>
          </a:p>
          <a:p>
            <a:pPr lvl="1"/>
            <a:r>
              <a:rPr lang="en-US" dirty="0"/>
              <a:t>If an entity </a:t>
            </a:r>
            <a:r>
              <a:rPr lang="en-US" i="1" dirty="0"/>
              <a:t>e</a:t>
            </a:r>
            <a:r>
              <a:rPr lang="en-US" dirty="0"/>
              <a:t> has a component in an subclass, then </a:t>
            </a:r>
            <a:r>
              <a:rPr lang="en-US" i="1" dirty="0"/>
              <a:t>e</a:t>
            </a:r>
            <a:r>
              <a:rPr lang="en-US" dirty="0"/>
              <a:t> has a component in the superclass</a:t>
            </a:r>
          </a:p>
          <a:p>
            <a:pPr lvl="1"/>
            <a:r>
              <a:rPr lang="en-US" dirty="0"/>
              <a:t>Does </a:t>
            </a:r>
            <a:r>
              <a:rPr lang="en-US" i="1" dirty="0"/>
              <a:t>e</a:t>
            </a:r>
            <a:r>
              <a:rPr lang="en-US" dirty="0"/>
              <a:t> have a component in the root?</a:t>
            </a:r>
          </a:p>
          <a:p>
            <a:pPr lvl="1"/>
            <a:r>
              <a:rPr lang="en-US" dirty="0"/>
              <a:t>The attributes of </a:t>
            </a:r>
            <a:r>
              <a:rPr lang="en-US" i="1" dirty="0"/>
              <a:t>e</a:t>
            </a:r>
            <a:r>
              <a:rPr lang="en-US" dirty="0"/>
              <a:t> are the union of the attributes of its components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 participates in all the relationships its components participate in</a:t>
            </a:r>
          </a:p>
        </p:txBody>
      </p:sp>
    </p:spTree>
    <p:extLst>
      <p:ext uri="{BB962C8B-B14F-4D97-AF65-F5344CB8AC3E}">
        <p14:creationId xmlns:p14="http://schemas.microsoft.com/office/powerpoint/2010/main" val="995652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Prof. Fingers </a:t>
            </a:r>
            <a:r>
              <a:rPr lang="en-US" sz="2000" dirty="0" err="1"/>
              <a:t>InMany</a:t>
            </a:r>
            <a:r>
              <a:rPr lang="en-US" sz="2000" dirty="0"/>
              <a:t> Pies has a 9-month appointment, teaches in one semester every year, and does not teach in the other semester.</a:t>
            </a:r>
          </a:p>
          <a:p>
            <a:r>
              <a:rPr lang="en-US" sz="2000" dirty="0"/>
              <a:t>In the other semesters, his research grant pays his salary.</a:t>
            </a:r>
          </a:p>
          <a:p>
            <a:r>
              <a:rPr lang="en-US" sz="2000" dirty="0"/>
              <a:t>Which entity sets does he have components in? (using a different </a:t>
            </a:r>
            <a:r>
              <a:rPr lang="en-US" sz="2000" i="1" dirty="0" err="1"/>
              <a:t>isa</a:t>
            </a:r>
            <a:r>
              <a:rPr lang="en-US" sz="2000" dirty="0"/>
              <a:t> hierarchy)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194"/>
          <a:stretch/>
        </p:blipFill>
        <p:spPr>
          <a:xfrm>
            <a:off x="1949678" y="3109910"/>
            <a:ext cx="5440125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0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represent students enrolled in combined Bachelors-Masters programs?</a:t>
            </a:r>
          </a:p>
          <a:p>
            <a:r>
              <a:rPr lang="en-US" dirty="0"/>
              <a:t>Such a student has components in multiple entity 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0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209"/>
            <a:ext cx="8229600" cy="4525963"/>
          </a:xfrm>
        </p:spPr>
        <p:txBody>
          <a:bodyPr/>
          <a:lstStyle/>
          <a:p>
            <a:r>
              <a:rPr lang="en-US" dirty="0"/>
              <a:t>Such a student has components in multiple entity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23" y="1865946"/>
            <a:ext cx="5969117" cy="49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26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Partners or triples.</a:t>
            </a:r>
          </a:p>
          <a:p>
            <a:r>
              <a:rPr lang="en-US" dirty="0"/>
              <a:t>Design an E/R diagram for a bank, including info about customers and accounts.</a:t>
            </a:r>
          </a:p>
          <a:p>
            <a:r>
              <a:rPr lang="en-US" dirty="0"/>
              <a:t>Customer info: name, </a:t>
            </a:r>
            <a:r>
              <a:rPr lang="en-US" dirty="0" err="1"/>
              <a:t>addr</a:t>
            </a:r>
            <a:r>
              <a:rPr lang="en-US" dirty="0"/>
              <a:t>, phone, SSN.</a:t>
            </a:r>
          </a:p>
          <a:p>
            <a:r>
              <a:rPr lang="en-US" dirty="0"/>
              <a:t>Account info: type (checking/savings), balance.</a:t>
            </a:r>
          </a:p>
          <a:p>
            <a:r>
              <a:rPr lang="en-US" dirty="0"/>
              <a:t>Accounts may have multiple customers; customers may have multiple accounts.</a:t>
            </a:r>
          </a:p>
        </p:txBody>
      </p:sp>
    </p:spTree>
    <p:extLst>
      <p:ext uri="{BB962C8B-B14F-4D97-AF65-F5344CB8AC3E}">
        <p14:creationId xmlns:p14="http://schemas.microsoft.com/office/powerpoint/2010/main" val="81196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an account can have only one customer?</a:t>
            </a:r>
          </a:p>
          <a:p>
            <a:r>
              <a:rPr lang="en-US" dirty="0"/>
              <a:t>What if a customer can have only one account?</a:t>
            </a:r>
          </a:p>
          <a:p>
            <a:r>
              <a:rPr lang="en-US" dirty="0"/>
              <a:t>What if a customer can have multiple addresses and multiple phones?</a:t>
            </a:r>
          </a:p>
          <a:p>
            <a:r>
              <a:rPr lang="en-US" dirty="0"/>
              <a:t>(Think pre-cell-phones)  What if we want to associate phones with addresses?</a:t>
            </a:r>
          </a:p>
        </p:txBody>
      </p:sp>
    </p:spTree>
    <p:extLst>
      <p:ext uri="{BB962C8B-B14F-4D97-AF65-F5344CB8AC3E}">
        <p14:creationId xmlns:p14="http://schemas.microsoft.com/office/powerpoint/2010/main" val="27509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E/R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designing E/R diagrams, </a:t>
            </a:r>
          </a:p>
          <a:p>
            <a:pPr lvl="1"/>
            <a:r>
              <a:rPr lang="en-US" dirty="0"/>
              <a:t>forget about relations/tables!</a:t>
            </a:r>
          </a:p>
          <a:p>
            <a:pPr lvl="1"/>
            <a:r>
              <a:rPr lang="en-US" dirty="0"/>
              <a:t>only consider how to model the information you need to represent in your database.</a:t>
            </a:r>
          </a:p>
        </p:txBody>
      </p:sp>
    </p:spTree>
    <p:extLst>
      <p:ext uri="{BB962C8B-B14F-4D97-AF65-F5344CB8AC3E}">
        <p14:creationId xmlns:p14="http://schemas.microsoft.com/office/powerpoint/2010/main" val="10302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Hierarchies (Subclasses)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entities might need to store special properties that not all entities possess.</a:t>
            </a:r>
          </a:p>
          <a:p>
            <a:r>
              <a:rPr lang="en-US" dirty="0"/>
              <a:t>Create two entity sets: a “super-entity” and a “sub-entity” and connect them with a Is-A relationship (triangle instead of diamond).</a:t>
            </a:r>
          </a:p>
        </p:txBody>
      </p:sp>
    </p:spTree>
    <p:extLst>
      <p:ext uri="{BB962C8B-B14F-4D97-AF65-F5344CB8AC3E}">
        <p14:creationId xmlns:p14="http://schemas.microsoft.com/office/powerpoint/2010/main" val="1613105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 principles (4.2)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Faithfulness</a:t>
            </a:r>
          </a:p>
          <a:p>
            <a:pPr lvl="1"/>
            <a:r>
              <a:rPr lang="en-US" dirty="0"/>
              <a:t>Entity sets &amp; attributes should reflect reality in choice of attributes and multiplicity of relationships.</a:t>
            </a:r>
          </a:p>
          <a:p>
            <a:pPr lvl="1"/>
            <a:r>
              <a:rPr lang="en-US" dirty="0"/>
              <a:t>The real-world situation can dictate what faithfulness means.</a:t>
            </a:r>
          </a:p>
          <a:p>
            <a:pPr lvl="1"/>
            <a:r>
              <a:rPr lang="en-US" dirty="0"/>
              <a:t>E/R diagram cannot convey all the information.</a:t>
            </a:r>
          </a:p>
          <a:p>
            <a:pPr lvl="1"/>
            <a:r>
              <a:rPr lang="en-US" dirty="0"/>
              <a:t>Consider Students/Courses/Profs &amp; multiplicity – can be different ways to do this diagram.</a:t>
            </a:r>
          </a:p>
        </p:txBody>
      </p:sp>
    </p:spTree>
    <p:extLst>
      <p:ext uri="{BB962C8B-B14F-4D97-AF65-F5344CB8AC3E}">
        <p14:creationId xmlns:p14="http://schemas.microsoft.com/office/powerpoint/2010/main" val="264957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redundancy</a:t>
            </a:r>
          </a:p>
          <a:p>
            <a:pPr lvl="1"/>
            <a:r>
              <a:rPr lang="en-US" dirty="0"/>
              <a:t>Watch out for an attribute duplicating a relationship.</a:t>
            </a:r>
          </a:p>
          <a:p>
            <a:r>
              <a:rPr lang="en-US" dirty="0"/>
              <a:t>Choosing the right relationships</a:t>
            </a:r>
          </a:p>
          <a:p>
            <a:pPr lvl="1"/>
            <a:r>
              <a:rPr lang="en-US" dirty="0"/>
              <a:t>Does every relationship express all the information you need it to express?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4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Picking an attribute or entity set</a:t>
            </a:r>
          </a:p>
          <a:p>
            <a:r>
              <a:rPr lang="en-US" dirty="0"/>
              <a:t>Replace E by an attribute when</a:t>
            </a:r>
          </a:p>
          <a:p>
            <a:pPr lvl="1"/>
            <a:r>
              <a:rPr lang="en-US" dirty="0"/>
              <a:t>All relationships involving E must have arrows entering E.</a:t>
            </a:r>
          </a:p>
          <a:p>
            <a:pPr lvl="1"/>
            <a:r>
              <a:rPr lang="en-US" dirty="0"/>
              <a:t>If E has &gt;1 attribute, then no attribute depends on any other attribute.</a:t>
            </a:r>
          </a:p>
          <a:p>
            <a:pPr lvl="1"/>
            <a:r>
              <a:rPr lang="en-US" dirty="0"/>
              <a:t>No relationship involves E more than once.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7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E/R diagrams (4.3)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sets will have one or more </a:t>
            </a:r>
            <a:r>
              <a:rPr lang="en-US" b="1" i="1" dirty="0"/>
              <a:t>keys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Customary to choose a </a:t>
            </a:r>
            <a:r>
              <a:rPr lang="en-US" b="1" i="1" dirty="0"/>
              <a:t>primary key </a:t>
            </a:r>
            <a:r>
              <a:rPr lang="en-US" dirty="0"/>
              <a:t>and underline the attributes.</a:t>
            </a:r>
          </a:p>
          <a:p>
            <a:r>
              <a:rPr lang="en-US" dirty="0"/>
              <a:t>Possible for an entity set's key attributes to belong to another entity set in certain situations.</a:t>
            </a:r>
          </a:p>
          <a:p>
            <a:pPr lvl="1"/>
            <a:r>
              <a:rPr lang="en-US" dirty="0"/>
              <a:t>Is-a hierarchies</a:t>
            </a:r>
          </a:p>
          <a:p>
            <a:pPr lvl="1"/>
            <a:r>
              <a:rPr lang="en-US" dirty="0"/>
              <a:t>weak entity sets (later)</a:t>
            </a:r>
          </a:p>
        </p:txBody>
      </p:sp>
    </p:spTree>
    <p:extLst>
      <p:ext uri="{BB962C8B-B14F-4D97-AF65-F5344CB8AC3E}">
        <p14:creationId xmlns:p14="http://schemas.microsoft.com/office/powerpoint/2010/main" val="24095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perspective on real-world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Multi-attribute and/or string keys</a:t>
            </a:r>
            <a:r>
              <a:rPr lang="mr-IN" dirty="0"/>
              <a:t>…</a:t>
            </a:r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can be time consuming and sometimes may not guarantee a lack of duplicates.</a:t>
            </a:r>
          </a:p>
          <a:p>
            <a:pPr lvl="1"/>
            <a:r>
              <a:rPr lang="en-US" dirty="0"/>
              <a:t>movie(</a:t>
            </a:r>
            <a:r>
              <a:rPr lang="en-US" u="sng" dirty="0"/>
              <a:t>title</a:t>
            </a:r>
            <a:r>
              <a:rPr lang="en-US" dirty="0"/>
              <a:t>, </a:t>
            </a:r>
            <a:r>
              <a:rPr lang="en-US" u="sng" dirty="0"/>
              <a:t>year</a:t>
            </a:r>
            <a:r>
              <a:rPr lang="en-US" dirty="0"/>
              <a:t>, date-released,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title + year = lots to type to identify a movie in SQL.</a:t>
            </a:r>
          </a:p>
          <a:p>
            <a:pPr lvl="1"/>
            <a:r>
              <a:rPr lang="en-US" dirty="0"/>
              <a:t>integer key </a:t>
            </a:r>
            <a:r>
              <a:rPr lang="en-US" dirty="0" err="1"/>
              <a:t>movieID</a:t>
            </a:r>
            <a:r>
              <a:rPr lang="en-US" dirty="0"/>
              <a:t> saves typing!</a:t>
            </a:r>
          </a:p>
          <a:p>
            <a:r>
              <a:rPr lang="mr-IN" dirty="0"/>
              <a:t>…</a:t>
            </a:r>
            <a:r>
              <a:rPr lang="en-US" dirty="0"/>
              <a:t>break encapsulation </a:t>
            </a:r>
          </a:p>
          <a:p>
            <a:pPr lvl="1"/>
            <a:r>
              <a:rPr lang="en-US" dirty="0"/>
              <a:t>patient(</a:t>
            </a:r>
            <a:r>
              <a:rPr lang="en-US" u="sng" dirty="0"/>
              <a:t>first</a:t>
            </a:r>
            <a:r>
              <a:rPr lang="en-US" dirty="0"/>
              <a:t>, </a:t>
            </a:r>
            <a:r>
              <a:rPr lang="en-US" u="sng" dirty="0"/>
              <a:t>last</a:t>
            </a:r>
            <a:r>
              <a:rPr lang="en-US" dirty="0"/>
              <a:t>, </a:t>
            </a:r>
            <a:r>
              <a:rPr lang="en-US" u="sng" dirty="0"/>
              <a:t>DOB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Are these keys being transmitted in an insecure manner? Is this a security/privacy risk?</a:t>
            </a:r>
          </a:p>
          <a:p>
            <a:pPr lvl="1"/>
            <a:r>
              <a:rPr lang="en-US" dirty="0"/>
              <a:t>integer key </a:t>
            </a:r>
            <a:r>
              <a:rPr lang="en-US" dirty="0" err="1"/>
              <a:t>patientID</a:t>
            </a:r>
            <a:r>
              <a:rPr lang="en-US" dirty="0"/>
              <a:t> fixes this.</a:t>
            </a:r>
          </a:p>
          <a:p>
            <a:r>
              <a:rPr lang="mr-IN" dirty="0"/>
              <a:t>…</a:t>
            </a:r>
            <a:r>
              <a:rPr lang="en-US" dirty="0"/>
              <a:t>are brittle</a:t>
            </a:r>
          </a:p>
          <a:p>
            <a:pPr lvl="1"/>
            <a:r>
              <a:rPr lang="en-US" dirty="0"/>
              <a:t>Name change? Two movies with the same name/year?</a:t>
            </a:r>
          </a:p>
          <a:p>
            <a:pPr lvl="1"/>
            <a:r>
              <a:rPr lang="en-US" dirty="0"/>
              <a:t>Unique integer ID always exists, never changes.</a:t>
            </a:r>
          </a:p>
        </p:txBody>
      </p:sp>
    </p:spTree>
    <p:extLst>
      <p:ext uri="{BB962C8B-B14F-4D97-AF65-F5344CB8AC3E}">
        <p14:creationId xmlns:p14="http://schemas.microsoft.com/office/powerpoint/2010/main" val="1094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in E/R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Referential integrity</a:t>
            </a:r>
            <a:r>
              <a:rPr lang="en-US" dirty="0"/>
              <a:t>: requires every value of an attribute in one relation to appear as the value of an attribute in another (or the same) relation.</a:t>
            </a:r>
          </a:p>
          <a:p>
            <a:r>
              <a:rPr lang="en-US" dirty="0"/>
              <a:t>Enforced through multiplicity arrows</a:t>
            </a:r>
          </a:p>
          <a:p>
            <a:r>
              <a:rPr lang="en-US" dirty="0"/>
              <a:t>Degree constraints can be added to further restrict multiplicity.</a:t>
            </a:r>
          </a:p>
        </p:txBody>
      </p:sp>
    </p:spTree>
    <p:extLst>
      <p:ext uri="{BB962C8B-B14F-4D97-AF65-F5344CB8AC3E}">
        <p14:creationId xmlns:p14="http://schemas.microsoft.com/office/powerpoint/2010/main" val="9029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 US Congress/Iron Chef handout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12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170"/>
            <a:ext cx="8229600" cy="4878994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Keys</a:t>
            </a:r>
            <a:r>
              <a:rPr lang="en-US" dirty="0"/>
              <a:t> are attributes or sets of attributes that uniquely identify an entity within its entity set.</a:t>
            </a:r>
          </a:p>
          <a:p>
            <a:pPr lvl="1"/>
            <a:r>
              <a:rPr lang="en-US" dirty="0"/>
              <a:t>E/R: underline primary key</a:t>
            </a:r>
          </a:p>
          <a:p>
            <a:r>
              <a:rPr lang="en-US" dirty="0"/>
              <a:t>Referential integrity constraints require that a value referred to actually exists in the DB.</a:t>
            </a:r>
          </a:p>
          <a:p>
            <a:pPr lvl="1"/>
            <a:r>
              <a:rPr lang="en-US" dirty="0"/>
              <a:t>E/R: Enforced with rounded arrows or annotations on the arrows.</a:t>
            </a:r>
          </a:p>
          <a:p>
            <a:r>
              <a:rPr lang="en-US" dirty="0"/>
              <a:t>Domain constraints specify what set of values an attribute can take</a:t>
            </a:r>
          </a:p>
          <a:p>
            <a:pPr lvl="1"/>
            <a:r>
              <a:rPr lang="en-US" dirty="0"/>
              <a:t>E/R: usually types (</a:t>
            </a:r>
            <a:r>
              <a:rPr lang="en-US" dirty="0" err="1"/>
              <a:t>varchar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are omitted, but you can "mark up" an E/R diagram to show others.</a:t>
            </a:r>
          </a:p>
        </p:txBody>
      </p:sp>
    </p:spTree>
    <p:extLst>
      <p:ext uri="{BB962C8B-B14F-4D97-AF65-F5344CB8AC3E}">
        <p14:creationId xmlns:p14="http://schemas.microsoft.com/office/powerpoint/2010/main" val="4841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sets (4.4)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weak entity set is an entity set whose (primary) key contains attributes from one or more other entity sets.</a:t>
            </a:r>
          </a:p>
          <a:p>
            <a:r>
              <a:rPr lang="en-US" dirty="0"/>
              <a:t>In other words, an entity set E is weak if in order to identify entities of E uniquely, we need to follow one or more many-one relationships from E and include the key of the related entity sets in E's key.</a:t>
            </a:r>
          </a:p>
          <a:p>
            <a:r>
              <a:rPr lang="en-US" dirty="0"/>
              <a:t>Possible that all attributes in a weak entity set's key come from other entity sets.</a:t>
            </a:r>
          </a:p>
        </p:txBody>
      </p:sp>
    </p:spTree>
    <p:extLst>
      <p:ext uri="{BB962C8B-B14F-4D97-AF65-F5344CB8AC3E}">
        <p14:creationId xmlns:p14="http://schemas.microsoft.com/office/powerpoint/2010/main" val="37674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(‘entity sets’)</a:t>
            </a:r>
          </a:p>
          <a:p>
            <a:endParaRPr lang="en-US" dirty="0"/>
          </a:p>
          <a:p>
            <a:r>
              <a:rPr lang="en-US" dirty="0"/>
              <a:t>Relationships </a:t>
            </a:r>
            <a:br>
              <a:rPr lang="en-US" dirty="0"/>
            </a:br>
            <a:r>
              <a:rPr lang="en-US" dirty="0"/>
              <a:t>and mapping constraints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Attributes 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5181600" y="1752600"/>
            <a:ext cx="2159000" cy="584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6102350" y="2895600"/>
            <a:ext cx="1155700" cy="12319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7258050" y="3505200"/>
            <a:ext cx="577850" cy="63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0700" y="3517900"/>
            <a:ext cx="501650" cy="63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77025" y="4133850"/>
            <a:ext cx="0" cy="5270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7700" y="3080266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77100" y="3118366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8300" y="4223266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Oval 22"/>
          <p:cNvSpPr/>
          <p:nvPr/>
        </p:nvSpPr>
        <p:spPr>
          <a:xfrm>
            <a:off x="3124200" y="4592598"/>
            <a:ext cx="2540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9" grpId="0"/>
      <p:bldP spid="21" grpId="0"/>
      <p:bldP spid="22" grpId="0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69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32"/>
            <a:ext cx="8229600" cy="5338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players in a sports league:</a:t>
            </a:r>
          </a:p>
          <a:p>
            <a:pPr lvl="1"/>
            <a:r>
              <a:rPr lang="en-US" dirty="0"/>
              <a:t>Name is not a key (might be duplicate names)</a:t>
            </a:r>
          </a:p>
          <a:p>
            <a:pPr lvl="1"/>
            <a:r>
              <a:rPr lang="en-US" dirty="0"/>
              <a:t>Uniform number is certainly not a key (numbers will be duplicated across teams)</a:t>
            </a:r>
          </a:p>
          <a:p>
            <a:pPr lvl="1"/>
            <a:r>
              <a:rPr lang="en-US" dirty="0"/>
              <a:t>But number + team should be a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double border for weak entity sets and their supporting many-one relationships.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4600" y="4213241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Players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00800" y="4213241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Teams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8400" y="4137041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43400" y="4137041"/>
            <a:ext cx="14478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Plays-</a:t>
            </a:r>
          </a:p>
          <a:p>
            <a:pPr algn="ctr"/>
            <a:r>
              <a:rPr lang="en-US">
                <a:latin typeface="Calibri" charset="0"/>
              </a:rPr>
              <a:t>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67200" y="4060841"/>
            <a:ext cx="1600200" cy="1371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76400" y="3375041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name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400800" y="3375041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latin typeface="Calibri" charset="0"/>
              </a:rPr>
              <a:t>name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124200" y="3375041"/>
            <a:ext cx="1447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 err="1">
                <a:latin typeface="Calibri" charset="0"/>
              </a:rPr>
              <a:t>uni_number</a:t>
            </a:r>
            <a:endParaRPr lang="en-US" u="sng" dirty="0">
              <a:latin typeface="Calibri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733800" y="4746641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867400" y="4746641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2209800" y="3908441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3352800" y="3908441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6934200" y="390844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about courses and departments?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4" y="1314661"/>
            <a:ext cx="7976756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Keys for a weak 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relationship R from a weak entity set E to F is </a:t>
            </a:r>
            <a:r>
              <a:rPr lang="en-US" b="1" i="1" dirty="0"/>
              <a:t>supporting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R is a binary, many-one relationship from E to F.</a:t>
            </a:r>
          </a:p>
          <a:p>
            <a:pPr lvl="1"/>
            <a:r>
              <a:rPr lang="en-US" dirty="0"/>
              <a:t>R has referential integrity from E to F (curved arrow into F).</a:t>
            </a:r>
          </a:p>
          <a:p>
            <a:r>
              <a:rPr lang="en-US" dirty="0"/>
              <a:t>F supplies its key attributes to define E's key.</a:t>
            </a:r>
          </a:p>
          <a:p>
            <a:r>
              <a:rPr lang="en-US" dirty="0"/>
              <a:t>If F itself is a weak entity set, then we must find F’s supporting relationships and also use the keys from those supporting entity sets.</a:t>
            </a:r>
          </a:p>
        </p:txBody>
      </p:sp>
    </p:spTree>
    <p:extLst>
      <p:ext uri="{BB962C8B-B14F-4D97-AF65-F5344CB8AC3E}">
        <p14:creationId xmlns:p14="http://schemas.microsoft.com/office/powerpoint/2010/main" val="37931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weak entity sets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Cause 1: Implicit hierarchies not from an "is-a" relationship.</a:t>
            </a:r>
          </a:p>
          <a:p>
            <a:pPr lvl="1"/>
            <a:r>
              <a:rPr lang="en-US" dirty="0"/>
              <a:t>A player “belongs to” a team, or a flight “is flown by” an airline.</a:t>
            </a:r>
          </a:p>
          <a:p>
            <a:pPr lvl="1"/>
            <a:r>
              <a:rPr lang="en-US" dirty="0"/>
              <a:t>Happens when a piece of a key is represented as an entity set rather than an attribute.</a:t>
            </a:r>
          </a:p>
          <a:p>
            <a:pPr lvl="2"/>
            <a:r>
              <a:rPr lang="en-US" dirty="0"/>
              <a:t>Can (technically) be solved by putting a unique ID on an entity set, but sometimes this causes more trouble than it’s worth.</a:t>
            </a:r>
          </a:p>
          <a:p>
            <a:pPr lvl="1"/>
            <a:r>
              <a:rPr lang="en-US" dirty="0"/>
              <a:t>"is-a" hierarchies seem to lead to weak entity sets (subclasses), but we don't notate them with double borders because their hierarchical relationships are always one-one.</a:t>
            </a:r>
          </a:p>
        </p:txBody>
      </p:sp>
    </p:spTree>
    <p:extLst>
      <p:ext uri="{BB962C8B-B14F-4D97-AF65-F5344CB8AC3E}">
        <p14:creationId xmlns:p14="http://schemas.microsoft.com/office/powerpoint/2010/main" val="11800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weak entity sets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 2: Connecting entity sets created by eliminating a multi-way relationship.</a:t>
            </a:r>
          </a:p>
          <a:p>
            <a:pPr lvl="1"/>
            <a:r>
              <a:rPr lang="en-US" dirty="0"/>
              <a:t>Often, connecting entity sets have no attributes of their own; they must pick up their key attributes from the entity sets they connect.</a:t>
            </a:r>
          </a:p>
          <a:p>
            <a:pPr lvl="1"/>
            <a:r>
              <a:rPr lang="en-US" dirty="0"/>
              <a:t>Example: A CUSTOMER rents a CAR from a SALESPERSON.</a:t>
            </a:r>
          </a:p>
        </p:txBody>
      </p:sp>
    </p:spTree>
    <p:extLst>
      <p:ext uri="{BB962C8B-B14F-4D97-AF65-F5344CB8AC3E}">
        <p14:creationId xmlns:p14="http://schemas.microsoft.com/office/powerpoint/2010/main" val="2958195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E/R diagrams to relational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Entity set -&gt; Relation</a:t>
            </a:r>
          </a:p>
          <a:p>
            <a:pPr lvl="1"/>
            <a:r>
              <a:rPr lang="en-US" dirty="0"/>
              <a:t>Attribute of entity set -&gt; attribute of relation</a:t>
            </a:r>
          </a:p>
          <a:p>
            <a:pPr lvl="1"/>
            <a:r>
              <a:rPr lang="en-US" dirty="0"/>
              <a:t>Key of entity set -&gt; primary key of relation</a:t>
            </a:r>
          </a:p>
          <a:p>
            <a:r>
              <a:rPr lang="en-US" dirty="0"/>
              <a:t>Relationship -&gt; Relation</a:t>
            </a:r>
          </a:p>
          <a:p>
            <a:pPr lvl="1"/>
            <a:r>
              <a:rPr lang="en-US" dirty="0"/>
              <a:t>Attribute of relationship -&gt; attribute of relation</a:t>
            </a:r>
          </a:p>
          <a:p>
            <a:pPr lvl="1"/>
            <a:r>
              <a:rPr lang="en-US" dirty="0"/>
              <a:t>Key attribute of connecting entity set -&gt; key attribute of relation</a:t>
            </a:r>
          </a:p>
          <a:p>
            <a:r>
              <a:rPr lang="en-US" dirty="0"/>
              <a:t>Special cases: weak entity sets, "is-a" hierarchies, combining relations.</a:t>
            </a:r>
          </a:p>
        </p:txBody>
      </p:sp>
    </p:spTree>
    <p:extLst>
      <p:ext uri="{BB962C8B-B14F-4D97-AF65-F5344CB8AC3E}">
        <p14:creationId xmlns:p14="http://schemas.microsoft.com/office/powerpoint/2010/main" val="69619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3" r="-850"/>
          <a:stretch/>
        </p:blipFill>
        <p:spPr>
          <a:xfrm>
            <a:off x="423319" y="293956"/>
            <a:ext cx="8395841" cy="6028048"/>
          </a:xfrm>
        </p:spPr>
      </p:pic>
    </p:spTree>
    <p:extLst>
      <p:ext uri="{BB962C8B-B14F-4D97-AF65-F5344CB8AC3E}">
        <p14:creationId xmlns:p14="http://schemas.microsoft.com/office/powerpoint/2010/main" val="3682400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roles</a:t>
            </a:r>
          </a:p>
        </p:txBody>
      </p:sp>
      <p:sp>
        <p:nvSpPr>
          <p:cNvPr id="5" name="Diamond 4"/>
          <p:cNvSpPr/>
          <p:nvPr/>
        </p:nvSpPr>
        <p:spPr>
          <a:xfrm>
            <a:off x="893675" y="2281101"/>
            <a:ext cx="2575195" cy="132868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Friend-of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7597" y="2281101"/>
            <a:ext cx="1735603" cy="8829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Person</a:t>
            </a:r>
          </a:p>
        </p:txBody>
      </p:sp>
      <p:sp>
        <p:nvSpPr>
          <p:cNvPr id="7" name="Oval 6"/>
          <p:cNvSpPr/>
          <p:nvPr/>
        </p:nvSpPr>
        <p:spPr>
          <a:xfrm>
            <a:off x="7307943" y="1560286"/>
            <a:ext cx="1545771" cy="580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name</a:t>
            </a:r>
          </a:p>
        </p:txBody>
      </p:sp>
      <p:sp>
        <p:nvSpPr>
          <p:cNvPr id="8" name="Oval 7"/>
          <p:cNvSpPr/>
          <p:nvPr/>
        </p:nvSpPr>
        <p:spPr>
          <a:xfrm>
            <a:off x="7307943" y="2808514"/>
            <a:ext cx="1545771" cy="580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email</a:t>
            </a:r>
          </a:p>
        </p:txBody>
      </p:sp>
      <p:cxnSp>
        <p:nvCxnSpPr>
          <p:cNvPr id="14" name="Straight Connector 13"/>
          <p:cNvCxnSpPr>
            <a:stCxn id="6" idx="3"/>
            <a:endCxn id="7" idx="2"/>
          </p:cNvCxnSpPr>
          <p:nvPr/>
        </p:nvCxnSpPr>
        <p:spPr>
          <a:xfrm flipV="1">
            <a:off x="6553200" y="1850572"/>
            <a:ext cx="754743" cy="872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6" idx="3"/>
          </p:cNvCxnSpPr>
          <p:nvPr/>
        </p:nvCxnSpPr>
        <p:spPr>
          <a:xfrm flipH="1" flipV="1">
            <a:off x="6553200" y="2722578"/>
            <a:ext cx="754743" cy="376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1"/>
            <a:endCxn id="5" idx="0"/>
          </p:cNvCxnSpPr>
          <p:nvPr/>
        </p:nvCxnSpPr>
        <p:spPr>
          <a:xfrm rot="10800000">
            <a:off x="2181273" y="2281102"/>
            <a:ext cx="2636324" cy="441477"/>
          </a:xfrm>
          <a:prstGeom prst="curvedConnector4">
            <a:avLst>
              <a:gd name="adj1" fmla="val 25580"/>
              <a:gd name="adj2" fmla="val 151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5" idx="2"/>
          </p:cNvCxnSpPr>
          <p:nvPr/>
        </p:nvCxnSpPr>
        <p:spPr>
          <a:xfrm rot="10800000" flipV="1">
            <a:off x="2181273" y="3098799"/>
            <a:ext cx="2636324" cy="510983"/>
          </a:xfrm>
          <a:prstGeom prst="curvedConnector4">
            <a:avLst>
              <a:gd name="adj1" fmla="val 25580"/>
              <a:gd name="adj2" fmla="val 144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36762" y="1511908"/>
            <a:ext cx="191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3393" y="3805164"/>
            <a:ext cx="191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Recipient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524" y="4789714"/>
            <a:ext cx="787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an entity set E appears k &gt; 1 times in a relationship R, then the key attributes for E appear k times in the relation for R, appropriately renamed.</a:t>
            </a:r>
          </a:p>
        </p:txBody>
      </p:sp>
    </p:spTree>
    <p:extLst>
      <p:ext uri="{BB962C8B-B14F-4D97-AF65-F5344CB8AC3E}">
        <p14:creationId xmlns:p14="http://schemas.microsoft.com/office/powerpoint/2010/main" val="30907329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weak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weak entity set W, create a relation with attributes:</a:t>
            </a:r>
          </a:p>
          <a:p>
            <a:pPr lvl="1"/>
            <a:r>
              <a:rPr lang="en-US" dirty="0"/>
              <a:t>attributes of W</a:t>
            </a:r>
          </a:p>
          <a:p>
            <a:pPr lvl="1"/>
            <a:r>
              <a:rPr lang="en-US" dirty="0"/>
              <a:t>attributes of supporting relationships for W</a:t>
            </a:r>
          </a:p>
          <a:p>
            <a:pPr lvl="1"/>
            <a:r>
              <a:rPr lang="en-US" i="1" dirty="0"/>
              <a:t>key</a:t>
            </a:r>
            <a:r>
              <a:rPr lang="en-US" dirty="0"/>
              <a:t> attributes of supporting entity sets for W</a:t>
            </a:r>
          </a:p>
        </p:txBody>
      </p:sp>
    </p:spTree>
    <p:extLst>
      <p:ext uri="{BB962C8B-B14F-4D97-AF65-F5344CB8AC3E}">
        <p14:creationId xmlns:p14="http://schemas.microsoft.com/office/powerpoint/2010/main" val="35189404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0238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Schema for Departments is Departments(Name)</a:t>
            </a:r>
          </a:p>
          <a:p>
            <a:r>
              <a:rPr lang="en-US" dirty="0"/>
              <a:t>Schema for Courses is Courses(Number, </a:t>
            </a:r>
            <a:r>
              <a:rPr lang="en-US" dirty="0" err="1"/>
              <a:t>DeptName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, Classroom, Enrollment)</a:t>
            </a:r>
          </a:p>
          <a:p>
            <a:r>
              <a:rPr lang="en-US" dirty="0"/>
              <a:t>What is the schema for Offer?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2926" y="1275100"/>
            <a:ext cx="3252055" cy="2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1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Entity Sets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C00000"/>
                </a:solidFill>
                <a:latin typeface="Calibri" charset="0"/>
              </a:rPr>
              <a:t>Entity</a:t>
            </a:r>
            <a:r>
              <a:rPr lang="en-US" dirty="0">
                <a:latin typeface="Calibri" charset="0"/>
              </a:rPr>
              <a:t> = "thing" or "object instance" or "noun"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C00000"/>
                </a:solidFill>
                <a:latin typeface="Calibri" charset="0"/>
              </a:rPr>
              <a:t>Entity set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= collection of similar entities.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Similar to a </a:t>
            </a:r>
            <a:r>
              <a:rPr lang="en-US" b="1" i="1" dirty="0">
                <a:latin typeface="Calibri" charset="0"/>
              </a:rPr>
              <a:t>class</a:t>
            </a:r>
            <a:r>
              <a:rPr lang="en-US" dirty="0">
                <a:latin typeface="Calibri" charset="0"/>
              </a:rPr>
              <a:t> in object-oriented languages.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(whereas an entity is an instance of that class, or an </a:t>
            </a:r>
            <a:r>
              <a:rPr lang="en-US" b="1" i="1" dirty="0">
                <a:latin typeface="Calibri" charset="0"/>
              </a:rPr>
              <a:t>object</a:t>
            </a:r>
            <a:r>
              <a:rPr lang="en-US" dirty="0">
                <a:latin typeface="Calibri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Calibri" charset="0"/>
              </a:rPr>
              <a:t>Attribute</a:t>
            </a:r>
            <a:r>
              <a:rPr lang="en-US" dirty="0">
                <a:latin typeface="Calibri" charset="0"/>
              </a:rPr>
              <a:t> = property of an entity set.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Generally, all entities in a set have the same set of properties.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Attributes can only be “primitive” types, like strings, </a:t>
            </a:r>
            <a:r>
              <a:rPr lang="en-US" dirty="0" err="1">
                <a:latin typeface="Calibri" charset="0"/>
              </a:rPr>
              <a:t>ints</a:t>
            </a:r>
            <a:r>
              <a:rPr lang="en-US" dirty="0">
                <a:latin typeface="Calibri" charset="0"/>
              </a:rPr>
              <a:t>, floats.  No “collection” types or objects.</a:t>
            </a:r>
          </a:p>
        </p:txBody>
      </p:sp>
    </p:spTree>
    <p:extLst>
      <p:ext uri="{BB962C8B-B14F-4D97-AF65-F5344CB8AC3E}">
        <p14:creationId xmlns:p14="http://schemas.microsoft.com/office/powerpoint/2010/main" val="2648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Supporting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10238" cy="49831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schema for offer?</a:t>
            </a:r>
          </a:p>
          <a:p>
            <a:pPr lvl="1"/>
            <a:r>
              <a:rPr lang="en-US" dirty="0"/>
              <a:t>Offer(Name, Number, </a:t>
            </a:r>
            <a:r>
              <a:rPr lang="en-US" dirty="0" err="1"/>
              <a:t>DeptName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Name and </a:t>
            </a:r>
            <a:r>
              <a:rPr lang="en-US" dirty="0" err="1"/>
              <a:t>DeptName</a:t>
            </a:r>
            <a:r>
              <a:rPr lang="en-US" dirty="0"/>
              <a:t> are identical, so the schema for Offer is Offer(Number, </a:t>
            </a:r>
            <a:r>
              <a:rPr lang="en-US" dirty="0" err="1"/>
              <a:t>DeptName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schema for Offer is a subset of the schema for the weak entity set, so </a:t>
            </a:r>
            <a:r>
              <a:rPr lang="en-US" b="1" i="1" dirty="0"/>
              <a:t>we can dispense with the relation for Offer.</a:t>
            </a:r>
          </a:p>
          <a:p>
            <a:pPr lvl="1"/>
            <a:r>
              <a:rPr lang="en-US" b="1" i="1" dirty="0"/>
              <a:t>Key point: Don't make a relation for supporting relationships.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3772" y="847486"/>
            <a:ext cx="3252055" cy="2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Weak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3609" cy="47561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If W is a weak entity set, the relation for W has a schema whose attributes are </a:t>
            </a:r>
          </a:p>
          <a:p>
            <a:pPr lvl="1"/>
            <a:r>
              <a:rPr lang="en-US" sz="2200" dirty="0"/>
              <a:t>all attributes of W</a:t>
            </a:r>
          </a:p>
          <a:p>
            <a:pPr lvl="1"/>
            <a:r>
              <a:rPr lang="en-US" sz="2200" dirty="0"/>
              <a:t>all attributes of supporting relationships for W</a:t>
            </a:r>
          </a:p>
          <a:p>
            <a:pPr lvl="1"/>
            <a:r>
              <a:rPr lang="en-US" sz="2200" dirty="0"/>
              <a:t>for each supporting relationship for W to an entity set E</a:t>
            </a:r>
          </a:p>
          <a:p>
            <a:pPr lvl="2"/>
            <a:r>
              <a:rPr lang="en-US" sz="1800" dirty="0"/>
              <a:t>the key attributes of E</a:t>
            </a:r>
          </a:p>
          <a:p>
            <a:r>
              <a:rPr lang="en-US" sz="2600" dirty="0"/>
              <a:t>There is no relation for any supporting relationship for 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2926" y="1132561"/>
            <a:ext cx="3252055" cy="2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9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many-one Teach relationship from Courses to Professors</a:t>
            </a:r>
          </a:p>
          <a:p>
            <a:r>
              <a:rPr lang="en-US" dirty="0"/>
              <a:t>Schemas are:</a:t>
            </a:r>
          </a:p>
          <a:p>
            <a:pPr marL="457200" lvl="1" indent="0">
              <a:buNone/>
            </a:pPr>
            <a:r>
              <a:rPr lang="en-US" dirty="0"/>
              <a:t>Courses(</a:t>
            </a:r>
            <a:r>
              <a:rPr lang="en-US" u="sng" dirty="0"/>
              <a:t>Number</a:t>
            </a:r>
            <a:r>
              <a:rPr lang="en-US" dirty="0"/>
              <a:t>, </a:t>
            </a:r>
            <a:r>
              <a:rPr lang="en-US" u="sng" dirty="0" err="1"/>
              <a:t>DepartmentName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, Classroom, Enrollment)</a:t>
            </a:r>
          </a:p>
          <a:p>
            <a:pPr marL="457200" lvl="1" indent="0">
              <a:buNone/>
            </a:pPr>
            <a:r>
              <a:rPr lang="en-US" dirty="0"/>
              <a:t>Professors(</a:t>
            </a:r>
            <a:r>
              <a:rPr lang="en-US" u="sng" dirty="0"/>
              <a:t>Name</a:t>
            </a:r>
            <a:r>
              <a:rPr lang="en-US" dirty="0"/>
              <a:t>, </a:t>
            </a:r>
            <a:r>
              <a:rPr lang="en-US" u="sng" dirty="0"/>
              <a:t>Office</a:t>
            </a:r>
            <a:r>
              <a:rPr lang="en-US" dirty="0"/>
              <a:t>, Age)</a:t>
            </a:r>
          </a:p>
          <a:p>
            <a:pPr marL="457200" lvl="1" indent="0">
              <a:buNone/>
            </a:pPr>
            <a:r>
              <a:rPr lang="en-US" dirty="0"/>
              <a:t>Teach(</a:t>
            </a:r>
            <a:r>
              <a:rPr lang="en-US" u="sng" dirty="0"/>
              <a:t>Number</a:t>
            </a:r>
            <a:r>
              <a:rPr lang="en-US" dirty="0"/>
              <a:t>, </a:t>
            </a:r>
            <a:r>
              <a:rPr lang="en-US" u="sng" dirty="0" err="1"/>
              <a:t>DepartmentName</a:t>
            </a:r>
            <a:r>
              <a:rPr lang="en-US" dirty="0"/>
              <a:t>, </a:t>
            </a:r>
            <a:r>
              <a:rPr lang="en-US" u="sng" dirty="0" err="1"/>
              <a:t>ProfessorName</a:t>
            </a:r>
            <a:r>
              <a:rPr lang="en-US" dirty="0"/>
              <a:t>, </a:t>
            </a:r>
            <a:r>
              <a:rPr lang="en-US" u="sng" dirty="0"/>
              <a:t>Office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1140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5133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/>
              <a:t>Courses(</a:t>
            </a:r>
            <a:r>
              <a:rPr lang="en-US" u="sng" dirty="0"/>
              <a:t>Number</a:t>
            </a:r>
            <a:r>
              <a:rPr lang="en-US" dirty="0"/>
              <a:t>, </a:t>
            </a:r>
            <a:r>
              <a:rPr lang="en-US" u="sng" dirty="0" err="1"/>
              <a:t>DepartmentName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, Classroom, Enrollment)</a:t>
            </a:r>
          </a:p>
          <a:p>
            <a:pPr marL="457200" lvl="1" indent="0">
              <a:buNone/>
            </a:pPr>
            <a:r>
              <a:rPr lang="en-US" dirty="0"/>
              <a:t>Professors(</a:t>
            </a:r>
            <a:r>
              <a:rPr lang="en-US" u="sng" dirty="0"/>
              <a:t>Name</a:t>
            </a:r>
            <a:r>
              <a:rPr lang="en-US" dirty="0"/>
              <a:t>, </a:t>
            </a:r>
            <a:r>
              <a:rPr lang="en-US" u="sng" dirty="0"/>
              <a:t>Office</a:t>
            </a:r>
            <a:r>
              <a:rPr lang="en-US" dirty="0"/>
              <a:t>, Age)</a:t>
            </a:r>
          </a:p>
          <a:p>
            <a:pPr marL="457200" lvl="1" indent="0">
              <a:buNone/>
            </a:pPr>
            <a:r>
              <a:rPr lang="en-US" dirty="0"/>
              <a:t>Teach(</a:t>
            </a:r>
            <a:r>
              <a:rPr lang="en-US" u="sng" dirty="0"/>
              <a:t>Number, </a:t>
            </a:r>
            <a:r>
              <a:rPr lang="en-US" u="sng" dirty="0" err="1"/>
              <a:t>DepartmentName</a:t>
            </a:r>
            <a:r>
              <a:rPr lang="en-US" u="sng" dirty="0"/>
              <a:t>, </a:t>
            </a:r>
            <a:r>
              <a:rPr lang="en-US" u="sng" dirty="0" err="1"/>
              <a:t>ProfessorName</a:t>
            </a:r>
            <a:r>
              <a:rPr lang="en-US" u="sng" dirty="0"/>
              <a:t>, Office</a:t>
            </a:r>
            <a:r>
              <a:rPr lang="en-US" dirty="0"/>
              <a:t>)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/>
              <a:t>The key for Courses uniquely determines all attributes of Teach</a:t>
            </a:r>
          </a:p>
          <a:p>
            <a:pPr marL="514350" indent="-457200"/>
            <a:r>
              <a:rPr lang="en-US" dirty="0"/>
              <a:t>We can combine the relations for Courses and Teach into a single relation whose attributes are</a:t>
            </a:r>
          </a:p>
          <a:p>
            <a:pPr marL="914400" lvl="1" indent="-457200"/>
            <a:r>
              <a:rPr lang="en-US" dirty="0"/>
              <a:t>All the attributes for Courses,</a:t>
            </a:r>
          </a:p>
          <a:p>
            <a:pPr marL="914400" lvl="1" indent="-457200"/>
            <a:r>
              <a:rPr lang="en-US" dirty="0"/>
              <a:t>Any attributes of Teach, and</a:t>
            </a:r>
          </a:p>
          <a:p>
            <a:pPr marL="914400" lvl="1" indent="-457200"/>
            <a:r>
              <a:rPr lang="en-US" dirty="0"/>
              <a:t>The key attributes of Professors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660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Combining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combine into one relation Q </a:t>
            </a:r>
          </a:p>
          <a:p>
            <a:pPr lvl="1"/>
            <a:r>
              <a:rPr lang="en-US" dirty="0"/>
              <a:t>The relation for an entity set E</a:t>
            </a:r>
          </a:p>
          <a:p>
            <a:pPr lvl="1"/>
            <a:r>
              <a:rPr lang="en-US" dirty="0"/>
              <a:t>all many-to-one relationships R1, R2, …, </a:t>
            </a:r>
            <a:r>
              <a:rPr lang="en-US" dirty="0" err="1"/>
              <a:t>Rk</a:t>
            </a:r>
            <a:r>
              <a:rPr lang="en-US" dirty="0"/>
              <a:t> from E to other entity sets E1, E2, …, </a:t>
            </a:r>
            <a:r>
              <a:rPr lang="en-US" dirty="0" err="1"/>
              <a:t>Ek</a:t>
            </a:r>
            <a:r>
              <a:rPr lang="en-US" dirty="0"/>
              <a:t> respectively</a:t>
            </a:r>
          </a:p>
          <a:p>
            <a:r>
              <a:rPr lang="en-US" dirty="0"/>
              <a:t>The attributes of Q are</a:t>
            </a:r>
          </a:p>
          <a:p>
            <a:pPr lvl="1"/>
            <a:r>
              <a:rPr lang="en-US" dirty="0"/>
              <a:t>All the attributes of E</a:t>
            </a:r>
          </a:p>
          <a:p>
            <a:pPr lvl="1"/>
            <a:r>
              <a:rPr lang="en-US" dirty="0"/>
              <a:t>Any attributes of R1, R2, …, </a:t>
            </a:r>
            <a:r>
              <a:rPr lang="en-US" dirty="0" err="1"/>
              <a:t>Rk</a:t>
            </a:r>
            <a:endParaRPr lang="en-US" dirty="0"/>
          </a:p>
          <a:p>
            <a:pPr lvl="1"/>
            <a:r>
              <a:rPr lang="en-US" dirty="0"/>
              <a:t>The key attributes of E1, E2, …, </a:t>
            </a:r>
            <a:r>
              <a:rPr lang="en-US" dirty="0" err="1"/>
              <a:t>Ek</a:t>
            </a:r>
            <a:r>
              <a:rPr lang="en-US" dirty="0"/>
              <a:t> </a:t>
            </a:r>
          </a:p>
          <a:p>
            <a:r>
              <a:rPr lang="en-US" dirty="0"/>
              <a:t>Combining a </a:t>
            </a:r>
            <a:r>
              <a:rPr lang="en-US" b="1" i="1" dirty="0"/>
              <a:t>many-many</a:t>
            </a:r>
            <a:r>
              <a:rPr lang="en-US" dirty="0"/>
              <a:t> relationship with one of its entity sets often leads to redundancy.  You probably never want to do this!</a:t>
            </a:r>
          </a:p>
        </p:txBody>
      </p:sp>
    </p:spTree>
    <p:extLst>
      <p:ext uri="{BB962C8B-B14F-4D97-AF65-F5344CB8AC3E}">
        <p14:creationId xmlns:p14="http://schemas.microsoft.com/office/powerpoint/2010/main" val="41011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to Relational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approaches:</a:t>
            </a:r>
          </a:p>
          <a:p>
            <a:pPr lvl="1"/>
            <a:r>
              <a:rPr lang="en-US" dirty="0"/>
              <a:t>E/R viewpoint</a:t>
            </a:r>
          </a:p>
          <a:p>
            <a:pPr lvl="1"/>
            <a:r>
              <a:rPr lang="en-US" dirty="0"/>
              <a:t>Object-oriented viewpoint</a:t>
            </a:r>
          </a:p>
          <a:p>
            <a:pPr lvl="1"/>
            <a:r>
              <a:rPr lang="en-US" dirty="0"/>
              <a:t>“Flatten” viewpoint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09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Satisfied by an Is-a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hierarchy has a root entity set.</a:t>
            </a:r>
          </a:p>
          <a:p>
            <a:r>
              <a:rPr lang="en-US" dirty="0"/>
              <a:t>The root entity set has a key that identifies every entity represented by the hierarchy.</a:t>
            </a:r>
          </a:p>
          <a:p>
            <a:r>
              <a:rPr lang="en-US" dirty="0"/>
              <a:t>A particular entity can have components that belong to entity sets of any </a:t>
            </a:r>
            <a:r>
              <a:rPr lang="en-US" dirty="0" err="1"/>
              <a:t>subtree</a:t>
            </a:r>
            <a:r>
              <a:rPr lang="en-US" dirty="0"/>
              <a:t> of the hierarchy, as long as that </a:t>
            </a:r>
            <a:r>
              <a:rPr lang="en-US" dirty="0" err="1"/>
              <a:t>subtree</a:t>
            </a:r>
            <a:r>
              <a:rPr lang="en-US" dirty="0"/>
              <a:t> includes the root.</a:t>
            </a:r>
          </a:p>
        </p:txBody>
      </p:sp>
    </p:spTree>
    <p:extLst>
      <p:ext uri="{BB962C8B-B14F-4D97-AF65-F5344CB8AC3E}">
        <p14:creationId xmlns:p14="http://schemas.microsoft.com/office/powerpoint/2010/main" val="3041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24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 to Relational Method I: E/R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relation for each entity set</a:t>
            </a:r>
          </a:p>
          <a:p>
            <a:r>
              <a:rPr lang="en-US" dirty="0"/>
              <a:t>The attributes of the relation for a non-root entity set E are</a:t>
            </a:r>
          </a:p>
          <a:p>
            <a:pPr lvl="1"/>
            <a:r>
              <a:rPr lang="en-US" dirty="0"/>
              <a:t> the attributes forming the key (obtained from the root) and</a:t>
            </a:r>
          </a:p>
          <a:p>
            <a:pPr lvl="1"/>
            <a:r>
              <a:rPr lang="en-US" dirty="0"/>
              <a:t> any attributes of E itself</a:t>
            </a:r>
          </a:p>
          <a:p>
            <a:r>
              <a:rPr lang="en-US" dirty="0"/>
              <a:t>An entity with components in multiple entity sets has tuples in all the relations corresponding to these entity sets</a:t>
            </a:r>
          </a:p>
          <a:p>
            <a:r>
              <a:rPr lang="en-US" dirty="0"/>
              <a:t>Do not create a relation for any is-a relationship</a:t>
            </a:r>
          </a:p>
          <a:p>
            <a:r>
              <a:rPr lang="en-US" dirty="0"/>
              <a:t>Create a relation for every other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202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I: E/R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Students(ID, Name)</a:t>
            </a:r>
          </a:p>
          <a:p>
            <a:pPr marL="0" indent="0">
              <a:buNone/>
            </a:pPr>
            <a:r>
              <a:rPr lang="en-US" sz="2400" dirty="0"/>
              <a:t>Undergraduates(ID, Major)</a:t>
            </a:r>
          </a:p>
          <a:p>
            <a:pPr marL="0" indent="0">
              <a:buNone/>
            </a:pPr>
            <a:r>
              <a:rPr lang="en-US" sz="2400" dirty="0"/>
              <a:t>Graduates(ID, Major)</a:t>
            </a:r>
          </a:p>
          <a:p>
            <a:pPr marL="0" indent="0">
              <a:buNone/>
            </a:pPr>
            <a:r>
              <a:rPr lang="en-US" sz="2400" dirty="0"/>
              <a:t>Masters(ID, 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PhDs(ID, </a:t>
            </a:r>
            <a:r>
              <a:rPr lang="en-US" sz="2400" dirty="0" err="1"/>
              <a:t>Thesis_title_PhD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UTA_for</a:t>
            </a:r>
            <a:r>
              <a:rPr lang="en-US" sz="2400" dirty="0"/>
              <a:t>(ID, </a:t>
            </a:r>
            <a:r>
              <a:rPr lang="en-US" sz="2400" dirty="0" err="1"/>
              <a:t>CourseNum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DeptName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GTA_for</a:t>
            </a:r>
            <a:r>
              <a:rPr lang="en-US" sz="2400" dirty="0"/>
              <a:t>(ID, </a:t>
            </a:r>
            <a:r>
              <a:rPr lang="en-US" sz="2400" dirty="0" err="1"/>
              <a:t>CourseNum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DeptName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18" y="1470527"/>
            <a:ext cx="4976714" cy="46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E/R Diagrams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 an entity-relationship diagram, each entity set is represented by a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rectangle</a:t>
            </a:r>
            <a:r>
              <a:rPr lang="en-US" dirty="0">
                <a:latin typeface="Calibri" charset="0"/>
              </a:rPr>
              <a:t>.</a:t>
            </a:r>
            <a:br>
              <a:rPr lang="en-US" dirty="0">
                <a:latin typeface="Calibri" charset="0"/>
              </a:rPr>
            </a:b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Each attribute of an entity set is represented by an 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oval</a:t>
            </a:r>
            <a:r>
              <a:rPr lang="en-US" dirty="0">
                <a:latin typeface="Calibri" charset="0"/>
              </a:rPr>
              <a:t>, with a line to the rectangle representing its entity set.</a:t>
            </a:r>
          </a:p>
        </p:txBody>
      </p:sp>
    </p:spTree>
    <p:extLst>
      <p:ext uri="{BB962C8B-B14F-4D97-AF65-F5344CB8AC3E}">
        <p14:creationId xmlns:p14="http://schemas.microsoft.com/office/powerpoint/2010/main" val="41596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 to Relational Method II: Object 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entities as objects that are members of </a:t>
            </a:r>
            <a:r>
              <a:rPr lang="en-US" b="1" i="1" dirty="0"/>
              <a:t>a </a:t>
            </a:r>
            <a:r>
              <a:rPr lang="en-US" dirty="0"/>
              <a:t>particular subtree in the tree.</a:t>
            </a:r>
          </a:p>
          <a:p>
            <a:pPr lvl="1"/>
            <a:r>
              <a:rPr lang="en-US" dirty="0"/>
              <a:t>Subtrees must contain the root.</a:t>
            </a:r>
          </a:p>
          <a:p>
            <a:pPr lvl="1"/>
            <a:r>
              <a:rPr lang="en-US" dirty="0"/>
              <a:t>Subtrees may contain more than one entity set.</a:t>
            </a:r>
          </a:p>
          <a:p>
            <a:r>
              <a:rPr lang="en-US" dirty="0"/>
              <a:t>What are all the logically-possible classes for books in our hierarchy?</a:t>
            </a:r>
          </a:p>
        </p:txBody>
      </p:sp>
    </p:spTree>
    <p:extLst>
      <p:ext uri="{BB962C8B-B14F-4D97-AF65-F5344CB8AC3E}">
        <p14:creationId xmlns:p14="http://schemas.microsoft.com/office/powerpoint/2010/main" val="403944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 to Relational Method II: Object 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Enumerate all </a:t>
            </a:r>
            <a:r>
              <a:rPr lang="en-US" dirty="0" err="1"/>
              <a:t>subtrees</a:t>
            </a:r>
            <a:r>
              <a:rPr lang="en-US" dirty="0"/>
              <a:t> of the hierarchy that contain the root.</a:t>
            </a:r>
          </a:p>
          <a:p>
            <a:r>
              <a:rPr lang="en-US" dirty="0"/>
              <a:t>For each such </a:t>
            </a:r>
            <a:r>
              <a:rPr lang="en-US" dirty="0" err="1"/>
              <a:t>subtree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Create a relation that represents entities that have components in exactly that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schema for this relation has all the attributes of all the entity sets in that subtree.</a:t>
            </a:r>
          </a:p>
        </p:txBody>
      </p:sp>
    </p:spTree>
    <p:extLst>
      <p:ext uri="{BB962C8B-B14F-4D97-AF65-F5344CB8AC3E}">
        <p14:creationId xmlns:p14="http://schemas.microsoft.com/office/powerpoint/2010/main" val="51979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Is-a to Relational Method III: “Flatten” Approach (or "NULLs")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one relation for the whole hierarchical structure.</a:t>
            </a:r>
          </a:p>
          <a:p>
            <a:r>
              <a:rPr lang="en-US" dirty="0"/>
              <a:t>Use NULL for any attribute that is not defined for a particular entity.</a:t>
            </a:r>
          </a:p>
        </p:txBody>
      </p:sp>
    </p:spTree>
    <p:extLst>
      <p:ext uri="{BB962C8B-B14F-4D97-AF65-F5344CB8AC3E}">
        <p14:creationId xmlns:p14="http://schemas.microsoft.com/office/powerpoint/2010/main" val="17275075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/>
              <a:t>Subtrees</a:t>
            </a:r>
            <a:r>
              <a:rPr lang="en-US" sz="2200" dirty="0"/>
              <a:t> are: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18" y="1470527"/>
            <a:ext cx="4976714" cy="46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70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/>
              <a:t>Subtrees</a:t>
            </a:r>
            <a:r>
              <a:rPr lang="en-US" sz="2200" dirty="0"/>
              <a:t> are:</a:t>
            </a:r>
          </a:p>
          <a:p>
            <a:pPr marL="457200" lvl="1" indent="0">
              <a:buNone/>
            </a:pPr>
            <a:r>
              <a:rPr lang="en-US" sz="2200" dirty="0"/>
              <a:t>Students(ID)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23" r="-809"/>
          <a:stretch/>
        </p:blipFill>
        <p:spPr>
          <a:xfrm>
            <a:off x="4067562" y="1613568"/>
            <a:ext cx="5103571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143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200" dirty="0" err="1">
                <a:solidFill>
                  <a:prstClr val="black"/>
                </a:solidFill>
              </a:rPr>
              <a:t>Subtrees</a:t>
            </a:r>
            <a:r>
              <a:rPr lang="en-US" sz="2200" dirty="0">
                <a:solidFill>
                  <a:prstClr val="black"/>
                </a:solidFill>
              </a:rPr>
              <a:t> are: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Students(ID)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StudentsUGs</a:t>
            </a:r>
            <a:r>
              <a:rPr lang="en-US" sz="2200" dirty="0">
                <a:solidFill>
                  <a:prstClr val="black"/>
                </a:solidFill>
              </a:rPr>
              <a:t>(ID, Major)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62" y="1613568"/>
            <a:ext cx="5039895" cy="45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358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200" dirty="0" err="1">
                <a:solidFill>
                  <a:prstClr val="black"/>
                </a:solidFill>
              </a:rPr>
              <a:t>Subtrees</a:t>
            </a:r>
            <a:r>
              <a:rPr lang="en-US" sz="2200" dirty="0">
                <a:solidFill>
                  <a:prstClr val="black"/>
                </a:solidFill>
              </a:rPr>
              <a:t> are: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Students(ID)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StudentsUGs</a:t>
            </a:r>
            <a:r>
              <a:rPr lang="en-US" sz="2200" dirty="0">
                <a:solidFill>
                  <a:prstClr val="black"/>
                </a:solidFill>
              </a:rPr>
              <a:t>(ID, Major)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200" dirty="0" err="1">
                <a:solidFill>
                  <a:prstClr val="black"/>
                </a:solidFill>
              </a:rPr>
              <a:t>StudentGs</a:t>
            </a:r>
            <a:r>
              <a:rPr lang="en-US" sz="2200" dirty="0">
                <a:solidFill>
                  <a:prstClr val="black"/>
                </a:solidFill>
              </a:rPr>
              <a:t>(ID, Major)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</a:rPr>
              <a:t>	</a:t>
            </a:r>
            <a:r>
              <a:rPr lang="en-US" sz="2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53" y="1472643"/>
            <a:ext cx="5192660" cy="47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77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Subtrees</a:t>
            </a:r>
            <a:r>
              <a:rPr lang="en-US" sz="2200" dirty="0"/>
              <a:t> are:</a:t>
            </a:r>
          </a:p>
          <a:p>
            <a:pPr marL="0" indent="0">
              <a:buNone/>
            </a:pPr>
            <a:r>
              <a:rPr lang="en-US" sz="2200" dirty="0"/>
              <a:t>	Students(ID)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StudentsUGs</a:t>
            </a:r>
            <a:r>
              <a:rPr lang="en-US" sz="2200" dirty="0"/>
              <a:t>(ID, Major)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StudentGs</a:t>
            </a:r>
            <a:r>
              <a:rPr lang="en-US" sz="2200" dirty="0"/>
              <a:t>(ID, Major)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StudentGsMasters</a:t>
            </a:r>
            <a:r>
              <a:rPr lang="en-US" sz="2200" dirty="0"/>
              <a:t>(ID, </a:t>
            </a:r>
          </a:p>
          <a:p>
            <a:pPr marL="0" indent="0">
              <a:buNone/>
            </a:pPr>
            <a:r>
              <a:rPr lang="en-US" sz="2200" dirty="0"/>
              <a:t>	Major, </a:t>
            </a:r>
            <a:r>
              <a:rPr lang="en-US" sz="2200" dirty="0" err="1"/>
              <a:t>Thesis_title_MS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53" y="1472643"/>
            <a:ext cx="5192660" cy="473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96" y="1444263"/>
            <a:ext cx="5213005" cy="47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800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Subtrees</a:t>
            </a:r>
            <a:r>
              <a:rPr lang="en-US" sz="2200" dirty="0"/>
              <a:t> are:</a:t>
            </a:r>
          </a:p>
          <a:p>
            <a:pPr marL="0" indent="0">
              <a:buNone/>
            </a:pPr>
            <a:r>
              <a:rPr lang="en-US" sz="2200" dirty="0"/>
              <a:t>	Students(ID)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StudentsUGs</a:t>
            </a:r>
            <a:r>
              <a:rPr lang="en-US" sz="2200" dirty="0"/>
              <a:t>(ID, Major)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StudentGs</a:t>
            </a:r>
            <a:r>
              <a:rPr lang="en-US" sz="2200" dirty="0"/>
              <a:t>(ID, Major)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StudentGsMasters</a:t>
            </a:r>
            <a:r>
              <a:rPr lang="en-US" sz="2200" dirty="0"/>
              <a:t>(ID, </a:t>
            </a:r>
          </a:p>
          <a:p>
            <a:pPr marL="0" indent="0">
              <a:buNone/>
            </a:pPr>
            <a:r>
              <a:rPr lang="en-US" sz="2200" dirty="0"/>
              <a:t>	Major, </a:t>
            </a:r>
            <a:r>
              <a:rPr lang="en-US" sz="2200" dirty="0" err="1"/>
              <a:t>Thesis_title_MS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StudentsGsPhDs</a:t>
            </a:r>
            <a:r>
              <a:rPr lang="en-US" sz="2200" dirty="0"/>
              <a:t>(ID, </a:t>
            </a:r>
          </a:p>
          <a:p>
            <a:pPr marL="0" indent="0">
              <a:buNone/>
            </a:pPr>
            <a:r>
              <a:rPr lang="en-US" sz="2200" dirty="0"/>
              <a:t>	Major, </a:t>
            </a:r>
            <a:r>
              <a:rPr lang="en-US" sz="2200" dirty="0" err="1"/>
              <a:t>Thesis_title_PhD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6152" y="1519683"/>
            <a:ext cx="5375647" cy="45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2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/>
              <a:t>Subtrees</a:t>
            </a:r>
            <a:r>
              <a:rPr lang="en-US" sz="2400" dirty="0"/>
              <a:t> are:</a:t>
            </a:r>
          </a:p>
          <a:p>
            <a:pPr marL="0" indent="0">
              <a:buNone/>
            </a:pPr>
            <a:r>
              <a:rPr lang="en-US" sz="2400" dirty="0"/>
              <a:t>	Students(ID)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StudentsUGs</a:t>
            </a:r>
            <a:r>
              <a:rPr lang="en-US" sz="2400" dirty="0"/>
              <a:t>(ID, Major)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StudentGs</a:t>
            </a:r>
            <a:r>
              <a:rPr lang="en-US" sz="2400" dirty="0"/>
              <a:t>(ID, Major)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StudentGsMasters</a:t>
            </a:r>
            <a:r>
              <a:rPr lang="en-US" sz="2400" dirty="0"/>
              <a:t>(ID, </a:t>
            </a:r>
          </a:p>
          <a:p>
            <a:pPr marL="0" indent="0">
              <a:buNone/>
            </a:pPr>
            <a:r>
              <a:rPr lang="en-US" sz="2400" dirty="0"/>
              <a:t>	Major, 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StudentsGsPhDs</a:t>
            </a:r>
            <a:r>
              <a:rPr lang="en-US" sz="2400" dirty="0"/>
              <a:t>(ID, </a:t>
            </a:r>
          </a:p>
          <a:p>
            <a:pPr marL="0" indent="0">
              <a:buNone/>
            </a:pPr>
            <a:r>
              <a:rPr lang="en-US" sz="2400" dirty="0"/>
              <a:t>	Major, </a:t>
            </a:r>
            <a:r>
              <a:rPr lang="en-US" sz="2400" dirty="0" err="1"/>
              <a:t>Thesis_title_PhD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StudentsUGsGsMasters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(</a:t>
            </a:r>
            <a:r>
              <a:rPr lang="en-US" sz="2400" dirty="0" err="1"/>
              <a:t>ID,UGMinor,GradMinor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96" y="1444263"/>
            <a:ext cx="5213005" cy="472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96" y="1600199"/>
            <a:ext cx="5109504" cy="44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0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Entity Sets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t="-30989" b="-309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765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ISA to Relational Method III: Object Oriented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/>
              <a:t>Subtrees</a:t>
            </a:r>
            <a:r>
              <a:rPr lang="en-US" sz="2400" dirty="0"/>
              <a:t> are:</a:t>
            </a:r>
          </a:p>
          <a:p>
            <a:pPr marL="0" indent="0">
              <a:buNone/>
            </a:pPr>
            <a:r>
              <a:rPr lang="en-US" sz="2400" dirty="0"/>
              <a:t>	Students(ID)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StudentsUGs</a:t>
            </a:r>
            <a:r>
              <a:rPr lang="en-US" sz="2400" dirty="0"/>
              <a:t>(ID, Major)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StudentGs</a:t>
            </a:r>
            <a:r>
              <a:rPr lang="en-US" sz="2400" dirty="0"/>
              <a:t>(ID, Major)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StudentGsMasters</a:t>
            </a:r>
            <a:r>
              <a:rPr lang="en-US" sz="2400" dirty="0"/>
              <a:t>(ID, </a:t>
            </a:r>
          </a:p>
          <a:p>
            <a:pPr marL="0" indent="0">
              <a:buNone/>
            </a:pPr>
            <a:r>
              <a:rPr lang="en-US" sz="2400" dirty="0"/>
              <a:t>	Major, 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StudentsGsPhDs</a:t>
            </a:r>
            <a:r>
              <a:rPr lang="en-US" sz="2400" dirty="0"/>
              <a:t>(ID, </a:t>
            </a:r>
          </a:p>
          <a:p>
            <a:pPr marL="0" indent="0">
              <a:buNone/>
            </a:pPr>
            <a:r>
              <a:rPr lang="en-US" sz="2400" dirty="0"/>
              <a:t>	Major, </a:t>
            </a:r>
            <a:r>
              <a:rPr lang="en-US" sz="2400" dirty="0" err="1"/>
              <a:t>Thesis_title_PhD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StudentsUGsGsMasters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(</a:t>
            </a:r>
            <a:r>
              <a:rPr lang="en-US" sz="2400" dirty="0" err="1"/>
              <a:t>ID,UGMinor,GradMinor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Thesis_title_MS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96" y="1444263"/>
            <a:ext cx="5213005" cy="472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96" y="1600199"/>
            <a:ext cx="5109504" cy="4481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494" y="5754526"/>
            <a:ext cx="426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What other </a:t>
            </a:r>
            <a:r>
              <a:rPr lang="en-US" sz="2800" b="1" i="1" dirty="0" err="1"/>
              <a:t>subtrees</a:t>
            </a:r>
            <a:r>
              <a:rPr lang="en-US" sz="2800" b="1" i="1" dirty="0"/>
              <a:t> exist? </a:t>
            </a:r>
          </a:p>
        </p:txBody>
      </p:sp>
    </p:spTree>
    <p:extLst>
      <p:ext uri="{BB962C8B-B14F-4D97-AF65-F5344CB8AC3E}">
        <p14:creationId xmlns:p14="http://schemas.microsoft.com/office/powerpoint/2010/main" val="6398425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the 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Trade-offs</a:t>
            </a:r>
          </a:p>
          <a:p>
            <a:pPr lvl="1"/>
            <a:r>
              <a:rPr lang="en-US" dirty="0"/>
              <a:t>In general, we want to minimize joins (takes time) and also minimize duplicated or redundant information (takes space [memory]).</a:t>
            </a:r>
          </a:p>
          <a:p>
            <a:pPr lvl="1"/>
            <a:r>
              <a:rPr lang="en-US" dirty="0"/>
              <a:t>It is expensive to answer queries involving several relations (advantage: flatten)</a:t>
            </a:r>
          </a:p>
          <a:p>
            <a:pPr lvl="1"/>
            <a:r>
              <a:rPr lang="en-US" dirty="0"/>
              <a:t>E/R approach works well for some queries where info is duplicated among relations.</a:t>
            </a:r>
          </a:p>
          <a:p>
            <a:pPr lvl="1"/>
            <a:r>
              <a:rPr lang="en-US" dirty="0"/>
              <a:t>E/R approach is hard for other queries because we may need joins.</a:t>
            </a:r>
          </a:p>
        </p:txBody>
      </p:sp>
    </p:spTree>
    <p:extLst>
      <p:ext uri="{BB962C8B-B14F-4D97-AF65-F5344CB8AC3E}">
        <p14:creationId xmlns:p14="http://schemas.microsoft.com/office/powerpoint/2010/main" val="35466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the 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relations for n relations in the hierarchy</a:t>
            </a:r>
          </a:p>
          <a:p>
            <a:pPr lvl="1"/>
            <a:r>
              <a:rPr lang="en-US" dirty="0"/>
              <a:t>We like to have a small number of relations</a:t>
            </a:r>
          </a:p>
          <a:p>
            <a:pPr lvl="1"/>
            <a:r>
              <a:rPr lang="en-US" dirty="0"/>
              <a:t>Flatten</a:t>
            </a:r>
          </a:p>
          <a:p>
            <a:pPr lvl="2"/>
            <a:r>
              <a:rPr lang="en-US" dirty="0"/>
              <a:t>1</a:t>
            </a:r>
          </a:p>
          <a:p>
            <a:pPr lvl="1"/>
            <a:r>
              <a:rPr lang="en-US" dirty="0"/>
              <a:t>E/R</a:t>
            </a:r>
          </a:p>
          <a:p>
            <a:pPr lvl="2"/>
            <a:r>
              <a:rPr lang="en-US" dirty="0"/>
              <a:t>n</a:t>
            </a:r>
          </a:p>
          <a:p>
            <a:pPr lvl="1"/>
            <a:r>
              <a:rPr lang="en-US" dirty="0"/>
              <a:t>OO</a:t>
            </a:r>
          </a:p>
          <a:p>
            <a:pPr lvl="2"/>
            <a:r>
              <a:rPr lang="en-US" dirty="0"/>
              <a:t>Can be 2^n</a:t>
            </a:r>
          </a:p>
        </p:txBody>
      </p:sp>
    </p:spTree>
    <p:extLst>
      <p:ext uri="{BB962C8B-B14F-4D97-AF65-F5344CB8AC3E}">
        <p14:creationId xmlns:p14="http://schemas.microsoft.com/office/powerpoint/2010/main" val="29740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the 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Redundancy and space usage</a:t>
            </a:r>
          </a:p>
          <a:p>
            <a:pPr lvl="1"/>
            <a:r>
              <a:rPr lang="en-US" dirty="0"/>
              <a:t>Flatten</a:t>
            </a:r>
          </a:p>
          <a:p>
            <a:pPr lvl="2"/>
            <a:r>
              <a:rPr lang="en-US" dirty="0"/>
              <a:t>May have a large number of NULLs</a:t>
            </a:r>
          </a:p>
          <a:p>
            <a:pPr lvl="2"/>
            <a:r>
              <a:rPr lang="en-US" dirty="0"/>
              <a:t>(also prevents you from using NULL to denote something besides class membership)</a:t>
            </a:r>
          </a:p>
          <a:p>
            <a:pPr lvl="1"/>
            <a:r>
              <a:rPr lang="en-US" dirty="0"/>
              <a:t>E/R</a:t>
            </a:r>
          </a:p>
          <a:p>
            <a:pPr lvl="2"/>
            <a:r>
              <a:rPr lang="en-US" dirty="0"/>
              <a:t>Several tuples per entity, but only key attributes are repeated</a:t>
            </a:r>
          </a:p>
          <a:p>
            <a:pPr lvl="1"/>
            <a:r>
              <a:rPr lang="en-US" dirty="0"/>
              <a:t>OO</a:t>
            </a:r>
          </a:p>
          <a:p>
            <a:pPr lvl="2"/>
            <a:r>
              <a:rPr lang="en-US" dirty="0"/>
              <a:t>Only one tuple per entity</a:t>
            </a:r>
          </a:p>
        </p:txBody>
      </p:sp>
    </p:spTree>
    <p:extLst>
      <p:ext uri="{BB962C8B-B14F-4D97-AF65-F5344CB8AC3E}">
        <p14:creationId xmlns:p14="http://schemas.microsoft.com/office/powerpoint/2010/main" val="163109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56279</TotalTime>
  <Words>5187</Words>
  <Application>Microsoft Macintosh PowerPoint</Application>
  <PresentationFormat>On-screen Show (4:3)</PresentationFormat>
  <Paragraphs>642</Paragraphs>
  <Slides>93</Slides>
  <Notes>36</Notes>
  <HiddenSlides>29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Gill Sans MT</vt:lpstr>
      <vt:lpstr>Wingdings</vt:lpstr>
      <vt:lpstr>Office Theme</vt:lpstr>
      <vt:lpstr>E/R Models</vt:lpstr>
      <vt:lpstr>Three Pieces of Course</vt:lpstr>
      <vt:lpstr>Why Learn About Database Modeling?</vt:lpstr>
      <vt:lpstr>Purpose of the E/R Model</vt:lpstr>
      <vt:lpstr>Purpose of E/R Model</vt:lpstr>
      <vt:lpstr>Tools</vt:lpstr>
      <vt:lpstr>Entity Sets</vt:lpstr>
      <vt:lpstr>E/R Diagrams</vt:lpstr>
      <vt:lpstr>Example: Entity Sets</vt:lpstr>
      <vt:lpstr>Relationships</vt:lpstr>
      <vt:lpstr>Example: Relationships</vt:lpstr>
      <vt:lpstr>Instance of an E/R Diagram</vt:lpstr>
      <vt:lpstr>Instance of an Entity Set</vt:lpstr>
      <vt:lpstr>Instances of (binary) relationship sets</vt:lpstr>
      <vt:lpstr>Instance of a Relationship Set</vt:lpstr>
      <vt:lpstr>Attributes for a Relationship</vt:lpstr>
      <vt:lpstr>Multiplicity of binary relationships</vt:lpstr>
      <vt:lpstr>Many-Many Relationships</vt:lpstr>
      <vt:lpstr>Many-One Relationships</vt:lpstr>
      <vt:lpstr>One-One Relationships</vt:lpstr>
      <vt:lpstr>Representing Multiplicity</vt:lpstr>
      <vt:lpstr>Different kinds of relationships</vt:lpstr>
      <vt:lpstr>Exactly one</vt:lpstr>
      <vt:lpstr>Example: Exactly One</vt:lpstr>
      <vt:lpstr>E/R Diagrams Day 2: Review</vt:lpstr>
      <vt:lpstr>Attributes on relationships</vt:lpstr>
      <vt:lpstr>Multiway relationships</vt:lpstr>
      <vt:lpstr>Roles in Relationships</vt:lpstr>
      <vt:lpstr>Roles in Relationships</vt:lpstr>
      <vt:lpstr>Parallel Relationships</vt:lpstr>
      <vt:lpstr>Are Attributes on Relationships Needed?</vt:lpstr>
      <vt:lpstr>Multi-way Relationships</vt:lpstr>
      <vt:lpstr>Multi-way Relationships</vt:lpstr>
      <vt:lpstr>Multiplicity in Multiway Relationships</vt:lpstr>
      <vt:lpstr>Converting Multiway to Binary</vt:lpstr>
      <vt:lpstr>Converting Multiway to Binary</vt:lpstr>
      <vt:lpstr>Example of the Conversion</vt:lpstr>
      <vt:lpstr>Example of the Conversion</vt:lpstr>
      <vt:lpstr>Details of the Conversion</vt:lpstr>
      <vt:lpstr>Conversion</vt:lpstr>
      <vt:lpstr>Subclasses in the E/R Model</vt:lpstr>
      <vt:lpstr>Subclasses: Example</vt:lpstr>
      <vt:lpstr>Subclasses: Example</vt:lpstr>
      <vt:lpstr>E/R vs. OO Subclasses</vt:lpstr>
      <vt:lpstr>Components of an Entity</vt:lpstr>
      <vt:lpstr>Components of an Entity</vt:lpstr>
      <vt:lpstr>Components of an Entity</vt:lpstr>
      <vt:lpstr>Try this</vt:lpstr>
      <vt:lpstr>Try this</vt:lpstr>
      <vt:lpstr>Is-A Hierarchies (Subclasses)</vt:lpstr>
      <vt:lpstr>Good design principles (4.2)</vt:lpstr>
      <vt:lpstr>Good design principles</vt:lpstr>
      <vt:lpstr>Good design principles</vt:lpstr>
      <vt:lpstr>Keys in E/R diagrams (4.3)</vt:lpstr>
      <vt:lpstr>One perspective on real-world keys</vt:lpstr>
      <vt:lpstr>Referential integrity in E/R</vt:lpstr>
      <vt:lpstr>Try US Congress/Iron Chef handout</vt:lpstr>
      <vt:lpstr>Review of Constraints</vt:lpstr>
      <vt:lpstr>Weak entity sets (4.4)</vt:lpstr>
      <vt:lpstr>Example</vt:lpstr>
      <vt:lpstr>How about courses and departments?</vt:lpstr>
      <vt:lpstr>Keys for a weak entity set</vt:lpstr>
      <vt:lpstr>Where do weak entity sets come from?</vt:lpstr>
      <vt:lpstr>Where do weak entity sets come from?</vt:lpstr>
      <vt:lpstr>Converting E/R diagrams to relational designs</vt:lpstr>
      <vt:lpstr>PowerPoint Presentation</vt:lpstr>
      <vt:lpstr>Handling multiple roles</vt:lpstr>
      <vt:lpstr>Handling weak entity sets</vt:lpstr>
      <vt:lpstr>Supporting Relationships</vt:lpstr>
      <vt:lpstr>Supporting Relationships</vt:lpstr>
      <vt:lpstr>Summary of Weak Entity Sets</vt:lpstr>
      <vt:lpstr>Combining Relations</vt:lpstr>
      <vt:lpstr>Combining Relations</vt:lpstr>
      <vt:lpstr>Rules for Combining Relations</vt:lpstr>
      <vt:lpstr>Is-a to Relational</vt:lpstr>
      <vt:lpstr>Rules Satisfied by an Is-a Hierarchy</vt:lpstr>
      <vt:lpstr>Example ISA hierarchy</vt:lpstr>
      <vt:lpstr>Is-a to Relational Method I: E/R Approach</vt:lpstr>
      <vt:lpstr>Example: ISA to Relational Method I: E/R Approach</vt:lpstr>
      <vt:lpstr>Is-a to Relational Method II: Object Oriented Approach</vt:lpstr>
      <vt:lpstr>Is-a to Relational Method II: Object Oriented Approach</vt:lpstr>
      <vt:lpstr>Is-a to Relational Method III: “Flatten” Approach (or "NULLs")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Example: ISA to Relational Method III: Object Oriented Approach </vt:lpstr>
      <vt:lpstr>Comparison of the Three Approaches</vt:lpstr>
      <vt:lpstr>Comparison of the Three Approaches</vt:lpstr>
      <vt:lpstr>Comparison of the Three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4604: Introduction to Database Management Systems</dc:title>
  <dc:creator>B. Aditya Prakash</dc:creator>
  <cp:lastModifiedBy>Kirlin_Phillip</cp:lastModifiedBy>
  <cp:revision>509</cp:revision>
  <cp:lastPrinted>2022-02-24T16:11:24Z</cp:lastPrinted>
  <dcterms:created xsi:type="dcterms:W3CDTF">2013-01-23T01:36:25Z</dcterms:created>
  <dcterms:modified xsi:type="dcterms:W3CDTF">2024-02-28T18:47:26Z</dcterms:modified>
</cp:coreProperties>
</file>