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630" r:id="rId3"/>
    <p:sldId id="600" r:id="rId4"/>
    <p:sldId id="628" r:id="rId5"/>
    <p:sldId id="604" r:id="rId6"/>
    <p:sldId id="602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13" r:id="rId15"/>
    <p:sldId id="614" r:id="rId16"/>
    <p:sldId id="615" r:id="rId17"/>
    <p:sldId id="617" r:id="rId18"/>
    <p:sldId id="631" r:id="rId19"/>
    <p:sldId id="632" r:id="rId20"/>
    <p:sldId id="633" r:id="rId21"/>
    <p:sldId id="634" r:id="rId22"/>
    <p:sldId id="635" r:id="rId23"/>
    <p:sldId id="619" r:id="rId24"/>
    <p:sldId id="616" r:id="rId25"/>
    <p:sldId id="629" r:id="rId26"/>
    <p:sldId id="618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6" autoAdjust="0"/>
    <p:restoredTop sz="94660"/>
  </p:normalViewPr>
  <p:slideViewPr>
    <p:cSldViewPr>
      <p:cViewPr>
        <p:scale>
          <a:sx n="105" d="100"/>
          <a:sy n="105" d="100"/>
        </p:scale>
        <p:origin x="-10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28421-EA5B-5047-B7CE-D3B102F639E2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B69CB-4026-654F-A4B6-D96F809C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Programming Languages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38100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Victory Lap</a:t>
            </a:r>
            <a:endParaRPr lang="en-US" sz="3200" i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[From Lecture 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Learning to think about software in this “PL” way will make you a better programmer even if/when you go back to old 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It will also give you the mental tools and experience you need for a lifetime of confidently picking up new languages and ideas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079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[From motivation lecture]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mechanic might have a specialty, but also understands how “cars” (not </a:t>
            </a:r>
            <a:r>
              <a:rPr lang="en-US" dirty="0" smtClean="0"/>
              <a:t>2014 </a:t>
            </a:r>
            <a:r>
              <a:rPr lang="en-US" dirty="0" smtClean="0"/>
              <a:t>Honda Civics) work</a:t>
            </a:r>
          </a:p>
          <a:p>
            <a:pPr lvl="1"/>
            <a:r>
              <a:rPr lang="en-US" dirty="0" smtClean="0"/>
              <a:t>And that the syntax, I mean upholstery color, isn’t essential</a:t>
            </a:r>
          </a:p>
          <a:p>
            <a:pPr lvl="1"/>
            <a:endParaRPr lang="en-US" dirty="0"/>
          </a:p>
          <a:p>
            <a:r>
              <a:rPr lang="en-US" dirty="0" smtClean="0"/>
              <a:t>A good mechanical engineer really knows how cars work, how to get the most out of them, and how to design better ones</a:t>
            </a:r>
          </a:p>
          <a:p>
            <a:endParaRPr lang="en-US" dirty="0"/>
          </a:p>
          <a:p>
            <a:r>
              <a:rPr lang="en-US" dirty="0" smtClean="0"/>
              <a:t>To learn how cars work, it may make sense to start with a classic design rather than the latest model</a:t>
            </a:r>
          </a:p>
          <a:p>
            <a:pPr lvl="1"/>
            <a:r>
              <a:rPr lang="en-US" dirty="0" smtClean="0"/>
              <a:t>A popular car may not be a good car for learning how cars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3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[From motivation lecture]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course focuses as much as it can on semantics and idioms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Correct reasoning about programs, interfaces, and interpreters or compilers </a:t>
            </a:r>
            <a:r>
              <a:rPr lang="en-US" i="1" dirty="0" smtClean="0"/>
              <a:t>requires</a:t>
            </a:r>
            <a:r>
              <a:rPr lang="en-US" dirty="0" smtClean="0"/>
              <a:t> a precise knowledge of semantics</a:t>
            </a:r>
          </a:p>
          <a:p>
            <a:pPr lvl="1"/>
            <a:r>
              <a:rPr lang="en-US" dirty="0" smtClean="0"/>
              <a:t>Not “I feel that conditional expressions might work like this”</a:t>
            </a:r>
          </a:p>
          <a:p>
            <a:pPr lvl="1"/>
            <a:r>
              <a:rPr lang="en-US" dirty="0" smtClean="0"/>
              <a:t>Not “I like curly braces more than parentheses”</a:t>
            </a:r>
          </a:p>
          <a:p>
            <a:pPr lvl="1"/>
            <a:r>
              <a:rPr lang="en-US" dirty="0" smtClean="0"/>
              <a:t>Much of software development is designing precise interfaces; what a PL means is a </a:t>
            </a:r>
            <a:r>
              <a:rPr lang="en-US" i="1" dirty="0" smtClean="0"/>
              <a:t>really</a:t>
            </a:r>
            <a:r>
              <a:rPr lang="en-US" dirty="0" smtClean="0"/>
              <a:t> good example</a:t>
            </a:r>
          </a:p>
          <a:p>
            <a:pPr lvl="1"/>
            <a:endParaRPr lang="en-US" dirty="0"/>
          </a:p>
          <a:p>
            <a:r>
              <a:rPr lang="en-US" dirty="0" smtClean="0"/>
              <a:t>Idioms make you a better programmer</a:t>
            </a:r>
          </a:p>
          <a:p>
            <a:pPr lvl="1"/>
            <a:r>
              <a:rPr lang="en-US" dirty="0" smtClean="0"/>
              <a:t>Best to see in multiple settings, including where they shine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/>
              <a:t>PL X in </a:t>
            </a:r>
            <a:r>
              <a:rPr lang="en-US" dirty="0" smtClean="0"/>
              <a:t>a clearer light even if I never show you 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83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[From motivation lecture]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4495800"/>
          </a:xfrm>
        </p:spPr>
        <p:txBody>
          <a:bodyPr/>
          <a:lstStyle/>
          <a:p>
            <a:r>
              <a:rPr lang="en-US" dirty="0" smtClean="0"/>
              <a:t>No such thing as a “best” PL</a:t>
            </a:r>
          </a:p>
          <a:p>
            <a:endParaRPr lang="en-US" sz="1400" dirty="0" smtClean="0"/>
          </a:p>
          <a:p>
            <a:r>
              <a:rPr lang="en-US" dirty="0" smtClean="0"/>
              <a:t>There are good general design principles for PLs</a:t>
            </a:r>
          </a:p>
          <a:p>
            <a:endParaRPr lang="en-US" sz="1400" dirty="0" smtClean="0"/>
          </a:p>
          <a:p>
            <a:r>
              <a:rPr lang="en-US" dirty="0" smtClean="0"/>
              <a:t>A good language is a relevant, crisp interface for writing software</a:t>
            </a:r>
          </a:p>
          <a:p>
            <a:endParaRPr lang="en-US" sz="1400" dirty="0" smtClean="0"/>
          </a:p>
          <a:p>
            <a:r>
              <a:rPr lang="en-US" dirty="0" smtClean="0"/>
              <a:t>Software leaders should know PL semantics and idioms</a:t>
            </a:r>
          </a:p>
          <a:p>
            <a:endParaRPr lang="en-US" sz="1400" dirty="0" smtClean="0"/>
          </a:p>
          <a:p>
            <a:r>
              <a:rPr lang="en-US" dirty="0" smtClean="0"/>
              <a:t>Learning PLs is not about syntactic tricks for small programs</a:t>
            </a:r>
          </a:p>
          <a:p>
            <a:endParaRPr lang="en-US" sz="1400" dirty="0" smtClean="0"/>
          </a:p>
          <a:p>
            <a:r>
              <a:rPr lang="en-US" dirty="0" smtClean="0"/>
              <a:t>Functional languages have been on the leading edge for decades</a:t>
            </a:r>
          </a:p>
          <a:p>
            <a:pPr lvl="1"/>
            <a:r>
              <a:rPr lang="en-US" dirty="0" smtClean="0"/>
              <a:t>Ideas get absorbed by the mainstream, but very slowly</a:t>
            </a:r>
          </a:p>
          <a:p>
            <a:pPr lvl="1"/>
            <a:r>
              <a:rPr lang="en-US" dirty="0" smtClean="0"/>
              <a:t>Meanwhile, use the ideas to be a better programmer in C++ and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9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No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freely alias or copy values/objects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need to make local copies of data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Circle-Ellipse problem.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Allowing mutation is appropriate </a:t>
            </a:r>
            <a:r>
              <a:rPr lang="en-US" dirty="0" smtClean="0"/>
              <a:t>when you are modeling a phenomenon that is inherently state-</a:t>
            </a:r>
            <a:r>
              <a:rPr lang="en-US" dirty="0" smtClean="0"/>
              <a:t>based (meaning there are variables that hold the "state" of the system and will need to change.)</a:t>
            </a:r>
            <a:endParaRPr lang="en-US" dirty="0" smtClean="0"/>
          </a:p>
          <a:p>
            <a:pPr lvl="1"/>
            <a:r>
              <a:rPr lang="en-US" dirty="0" smtClean="0"/>
              <a:t>Performing </a:t>
            </a:r>
            <a:r>
              <a:rPr lang="en-US" dirty="0" smtClean="0"/>
              <a:t>an accumulation over </a:t>
            </a:r>
            <a:r>
              <a:rPr lang="en-US" dirty="0" smtClean="0"/>
              <a:t>a collection (e.g., summing a list) isn't!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38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4800600"/>
          </a:xfrm>
        </p:spPr>
        <p:txBody>
          <a:bodyPr/>
          <a:lstStyle/>
          <a:p>
            <a:r>
              <a:rPr lang="en-US" dirty="0" smtClean="0"/>
              <a:t>Function closures are </a:t>
            </a:r>
            <a:r>
              <a:rPr lang="en-US" i="1" dirty="0" smtClean="0"/>
              <a:t>really</a:t>
            </a:r>
            <a:r>
              <a:rPr lang="en-US" dirty="0" smtClean="0"/>
              <a:t> powerful and convenient…</a:t>
            </a:r>
          </a:p>
          <a:p>
            <a:pPr lvl="1"/>
            <a:r>
              <a:rPr lang="en-US" dirty="0" smtClean="0"/>
              <a:t>… and implementing them is not magic</a:t>
            </a:r>
            <a:endParaRPr lang="en-US" dirty="0"/>
          </a:p>
          <a:p>
            <a:r>
              <a:rPr lang="en-US" dirty="0" smtClean="0"/>
              <a:t>Dynamic dispatch for OO really convenient…</a:t>
            </a:r>
          </a:p>
          <a:p>
            <a:pPr lvl="1"/>
            <a:r>
              <a:rPr lang="en-US" dirty="0" smtClean="0"/>
              <a:t>… and implementing that isn't magic either</a:t>
            </a:r>
            <a:endParaRPr lang="en-US" dirty="0"/>
          </a:p>
          <a:p>
            <a:r>
              <a:rPr lang="en-US" dirty="0" smtClean="0"/>
              <a:t>Static typing (and static checking) prevents certain errors…</a:t>
            </a:r>
          </a:p>
          <a:p>
            <a:pPr lvl="1"/>
            <a:r>
              <a:rPr lang="en-US" dirty="0" smtClean="0"/>
              <a:t>… but makes some types of code more complicated</a:t>
            </a:r>
            <a:endParaRPr lang="en-US" dirty="0"/>
          </a:p>
          <a:p>
            <a:r>
              <a:rPr lang="en-US" dirty="0" smtClean="0"/>
              <a:t>Multi-threading can make really neat programs…</a:t>
            </a:r>
          </a:p>
          <a:p>
            <a:pPr lvl="1"/>
            <a:r>
              <a:rPr lang="en-US" dirty="0" smtClean="0"/>
              <a:t>… but introduces a lot of sticky situations (synch, wait/</a:t>
            </a:r>
            <a:r>
              <a:rPr lang="en-US" dirty="0" err="1" smtClean="0"/>
              <a:t>notifyAll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 partially addressed by event-driven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59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 smtClean="0"/>
              <a:t>From the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[Caveat: I wrote the goals, so not surprising I hope we met them.]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Successful course participants will:</a:t>
            </a:r>
          </a:p>
          <a:p>
            <a:r>
              <a:rPr lang="en-US" dirty="0" smtClean="0"/>
              <a:t>obtain </a:t>
            </a:r>
            <a:r>
              <a:rPr lang="en-US" dirty="0"/>
              <a:t>an accurate understanding of what functional </a:t>
            </a:r>
            <a:r>
              <a:rPr lang="en-US" dirty="0" smtClean="0"/>
              <a:t>and object</a:t>
            </a:r>
            <a:r>
              <a:rPr lang="en-US" dirty="0"/>
              <a:t>-oriented programs mean,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the skills necessary to learn new programming </a:t>
            </a:r>
            <a:r>
              <a:rPr lang="en-US" dirty="0" smtClean="0"/>
              <a:t>languages </a:t>
            </a:r>
            <a:r>
              <a:rPr lang="en-US" dirty="0"/>
              <a:t>quickly, </a:t>
            </a:r>
            <a:endParaRPr lang="en-US" dirty="0" smtClean="0"/>
          </a:p>
          <a:p>
            <a:r>
              <a:rPr lang="en-US" dirty="0" smtClean="0"/>
              <a:t>master specific </a:t>
            </a:r>
            <a:r>
              <a:rPr lang="en-US" dirty="0"/>
              <a:t>language concepts such that they can recognize them in </a:t>
            </a:r>
            <a:r>
              <a:rPr lang="en-US" dirty="0" smtClean="0"/>
              <a:t>strange guises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to evaluate the power and elegance of programming languages and their </a:t>
            </a:r>
            <a:r>
              <a:rPr lang="en-US" dirty="0" smtClean="0"/>
              <a:t>constructs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attain </a:t>
            </a:r>
            <a:r>
              <a:rPr lang="en-US" dirty="0"/>
              <a:t>reasonable </a:t>
            </a:r>
            <a:r>
              <a:rPr lang="en-US" dirty="0" smtClean="0"/>
              <a:t>proficiency </a:t>
            </a:r>
            <a:r>
              <a:rPr lang="en-US" dirty="0"/>
              <a:t>in a number of popular programming languages, and</a:t>
            </a:r>
            <a:r>
              <a:rPr lang="en-US" dirty="0" smtClean="0"/>
              <a:t>,</a:t>
            </a:r>
          </a:p>
          <a:p>
            <a:r>
              <a:rPr lang="en-US" dirty="0" smtClean="0"/>
              <a:t>become </a:t>
            </a:r>
            <a:r>
              <a:rPr lang="en-US" dirty="0"/>
              <a:t>more </a:t>
            </a:r>
            <a:r>
              <a:rPr lang="en-US" dirty="0" smtClean="0"/>
              <a:t>proficient </a:t>
            </a:r>
            <a:r>
              <a:rPr lang="en-US" dirty="0"/>
              <a:t>in languages they already know</a:t>
            </a:r>
          </a:p>
        </p:txBody>
      </p:sp>
    </p:spTree>
    <p:extLst>
      <p:ext uri="{BB962C8B-B14F-4D97-AF65-F5344CB8AC3E}">
        <p14:creationId xmlns:p14="http://schemas.microsoft.com/office/powerpoint/2010/main" val="2558856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"so-called experts"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decade or so, ACM/IEEE updates a "standard CS curriculum"</a:t>
            </a:r>
          </a:p>
          <a:p>
            <a:pPr lvl="1"/>
            <a:r>
              <a:rPr lang="en-US" dirty="0" smtClean="0"/>
              <a:t>A specification of what every CS undergraduate degree should teach its students</a:t>
            </a:r>
          </a:p>
          <a:p>
            <a:pPr lvl="1"/>
            <a:endParaRPr lang="en-US" dirty="0"/>
          </a:p>
          <a:p>
            <a:r>
              <a:rPr lang="en-US" dirty="0" smtClean="0"/>
              <a:t>Last updated in 2013!</a:t>
            </a:r>
            <a:endParaRPr lang="en-US" dirty="0" smtClean="0"/>
          </a:p>
          <a:p>
            <a:pPr lvl="1"/>
            <a:r>
              <a:rPr lang="en-US" dirty="0" smtClean="0"/>
              <a:t>Let's take a look at a draft and see how well we did.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(Note that not everything in the PL section of the draft will be taught in a single course.)</a:t>
            </a:r>
          </a:p>
        </p:txBody>
      </p:sp>
    </p:spTree>
    <p:extLst>
      <p:ext uri="{BB962C8B-B14F-4D97-AF65-F5344CB8AC3E}">
        <p14:creationId xmlns:p14="http://schemas.microsoft.com/office/powerpoint/2010/main" val="209790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0"/>
            <a:ext cx="7185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9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PL/Object-Oriented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884404"/>
            <a:ext cx="8059233" cy="55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-152400"/>
            <a:ext cx="7086600" cy="70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24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 smtClean="0"/>
              <a:t>PL/Functional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300"/>
            <a:ext cx="9144000" cy="45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94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PL/Event-Driven and Reactive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81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dirty="0" smtClean="0"/>
              <a:t>PL/Basic Type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" y="685800"/>
            <a:ext cx="9144000" cy="4473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76871"/>
            <a:ext cx="9144000" cy="130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11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outcomes are for a curriculum, not necessarily a course</a:t>
            </a:r>
          </a:p>
          <a:p>
            <a:pPr lvl="1"/>
            <a:r>
              <a:rPr lang="en-US" dirty="0" smtClean="0"/>
              <a:t>[In separate document; not in slides or posted]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think this quarter's  CSE341 hit 9 out of 13 directly</a:t>
            </a:r>
          </a:p>
          <a:p>
            <a:pPr lvl="1"/>
            <a:r>
              <a:rPr lang="en-US" dirty="0" smtClean="0"/>
              <a:t>Brushed up on another 2, as do other courses</a:t>
            </a:r>
          </a:p>
          <a:p>
            <a:pPr lvl="1"/>
            <a:r>
              <a:rPr lang="en-US" dirty="0" smtClean="0"/>
              <a:t>Other 2 covered in CSE351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6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r>
              <a:rPr lang="en-US" dirty="0" smtClean="0"/>
              <a:t>Take these ideas and use them in practice!</a:t>
            </a:r>
          </a:p>
          <a:p>
            <a:pPr lvl="1"/>
            <a:r>
              <a:rPr lang="en-US" dirty="0" smtClean="0"/>
              <a:t>(But only where it makes sense)</a:t>
            </a:r>
          </a:p>
          <a:p>
            <a:r>
              <a:rPr lang="en-US" dirty="0" smtClean="0"/>
              <a:t>Be confident when reading documentation, unfamiliar code, learning a {new PL, new PL library, new programming paradigm}.</a:t>
            </a:r>
          </a:p>
          <a:p>
            <a:r>
              <a:rPr lang="en-US" dirty="0" smtClean="0"/>
              <a:t>Learn more Java!</a:t>
            </a:r>
          </a:p>
          <a:p>
            <a:endParaRPr lang="en-US" dirty="0"/>
          </a:p>
          <a:p>
            <a:r>
              <a:rPr lang="en-US" dirty="0" smtClean="0"/>
              <a:t>Stay in touch</a:t>
            </a:r>
          </a:p>
          <a:p>
            <a:pPr lvl="1"/>
            <a:r>
              <a:rPr lang="en-US" dirty="0" smtClean="0"/>
              <a:t>Tell me when this class helps you out with something cool (seriously)</a:t>
            </a:r>
          </a:p>
          <a:p>
            <a:pPr lvl="1"/>
            <a:r>
              <a:rPr lang="en-US" dirty="0" smtClean="0"/>
              <a:t>Ask me cool PL questions (may not always know the answer, but I can tell you where to find it)</a:t>
            </a:r>
          </a:p>
          <a:p>
            <a:pPr lvl="1"/>
            <a:r>
              <a:rPr lang="en-US" dirty="0" smtClean="0"/>
              <a:t>Don't be a stranger: let me know how the rest of your time at Rhodes (and beyond!) goes… I really do like to know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9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760029" cy="591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1295400"/>
            <a:ext cx="3276600" cy="1261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FF00"/>
                </a:solidFill>
                <a:latin typeface="Marker Felt"/>
                <a:cs typeface="Marker Felt"/>
              </a:rPr>
              <a:t>YOUR INTERPRETER!</a:t>
            </a:r>
            <a:endParaRPr lang="en-US" sz="3800" dirty="0">
              <a:solidFill>
                <a:srgbClr val="FFFF00"/>
              </a:solidFill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1152718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am going to distribute course evaluation forms so you may rate </a:t>
            </a:r>
            <a:r>
              <a:rPr lang="en-US" dirty="0" smtClean="0"/>
              <a:t>the quality </a:t>
            </a:r>
            <a:r>
              <a:rPr lang="en-US" dirty="0"/>
              <a:t>of this course.  Your participation is voluntary, and you </a:t>
            </a:r>
            <a:r>
              <a:rPr lang="en-US" dirty="0" smtClean="0"/>
              <a:t>may omit </a:t>
            </a:r>
            <a:r>
              <a:rPr lang="en-US" dirty="0"/>
              <a:t>specific items if you wish.  To ensure confidentiality, do </a:t>
            </a:r>
            <a:r>
              <a:rPr lang="en-US" dirty="0" smtClean="0"/>
              <a:t>not write </a:t>
            </a:r>
            <a:r>
              <a:rPr lang="en-US" dirty="0"/>
              <a:t>your name on the forms.  There is a possibility </a:t>
            </a:r>
            <a:r>
              <a:rPr lang="en-US" dirty="0" smtClean="0"/>
              <a:t>your handwriting on </a:t>
            </a:r>
            <a:r>
              <a:rPr lang="en-US" dirty="0"/>
              <a:t>the yellow written comment sheet will be recognizable; however, </a:t>
            </a:r>
            <a:r>
              <a:rPr lang="en-US" dirty="0" smtClean="0"/>
              <a:t>I will </a:t>
            </a:r>
            <a:r>
              <a:rPr lang="en-US" dirty="0"/>
              <a:t>not see the results of this evaluation until after the quarter </a:t>
            </a:r>
            <a:r>
              <a:rPr lang="en-US" dirty="0" smtClean="0"/>
              <a:t>is over </a:t>
            </a:r>
            <a:r>
              <a:rPr lang="en-US" dirty="0"/>
              <a:t>and you have received your grades.  Please be sure to use a No. </a:t>
            </a:r>
            <a:r>
              <a:rPr lang="en-US" dirty="0" smtClean="0"/>
              <a:t>2 PENCIL </a:t>
            </a:r>
            <a:r>
              <a:rPr lang="en-US" dirty="0"/>
              <a:t>ONLY on the </a:t>
            </a:r>
            <a:r>
              <a:rPr lang="en-US" dirty="0" err="1"/>
              <a:t>scannable</a:t>
            </a:r>
            <a:r>
              <a:rPr lang="en-US" dirty="0"/>
              <a:t> form.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I have chosen </a:t>
            </a:r>
            <a:r>
              <a:rPr lang="en-US" i="1" dirty="0" smtClean="0"/>
              <a:t>(name)</a:t>
            </a:r>
            <a:r>
              <a:rPr lang="en-US" dirty="0" smtClean="0"/>
              <a:t> </a:t>
            </a:r>
            <a:r>
              <a:rPr lang="en-US" dirty="0"/>
              <a:t>to distribute and collect the forms.  </a:t>
            </a:r>
            <a:r>
              <a:rPr lang="en-US" dirty="0" smtClean="0"/>
              <a:t>When you </a:t>
            </a:r>
            <a:r>
              <a:rPr lang="en-US" dirty="0"/>
              <a:t>are finished, he/she will collect the forms, put them into </a:t>
            </a:r>
            <a:r>
              <a:rPr lang="en-US" dirty="0" smtClean="0"/>
              <a:t>an envelope </a:t>
            </a:r>
            <a:r>
              <a:rPr lang="en-US" dirty="0"/>
              <a:t>and mail them to the Office of Educational Assessment.  </a:t>
            </a:r>
            <a:r>
              <a:rPr lang="en-US" dirty="0" smtClean="0"/>
              <a:t>If there </a:t>
            </a:r>
            <a:r>
              <a:rPr lang="en-US" dirty="0"/>
              <a:t>are no questions, I will leave the room </a:t>
            </a:r>
            <a:r>
              <a:rPr lang="en-US" strike="sngStrike" dirty="0"/>
              <a:t>and not return until </a:t>
            </a:r>
            <a:r>
              <a:rPr lang="en-US" strike="sngStrike" dirty="0" smtClean="0"/>
              <a:t>all the </a:t>
            </a:r>
            <a:r>
              <a:rPr lang="en-US" strike="sngStrike" dirty="0"/>
              <a:t>questionnaires have been finished and collected</a:t>
            </a:r>
            <a:r>
              <a:rPr lang="en-US" dirty="0"/>
              <a:t>.  </a:t>
            </a:r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Thank you for your </a:t>
            </a:r>
            <a:r>
              <a:rPr lang="en-US" dirty="0"/>
              <a:t>participation.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01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Wednesday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December 16, </a:t>
            </a:r>
            <a:r>
              <a:rPr lang="en-US" dirty="0" smtClean="0">
                <a:solidFill>
                  <a:srgbClr val="FF0000"/>
                </a:solidFill>
              </a:rPr>
              <a:t>5:30PM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Material will be split somewhat evenly between pre-midterm and post-midterm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Including topics on </a:t>
            </a:r>
            <a:r>
              <a:rPr lang="en-US" dirty="0" err="1" smtClean="0">
                <a:solidFill>
                  <a:schemeClr val="accent2"/>
                </a:solidFill>
              </a:rPr>
              <a:t>homeworks</a:t>
            </a:r>
            <a:r>
              <a:rPr lang="en-US" dirty="0" smtClean="0">
                <a:solidFill>
                  <a:schemeClr val="accent2"/>
                </a:solidFill>
              </a:rPr>
              <a:t> and not on </a:t>
            </a:r>
            <a:r>
              <a:rPr lang="en-US" dirty="0" err="1" smtClean="0">
                <a:solidFill>
                  <a:schemeClr val="accent2"/>
                </a:solidFill>
              </a:rPr>
              <a:t>homeworks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You </a:t>
            </a:r>
            <a:r>
              <a:rPr lang="en-US" dirty="0"/>
              <a:t>will need to </a:t>
            </a:r>
            <a:r>
              <a:rPr lang="en-US" dirty="0" smtClean="0"/>
              <a:t>write code (Java, Racket) and English</a:t>
            </a: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44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Topics will be a subset of the following:</a:t>
            </a:r>
          </a:p>
          <a:p>
            <a:r>
              <a:rPr lang="en-US" dirty="0" smtClean="0"/>
              <a:t>All the stuff from the midterm (Racket in general, closures, recursion/tail-recursion, no mutation, lexical/dynamic scoping)</a:t>
            </a:r>
          </a:p>
          <a:p>
            <a:r>
              <a:rPr lang="en-US" dirty="0" smtClean="0"/>
              <a:t>Delayed evaluation, </a:t>
            </a:r>
            <a:r>
              <a:rPr lang="en-US" dirty="0" err="1" smtClean="0"/>
              <a:t>thunks</a:t>
            </a:r>
            <a:endParaRPr lang="en-US" dirty="0" smtClean="0"/>
          </a:p>
          <a:p>
            <a:r>
              <a:rPr lang="en-US" dirty="0" smtClean="0"/>
              <a:t>Streams </a:t>
            </a:r>
          </a:p>
          <a:p>
            <a:r>
              <a:rPr lang="en-US" dirty="0" err="1" smtClean="0"/>
              <a:t>Memoization</a:t>
            </a:r>
            <a:endParaRPr lang="en-US" dirty="0"/>
          </a:p>
          <a:p>
            <a:r>
              <a:rPr lang="en-US" dirty="0" smtClean="0"/>
              <a:t>More in-depth static/dynamic typing</a:t>
            </a:r>
            <a:endParaRPr lang="en-US" dirty="0"/>
          </a:p>
          <a:p>
            <a:r>
              <a:rPr lang="en-US" dirty="0" smtClean="0"/>
              <a:t>More advanced OO concepts (e.g., circle-ellipse problem, late binding)</a:t>
            </a:r>
          </a:p>
          <a:p>
            <a:r>
              <a:rPr lang="en-US" dirty="0" smtClean="0"/>
              <a:t>Threading</a:t>
            </a:r>
          </a:p>
          <a:p>
            <a:r>
              <a:rPr lang="en-US" dirty="0" smtClean="0"/>
              <a:t>Interpreters and compilers</a:t>
            </a:r>
          </a:p>
          <a:p>
            <a:r>
              <a:rPr lang="en-US" dirty="0" smtClean="0"/>
              <a:t>Event-driven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4191000"/>
            <a:ext cx="3733800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 Unicode MS"/>
                <a:cs typeface="Arial Unicode MS"/>
              </a:rPr>
              <a:t>Keys to the game:</a:t>
            </a:r>
          </a:p>
          <a:p>
            <a:r>
              <a:rPr lang="en-US" b="0" dirty="0" smtClean="0">
                <a:latin typeface="Arial Unicode MS"/>
                <a:cs typeface="Arial Unicode MS"/>
              </a:rPr>
              <a:t>Know what a topic is, what it's good for, what it's bad for, how to use it, </a:t>
            </a:r>
            <a:r>
              <a:rPr lang="en-US" b="0" dirty="0" smtClean="0">
                <a:latin typeface="Arial Unicode MS"/>
                <a:cs typeface="Arial Unicode MS"/>
              </a:rPr>
              <a:t>how </a:t>
            </a:r>
            <a:r>
              <a:rPr lang="en-US" b="0" dirty="0" smtClean="0">
                <a:latin typeface="Arial Unicode MS"/>
                <a:cs typeface="Arial Unicode MS"/>
              </a:rPr>
              <a:t>it relates to other </a:t>
            </a:r>
            <a:r>
              <a:rPr lang="en-US" b="0" dirty="0" smtClean="0">
                <a:latin typeface="Arial Unicode MS"/>
                <a:cs typeface="Arial Unicode MS"/>
              </a:rPr>
              <a:t>topics, and how to code it.</a:t>
            </a:r>
            <a:endParaRPr lang="en-US" b="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74067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victory lap is an extra trip </a:t>
            </a:r>
          </a:p>
          <a:p>
            <a:pPr>
              <a:buNone/>
            </a:pPr>
            <a:r>
              <a:rPr lang="en-US" dirty="0" smtClean="0"/>
              <a:t>around the track </a:t>
            </a:r>
          </a:p>
          <a:p>
            <a:pPr lvl="1"/>
            <a:r>
              <a:rPr lang="en-US" dirty="0" smtClean="0"/>
              <a:t>By the exhausted </a:t>
            </a:r>
            <a:br>
              <a:rPr lang="en-US" dirty="0" smtClean="0"/>
            </a:br>
            <a:r>
              <a:rPr lang="en-US" dirty="0" smtClean="0"/>
              <a:t>victors (us)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Review course goals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See if we met them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Some big themes and perspectives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Stuff for five years from now more than for the final</a:t>
            </a:r>
          </a:p>
          <a:p>
            <a:pPr marL="0" indent="0">
              <a:buNone/>
            </a:pPr>
            <a:endParaRPr lang="en-US" sz="1000" dirty="0" smtClean="0">
              <a:sym typeface="Wingdings" pitchFamily="2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400"/>
            <a:ext cx="4429085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8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all made this a great class</a:t>
            </a:r>
            <a:endParaRPr lang="en-US" sz="2400" b="1" dirty="0" smtClean="0"/>
          </a:p>
          <a:p>
            <a:pPr lvl="1"/>
            <a:r>
              <a:rPr lang="en-US" sz="2400" dirty="0" smtClean="0"/>
              <a:t>Great attitude about a very different view of software</a:t>
            </a:r>
          </a:p>
          <a:p>
            <a:pPr lvl="1"/>
            <a:r>
              <a:rPr lang="en-US" sz="2400" dirty="0" smtClean="0"/>
              <a:t>Good class attendance and questions</a:t>
            </a:r>
          </a:p>
          <a:p>
            <a:pPr lvl="1"/>
            <a:r>
              <a:rPr lang="en-US" sz="2400" dirty="0" smtClean="0"/>
              <a:t>Occasionally laughed at stuff </a:t>
            </a:r>
            <a:r>
              <a:rPr lang="en-US" sz="2400" dirty="0" smtClean="0">
                <a:sym typeface="Wingdings" pitchFamily="2" charset="2"/>
              </a:rPr>
              <a:t></a:t>
            </a:r>
            <a:br>
              <a:rPr lang="en-US" sz="2400" dirty="0" smtClean="0">
                <a:sym typeface="Wingdings" pitchFamily="2" charset="2"/>
              </a:rPr>
            </a:br>
            <a:endParaRPr lang="en-US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2977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ym typeface="Wingdings" pitchFamily="2" charset="2"/>
              </a:rPr>
              <a:t>My </a:t>
            </a:r>
            <a:r>
              <a:rPr lang="en-US" sz="2400" dirty="0" smtClean="0">
                <a:sym typeface="Wingdings" pitchFamily="2" charset="2"/>
              </a:rPr>
              <a:t>second time </a:t>
            </a:r>
            <a:r>
              <a:rPr lang="en-US" sz="2400" dirty="0" smtClean="0">
                <a:sym typeface="Wingdings" pitchFamily="2" charset="2"/>
              </a:rPr>
              <a:t>teaching this course; not my area of expertise.  (But I had a great time!)</a:t>
            </a:r>
          </a:p>
          <a:p>
            <a:r>
              <a:rPr lang="en-US" sz="2400" dirty="0" smtClean="0">
                <a:sym typeface="Wingdings" pitchFamily="2" charset="2"/>
              </a:rPr>
              <a:t>Feedback is appreciated on projects, tests, and their respective difficulty (too hard, too easy, just right?)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52800"/>
            <a:ext cx="4572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7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[From Lecture 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14 weeks to learn 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fundamental concepts</a:t>
            </a:r>
            <a:r>
              <a:rPr lang="en-US" dirty="0" smtClean="0"/>
              <a:t> of programming languages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With hard work, patience, and an open mind, this course makes you a much better programmer</a:t>
            </a:r>
          </a:p>
          <a:p>
            <a:pPr lvl="1"/>
            <a:r>
              <a:rPr lang="en-US" dirty="0" smtClean="0"/>
              <a:t>Even in languages we won’t use</a:t>
            </a:r>
          </a:p>
          <a:p>
            <a:pPr lvl="1"/>
            <a:r>
              <a:rPr lang="en-US" dirty="0" smtClean="0"/>
              <a:t>Learn the core ideas around which </a:t>
            </a:r>
            <a:r>
              <a:rPr lang="en-US" i="1" dirty="0" smtClean="0"/>
              <a:t>every</a:t>
            </a:r>
            <a:r>
              <a:rPr lang="en-US" dirty="0" smtClean="0"/>
              <a:t> language is built,  despite countless surface-level differences and variations</a:t>
            </a:r>
          </a:p>
          <a:p>
            <a:pPr lvl="1"/>
            <a:r>
              <a:rPr lang="en-US" i="1" dirty="0" smtClean="0"/>
              <a:t>Poor</a:t>
            </a:r>
            <a:r>
              <a:rPr lang="en-US" dirty="0" smtClean="0"/>
              <a:t> course summary: “We learned </a:t>
            </a:r>
            <a:r>
              <a:rPr lang="en-US" dirty="0" smtClean="0"/>
              <a:t>Racket and </a:t>
            </a:r>
            <a:r>
              <a:rPr lang="en-US" dirty="0" smtClean="0"/>
              <a:t>Java”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Today’s class:</a:t>
            </a:r>
          </a:p>
          <a:p>
            <a:pPr lvl="1"/>
            <a:r>
              <a:rPr lang="en-US" dirty="0" smtClean="0"/>
              <a:t>Course mechanics</a:t>
            </a:r>
          </a:p>
          <a:p>
            <a:pPr lvl="1"/>
            <a:r>
              <a:rPr lang="en-US" i="1" dirty="0"/>
              <a:t>[</a:t>
            </a:r>
            <a:r>
              <a:rPr lang="en-US" i="1" dirty="0" smtClean="0"/>
              <a:t>A rain-check on motivation]</a:t>
            </a:r>
          </a:p>
          <a:p>
            <a:pPr lvl="1"/>
            <a:r>
              <a:rPr lang="en-US" dirty="0" smtClean="0"/>
              <a:t>Dive into </a:t>
            </a:r>
            <a:r>
              <a:rPr lang="en-US" dirty="0" smtClean="0"/>
              <a:t>Racket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1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[From Lecture 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essential concepts relevant in any programming language </a:t>
            </a:r>
          </a:p>
          <a:p>
            <a:pPr lvl="1"/>
            <a:r>
              <a:rPr lang="en-US" dirty="0" smtClean="0"/>
              <a:t>And how these pieces fit together</a:t>
            </a:r>
          </a:p>
          <a:p>
            <a:endParaRPr lang="en-US" sz="1000" dirty="0"/>
          </a:p>
          <a:p>
            <a:r>
              <a:rPr lang="en-US" dirty="0" smtClean="0"/>
              <a:t>Use </a:t>
            </a:r>
            <a:r>
              <a:rPr lang="en-US" dirty="0" smtClean="0"/>
              <a:t>Racket and </a:t>
            </a:r>
            <a:r>
              <a:rPr lang="en-US" dirty="0" smtClean="0"/>
              <a:t>Java (possibly others) because:</a:t>
            </a:r>
          </a:p>
          <a:p>
            <a:pPr lvl="1"/>
            <a:r>
              <a:rPr lang="en-US" dirty="0" smtClean="0"/>
              <a:t>They let many of the concepts “shine”</a:t>
            </a:r>
          </a:p>
          <a:p>
            <a:pPr lvl="1"/>
            <a:r>
              <a:rPr lang="en-US" dirty="0" smtClean="0"/>
              <a:t>Using multiple languages shows how the same concept can “look different” or actually be slightly different</a:t>
            </a:r>
            <a:br>
              <a:rPr lang="en-US" dirty="0" smtClean="0"/>
            </a:br>
            <a:endParaRPr lang="en-US" sz="1000" dirty="0"/>
          </a:p>
          <a:p>
            <a:r>
              <a:rPr lang="en-US" dirty="0" smtClean="0"/>
              <a:t>A big focus on </a:t>
            </a:r>
            <a:r>
              <a:rPr lang="en-US" i="1" dirty="0" smtClean="0"/>
              <a:t>functional programming</a:t>
            </a:r>
          </a:p>
          <a:p>
            <a:pPr lvl="1"/>
            <a:r>
              <a:rPr lang="en-US" dirty="0" smtClean="0"/>
              <a:t>Not using </a:t>
            </a:r>
            <a:r>
              <a:rPr lang="en-US" i="1" dirty="0" smtClean="0"/>
              <a:t>mutation</a:t>
            </a:r>
            <a:r>
              <a:rPr lang="en-US" dirty="0" smtClean="0"/>
              <a:t> (assignment statements) (!)</a:t>
            </a:r>
          </a:p>
          <a:p>
            <a:pPr lvl="1"/>
            <a:r>
              <a:rPr lang="en-US" dirty="0" smtClean="0"/>
              <a:t>Using </a:t>
            </a:r>
            <a:r>
              <a:rPr lang="en-US" i="1" dirty="0" smtClean="0"/>
              <a:t>first-class functions</a:t>
            </a:r>
            <a:r>
              <a:rPr lang="en-US" dirty="0" smtClean="0"/>
              <a:t> (can’t explain that yet)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756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104041</TotalTime>
  <Words>1458</Words>
  <Application>Microsoft Macintosh PowerPoint</Application>
  <PresentationFormat>On-screen Show (4:3)</PresentationFormat>
  <Paragraphs>165</Paragraphs>
  <Slides>26</Slides>
  <Notes>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dan_design_template</vt:lpstr>
      <vt:lpstr>Programming Languages   Victory Lap</vt:lpstr>
      <vt:lpstr>PowerPoint Presentation</vt:lpstr>
      <vt:lpstr>Final Exam</vt:lpstr>
      <vt:lpstr>Final Exam</vt:lpstr>
      <vt:lpstr>Victory Lap</vt:lpstr>
      <vt:lpstr>Thank you!</vt:lpstr>
      <vt:lpstr>Thank you!</vt:lpstr>
      <vt:lpstr>[From Lecture 1]</vt:lpstr>
      <vt:lpstr>[From Lecture 1]</vt:lpstr>
      <vt:lpstr>[From Lecture 1]</vt:lpstr>
      <vt:lpstr>[From motivation lecture]</vt:lpstr>
      <vt:lpstr>[From motivation lecture]</vt:lpstr>
      <vt:lpstr>[From motivation lecture]</vt:lpstr>
      <vt:lpstr>Benefits of No Mutation</vt:lpstr>
      <vt:lpstr>Some other highlights</vt:lpstr>
      <vt:lpstr>From the syllabus</vt:lpstr>
      <vt:lpstr>From the "so-called experts" </vt:lpstr>
      <vt:lpstr>PowerPoint Presentation</vt:lpstr>
      <vt:lpstr>PL/Object-Oriented Programming</vt:lpstr>
      <vt:lpstr>PL/Functional Programming</vt:lpstr>
      <vt:lpstr>PL/Event-Driven and Reactive Programming</vt:lpstr>
      <vt:lpstr>PL/Basic Type Systems</vt:lpstr>
      <vt:lpstr>Not bad</vt:lpstr>
      <vt:lpstr>What next?</vt:lpstr>
      <vt:lpstr>PowerPoint Presentation</vt:lpstr>
      <vt:lpstr>Course evaluations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Phillip Kirlin</cp:lastModifiedBy>
  <cp:revision>1726</cp:revision>
  <dcterms:created xsi:type="dcterms:W3CDTF">2009-03-13T20:43:19Z</dcterms:created>
  <dcterms:modified xsi:type="dcterms:W3CDTF">2015-12-10T21:25:43Z</dcterms:modified>
</cp:coreProperties>
</file>