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74" r:id="rId47"/>
    <p:sldId id="337" r:id="rId48"/>
    <p:sldId id="338" r:id="rId49"/>
    <p:sldId id="340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49582-A0E2-C549-A293-39AD272086A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74"/>
            <p14:sldId id="337"/>
            <p14:sldId id="338"/>
            <p14:sldId id="340"/>
          </p14:sldIdLst>
        </p14:section>
        <p14:section name="CRASH" id="{A9AFC670-D95C-1843-8D3F-778F71DDC0E7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6264"/>
  </p:normalViewPr>
  <p:slideViewPr>
    <p:cSldViewPr>
      <p:cViewPr varScale="1">
        <p:scale>
          <a:sx n="108" d="100"/>
          <a:sy n="108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26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lestinian_peop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 tooltip="Palestinian people"/>
              </a:rPr>
              <a:t>Palestinian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women grinding coffee, 1905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constructor,</a:t>
            </a:r>
            <a:r>
              <a:rPr lang="en-US" baseline="0" dirty="0"/>
              <a:t> private fields, public </a:t>
            </a:r>
            <a:r>
              <a:rPr lang="en-US" baseline="0" dirty="0" err="1"/>
              <a:t>accessors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constructor,</a:t>
            </a:r>
            <a:r>
              <a:rPr lang="en-US" baseline="0" dirty="0"/>
              <a:t> private fields, public </a:t>
            </a:r>
            <a:r>
              <a:rPr lang="en-US" baseline="0" dirty="0" err="1"/>
              <a:t>accessors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reflection is more</a:t>
            </a:r>
            <a:r>
              <a:rPr lang="en-US" baseline="0" dirty="0"/>
              <a:t> than just being able to test whether a variable is equal to 3 or not.</a:t>
            </a:r>
          </a:p>
          <a:p>
            <a:r>
              <a:rPr lang="en-US" baseline="0" dirty="0"/>
              <a:t>it's a variable being able to examine itself and say what type am </a:t>
            </a:r>
            <a:r>
              <a:rPr lang="en-US" baseline="0" dirty="0" err="1"/>
              <a:t>i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include</a:t>
            </a:r>
            <a:r>
              <a:rPr lang="en-US" baseline="0" dirty="0"/>
              <a:t> a 2 </a:t>
            </a:r>
            <a:r>
              <a:rPr lang="en-US" baseline="0" dirty="0" err="1"/>
              <a:t>arg</a:t>
            </a:r>
            <a:r>
              <a:rPr lang="en-US" baseline="0" dirty="0"/>
              <a:t> </a:t>
            </a:r>
            <a:r>
              <a:rPr lang="en-US" baseline="0" dirty="0" err="1"/>
              <a:t>contrusctor</a:t>
            </a:r>
            <a:r>
              <a:rPr lang="en-US" baseline="0" dirty="0"/>
              <a:t>, what does color get set to?</a:t>
            </a:r>
          </a:p>
          <a:p>
            <a:r>
              <a:rPr lang="en-US" baseline="0" dirty="0"/>
              <a:t>if we don't, then that messes up existing code that uses the 2 </a:t>
            </a:r>
            <a:r>
              <a:rPr lang="en-US" baseline="0" dirty="0" err="1"/>
              <a:t>arg</a:t>
            </a:r>
            <a:r>
              <a:rPr lang="en-US" baseline="0" dirty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533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/>
              <a:t>Spring 2013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12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tiff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8718"/>
            <a:ext cx="7772400" cy="2843082"/>
          </a:xfrm>
        </p:spPr>
        <p:txBody>
          <a:bodyPr/>
          <a:lstStyle/>
          <a:p>
            <a:pPr algn="ctr"/>
            <a:r>
              <a:rPr lang="en-US" sz="4800" i="0" dirty="0"/>
              <a:t>CS 360 </a:t>
            </a:r>
            <a:br>
              <a:rPr lang="en-US" sz="4800" i="0" dirty="0"/>
            </a:br>
            <a:r>
              <a:rPr lang="en-US" sz="4800" i="0" dirty="0"/>
              <a:t>Programming Languages</a:t>
            </a:r>
            <a:br>
              <a:rPr lang="en-US" sz="4800" i="0" dirty="0"/>
            </a:br>
            <a:r>
              <a:rPr lang="en-US" sz="4800" i="0" dirty="0"/>
              <a:t>Introduction to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1" y="5633016"/>
            <a:ext cx="2709970" cy="821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0310" y="4928247"/>
            <a:ext cx="914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3438" y="3779065"/>
            <a:ext cx="1565760" cy="981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413" y="5270812"/>
            <a:ext cx="1074994" cy="1234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73" y="3611133"/>
            <a:ext cx="1951281" cy="1317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676569"/>
            <a:ext cx="1112603" cy="12516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729" y="5270812"/>
            <a:ext cx="1340251" cy="1340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9493" y="3449028"/>
            <a:ext cx="1342602" cy="1843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2999" y="5769926"/>
            <a:ext cx="2057400" cy="5473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025" y="3801953"/>
            <a:ext cx="2106468" cy="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8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millions of years old and 135 million people see Java every day.</a:t>
            </a:r>
          </a:p>
        </p:txBody>
      </p:sp>
    </p:spTree>
    <p:extLst>
      <p:ext uri="{BB962C8B-B14F-4D97-AF65-F5344CB8AC3E}">
        <p14:creationId xmlns:p14="http://schemas.microsoft.com/office/powerpoint/2010/main" val="11622921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6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95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Real, </a:t>
            </a:r>
            <a:r>
              <a:rPr lang="en-US" i="1" dirty="0"/>
              <a:t>Real</a:t>
            </a:r>
            <a:r>
              <a:rPr lang="en-US" dirty="0"/>
              <a:t>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project was initiated at Sun Microsystems in 1991.</a:t>
            </a:r>
          </a:p>
          <a:p>
            <a:pPr lvl="1"/>
            <a:r>
              <a:rPr lang="en-US" dirty="0"/>
              <a:t>Supposedly named after the large quantities of coffee the language designers drank.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Originally was designed to be embedded in consumer electronic devices, like cable TV set-top boxes, but it was too advanced for the cable television industry at the time.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Language evolved into a general-purpose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090770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Real, Real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was designed to use a syntax similar to C and C++.</a:t>
            </a:r>
          </a:p>
          <a:p>
            <a:pPr lvl="1"/>
            <a:r>
              <a:rPr lang="en-US" dirty="0"/>
              <a:t>Lots will be familiar.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 is (almost completely) object oriented.</a:t>
            </a:r>
          </a:p>
          <a:p>
            <a:pPr lvl="1"/>
            <a:r>
              <a:rPr lang="en-US" dirty="0"/>
              <a:t>All data types are classes, except for the primitives like </a:t>
            </a:r>
            <a:r>
              <a:rPr lang="en-US" dirty="0" err="1"/>
              <a:t>int</a:t>
            </a:r>
            <a:r>
              <a:rPr lang="en-US" dirty="0"/>
              <a:t>, long, float, double, char,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code is written inside some class.</a:t>
            </a:r>
          </a:p>
          <a:p>
            <a:pPr lvl="2"/>
            <a:r>
              <a:rPr lang="en-US" dirty="0"/>
              <a:t>All functions are methods (no free-floating functions).</a:t>
            </a:r>
          </a:p>
          <a:p>
            <a:pPr lvl="1"/>
            <a:r>
              <a:rPr lang="en-US" dirty="0"/>
              <a:t>Single inheritance only (C++ allows multiple).</a:t>
            </a:r>
          </a:p>
          <a:p>
            <a:endParaRPr lang="en-US" dirty="0"/>
          </a:p>
          <a:p>
            <a:r>
              <a:rPr lang="en-US" dirty="0"/>
              <a:t>Statically typed (like C++,).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Has </a:t>
            </a:r>
            <a:r>
              <a:rPr lang="en-US" i="1" dirty="0"/>
              <a:t>generics</a:t>
            </a:r>
            <a:r>
              <a:rPr lang="en-US" dirty="0"/>
              <a:t> (similar to C++ templates).</a:t>
            </a:r>
          </a:p>
        </p:txBody>
      </p:sp>
    </p:spTree>
    <p:extLst>
      <p:ext uri="{BB962C8B-B14F-4D97-AF65-F5344CB8AC3E}">
        <p14:creationId xmlns:p14="http://schemas.microsoft.com/office/powerpoint/2010/main" val="1663752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Real, Real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programming properties as C++.</a:t>
            </a:r>
          </a:p>
          <a:p>
            <a:pPr lvl="1"/>
            <a:r>
              <a:rPr lang="en-US" dirty="0"/>
              <a:t>Must declare variables before use, say what type they are.</a:t>
            </a:r>
          </a:p>
          <a:p>
            <a:pPr lvl="1"/>
            <a:r>
              <a:rPr lang="en-US" dirty="0"/>
              <a:t>If/else, for, while, do-while, switch work just like C++.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pointers!</a:t>
            </a:r>
          </a:p>
          <a:p>
            <a:pPr lvl="1"/>
            <a:r>
              <a:rPr lang="en-US" dirty="0"/>
              <a:t>Java uses a similar idea called references, which are "safer" than pointers.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objects stored on the heap (using "new").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Garbage collection</a:t>
            </a:r>
          </a:p>
          <a:p>
            <a:pPr lvl="1"/>
            <a:r>
              <a:rPr lang="en-US" dirty="0"/>
              <a:t>No explicit allocation/deallocation of memory.  </a:t>
            </a:r>
            <a:r>
              <a:rPr lang="en-US" dirty="0">
                <a:sym typeface="Wingdings"/>
              </a:rPr>
              <a:t>(no </a:t>
            </a:r>
            <a:r>
              <a:rPr lang="en-US" dirty="0" err="1">
                <a:sym typeface="Wingdings"/>
              </a:rPr>
              <a:t>malloc</a:t>
            </a:r>
            <a:r>
              <a:rPr lang="en-US" dirty="0">
                <a:sym typeface="Wingdings"/>
              </a:rPr>
              <a:t>/free)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0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Rational class.</a:t>
            </a:r>
          </a:p>
        </p:txBody>
      </p:sp>
    </p:spTree>
    <p:extLst>
      <p:ext uri="{BB962C8B-B14F-4D97-AF65-F5344CB8AC3E}">
        <p14:creationId xmlns:p14="http://schemas.microsoft.com/office/powerpoint/2010/main" val="11826649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715000"/>
          </a:xfrm>
        </p:spPr>
        <p:txBody>
          <a:bodyPr/>
          <a:lstStyle/>
          <a:p>
            <a:r>
              <a:rPr lang="en-US" dirty="0"/>
              <a:t>Create primitive variables just like in C++: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x = 4;</a:t>
            </a:r>
          </a:p>
          <a:p>
            <a:pPr lvl="1"/>
            <a:r>
              <a:rPr lang="en-US" dirty="0"/>
              <a:t>float f = 3.02;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b = true;  // note lowercase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Strings are objects, but Java lets you create them like a primitive:</a:t>
            </a:r>
          </a:p>
          <a:p>
            <a:pPr lvl="1"/>
            <a:r>
              <a:rPr lang="en-US" dirty="0"/>
              <a:t>String s = "a wonderful string";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other objects are created using new: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 new </a:t>
            </a:r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Constructor automatically chosen based on data types of arguments.</a:t>
            </a:r>
          </a:p>
        </p:txBody>
      </p:sp>
    </p:spTree>
    <p:extLst>
      <p:ext uri="{BB962C8B-B14F-4D97-AF65-F5344CB8AC3E}">
        <p14:creationId xmlns:p14="http://schemas.microsoft.com/office/powerpoint/2010/main" val="2087871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715000"/>
          </a:xfrm>
        </p:spPr>
        <p:txBody>
          <a:bodyPr/>
          <a:lstStyle/>
          <a:p>
            <a:r>
              <a:rPr lang="en-US" dirty="0"/>
              <a:t>Variables declared in a class are called </a:t>
            </a:r>
            <a:r>
              <a:rPr lang="en-US" b="1" i="1" dirty="0"/>
              <a:t>fields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b="1" i="1" dirty="0"/>
              <a:t>instance variables</a:t>
            </a:r>
            <a:r>
              <a:rPr lang="en-US" i="1" dirty="0"/>
              <a:t>.  </a:t>
            </a:r>
            <a:r>
              <a:rPr lang="en-US" dirty="0"/>
              <a:t>(like C++)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Instances of a class have one copy of their fields or instance variables.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Contrast with </a:t>
            </a:r>
            <a:r>
              <a:rPr lang="en-US" b="1" i="1" dirty="0"/>
              <a:t>class variables </a:t>
            </a:r>
            <a:r>
              <a:rPr lang="en-US" dirty="0"/>
              <a:t>or</a:t>
            </a:r>
            <a:r>
              <a:rPr lang="en-US" b="1" i="1" dirty="0"/>
              <a:t> static variables</a:t>
            </a:r>
            <a:r>
              <a:rPr lang="en-US" dirty="0"/>
              <a:t>: one copy of the variable that is shared among all instances of the class.</a:t>
            </a:r>
          </a:p>
          <a:p>
            <a:pPr lvl="1"/>
            <a:r>
              <a:rPr lang="en-US" dirty="0"/>
              <a:t>Declared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977474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791200"/>
          </a:xfrm>
        </p:spPr>
        <p:txBody>
          <a:bodyPr/>
          <a:lstStyle/>
          <a:p>
            <a:r>
              <a:rPr lang="en-US" dirty="0"/>
              <a:t>Functions declared in a class known as </a:t>
            </a:r>
            <a:r>
              <a:rPr lang="en-US" i="1" dirty="0"/>
              <a:t>methods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Instance methods </a:t>
            </a:r>
            <a:r>
              <a:rPr lang="en-US" dirty="0"/>
              <a:t>can access instance variables, and are called using C++-like syntax: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ClassName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ClassName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.name_of_method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arg1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arg2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...);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Class methods </a:t>
            </a:r>
            <a:r>
              <a:rPr lang="en-US" dirty="0"/>
              <a:t>or </a:t>
            </a:r>
            <a:r>
              <a:rPr lang="en-US" b="1" i="1" dirty="0"/>
              <a:t>static methods </a:t>
            </a:r>
            <a:r>
              <a:rPr lang="en-US" dirty="0"/>
              <a:t>are called on the name of the class itself, not an instance of the class.</a:t>
            </a:r>
          </a:p>
          <a:p>
            <a:pPr lvl="1"/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ClassName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.name_of_instance_method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example: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Integer.toString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Math.pow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7195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Class/Method/Variable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dirty="0"/>
              <a:t>: available everywhere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protected</a:t>
            </a:r>
            <a:r>
              <a:rPr lang="en-US" dirty="0"/>
              <a:t>: only available within the class and subclasses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dirty="0"/>
              <a:t>: only available within the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Similar to C++: </a:t>
            </a:r>
          </a:p>
          <a:p>
            <a:pPr lvl="1"/>
            <a:r>
              <a:rPr lang="en-US" dirty="0"/>
              <a:t>Have a number of private instance variables that maintain the "state" of the class.</a:t>
            </a:r>
          </a:p>
          <a:p>
            <a:pPr lvl="1"/>
            <a:r>
              <a:rPr lang="en-US" dirty="0"/>
              <a:t>Have a number of public methods that are part of the class's interface.</a:t>
            </a:r>
          </a:p>
          <a:p>
            <a:pPr lvl="1"/>
            <a:r>
              <a:rPr lang="en-US" dirty="0"/>
              <a:t>Also common to have private "helper" methods.</a:t>
            </a:r>
          </a:p>
        </p:txBody>
      </p:sp>
    </p:spTree>
    <p:extLst>
      <p:ext uri="{BB962C8B-B14F-4D97-AF65-F5344CB8AC3E}">
        <p14:creationId xmlns:p14="http://schemas.microsoft.com/office/powerpoint/2010/main" val="1679725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Racket will return!</a:t>
            </a:r>
          </a:p>
          <a:p>
            <a:pPr lvl="1"/>
            <a:r>
              <a:rPr lang="en-US" dirty="0"/>
              <a:t>Final project will be writing a Racket interpreter </a:t>
            </a:r>
            <a:r>
              <a:rPr lang="en-US" i="1" dirty="0"/>
              <a:t>in Java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Lecture will not discuss every single feature of Java.</a:t>
            </a:r>
          </a:p>
          <a:p>
            <a:pPr lvl="1"/>
            <a:r>
              <a:rPr lang="en-US" dirty="0"/>
              <a:t>You may need to do some digging on your own.</a:t>
            </a:r>
          </a:p>
          <a:p>
            <a:pPr lvl="1"/>
            <a:r>
              <a:rPr lang="en-US" dirty="0"/>
              <a:t>Lots of help online (Google is your friend).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39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791200"/>
          </a:xfrm>
        </p:spPr>
        <p:txBody>
          <a:bodyPr/>
          <a:lstStyle/>
          <a:p>
            <a:r>
              <a:rPr lang="en-US" dirty="0"/>
              <a:t>Java traditionally uses </a:t>
            </a:r>
            <a:r>
              <a:rPr lang="en-US" dirty="0" err="1"/>
              <a:t>CamelCase</a:t>
            </a:r>
            <a:r>
              <a:rPr lang="en-US" dirty="0"/>
              <a:t> rather than </a:t>
            </a:r>
            <a:r>
              <a:rPr lang="en-US" dirty="0" err="1"/>
              <a:t>separating_with_underscores</a:t>
            </a:r>
            <a:r>
              <a:rPr lang="en-US" dirty="0"/>
              <a:t>.</a:t>
            </a:r>
          </a:p>
          <a:p>
            <a:r>
              <a:rPr lang="en-US" dirty="0"/>
              <a:t>variables and methods start with a lowercase letter.</a:t>
            </a:r>
          </a:p>
          <a:p>
            <a:r>
              <a:rPr lang="en-US" dirty="0"/>
              <a:t>Class names start with an uppercase letter.</a:t>
            </a:r>
          </a:p>
          <a:p>
            <a:r>
              <a:rPr lang="en-US" dirty="0"/>
              <a:t>"this" works just like in C++.</a:t>
            </a:r>
          </a:p>
          <a:p>
            <a:r>
              <a:rPr lang="en-US" dirty="0"/>
              <a:t>All objects by default inherit from the "Object"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23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program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must go in its own file, which must be named </a:t>
            </a:r>
            <a:r>
              <a:rPr lang="en-US" dirty="0" err="1"/>
              <a:t>ClassName.java</a:t>
            </a:r>
            <a:r>
              <a:rPr lang="en-US" dirty="0"/>
              <a:t>.</a:t>
            </a:r>
          </a:p>
          <a:p>
            <a:r>
              <a:rPr lang="en-US" dirty="0"/>
              <a:t>Any class can have a public static main() method, which is where the execution starts.</a:t>
            </a:r>
          </a:p>
        </p:txBody>
      </p:sp>
    </p:spTree>
    <p:extLst>
      <p:ext uri="{BB962C8B-B14F-4D97-AF65-F5344CB8AC3E}">
        <p14:creationId xmlns:p14="http://schemas.microsoft.com/office/powerpoint/2010/main" val="1846127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Java's standard library (all the functions that the language comes with) are organized into packages</a:t>
            </a:r>
          </a:p>
          <a:p>
            <a:pPr lvl="1"/>
            <a:r>
              <a:rPr lang="en-US" dirty="0"/>
              <a:t>A hierarchical organization system.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Java you "import" classes from packages, whereas in C++ you "#include" files.</a:t>
            </a:r>
          </a:p>
        </p:txBody>
      </p:sp>
    </p:spTree>
    <p:extLst>
      <p:ext uri="{BB962C8B-B14F-4D97-AF65-F5344CB8AC3E}">
        <p14:creationId xmlns:p14="http://schemas.microsoft.com/office/powerpoint/2010/main" val="1013563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classes for</a:t>
            </a:r>
          </a:p>
          <a:p>
            <a:pPr lvl="1"/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Sets (</a:t>
            </a:r>
            <a:r>
              <a:rPr lang="en-US" dirty="0" err="1"/>
              <a:t>HashSet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Maps (what Java calls hash tables) (</a:t>
            </a:r>
            <a:r>
              <a:rPr lang="en-US" dirty="0" err="1"/>
              <a:t>HashMap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of these are parameterized with generics.</a:t>
            </a:r>
          </a:p>
          <a:p>
            <a:pPr lvl="1"/>
            <a:r>
              <a:rPr lang="en-US" dirty="0"/>
              <a:t>List&lt;Integer&gt; </a:t>
            </a:r>
            <a:r>
              <a:rPr lang="en-US" dirty="0" err="1"/>
              <a:t>intlist</a:t>
            </a:r>
            <a:r>
              <a:rPr lang="en-US" dirty="0"/>
              <a:t> = new List&lt;Integer&gt;();</a:t>
            </a:r>
          </a:p>
          <a:p>
            <a:pPr lvl="1"/>
            <a:r>
              <a:rPr lang="en-US" dirty="0" err="1"/>
              <a:t>intlist.add</a:t>
            </a:r>
            <a:r>
              <a:rPr lang="en-US" dirty="0"/>
              <a:t>(17);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intlist</a:t>
            </a:r>
            <a:r>
              <a:rPr lang="en-US" dirty="0"/>
              <a:t>);  // prints [17]</a:t>
            </a:r>
          </a:p>
        </p:txBody>
      </p:sp>
    </p:spTree>
    <p:extLst>
      <p:ext uri="{BB962C8B-B14F-4D97-AF65-F5344CB8AC3E}">
        <p14:creationId xmlns:p14="http://schemas.microsoft.com/office/powerpoint/2010/main" val="112784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OOP concepts from the ground up using Java.</a:t>
            </a:r>
          </a:p>
          <a:p>
            <a:pPr lvl="1"/>
            <a:r>
              <a:rPr lang="en-US" dirty="0"/>
              <a:t>Rehash of 142-ish things but at a deeper level of understanding.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Talk about </a:t>
            </a:r>
            <a:r>
              <a:rPr lang="en-US" b="1" i="1" dirty="0"/>
              <a:t>why/when you should or shouldn't </a:t>
            </a:r>
            <a:r>
              <a:rPr lang="en-US" dirty="0"/>
              <a:t>do certain OOP things.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Lots of things will be familiar from C++.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things will be different.</a:t>
            </a:r>
          </a:p>
        </p:txBody>
      </p:sp>
    </p:spTree>
    <p:extLst>
      <p:ext uri="{BB962C8B-B14F-4D97-AF65-F5344CB8AC3E}">
        <p14:creationId xmlns:p14="http://schemas.microsoft.com/office/powerpoint/2010/main" val="8902534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public class Point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private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x, y;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Point(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y) {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this.x</a:t>
            </a:r>
            <a:r>
              <a:rPr lang="en-US" b="1" dirty="0">
                <a:latin typeface="Courier"/>
                <a:cs typeface="Courier"/>
              </a:rPr>
              <a:t> = x; </a:t>
            </a:r>
            <a:r>
              <a:rPr lang="en-US" b="1" dirty="0" err="1">
                <a:latin typeface="Courier"/>
                <a:cs typeface="Courier"/>
              </a:rPr>
              <a:t>this.y</a:t>
            </a:r>
            <a:r>
              <a:rPr lang="en-US" b="1" dirty="0">
                <a:latin typeface="Courier"/>
                <a:cs typeface="Courier"/>
              </a:rPr>
              <a:t> = y;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getX</a:t>
            </a:r>
            <a:r>
              <a:rPr lang="en-US" b="1" dirty="0">
                <a:latin typeface="Courier"/>
                <a:cs typeface="Courier"/>
              </a:rPr>
              <a:t>() { return x;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getY</a:t>
            </a:r>
            <a:r>
              <a:rPr lang="en-US" b="1" dirty="0">
                <a:latin typeface="Courier"/>
                <a:cs typeface="Courier"/>
              </a:rPr>
              <a:t>() { return y;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void </a:t>
            </a:r>
            <a:r>
              <a:rPr lang="en-US" b="1" dirty="0" err="1">
                <a:latin typeface="Courier"/>
                <a:cs typeface="Courier"/>
              </a:rPr>
              <a:t>setX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x) { </a:t>
            </a:r>
            <a:r>
              <a:rPr lang="en-US" b="1" dirty="0" err="1">
                <a:latin typeface="Courier"/>
                <a:cs typeface="Courier"/>
              </a:rPr>
              <a:t>this.x</a:t>
            </a:r>
            <a:r>
              <a:rPr lang="en-US" b="1" dirty="0">
                <a:latin typeface="Courier"/>
                <a:cs typeface="Courier"/>
              </a:rPr>
              <a:t> = x; }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public void </a:t>
            </a:r>
            <a:r>
              <a:rPr lang="en-US" b="1" dirty="0" err="1">
                <a:latin typeface="Courier"/>
                <a:cs typeface="Courier"/>
              </a:rPr>
              <a:t>setY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y) { </a:t>
            </a:r>
            <a:r>
              <a:rPr lang="en-US" b="1" dirty="0" err="1">
                <a:latin typeface="Courier"/>
                <a:cs typeface="Courier"/>
              </a:rPr>
              <a:t>this.y</a:t>
            </a:r>
            <a:r>
              <a:rPr lang="en-US" b="1" dirty="0">
                <a:latin typeface="Courier"/>
                <a:cs typeface="Courier"/>
              </a:rPr>
              <a:t> = y;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double </a:t>
            </a:r>
            <a:r>
              <a:rPr lang="en-US" b="1" dirty="0" err="1">
                <a:latin typeface="Courier"/>
                <a:cs typeface="Courier"/>
              </a:rPr>
              <a:t>distFromOrigin</a:t>
            </a:r>
            <a:r>
              <a:rPr lang="en-US" b="1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return </a:t>
            </a:r>
            <a:r>
              <a:rPr lang="en-US" b="1" dirty="0" err="1">
                <a:latin typeface="Courier"/>
                <a:cs typeface="Courier"/>
              </a:rPr>
              <a:t>Math.sqrt</a:t>
            </a:r>
            <a:r>
              <a:rPr lang="en-US" b="1" dirty="0">
                <a:latin typeface="Courier"/>
                <a:cs typeface="Courier"/>
              </a:rPr>
              <a:t>(x * x + y * y)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896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has a </a:t>
            </a:r>
            <a:r>
              <a:rPr lang="en-US" i="1" dirty="0">
                <a:solidFill>
                  <a:schemeClr val="accent2"/>
                </a:solidFill>
              </a:rPr>
              <a:t>superclass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if not specified)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superclass affects the class definition:</a:t>
            </a:r>
          </a:p>
          <a:p>
            <a:pPr lvl="1"/>
            <a:r>
              <a:rPr lang="en-US" dirty="0"/>
              <a:t>Class </a:t>
            </a:r>
            <a:r>
              <a:rPr lang="en-US" i="1" dirty="0">
                <a:solidFill>
                  <a:schemeClr val="accent2"/>
                </a:solidFill>
              </a:rPr>
              <a:t>inherits</a:t>
            </a:r>
            <a:r>
              <a:rPr lang="en-US" dirty="0"/>
              <a:t> all field declarations from superclass</a:t>
            </a:r>
          </a:p>
          <a:p>
            <a:pPr lvl="1"/>
            <a:r>
              <a:rPr lang="en-US" dirty="0"/>
              <a:t>Class </a:t>
            </a:r>
            <a:r>
              <a:rPr lang="en-US" i="1" dirty="0">
                <a:solidFill>
                  <a:schemeClr val="accent2"/>
                </a:solidFill>
              </a:rPr>
              <a:t>inherits</a:t>
            </a:r>
            <a:r>
              <a:rPr lang="en-US" dirty="0"/>
              <a:t> all private method definitions from superclass</a:t>
            </a:r>
          </a:p>
          <a:p>
            <a:pPr lvl="2"/>
            <a:r>
              <a:rPr lang="en-US" dirty="0"/>
              <a:t>Code within the subclass cannot directly access any private fields or methods.</a:t>
            </a:r>
          </a:p>
          <a:p>
            <a:pPr lvl="1"/>
            <a:r>
              <a:rPr lang="en-US" dirty="0"/>
              <a:t>But class can </a:t>
            </a:r>
            <a:r>
              <a:rPr lang="en-US" i="1" dirty="0">
                <a:solidFill>
                  <a:schemeClr val="accent2"/>
                </a:solidFill>
              </a:rPr>
              <a:t>override</a:t>
            </a:r>
            <a:r>
              <a:rPr lang="en-US" dirty="0"/>
              <a:t> method definitions as desired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524000"/>
            <a:ext cx="5791200" cy="495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Point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17884345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 err="1">
                <a:latin typeface="Courier"/>
                <a:cs typeface="Courier"/>
              </a:rPr>
              <a:t>ColorPoint</a:t>
            </a:r>
            <a:r>
              <a:rPr lang="en-US" b="1" dirty="0">
                <a:latin typeface="Courier"/>
                <a:cs typeface="Courier"/>
              </a:rPr>
              <a:t> extends Point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private Color color;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</a:t>
            </a:r>
            <a:r>
              <a:rPr lang="en-US" b="1" dirty="0" err="1">
                <a:latin typeface="Courier"/>
                <a:cs typeface="Courier"/>
              </a:rPr>
              <a:t>ColorPoint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y, Color c)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super(x, y); // call the superclass constructor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this.color</a:t>
            </a:r>
            <a:r>
              <a:rPr lang="en-US" b="1" dirty="0">
                <a:latin typeface="Courier"/>
                <a:cs typeface="Courier"/>
              </a:rPr>
              <a:t> = c;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Color </a:t>
            </a:r>
            <a:r>
              <a:rPr lang="en-US" b="1" dirty="0" err="1">
                <a:latin typeface="Courier"/>
                <a:cs typeface="Courier"/>
              </a:rPr>
              <a:t>getColor</a:t>
            </a:r>
            <a:r>
              <a:rPr lang="en-US" b="1" dirty="0">
                <a:latin typeface="Courier"/>
                <a:cs typeface="Courier"/>
              </a:rPr>
              <a:t>() { return color;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void </a:t>
            </a:r>
            <a:r>
              <a:rPr lang="en-US" b="1" dirty="0" err="1">
                <a:latin typeface="Courier"/>
                <a:cs typeface="Courier"/>
              </a:rPr>
              <a:t>setColor</a:t>
            </a:r>
            <a:r>
              <a:rPr lang="en-US" b="1" dirty="0">
                <a:latin typeface="Courier"/>
                <a:cs typeface="Courier"/>
              </a:rPr>
              <a:t>(Color c) { </a:t>
            </a:r>
            <a:r>
              <a:rPr lang="en-US" b="1" dirty="0" err="1">
                <a:latin typeface="Courier"/>
                <a:cs typeface="Courier"/>
              </a:rPr>
              <a:t>this.color</a:t>
            </a:r>
            <a:r>
              <a:rPr lang="en-US" b="1" dirty="0">
                <a:latin typeface="Courier"/>
                <a:cs typeface="Courier"/>
              </a:rPr>
              <a:t> = c;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8290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instanceof</a:t>
            </a:r>
            <a:r>
              <a:rPr lang="en-US" dirty="0"/>
              <a:t> can indicate</a:t>
            </a:r>
            <a:r>
              <a:rPr lang="en-US" dirty="0">
                <a:latin typeface="Arial"/>
                <a:cs typeface="Arial"/>
              </a:rPr>
              <a:t> bad OO style.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you're using it to do something different for different objects types, you probably meant to write a method and have subclasses override the method.</a:t>
            </a:r>
          </a:p>
          <a:p>
            <a:r>
              <a:rPr lang="en-US" dirty="0" err="1">
                <a:latin typeface="Arial"/>
                <a:cs typeface="Arial"/>
              </a:rPr>
              <a:t>instanceof</a:t>
            </a:r>
            <a:r>
              <a:rPr lang="en-US" dirty="0">
                <a:latin typeface="Arial"/>
                <a:cs typeface="Arial"/>
              </a:rPr>
              <a:t> is an example of using reflection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Reflection is the ability for a computer program to be able to examine its structure and behavior at run-time.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3543300"/>
            <a:ext cx="74676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Point p = new Point(0, 0);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(0, 0,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is a keyword that returns true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if a variable is an instance of a class. */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Point       // true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// true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Point      // true</a:t>
            </a:r>
          </a:p>
        </p:txBody>
      </p:sp>
    </p:spTree>
    <p:extLst>
      <p:ext uri="{BB962C8B-B14F-4D97-AF65-F5344CB8AC3E}">
        <p14:creationId xmlns:p14="http://schemas.microsoft.com/office/powerpoint/2010/main" val="2923978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creating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/>
              <a:t>, could add methods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That could mess up other users and </a:t>
            </a:r>
            <a:r>
              <a:rPr lang="en-US" dirty="0" err="1">
                <a:latin typeface="+mj-lt"/>
                <a:cs typeface="Courier New" pitchFamily="49" charset="0"/>
              </a:rPr>
              <a:t>subclassers</a:t>
            </a:r>
            <a:r>
              <a:rPr lang="en-US" dirty="0">
                <a:latin typeface="+mj-lt"/>
                <a:cs typeface="Courier New" pitchFamily="49" charset="0"/>
              </a:rPr>
              <a:t>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513286"/>
            <a:ext cx="7924800" cy="31255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public class Point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x, y;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Color color;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public Point(x, y) {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  // what does color get set to?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2724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tutorial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 documentation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if you're confused about anything, Google will find it.</a:t>
            </a:r>
          </a:p>
          <a:p>
            <a:pPr lvl="1"/>
            <a:r>
              <a:rPr lang="en-US" dirty="0"/>
              <a:t>There's so much Java stuff on the web because most undergraduate curriculums now teach Java as their first or second language.</a:t>
            </a:r>
          </a:p>
        </p:txBody>
      </p:sp>
    </p:spTree>
    <p:extLst>
      <p:ext uri="{BB962C8B-B14F-4D97-AF65-F5344CB8AC3E}">
        <p14:creationId xmlns:p14="http://schemas.microsoft.com/office/powerpoint/2010/main" val="15148865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itchFamily="49" charset="0"/>
              </a:rPr>
              <a:t>Instead of </a:t>
            </a:r>
            <a:r>
              <a:rPr lang="en-US" dirty="0" err="1">
                <a:latin typeface="+mj-lt"/>
                <a:cs typeface="Courier New" pitchFamily="49" charset="0"/>
              </a:rPr>
              <a:t>subclassing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+mj-lt"/>
                <a:cs typeface="Courier New" pitchFamily="49" charset="0"/>
              </a:rPr>
              <a:t>, could copy/paste the methods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Means the same thing </a:t>
            </a:r>
            <a:r>
              <a:rPr lang="en-US" i="1" dirty="0">
                <a:latin typeface="+mj-lt"/>
                <a:cs typeface="Courier New" pitchFamily="49" charset="0"/>
              </a:rPr>
              <a:t>if</a:t>
            </a:r>
            <a:r>
              <a:rPr lang="en-US" dirty="0">
                <a:latin typeface="+mj-lt"/>
                <a:cs typeface="Courier New" pitchFamily="49" charset="0"/>
              </a:rPr>
              <a:t> you don't use </a:t>
            </a:r>
            <a:r>
              <a:rPr lang="en-US" b="1" dirty="0" err="1">
                <a:latin typeface="Courier"/>
                <a:cs typeface="Courier"/>
              </a:rPr>
              <a:t>instanceof</a:t>
            </a:r>
            <a:r>
              <a:rPr lang="en-US" dirty="0">
                <a:latin typeface="+mj-lt"/>
                <a:cs typeface="Courier New" pitchFamily="49" charset="0"/>
              </a:rPr>
              <a:t>, but of course code reuse is nice</a:t>
            </a:r>
          </a:p>
          <a:p>
            <a:pPr marL="457200" lvl="1" indent="0">
              <a:buNone/>
            </a:pPr>
            <a:endParaRPr lang="en-US" sz="1000" dirty="0">
              <a:latin typeface="+mj-lt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513286"/>
            <a:ext cx="7924800" cy="31255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ColorPoint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x, y;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Color color;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ColorPoint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ColorPoint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whatevs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instanceof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Point)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// do pointy things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5994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urier New" pitchFamily="49" charset="0"/>
              </a:rPr>
              <a:t>Instead of </a:t>
            </a:r>
            <a:r>
              <a:rPr lang="en-US" dirty="0" err="1">
                <a:latin typeface="+mj-lt"/>
                <a:cs typeface="Courier New" pitchFamily="49" charset="0"/>
              </a:rPr>
              <a:t>subclassing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+mj-lt"/>
                <a:cs typeface="Courier New" pitchFamily="49" charset="0"/>
              </a:rPr>
              <a:t>, could use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+mj-lt"/>
                <a:cs typeface="Courier New" pitchFamily="49" charset="0"/>
              </a:rPr>
              <a:t> instance variable inside of </a:t>
            </a:r>
            <a:r>
              <a:rPr lang="en-US" dirty="0" err="1">
                <a:latin typeface="+mj-lt"/>
                <a:cs typeface="Courier New" pitchFamily="49" charset="0"/>
              </a:rPr>
              <a:t>ColorPoint</a:t>
            </a:r>
            <a:r>
              <a:rPr lang="en-US" dirty="0">
                <a:latin typeface="+mj-lt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Define methods to send same message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This is called object composition; expresses a "has a" relationship.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But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>
                <a:latin typeface="+mj-lt"/>
                <a:cs typeface="Courier New" pitchFamily="49" charset="0"/>
              </a:rPr>
              <a:t>, </a:t>
            </a:r>
            <a:r>
              <a:rPr lang="en-US" dirty="0" err="1">
                <a:latin typeface="+mj-lt"/>
                <a:cs typeface="Courier New" pitchFamily="49" charset="0"/>
              </a:rPr>
              <a:t>subclassing</a:t>
            </a:r>
            <a:r>
              <a:rPr lang="en-US" dirty="0">
                <a:latin typeface="+mj-lt"/>
                <a:cs typeface="Courier New" pitchFamily="49" charset="0"/>
              </a:rPr>
              <a:t> makes sense: less work and can use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>
                <a:latin typeface="+mj-lt"/>
                <a:cs typeface="Courier New" pitchFamily="49" charset="0"/>
              </a:rPr>
              <a:t> wherever code expects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3810000"/>
            <a:ext cx="7620000" cy="2209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ColorPoint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Point point;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private Color color;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public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setX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x) {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49" charset="0"/>
              </a:rPr>
              <a:t>point.setX</a:t>
            </a: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(x); 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74603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</a:t>
            </a:r>
            <a:r>
              <a:rPr lang="en-US" dirty="0" err="1"/>
              <a:t>vs</a:t>
            </a:r>
            <a:r>
              <a:rPr lang="en-US" dirty="0"/>
              <a:t> has-a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beginners tend to overuse inheritance (the is-a relationship).</a:t>
            </a:r>
          </a:p>
          <a:p>
            <a:endParaRPr lang="en-US" dirty="0"/>
          </a:p>
          <a:p>
            <a:r>
              <a:rPr lang="en-US" dirty="0"/>
              <a:t>OO inheritance is notoriously tricky to get right sometimes (e.g., writing methods that test for equality)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equals(Point a, Point b)</a:t>
            </a:r>
          </a:p>
          <a:p>
            <a:pPr lvl="1"/>
            <a:r>
              <a:rPr lang="en-US" dirty="0"/>
              <a:t>What if a &amp; b can be Points or </a:t>
            </a:r>
            <a:r>
              <a:rPr lang="en-US" dirty="0" err="1"/>
              <a:t>ColorPoints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Many real-world relationships can be expressed using is-a or has-a, even if the most natural way seems to be is-a.</a:t>
            </a:r>
          </a:p>
          <a:p>
            <a:pPr lvl="1"/>
            <a:r>
              <a:rPr lang="en-US" dirty="0" err="1"/>
              <a:t>ColorPoint</a:t>
            </a:r>
            <a:r>
              <a:rPr lang="en-US" dirty="0"/>
              <a:t> could be written using object composition.</a:t>
            </a:r>
          </a:p>
        </p:txBody>
      </p:sp>
    </p:spTree>
    <p:extLst>
      <p:ext uri="{BB962C8B-B14F-4D97-AF65-F5344CB8AC3E}">
        <p14:creationId xmlns:p14="http://schemas.microsoft.com/office/powerpoint/2010/main" val="195749998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and ellipse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relationship be between a Circle class and an Ellipse class?</a:t>
            </a:r>
          </a:p>
        </p:txBody>
      </p:sp>
    </p:spTree>
    <p:extLst>
      <p:ext uri="{BB962C8B-B14F-4D97-AF65-F5344CB8AC3E}">
        <p14:creationId xmlns:p14="http://schemas.microsoft.com/office/powerpoint/2010/main" val="2527590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and ellipse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Circles are specific types of ellipses, so a Circle </a:t>
            </a:r>
            <a:r>
              <a:rPr lang="en-US" b="1" dirty="0"/>
              <a:t>is-a</a:t>
            </a:r>
            <a:r>
              <a:rPr lang="en-US" dirty="0"/>
              <a:t> Ellipse.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public class Ellipse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radiusX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void </a:t>
            </a:r>
            <a:r>
              <a:rPr lang="en-US" dirty="0" err="1">
                <a:latin typeface="Courier"/>
                <a:cs typeface="Courier"/>
              </a:rPr>
              <a:t>setRadiusX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rx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radiusX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rx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void </a:t>
            </a:r>
            <a:r>
              <a:rPr lang="en-US" dirty="0" err="1">
                <a:latin typeface="Courier"/>
                <a:cs typeface="Courier"/>
              </a:rPr>
              <a:t>setRadiusX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rx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ry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getRadiusX</a:t>
            </a:r>
            <a:r>
              <a:rPr lang="en-US" dirty="0">
                <a:latin typeface="Courier"/>
                <a:cs typeface="Courier"/>
              </a:rPr>
              <a:t>() { return </a:t>
            </a:r>
            <a:r>
              <a:rPr lang="en-US" dirty="0" err="1">
                <a:latin typeface="Courier"/>
                <a:cs typeface="Courier"/>
              </a:rPr>
              <a:t>radiusX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getRadiusY</a:t>
            </a:r>
            <a:r>
              <a:rPr lang="en-US" dirty="0">
                <a:latin typeface="Courier"/>
                <a:cs typeface="Courier"/>
              </a:rPr>
              <a:t>() { return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Circle extends Ellipse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…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59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and ellipse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Circles are specific types of ellipses, so a Circle </a:t>
            </a:r>
            <a:r>
              <a:rPr lang="en-US" b="1" dirty="0"/>
              <a:t>is-a</a:t>
            </a:r>
            <a:r>
              <a:rPr lang="en-US" dirty="0"/>
              <a:t> Ellipse.</a:t>
            </a:r>
          </a:p>
          <a:p>
            <a:endParaRPr lang="en-US" dirty="0"/>
          </a:p>
          <a:p>
            <a:r>
              <a:rPr lang="en-US" dirty="0"/>
              <a:t>But now Circle has a </a:t>
            </a:r>
            <a:r>
              <a:rPr lang="en-US" dirty="0" err="1"/>
              <a:t>setRadiusX</a:t>
            </a:r>
            <a:r>
              <a:rPr lang="en-US" dirty="0"/>
              <a:t>() method.</a:t>
            </a:r>
          </a:p>
          <a:p>
            <a:endParaRPr lang="en-US" dirty="0"/>
          </a:p>
          <a:p>
            <a:r>
              <a:rPr lang="en-US" dirty="0"/>
              <a:t>Furthermore, what would that method's implementation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15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and ellipse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solution: make Ellipse a subclass of Circle.</a:t>
            </a:r>
          </a:p>
          <a:p>
            <a:pPr lvl="1"/>
            <a:r>
              <a:rPr lang="en-US" dirty="0"/>
              <a:t>"An Ellipse is a Circle with an extra radius field."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public class Circle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radius;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void </a:t>
            </a:r>
            <a:r>
              <a:rPr lang="en-US" dirty="0" err="1">
                <a:latin typeface="Courier"/>
                <a:cs typeface="Courier"/>
              </a:rPr>
              <a:t>setRadius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r) { radius = r;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getRadius</a:t>
            </a:r>
            <a:r>
              <a:rPr lang="en-US" dirty="0">
                <a:latin typeface="Courier"/>
                <a:cs typeface="Courier"/>
              </a:rPr>
              <a:t>() { return radius;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Ellipse extends Circle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// assume existing radius is for X dimension.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309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and ellipse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solution: make Ellipse a subclass of Circle.</a:t>
            </a:r>
          </a:p>
          <a:p>
            <a:pPr lvl="1"/>
            <a:r>
              <a:rPr lang="en-US" dirty="0"/>
              <a:t>"An Ellipse is a Circle with an extra radius field."</a:t>
            </a:r>
          </a:p>
          <a:p>
            <a:pPr lvl="1"/>
            <a:endParaRPr lang="en-US" dirty="0"/>
          </a:p>
          <a:p>
            <a:r>
              <a:rPr lang="en-US" dirty="0"/>
              <a:t>Just as many problems 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does it mean when an Ellipse calls Circle's </a:t>
            </a:r>
            <a:r>
              <a:rPr lang="en-US" dirty="0" err="1"/>
              <a:t>setRadius</a:t>
            </a:r>
            <a:r>
              <a:rPr lang="en-US" dirty="0"/>
              <a:t> or </a:t>
            </a:r>
            <a:r>
              <a:rPr lang="en-US" dirty="0" err="1"/>
              <a:t>getRadius</a:t>
            </a:r>
            <a:r>
              <a:rPr lang="en-US" dirty="0"/>
              <a:t> method (which radius?)</a:t>
            </a:r>
          </a:p>
        </p:txBody>
      </p:sp>
    </p:spTree>
    <p:extLst>
      <p:ext uri="{BB962C8B-B14F-4D97-AF65-F5344CB8AC3E}">
        <p14:creationId xmlns:p14="http://schemas.microsoft.com/office/powerpoint/2010/main" val="15248109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Circle inherit from Ellipse and eliminate </a:t>
            </a:r>
            <a:r>
              <a:rPr lang="en-US" dirty="0" err="1"/>
              <a:t>mutator</a:t>
            </a:r>
            <a:r>
              <a:rPr lang="en-US" dirty="0"/>
              <a:t> methods.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public class Ellipse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radiusX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getRadiusX</a:t>
            </a:r>
            <a:r>
              <a:rPr lang="en-US" dirty="0">
                <a:latin typeface="Courier"/>
                <a:cs typeface="Courier"/>
              </a:rPr>
              <a:t>() { return </a:t>
            </a:r>
            <a:r>
              <a:rPr lang="en-US" dirty="0" err="1">
                <a:latin typeface="Courier"/>
                <a:cs typeface="Courier"/>
              </a:rPr>
              <a:t>radiusX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getRadiusY</a:t>
            </a:r>
            <a:r>
              <a:rPr lang="en-US" dirty="0">
                <a:latin typeface="Courier"/>
                <a:cs typeface="Courier"/>
              </a:rPr>
              <a:t>() { return </a:t>
            </a:r>
            <a:r>
              <a:rPr lang="en-US" dirty="0" err="1">
                <a:latin typeface="Courier"/>
                <a:cs typeface="Courier"/>
              </a:rPr>
              <a:t>radiusY</a:t>
            </a:r>
            <a:r>
              <a:rPr lang="en-US" dirty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public class Circle extends Ellipse { … }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Circle still has two radius accessor methods.</a:t>
            </a:r>
          </a:p>
          <a:p>
            <a:r>
              <a:rPr lang="en-US" dirty="0">
                <a:latin typeface="Arial"/>
                <a:cs typeface="Arial"/>
              </a:rPr>
              <a:t>As long as Circle's constructor forces </a:t>
            </a:r>
            <a:r>
              <a:rPr lang="en-US" dirty="0" err="1">
                <a:latin typeface="Arial"/>
                <a:cs typeface="Arial"/>
              </a:rPr>
              <a:t>radiusX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radiusY</a:t>
            </a:r>
            <a:r>
              <a:rPr lang="en-US" dirty="0">
                <a:latin typeface="Arial"/>
                <a:cs typeface="Arial"/>
              </a:rPr>
              <a:t>, there's no way to violate that constraint later.</a:t>
            </a:r>
          </a:p>
        </p:txBody>
      </p:sp>
    </p:spTree>
    <p:extLst>
      <p:ext uri="{BB962C8B-B14F-4D97-AF65-F5344CB8AC3E}">
        <p14:creationId xmlns:p14="http://schemas.microsoft.com/office/powerpoint/2010/main" val="157601650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Let Circle and Ellipse inherit from some common superclass (rather than one from the other).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Let </a:t>
            </a:r>
            <a:r>
              <a:rPr lang="en-US" dirty="0" err="1">
                <a:latin typeface="Arial"/>
                <a:cs typeface="Arial"/>
              </a:rPr>
              <a:t>setRadiusX</a:t>
            </a:r>
            <a:r>
              <a:rPr lang="en-US" dirty="0">
                <a:latin typeface="Arial"/>
                <a:cs typeface="Arial"/>
              </a:rPr>
              <a:t>() return success or failure.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Drop inheritance entirely.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Drop Circle; let users (manually) handle circles as instances of Ellipse.</a:t>
            </a:r>
          </a:p>
        </p:txBody>
      </p:sp>
    </p:spTree>
    <p:extLst>
      <p:ext uri="{BB962C8B-B14F-4D97-AF65-F5344CB8AC3E}">
        <p14:creationId xmlns:p14="http://schemas.microsoft.com/office/powerpoint/2010/main" val="10461310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Java version 8.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Though probably most of the code I will show is compatible back to Java 6 and 7.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Java 9 was just released about six weeks ago.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powerful IDEs out there.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 will be using an IDE called NetBeans, which is free.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Installation instructions will be on the class webpage.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92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inheritance really is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gets you into trouble when it seems like the relationship is "is-a," but it actually is "is-a-restricted-version-of."</a:t>
            </a:r>
          </a:p>
          <a:p>
            <a:pPr lvl="1"/>
            <a:r>
              <a:rPr lang="en-US" dirty="0"/>
              <a:t>Circle and Ellipse</a:t>
            </a:r>
          </a:p>
          <a:p>
            <a:pPr lvl="1"/>
            <a:r>
              <a:rPr lang="en-US" dirty="0"/>
              <a:t>Person and Toddler</a:t>
            </a:r>
          </a:p>
          <a:p>
            <a:pPr lvl="2"/>
            <a:r>
              <a:rPr lang="en-US" dirty="0"/>
              <a:t>Certainly a Toddler is a Person.</a:t>
            </a:r>
          </a:p>
          <a:p>
            <a:pPr lvl="2"/>
            <a:r>
              <a:rPr lang="en-US" dirty="0"/>
              <a:t>But what if a Person has a method called walk(</a:t>
            </a:r>
            <a:r>
              <a:rPr lang="en-US" dirty="0" err="1"/>
              <a:t>int</a:t>
            </a:r>
            <a:r>
              <a:rPr lang="en-US" dirty="0"/>
              <a:t> distance).</a:t>
            </a:r>
          </a:p>
          <a:p>
            <a:pPr lvl="2"/>
            <a:r>
              <a:rPr lang="en-US" dirty="0"/>
              <a:t>Toddlers can't walk!</a:t>
            </a:r>
          </a:p>
          <a:p>
            <a:pPr lvl="2"/>
            <a:endParaRPr lang="en-US" dirty="0"/>
          </a:p>
          <a:p>
            <a:r>
              <a:rPr lang="en-US" dirty="0"/>
              <a:t>Inheritance should be used to add extra detail to a superclass (e.g., a Monkey is an Animal), not to restrict functionality.</a:t>
            </a:r>
          </a:p>
          <a:p>
            <a:pPr lvl="1"/>
            <a:r>
              <a:rPr lang="en-US" dirty="0" err="1"/>
              <a:t>ColorPoint</a:t>
            </a:r>
            <a:r>
              <a:rPr lang="en-US" dirty="0"/>
              <a:t> is (probably) fine to inherit from Point</a:t>
            </a:r>
          </a:p>
        </p:txBody>
      </p:sp>
    </p:spTree>
    <p:extLst>
      <p:ext uri="{BB962C8B-B14F-4D97-AF65-F5344CB8AC3E}">
        <p14:creationId xmlns:p14="http://schemas.microsoft.com/office/powerpoint/2010/main" val="8759561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one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declare a class </a:t>
            </a:r>
            <a:r>
              <a:rPr lang="en-US" dirty="0" err="1"/>
              <a:t>ThreeDPoint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Should this inherit from Point?</a:t>
            </a:r>
          </a:p>
          <a:p>
            <a:pPr lvl="1"/>
            <a:r>
              <a:rPr lang="en-US" dirty="0"/>
              <a:t>What are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19491539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different: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OOP, a subclass may override a method from a superclass.</a:t>
            </a:r>
          </a:p>
          <a:p>
            <a:r>
              <a:rPr lang="en-US" dirty="0"/>
              <a:t>Just re-define the method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18233934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C++, what does this do?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Base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public: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1; } };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Derived: public Base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public: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2; } };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b;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Derived 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b.f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d.f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 = 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b.f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*b2 = &amp;d;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b2-&gt;f()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33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i="0" dirty="0">
                <a:latin typeface="Courier"/>
                <a:cs typeface="Courier"/>
              </a:rPr>
              <a:t>Base *b2 = &amp;d;</a:t>
            </a:r>
            <a:br>
              <a:rPr lang="en-US" i="0" dirty="0">
                <a:latin typeface="Courier"/>
                <a:cs typeface="Courier"/>
              </a:rPr>
            </a:br>
            <a:r>
              <a:rPr lang="en-US" i="0" dirty="0">
                <a:latin typeface="Courier"/>
                <a:cs typeface="Courier"/>
              </a:rPr>
              <a:t>  </a:t>
            </a:r>
            <a:r>
              <a:rPr lang="en-US" i="0" dirty="0" err="1">
                <a:latin typeface="Courier"/>
                <a:cs typeface="Courier"/>
              </a:rPr>
              <a:t>cout</a:t>
            </a:r>
            <a:r>
              <a:rPr lang="en-US" i="0" dirty="0">
                <a:latin typeface="Courier"/>
                <a:cs typeface="Courier"/>
              </a:rPr>
              <a:t> &lt;&lt; b2-&gt;f() &lt;&lt; </a:t>
            </a:r>
            <a:r>
              <a:rPr lang="en-US" i="0" dirty="0" err="1">
                <a:latin typeface="Courier"/>
                <a:cs typeface="Courier"/>
              </a:rPr>
              <a:t>endl</a:t>
            </a:r>
            <a:r>
              <a:rPr lang="en-US" i="0" dirty="0">
                <a:latin typeface="Courier"/>
                <a:cs typeface="Courier"/>
              </a:rPr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pointer to an object, a call to a method of that object calls the version of the method </a:t>
            </a:r>
            <a:r>
              <a:rPr lang="en-US" i="1" dirty="0"/>
              <a:t>specified by the type of the pointer</a:t>
            </a:r>
            <a:r>
              <a:rPr lang="en-US" dirty="0"/>
              <a:t>, not the type of the object being pointed to.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changed with the C++ keyword </a:t>
            </a:r>
            <a:r>
              <a:rPr lang="en-US" b="1" dirty="0">
                <a:latin typeface="Courier"/>
                <a:cs typeface="Courier"/>
              </a:rPr>
              <a:t>virtual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With a pointer to an object, a call to a virtual method of that object calls the version of the method </a:t>
            </a:r>
            <a:r>
              <a:rPr lang="en-US" i="1" dirty="0"/>
              <a:t>specified by the type of the object being pointed 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09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C++, what does this do?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Base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public: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virtual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1; } };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class Derived: public Base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public: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2; } };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b;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Derived 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b.f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d.f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 = 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b.f</a:t>
            </a:r>
            <a:r>
              <a:rPr lang="en-US" dirty="0">
                <a:latin typeface="Courier"/>
                <a:cs typeface="Courier"/>
              </a:rPr>
              <a:t>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*b2 = &amp;d;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b2-&gt;f()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593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534400" cy="6019800"/>
          </a:xfrm>
        </p:spPr>
        <p:txBody>
          <a:bodyPr/>
          <a:lstStyle/>
          <a:p>
            <a:r>
              <a:rPr lang="en-US" dirty="0"/>
              <a:t>The key idea here is called </a:t>
            </a:r>
            <a:r>
              <a:rPr lang="en-US" b="1" i="1" dirty="0"/>
              <a:t>dynamic dispatch:</a:t>
            </a:r>
          </a:p>
          <a:p>
            <a:pPr lvl="1"/>
            <a:r>
              <a:rPr lang="en-US" dirty="0"/>
              <a:t>Selecting which implementation of a polymorphic operation to call at </a:t>
            </a:r>
            <a:r>
              <a:rPr lang="en-US" b="1" i="1" dirty="0"/>
              <a:t>run-time</a:t>
            </a:r>
            <a:r>
              <a:rPr lang="en-US" dirty="0"/>
              <a:t>, rather than </a:t>
            </a:r>
            <a:r>
              <a:rPr lang="en-US" b="1" i="1" dirty="0"/>
              <a:t>compile-time.</a:t>
            </a:r>
          </a:p>
          <a:p>
            <a:r>
              <a:rPr lang="en-US" dirty="0"/>
              <a:t>This is the opposite of what we've learned about lexical (static) scope:</a:t>
            </a:r>
          </a:p>
          <a:p>
            <a:pPr lvl="1"/>
            <a:r>
              <a:rPr lang="en-US" dirty="0"/>
              <a:t>In lexical scope, we always know at compile-time what variables will be referred to and what functions will be called.</a:t>
            </a:r>
          </a:p>
          <a:p>
            <a:r>
              <a:rPr lang="en-US" dirty="0"/>
              <a:t>With OOP, it is possible for a variable to refer to an object whose type is uncertain at compile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b;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Derived 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Base *b2 = </a:t>
            </a:r>
            <a:r>
              <a:rPr lang="en-US" dirty="0" err="1">
                <a:latin typeface="Courier"/>
                <a:cs typeface="Courier"/>
              </a:rPr>
              <a:t>nullptr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(rand() &gt; 0.5))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b2 = &amp;b;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b2 = &amp;d;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b2-&gt;f();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0384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all methods are virtual.</a:t>
            </a:r>
          </a:p>
          <a:p>
            <a:pPr lvl="1"/>
            <a:r>
              <a:rPr lang="en-US" dirty="0"/>
              <a:t>This behavior cannot be changed.</a:t>
            </a:r>
          </a:p>
          <a:p>
            <a:pPr lvl="1"/>
            <a:r>
              <a:rPr lang="en-US" dirty="0"/>
              <a:t>If a subclass needs to call a superclass's version of an overridden method from a subclass, there is the </a:t>
            </a:r>
            <a:r>
              <a:rPr lang="en-US" b="1" dirty="0">
                <a:latin typeface="Courier"/>
                <a:cs typeface="Courier"/>
              </a:rPr>
              <a:t>super</a:t>
            </a:r>
            <a:r>
              <a:rPr lang="en-US" dirty="0"/>
              <a:t> keyword: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Base {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1; }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Derived extends Base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f() { return 2 + </a:t>
            </a:r>
            <a:r>
              <a:rPr lang="en-US" dirty="0" err="1">
                <a:latin typeface="Courier"/>
                <a:cs typeface="Courier"/>
              </a:rPr>
              <a:t>super.f</a:t>
            </a:r>
            <a:r>
              <a:rPr lang="en-US" dirty="0">
                <a:latin typeface="Courier"/>
                <a:cs typeface="Courier"/>
              </a:rPr>
              <a:t>(); } 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733279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 err="1">
                <a:latin typeface="Courier"/>
                <a:cs typeface="Courier"/>
              </a:rPr>
              <a:t>ThreeDPoint</a:t>
            </a:r>
            <a:r>
              <a:rPr lang="en-US" b="1" dirty="0">
                <a:latin typeface="Courier"/>
                <a:cs typeface="Courier"/>
              </a:rPr>
              <a:t> extends Point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private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z;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// override </a:t>
            </a:r>
            <a:r>
              <a:rPr lang="en-US" b="1" dirty="0" err="1">
                <a:latin typeface="Courier"/>
                <a:cs typeface="Courier"/>
              </a:rPr>
              <a:t>distFromOrigin</a:t>
            </a:r>
            <a:r>
              <a:rPr lang="en-US" b="1" dirty="0">
                <a:latin typeface="Courier"/>
                <a:cs typeface="Courier"/>
              </a:rPr>
              <a:t> in Point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public double </a:t>
            </a:r>
            <a:r>
              <a:rPr lang="en-US" b="1" dirty="0" err="1">
                <a:latin typeface="Courier"/>
                <a:cs typeface="Courier"/>
              </a:rPr>
              <a:t>distFromOrigin</a:t>
            </a:r>
            <a:r>
              <a:rPr lang="en-US" b="1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return </a:t>
            </a:r>
            <a:r>
              <a:rPr lang="en-US" b="1" dirty="0" err="1">
                <a:latin typeface="Courier"/>
                <a:cs typeface="Courier"/>
              </a:rPr>
              <a:t>Math.sqrt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</a:t>
            </a:r>
            <a:r>
              <a:rPr lang="en-US" b="1" dirty="0" err="1">
                <a:latin typeface="Courier"/>
                <a:cs typeface="Courier"/>
              </a:rPr>
              <a:t>getX</a:t>
            </a:r>
            <a:r>
              <a:rPr lang="en-US" b="1" dirty="0">
                <a:latin typeface="Courier"/>
                <a:cs typeface="Courier"/>
              </a:rPr>
              <a:t>()*</a:t>
            </a:r>
            <a:r>
              <a:rPr lang="en-US" b="1" dirty="0" err="1">
                <a:latin typeface="Courier"/>
                <a:cs typeface="Courier"/>
              </a:rPr>
              <a:t>getX</a:t>
            </a:r>
            <a:r>
              <a:rPr lang="en-US" b="1" dirty="0">
                <a:latin typeface="Courier"/>
                <a:cs typeface="Courier"/>
              </a:rPr>
              <a:t>() + </a:t>
            </a:r>
            <a:r>
              <a:rPr lang="en-US" b="1" dirty="0" err="1">
                <a:latin typeface="Courier"/>
                <a:cs typeface="Courier"/>
              </a:rPr>
              <a:t>getY</a:t>
            </a:r>
            <a:r>
              <a:rPr lang="en-US" b="1" dirty="0">
                <a:latin typeface="Courier"/>
                <a:cs typeface="Courier"/>
              </a:rPr>
              <a:t>()*</a:t>
            </a:r>
            <a:r>
              <a:rPr lang="en-US" b="1" dirty="0" err="1">
                <a:latin typeface="Courier"/>
                <a:cs typeface="Courier"/>
              </a:rPr>
              <a:t>getY</a:t>
            </a:r>
            <a:r>
              <a:rPr lang="en-US" b="1" dirty="0">
                <a:latin typeface="Courier"/>
                <a:cs typeface="Courier"/>
              </a:rPr>
              <a:t>() + z*z;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1180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examples so far, objects are not so different from closures</a:t>
            </a:r>
          </a:p>
          <a:p>
            <a:pPr lvl="1"/>
            <a:r>
              <a:rPr lang="en-US" dirty="0"/>
              <a:t>Multiple methods rather than just "call me"</a:t>
            </a:r>
          </a:p>
          <a:p>
            <a:pPr lvl="1"/>
            <a:r>
              <a:rPr lang="en-US" dirty="0"/>
              <a:t>Explicit instance variables rather than whatever is environment where function is defined</a:t>
            </a:r>
          </a:p>
          <a:p>
            <a:pPr lvl="1"/>
            <a:r>
              <a:rPr lang="en-US" dirty="0"/>
              <a:t>Inheritance avoids helper functions or code copying</a:t>
            </a:r>
          </a:p>
          <a:p>
            <a:pPr lvl="1"/>
            <a:r>
              <a:rPr lang="en-US" dirty="0"/>
              <a:t>"Simple" overriding just replaces methods</a:t>
            </a:r>
          </a:p>
          <a:p>
            <a:pPr lvl="1"/>
            <a:endParaRPr lang="en-US" dirty="0"/>
          </a:p>
          <a:p>
            <a:r>
              <a:rPr lang="en-US" dirty="0"/>
              <a:t>But there is a big difference (that you learned in Java):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accent2"/>
                </a:solidFill>
              </a:rPr>
              <a:t>Overriding can make a method defined in the superclass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2"/>
                </a:solidFill>
              </a:rPr>
              <a:t> call a method in the subclass</a:t>
            </a:r>
          </a:p>
          <a:p>
            <a:pPr marL="0" indent="0" algn="ctr">
              <a:buNone/>
            </a:pPr>
            <a:endParaRPr lang="en-US" sz="1000" i="1" dirty="0"/>
          </a:p>
          <a:p>
            <a:pPr lvl="1"/>
            <a:r>
              <a:rPr lang="en-US" dirty="0"/>
              <a:t>The essential difference of OOP, studied carefully next lecture</a:t>
            </a:r>
          </a:p>
        </p:txBody>
      </p:sp>
    </p:spTree>
    <p:extLst>
      <p:ext uri="{BB962C8B-B14F-4D97-AF65-F5344CB8AC3E}">
        <p14:creationId xmlns:p14="http://schemas.microsoft.com/office/powerpoint/2010/main" val="12730532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time frames for the last assignments.</a:t>
            </a:r>
          </a:p>
          <a:p>
            <a:r>
              <a:rPr lang="en-US" dirty="0"/>
              <a:t>Project 4 – out today, still in Racket </a:t>
            </a:r>
          </a:p>
          <a:p>
            <a:pPr lvl="1"/>
            <a:r>
              <a:rPr lang="en-US" dirty="0"/>
              <a:t>Out today</a:t>
            </a:r>
          </a:p>
          <a:p>
            <a:pPr lvl="1"/>
            <a:r>
              <a:rPr lang="en-US" dirty="0"/>
              <a:t>Due Tue Nov 14</a:t>
            </a:r>
          </a:p>
          <a:p>
            <a:r>
              <a:rPr lang="en-US" dirty="0"/>
              <a:t>Project 5 – Java warmup assignment </a:t>
            </a:r>
          </a:p>
          <a:p>
            <a:pPr lvl="1"/>
            <a:r>
              <a:rPr lang="en-US" dirty="0"/>
              <a:t>Out Thu Nov 9</a:t>
            </a:r>
          </a:p>
          <a:p>
            <a:pPr lvl="1"/>
            <a:r>
              <a:rPr lang="en-US" dirty="0"/>
              <a:t>Due Tue Nov 21 [day before Thanksgiving break].</a:t>
            </a:r>
          </a:p>
          <a:p>
            <a:r>
              <a:rPr lang="en-US" dirty="0"/>
              <a:t>Project 6 – Java project involving threads and concurrency</a:t>
            </a:r>
          </a:p>
          <a:p>
            <a:pPr lvl="1"/>
            <a:r>
              <a:rPr lang="en-US" dirty="0"/>
              <a:t>Out Tue Nov 14</a:t>
            </a:r>
          </a:p>
          <a:p>
            <a:pPr lvl="1"/>
            <a:r>
              <a:rPr lang="en-US" dirty="0"/>
              <a:t>Due Tue Nov 28</a:t>
            </a:r>
          </a:p>
          <a:p>
            <a:r>
              <a:rPr lang="en-US" dirty="0"/>
              <a:t>Project 7 – Racket interpreter in Java.</a:t>
            </a:r>
          </a:p>
          <a:p>
            <a:pPr lvl="1"/>
            <a:r>
              <a:rPr lang="en-US" dirty="0"/>
              <a:t>Out Tue Nov 28</a:t>
            </a:r>
          </a:p>
          <a:p>
            <a:pPr lvl="1"/>
            <a:r>
              <a:rPr lang="en-US" dirty="0"/>
              <a:t>Due during final exams (probably Tue Dec 12).</a:t>
            </a:r>
          </a:p>
        </p:txBody>
      </p:sp>
    </p:spTree>
    <p:extLst>
      <p:ext uri="{BB962C8B-B14F-4D97-AF65-F5344CB8AC3E}">
        <p14:creationId xmlns:p14="http://schemas.microsoft.com/office/powerpoint/2010/main" val="7396097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way of outputting to the screen:</a:t>
            </a:r>
          </a:p>
          <a:p>
            <a:endParaRPr lang="en-US" dirty="0"/>
          </a:p>
          <a:p>
            <a:r>
              <a:rPr lang="en-US" b="1" dirty="0" err="1">
                <a:latin typeface="Courier"/>
                <a:cs typeface="Courier"/>
              </a:rPr>
              <a:t>System.out.println</a:t>
            </a:r>
            <a:r>
              <a:rPr lang="en-US" b="1" dirty="0">
                <a:latin typeface="Courier"/>
                <a:cs typeface="Courier"/>
              </a:rPr>
              <a:t>(x);</a:t>
            </a:r>
          </a:p>
          <a:p>
            <a:pPr lvl="1"/>
            <a:r>
              <a:rPr lang="en-US" dirty="0"/>
              <a:t>takes one argument of any type</a:t>
            </a:r>
          </a:p>
          <a:p>
            <a:pPr lvl="1"/>
            <a:r>
              <a:rPr lang="en-US" dirty="0"/>
              <a:t>if x is an object, its </a:t>
            </a:r>
            <a:r>
              <a:rPr lang="en-US" b="1" dirty="0" err="1">
                <a:latin typeface="Courier"/>
                <a:cs typeface="Courier"/>
              </a:rPr>
              <a:t>toString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/>
              <a:t> method will be automatically called to convert it to a String.</a:t>
            </a:r>
          </a:p>
          <a:p>
            <a:pPr lvl="1"/>
            <a:r>
              <a:rPr lang="en-US" dirty="0"/>
              <a:t>also </a:t>
            </a:r>
            <a:r>
              <a:rPr lang="en-US" b="1" dirty="0" err="1">
                <a:latin typeface="Courier"/>
                <a:cs typeface="Courier"/>
              </a:rPr>
              <a:t>System.err.println</a:t>
            </a:r>
            <a:r>
              <a:rPr lang="en-US" b="1" dirty="0">
                <a:latin typeface="Courier"/>
                <a:cs typeface="Courier"/>
              </a:rPr>
              <a:t>(x)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System.out</a:t>
            </a:r>
            <a:r>
              <a:rPr lang="en-US" dirty="0"/>
              <a:t> is an </a:t>
            </a:r>
            <a:r>
              <a:rPr lang="en-US" dirty="0" err="1"/>
              <a:t>OutputStream</a:t>
            </a:r>
            <a:r>
              <a:rPr lang="en-US" dirty="0"/>
              <a:t> object (similar to </a:t>
            </a:r>
            <a:r>
              <a:rPr lang="en-US" b="1" dirty="0" err="1">
                <a:latin typeface="Courier"/>
                <a:cs typeface="Courier"/>
              </a:rPr>
              <a:t>cout</a:t>
            </a:r>
            <a:r>
              <a:rPr lang="en-US" dirty="0"/>
              <a:t> in C++)</a:t>
            </a:r>
          </a:p>
        </p:txBody>
      </p:sp>
    </p:spTree>
    <p:extLst>
      <p:ext uri="{BB962C8B-B14F-4D97-AF65-F5344CB8AC3E}">
        <p14:creationId xmlns:p14="http://schemas.microsoft.com/office/powerpoint/2010/main" val="528832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495800"/>
          </a:xfrm>
        </p:spPr>
        <p:txBody>
          <a:bodyPr/>
          <a:lstStyle/>
          <a:p>
            <a:r>
              <a:rPr lang="en-US" dirty="0"/>
              <a:t>There are about 50 bazillion ways to do input in Java.</a:t>
            </a:r>
          </a:p>
          <a:p>
            <a:r>
              <a:rPr lang="en-US" dirty="0"/>
              <a:t>Easiest way: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b="1" dirty="0" err="1">
                <a:latin typeface="Courier"/>
                <a:cs typeface="Courier"/>
              </a:rPr>
              <a:t>java.util</a:t>
            </a:r>
            <a:r>
              <a:rPr lang="en-US" b="1" dirty="0">
                <a:latin typeface="Courier"/>
                <a:cs typeface="Courier"/>
              </a:rPr>
              <a:t>.*;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Scanner scanner = new Scanner(</a:t>
            </a:r>
            <a:r>
              <a:rPr lang="en-US" b="1" dirty="0" err="1">
                <a:latin typeface="Courier"/>
                <a:cs typeface="Courier"/>
              </a:rPr>
              <a:t>System.in</a:t>
            </a:r>
            <a:r>
              <a:rPr lang="en-US" b="1" dirty="0">
                <a:latin typeface="Courier"/>
                <a:cs typeface="Courier"/>
              </a:rPr>
              <a:t>)</a:t>
            </a:r>
          </a:p>
          <a:p>
            <a:pPr lvl="2"/>
            <a:r>
              <a:rPr lang="en-US" dirty="0" err="1"/>
              <a:t>System.in</a:t>
            </a:r>
            <a:r>
              <a:rPr lang="en-US" dirty="0"/>
              <a:t> is an </a:t>
            </a:r>
            <a:r>
              <a:rPr lang="en-US" dirty="0" err="1"/>
              <a:t>InputStream</a:t>
            </a:r>
            <a:r>
              <a:rPr lang="en-US" dirty="0"/>
              <a:t> object (similar to </a:t>
            </a:r>
            <a:r>
              <a:rPr lang="en-US" b="1" dirty="0" err="1">
                <a:latin typeface="Courier"/>
                <a:cs typeface="Courier"/>
              </a:rPr>
              <a:t>cin</a:t>
            </a:r>
            <a:r>
              <a:rPr lang="en-US" dirty="0"/>
              <a:t> in C++)</a:t>
            </a:r>
          </a:p>
          <a:p>
            <a:pPr lvl="1"/>
            <a:r>
              <a:rPr lang="en-US" dirty="0"/>
              <a:t>Now call any of the following: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scanner.nextInt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/>
              <a:t> [or </a:t>
            </a:r>
            <a:r>
              <a:rPr lang="en-US" dirty="0" err="1"/>
              <a:t>nextLong</a:t>
            </a:r>
            <a:r>
              <a:rPr lang="en-US" dirty="0"/>
              <a:t>(), </a:t>
            </a:r>
            <a:r>
              <a:rPr lang="en-US" dirty="0" err="1"/>
              <a:t>nextFloat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all of these stop at the first whitespace found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scanner.nextLine</a:t>
            </a:r>
            <a:r>
              <a:rPr lang="en-US" b="1" dirty="0">
                <a:latin typeface="Courier"/>
                <a:cs typeface="Courier"/>
              </a:rPr>
              <a:t>()</a:t>
            </a:r>
          </a:p>
          <a:p>
            <a:pPr lvl="2"/>
            <a:r>
              <a:rPr lang="en-US" dirty="0"/>
              <a:t>reads a whole line,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189793569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that reads in integers from the keyboard until you enter -1.</a:t>
            </a:r>
          </a:p>
        </p:txBody>
      </p:sp>
    </p:spTree>
    <p:extLst>
      <p:ext uri="{BB962C8B-B14F-4D97-AF65-F5344CB8AC3E}">
        <p14:creationId xmlns:p14="http://schemas.microsoft.com/office/powerpoint/2010/main" val="20306505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many collection classes.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HashMap</a:t>
            </a:r>
            <a:r>
              <a:rPr lang="en-US" dirty="0"/>
              <a:t> most common.</a:t>
            </a:r>
          </a:p>
          <a:p>
            <a:pPr lvl="1"/>
            <a:r>
              <a:rPr lang="en-US" dirty="0"/>
              <a:t>Very few cases where you need "real" arrays; using </a:t>
            </a:r>
            <a:r>
              <a:rPr lang="en-US" dirty="0" err="1"/>
              <a:t>ArrayList</a:t>
            </a:r>
            <a:r>
              <a:rPr lang="en-US" dirty="0"/>
              <a:t> is much more common.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 is similar to C++ templates</a:t>
            </a:r>
          </a:p>
          <a:p>
            <a:pPr lvl="1"/>
            <a:r>
              <a:rPr lang="en-US" dirty="0"/>
              <a:t>e.g., C++'s vector, set, and map</a:t>
            </a:r>
          </a:p>
          <a:p>
            <a:pPr lvl="1"/>
            <a:endParaRPr lang="en-US" dirty="0"/>
          </a:p>
          <a:p>
            <a:r>
              <a:rPr lang="en-US" dirty="0"/>
              <a:t>Gotcha: Only objects can be stored in Java's collection classes.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ints</a:t>
            </a:r>
            <a:r>
              <a:rPr lang="en-US" dirty="0"/>
              <a:t>, floats, </a:t>
            </a:r>
            <a:r>
              <a:rPr lang="en-US" dirty="0" err="1"/>
              <a:t>booleans</a:t>
            </a:r>
            <a:r>
              <a:rPr lang="en-US" dirty="0"/>
              <a:t>, doubles, </a:t>
            </a:r>
            <a:r>
              <a:rPr lang="en-US" dirty="0" err="1"/>
              <a:t>etc</a:t>
            </a:r>
            <a:r>
              <a:rPr lang="en-US" dirty="0"/>
              <a:t> in </a:t>
            </a:r>
            <a:r>
              <a:rPr lang="en-US" dirty="0" err="1"/>
              <a:t>ArrayLists</a:t>
            </a:r>
            <a:r>
              <a:rPr lang="en-US" dirty="0"/>
              <a:t>!  </a:t>
            </a:r>
          </a:p>
          <a:p>
            <a:pPr lvl="1"/>
            <a:r>
              <a:rPr lang="en-US" dirty="0"/>
              <a:t>Java has "wrapper" classes Integer, Float, Boolean, Double that you use instead, and Java does the conversion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143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(example for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495800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List&lt;Integer&gt; list = new </a:t>
            </a:r>
            <a:r>
              <a:rPr lang="en-US" b="1" dirty="0" err="1">
                <a:latin typeface="Courier"/>
                <a:cs typeface="Courier"/>
              </a:rPr>
              <a:t>ArrayList</a:t>
            </a:r>
            <a:r>
              <a:rPr lang="en-US" b="1" dirty="0">
                <a:latin typeface="Courier"/>
                <a:cs typeface="Courier"/>
              </a:rPr>
              <a:t>&lt;Integer&gt;();</a:t>
            </a:r>
          </a:p>
          <a:p>
            <a:r>
              <a:rPr lang="en-US" dirty="0"/>
              <a:t>Put stuff in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list.add</a:t>
            </a:r>
            <a:r>
              <a:rPr lang="en-US" b="1" dirty="0">
                <a:latin typeface="Courier"/>
                <a:cs typeface="Courier"/>
              </a:rPr>
              <a:t>(x);    // adds x to end by default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list.add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, x); // inserts x at list[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]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list.set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, x); // changes list[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] to x</a:t>
            </a:r>
          </a:p>
          <a:p>
            <a:r>
              <a:rPr lang="en-US" dirty="0">
                <a:cs typeface="Courier"/>
              </a:rPr>
              <a:t>Get stuff out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list.get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); // returns list[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]</a:t>
            </a:r>
          </a:p>
          <a:p>
            <a:r>
              <a:rPr lang="en-US" dirty="0">
                <a:latin typeface="Arial"/>
                <a:cs typeface="Arial"/>
              </a:rPr>
              <a:t>Other stuff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list.size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list.contains</a:t>
            </a:r>
            <a:r>
              <a:rPr lang="en-US" b="1" dirty="0">
                <a:latin typeface="Courier"/>
                <a:cs typeface="Courier"/>
              </a:rPr>
              <a:t>(x),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list.indexOf</a:t>
            </a:r>
            <a:r>
              <a:rPr lang="en-US" b="1" dirty="0">
                <a:latin typeface="Courier"/>
                <a:cs typeface="Courier"/>
              </a:rPr>
              <a:t>(x), </a:t>
            </a:r>
            <a:r>
              <a:rPr lang="en-US" b="1" dirty="0" err="1">
                <a:latin typeface="Courier"/>
                <a:cs typeface="Courier"/>
              </a:rPr>
              <a:t>list.remove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7977443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for 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= 0;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&lt; </a:t>
            </a:r>
            <a:r>
              <a:rPr lang="en-US" b="1" dirty="0" err="1">
                <a:latin typeface="Courier"/>
                <a:cs typeface="Courier"/>
              </a:rPr>
              <a:t>list.size</a:t>
            </a:r>
            <a:r>
              <a:rPr lang="en-US" b="1" dirty="0">
                <a:latin typeface="Courier"/>
                <a:cs typeface="Courier"/>
              </a:rPr>
              <a:t>();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System.out.println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list.get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for 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x : list)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System.out.println</a:t>
            </a:r>
            <a:r>
              <a:rPr lang="en-US" b="1" dirty="0">
                <a:latin typeface="Courier"/>
                <a:cs typeface="Courier"/>
              </a:rPr>
              <a:t>(x);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19694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that reads in integers from the keyboard until you enter -1.</a:t>
            </a:r>
          </a:p>
          <a:p>
            <a:r>
              <a:rPr lang="en-US" dirty="0"/>
              <a:t>Add all the integers (as they're entered) to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Print out all the integers.  Try this two ways: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(list);</a:t>
            </a:r>
          </a:p>
          <a:p>
            <a:pPr lvl="1"/>
            <a:r>
              <a:rPr lang="en-US" dirty="0"/>
              <a:t>With the enhanced for loop.</a:t>
            </a:r>
          </a:p>
        </p:txBody>
      </p:sp>
    </p:spTree>
    <p:extLst>
      <p:ext uri="{BB962C8B-B14F-4D97-AF65-F5344CB8AC3E}">
        <p14:creationId xmlns:p14="http://schemas.microsoft.com/office/powerpoint/2010/main" val="1645613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that reads in integers from the keyboard until you enter -1.</a:t>
            </a:r>
          </a:p>
          <a:p>
            <a:r>
              <a:rPr lang="en-US" dirty="0"/>
              <a:t>Add a static method fib(n) that computes the </a:t>
            </a:r>
            <a:r>
              <a:rPr lang="en-US" dirty="0" err="1"/>
              <a:t>n'th</a:t>
            </a:r>
            <a:r>
              <a:rPr lang="en-US" dirty="0"/>
              <a:t> Fibonacci number.  Write this the standard (slow, recursive) way.</a:t>
            </a:r>
          </a:p>
          <a:p>
            <a:r>
              <a:rPr lang="en-US" dirty="0"/>
              <a:t>Print out the Fibonacci value of each number as they're entered.</a:t>
            </a:r>
          </a:p>
          <a:p>
            <a:pPr lvl="1"/>
            <a:r>
              <a:rPr lang="en-US" dirty="0"/>
              <a:t>What is the max Fibonacci # you can compute before you get an error?</a:t>
            </a:r>
          </a:p>
        </p:txBody>
      </p:sp>
    </p:spTree>
    <p:extLst>
      <p:ext uri="{BB962C8B-B14F-4D97-AF65-F5344CB8AC3E}">
        <p14:creationId xmlns:p14="http://schemas.microsoft.com/office/powerpoint/2010/main" val="197172719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Java's has a few </a:t>
            </a:r>
            <a:r>
              <a:rPr lang="en-US" dirty="0" err="1"/>
              <a:t>hashtable</a:t>
            </a:r>
            <a:r>
              <a:rPr lang="en-US" dirty="0"/>
              <a:t> classes.</a:t>
            </a:r>
          </a:p>
          <a:p>
            <a:r>
              <a:rPr lang="en-US" dirty="0"/>
              <a:t>Most common is </a:t>
            </a:r>
            <a:r>
              <a:rPr lang="en-US" dirty="0" err="1"/>
              <a:t>HashMap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Java language was constructed with </a:t>
            </a:r>
            <a:r>
              <a:rPr lang="en-US" dirty="0" err="1"/>
              <a:t>hashtables</a:t>
            </a:r>
            <a:r>
              <a:rPr lang="en-US" dirty="0"/>
              <a:t> in mind.</a:t>
            </a:r>
          </a:p>
          <a:p>
            <a:r>
              <a:rPr lang="en-US" dirty="0"/>
              <a:t>The Object class has a </a:t>
            </a:r>
            <a:r>
              <a:rPr lang="en-US" dirty="0" err="1"/>
              <a:t>hashCode</a:t>
            </a:r>
            <a:r>
              <a:rPr lang="en-US" dirty="0"/>
              <a:t>() method.</a:t>
            </a:r>
          </a:p>
          <a:p>
            <a:pPr lvl="1"/>
            <a:r>
              <a:rPr lang="en-US" dirty="0"/>
              <a:t>Because all objects inherit (directly or indirectly) from Object, all classes have a </a:t>
            </a:r>
            <a:r>
              <a:rPr lang="en-US" dirty="0" err="1"/>
              <a:t>hashCode</a:t>
            </a:r>
            <a:r>
              <a:rPr lang="en-US" dirty="0"/>
              <a:t>() method!</a:t>
            </a:r>
          </a:p>
          <a:p>
            <a:r>
              <a:rPr lang="en-US" dirty="0"/>
              <a:t>If you ever make a class that you want to use as the key of a </a:t>
            </a:r>
            <a:r>
              <a:rPr lang="en-US" dirty="0" err="1"/>
              <a:t>hashtable</a:t>
            </a:r>
            <a:r>
              <a:rPr lang="en-US" dirty="0"/>
              <a:t>, you should override the </a:t>
            </a:r>
            <a:r>
              <a:rPr lang="en-US" dirty="0" err="1"/>
              <a:t>hashCode</a:t>
            </a:r>
            <a:r>
              <a:rPr lang="en-US" dirty="0"/>
              <a:t>() and equals() methods.</a:t>
            </a:r>
          </a:p>
          <a:p>
            <a:pPr lvl="1"/>
            <a:r>
              <a:rPr lang="en-US" dirty="0"/>
              <a:t>Don't worry about this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9988767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(example for String map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029200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Map&lt;String, Integer&gt; map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= new </a:t>
            </a:r>
            <a:r>
              <a:rPr lang="en-US" b="1" dirty="0" err="1">
                <a:latin typeface="Courier"/>
                <a:cs typeface="Courier"/>
              </a:rPr>
              <a:t>HashMap</a:t>
            </a:r>
            <a:r>
              <a:rPr lang="en-US" b="1" dirty="0">
                <a:latin typeface="Courier"/>
                <a:cs typeface="Courier"/>
              </a:rPr>
              <a:t>&lt;String, Integer&gt;();</a:t>
            </a:r>
          </a:p>
          <a:p>
            <a:r>
              <a:rPr lang="en-US" dirty="0"/>
              <a:t>Put stuff in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map.put</a:t>
            </a:r>
            <a:r>
              <a:rPr lang="en-US" b="1" dirty="0">
                <a:latin typeface="Courier"/>
                <a:cs typeface="Courier"/>
              </a:rPr>
              <a:t>(s,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);  // associates key s with value </a:t>
            </a:r>
            <a:r>
              <a:rPr lang="en-US" b="1" dirty="0" err="1">
                <a:latin typeface="Courier"/>
                <a:cs typeface="Courier"/>
              </a:rPr>
              <a:t>i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Get stuff out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map.get</a:t>
            </a:r>
            <a:r>
              <a:rPr lang="en-US" b="1" dirty="0">
                <a:latin typeface="Courier"/>
                <a:cs typeface="Courier"/>
              </a:rPr>
              <a:t>(s); // returns whatever value s is associated with</a:t>
            </a:r>
          </a:p>
          <a:p>
            <a:r>
              <a:rPr lang="en-US" dirty="0">
                <a:cs typeface="Arial"/>
              </a:rPr>
              <a:t>Other stuff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map.size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map.containsKey</a:t>
            </a:r>
            <a:r>
              <a:rPr lang="en-US" b="1" dirty="0">
                <a:latin typeface="Courier"/>
                <a:cs typeface="Courier"/>
              </a:rPr>
              <a:t>(s),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map.keySet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map.remove</a:t>
            </a:r>
            <a:r>
              <a:rPr lang="en-US" b="1" dirty="0">
                <a:latin typeface="Courier"/>
                <a:cs typeface="Courier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241633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176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You can use the enhanced for loop to iterate through a map: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for (String key : </a:t>
            </a:r>
            <a:r>
              <a:rPr lang="en-US" b="1" dirty="0" err="1">
                <a:latin typeface="Courier"/>
                <a:cs typeface="Courier"/>
              </a:rPr>
              <a:t>map.keySet</a:t>
            </a:r>
            <a:r>
              <a:rPr lang="en-US" b="1" dirty="0">
                <a:latin typeface="Courier"/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value = </a:t>
            </a:r>
            <a:r>
              <a:rPr lang="en-US" b="1" dirty="0" err="1">
                <a:latin typeface="Courier"/>
                <a:cs typeface="Courier"/>
              </a:rPr>
              <a:t>map.get</a:t>
            </a:r>
            <a:r>
              <a:rPr lang="en-US" b="1" dirty="0">
                <a:latin typeface="Courier"/>
                <a:cs typeface="Courier"/>
              </a:rPr>
              <a:t>(key);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// do something with key and/or value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16597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this: </a:t>
            </a:r>
            <a:r>
              <a:rPr lang="en-US" dirty="0" err="1"/>
              <a:t>memoized</a:t>
            </a:r>
            <a:r>
              <a:rPr lang="en-US" dirty="0"/>
              <a:t> Fibonacci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HashMap</a:t>
            </a:r>
            <a:r>
              <a:rPr lang="en-US" dirty="0"/>
              <a:t>&lt;Integer, Integer&gt; as a static field to your class.</a:t>
            </a:r>
          </a:p>
          <a:p>
            <a:pPr lvl="1"/>
            <a:r>
              <a:rPr lang="en-US" dirty="0"/>
              <a:t>This will store the cached Fibonacci values.</a:t>
            </a:r>
          </a:p>
          <a:p>
            <a:r>
              <a:rPr lang="en-US" dirty="0"/>
              <a:t>Alter your Fibonacci method so it does the following:</a:t>
            </a:r>
          </a:p>
          <a:p>
            <a:pPr lvl="1"/>
            <a:r>
              <a:rPr lang="en-US" dirty="0"/>
              <a:t>For fib(n):</a:t>
            </a:r>
          </a:p>
          <a:p>
            <a:pPr lvl="1"/>
            <a:r>
              <a:rPr lang="en-US" dirty="0"/>
              <a:t>if n = 0 or n = 1, return n</a:t>
            </a:r>
          </a:p>
          <a:p>
            <a:pPr lvl="1"/>
            <a:r>
              <a:rPr lang="en-US" dirty="0"/>
              <a:t>Check if n is a key in the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it is, get the corresponding value and return it.</a:t>
            </a:r>
          </a:p>
          <a:p>
            <a:pPr lvl="2"/>
            <a:r>
              <a:rPr lang="en-US" dirty="0"/>
              <a:t>If it's not, then </a:t>
            </a:r>
          </a:p>
          <a:p>
            <a:pPr lvl="3"/>
            <a:r>
              <a:rPr lang="en-US" dirty="0"/>
              <a:t>compute v = fib(n-1) + fib(n-2)</a:t>
            </a:r>
          </a:p>
          <a:p>
            <a:pPr lvl="3"/>
            <a:r>
              <a:rPr lang="en-US" dirty="0"/>
              <a:t>put the mapping from n to v in the </a:t>
            </a:r>
            <a:r>
              <a:rPr lang="en-US" dirty="0" err="1"/>
              <a:t>hashtable</a:t>
            </a:r>
            <a:endParaRPr lang="en-US" dirty="0"/>
          </a:p>
          <a:p>
            <a:pPr lvl="3"/>
            <a:r>
              <a:rPr lang="en-US" dirty="0"/>
              <a:t>return v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54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(ADT) is an </a:t>
            </a:r>
            <a:r>
              <a:rPr lang="en-US" i="1" dirty="0"/>
              <a:t>unordered</a:t>
            </a:r>
            <a:r>
              <a:rPr lang="en-US" dirty="0"/>
              <a:t> collection of items.</a:t>
            </a:r>
          </a:p>
          <a:p>
            <a:pPr lvl="1"/>
            <a:r>
              <a:rPr lang="en-US" dirty="0"/>
              <a:t>A List is an </a:t>
            </a:r>
            <a:r>
              <a:rPr lang="en-US" i="1" dirty="0"/>
              <a:t>ordered</a:t>
            </a:r>
            <a:r>
              <a:rPr lang="en-US" dirty="0"/>
              <a:t> collection of items.</a:t>
            </a:r>
          </a:p>
          <a:p>
            <a:r>
              <a:rPr lang="en-US" dirty="0"/>
              <a:t>Java has a </a:t>
            </a:r>
            <a:r>
              <a:rPr lang="en-US" dirty="0" err="1"/>
              <a:t>HashSet</a:t>
            </a:r>
            <a:r>
              <a:rPr lang="en-US" dirty="0"/>
              <a:t> class that implements this ADT.</a:t>
            </a:r>
          </a:p>
          <a:p>
            <a:r>
              <a:rPr lang="en-US" dirty="0"/>
              <a:t>Similar to C++'s </a:t>
            </a:r>
            <a:r>
              <a:rPr lang="en-US" dirty="0" err="1"/>
              <a:t>std</a:t>
            </a:r>
            <a:r>
              <a:rPr lang="en-US" dirty="0"/>
              <a:t>::set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222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(example for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495800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HashSet</a:t>
            </a:r>
            <a:r>
              <a:rPr lang="en-US" b="1" dirty="0">
                <a:latin typeface="Courier"/>
                <a:cs typeface="Courier"/>
              </a:rPr>
              <a:t>&lt;Integer&gt; set = new </a:t>
            </a:r>
            <a:r>
              <a:rPr lang="en-US" b="1" dirty="0" err="1">
                <a:latin typeface="Courier"/>
                <a:cs typeface="Courier"/>
              </a:rPr>
              <a:t>HashSet</a:t>
            </a:r>
            <a:r>
              <a:rPr lang="en-US" b="1" dirty="0">
                <a:latin typeface="Courier"/>
                <a:cs typeface="Courier"/>
              </a:rPr>
              <a:t>&lt;Integer&gt;();</a:t>
            </a:r>
          </a:p>
          <a:p>
            <a:r>
              <a:rPr lang="en-US" dirty="0"/>
              <a:t>Put stuff in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set.add</a:t>
            </a:r>
            <a:r>
              <a:rPr lang="en-US" b="1" dirty="0">
                <a:latin typeface="Courier"/>
                <a:cs typeface="Courier"/>
              </a:rPr>
              <a:t>(x);     // adds x to the set</a:t>
            </a:r>
          </a:p>
          <a:p>
            <a:r>
              <a:rPr lang="en-US" dirty="0">
                <a:cs typeface="Courier"/>
              </a:rPr>
              <a:t>Test if something is in the set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set.contains</a:t>
            </a:r>
            <a:r>
              <a:rPr lang="en-US" b="1" dirty="0">
                <a:latin typeface="Courier"/>
                <a:cs typeface="Courier"/>
              </a:rPr>
              <a:t>(x);    // returns true or false</a:t>
            </a:r>
          </a:p>
          <a:p>
            <a:r>
              <a:rPr lang="en-US" dirty="0">
                <a:latin typeface="Arial"/>
                <a:cs typeface="Arial"/>
              </a:rPr>
              <a:t>Remove something from the set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set.remove</a:t>
            </a:r>
            <a:r>
              <a:rPr lang="en-US" b="1" dirty="0">
                <a:latin typeface="Courier"/>
                <a:cs typeface="Courier"/>
              </a:rPr>
              <a:t>(x);</a:t>
            </a:r>
          </a:p>
          <a:p>
            <a:r>
              <a:rPr lang="en-US" dirty="0">
                <a:latin typeface="Arial"/>
                <a:cs typeface="Arial"/>
              </a:rPr>
              <a:t>Other stuff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set.size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set.isEmpty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set.clear</a:t>
            </a:r>
            <a:r>
              <a:rPr lang="en-US" b="1" dirty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7225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was first used in the 15</a:t>
            </a:r>
            <a:r>
              <a:rPr lang="en-US" baseline="30000" dirty="0"/>
              <a:t>th</a:t>
            </a:r>
            <a:r>
              <a:rPr lang="en-US" dirty="0"/>
              <a:t> century, in Yemen, and quickly spread to Egypt and North Africa.</a:t>
            </a:r>
          </a:p>
        </p:txBody>
      </p:sp>
    </p:spTree>
    <p:extLst>
      <p:ext uri="{BB962C8B-B14F-4D97-AF65-F5344CB8AC3E}">
        <p14:creationId xmlns:p14="http://schemas.microsoft.com/office/powerpoint/2010/main" val="14674950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32" y="0"/>
            <a:ext cx="7617424" cy="6347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66222" y="2792194"/>
            <a:ext cx="2090997" cy="2083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History of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3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97560</TotalTime>
  <Words>2973</Words>
  <Application>Microsoft Macintosh PowerPoint</Application>
  <PresentationFormat>On-screen Show (4:3)</PresentationFormat>
  <Paragraphs>500</Paragraphs>
  <Slides>63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Courier</vt:lpstr>
      <vt:lpstr>Courier New</vt:lpstr>
      <vt:lpstr>Times New Roman</vt:lpstr>
      <vt:lpstr>Wingdings</vt:lpstr>
      <vt:lpstr>dan_design_template</vt:lpstr>
      <vt:lpstr>CS 360  Programming Languages Introduction to Java</vt:lpstr>
      <vt:lpstr>The plan</vt:lpstr>
      <vt:lpstr>Java Resources</vt:lpstr>
      <vt:lpstr>Logistics</vt:lpstr>
      <vt:lpstr>Next Assignments </vt:lpstr>
      <vt:lpstr>History of Java</vt:lpstr>
      <vt:lpstr>History of Java</vt:lpstr>
      <vt:lpstr>PowerPoint Presentation</vt:lpstr>
      <vt:lpstr>The Real History of Java</vt:lpstr>
      <vt:lpstr>The Real History of Java</vt:lpstr>
      <vt:lpstr>PowerPoint Presentation</vt:lpstr>
      <vt:lpstr>The Real, Real History of Java</vt:lpstr>
      <vt:lpstr>The Real, Real History of Java</vt:lpstr>
      <vt:lpstr>The Real, Real History of Java</vt:lpstr>
      <vt:lpstr>Defining a class</vt:lpstr>
      <vt:lpstr>PowerPoint Presentation</vt:lpstr>
      <vt:lpstr>PowerPoint Presentation</vt:lpstr>
      <vt:lpstr>PowerPoint Presentation</vt:lpstr>
      <vt:lpstr>Class/Method/Variable Visibility</vt:lpstr>
      <vt:lpstr>PowerPoint Presentation</vt:lpstr>
      <vt:lpstr>Getting a program started</vt:lpstr>
      <vt:lpstr>Packages</vt:lpstr>
      <vt:lpstr>Collections</vt:lpstr>
      <vt:lpstr>Today's plan</vt:lpstr>
      <vt:lpstr>PowerPoint Presentation</vt:lpstr>
      <vt:lpstr>Subclassing</vt:lpstr>
      <vt:lpstr>PowerPoint Presentation</vt:lpstr>
      <vt:lpstr>An object has a class</vt:lpstr>
      <vt:lpstr>Why subclass?</vt:lpstr>
      <vt:lpstr>Why subclass?</vt:lpstr>
      <vt:lpstr>Why subclass?</vt:lpstr>
      <vt:lpstr>Is-a vs has-a</vt:lpstr>
      <vt:lpstr>Circle and ellipse problem</vt:lpstr>
      <vt:lpstr>Circle and ellipse problem</vt:lpstr>
      <vt:lpstr>Circle and ellipse problem</vt:lpstr>
      <vt:lpstr>Circle and ellipse problem</vt:lpstr>
      <vt:lpstr>Circle and ellipse problem</vt:lpstr>
      <vt:lpstr>One solution: Immutability</vt:lpstr>
      <vt:lpstr>Other solutions</vt:lpstr>
      <vt:lpstr>What inheritance really is for</vt:lpstr>
      <vt:lpstr>Try this one out</vt:lpstr>
      <vt:lpstr>Something different: Method overriding</vt:lpstr>
      <vt:lpstr>PowerPoint Presentation</vt:lpstr>
      <vt:lpstr>Base *b2 = &amp;d;   cout &lt;&lt; b2-&gt;f() &lt;&lt; endl;</vt:lpstr>
      <vt:lpstr>PowerPoint Presentation</vt:lpstr>
      <vt:lpstr>PowerPoint Presentation</vt:lpstr>
      <vt:lpstr>Java virtual methods</vt:lpstr>
      <vt:lpstr>Java virtual methods</vt:lpstr>
      <vt:lpstr>So far…</vt:lpstr>
      <vt:lpstr>Java I/O</vt:lpstr>
      <vt:lpstr>Java I/O</vt:lpstr>
      <vt:lpstr>Try this</vt:lpstr>
      <vt:lpstr>Collections</vt:lpstr>
      <vt:lpstr>ArrayList (example for ints)</vt:lpstr>
      <vt:lpstr>Enhanced for loop</vt:lpstr>
      <vt:lpstr>Try this</vt:lpstr>
      <vt:lpstr>Try this</vt:lpstr>
      <vt:lpstr>HashMaps</vt:lpstr>
      <vt:lpstr>HashMap (example for String map to int)</vt:lpstr>
      <vt:lpstr>Enhanced for loop</vt:lpstr>
      <vt:lpstr>Try this: memoized Fibonacci in Java</vt:lpstr>
      <vt:lpstr>HashSets</vt:lpstr>
      <vt:lpstr>HashSet (example for ints)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Kirlin_Phillip</cp:lastModifiedBy>
  <cp:revision>960</cp:revision>
  <cp:lastPrinted>2017-10-10T17:20:40Z</cp:lastPrinted>
  <dcterms:created xsi:type="dcterms:W3CDTF">2009-03-13T20:43:19Z</dcterms:created>
  <dcterms:modified xsi:type="dcterms:W3CDTF">2018-10-18T21:45:01Z</dcterms:modified>
</cp:coreProperties>
</file>