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B400488-2F25-479B-A1FF-42041FA5337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623EC0C-33CA-4267-8683-26256BC65E4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4140F6B-B50A-4ABE-884D-23547487C0A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987486-6AFF-4B50-B508-E2BFDE499EF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BE4E760-FACE-4446-9F2F-BA9A9D9B1A2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Reset is not working here! Debug! test1.html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77F4305-0095-42B8-B9AE-E16BAF86ACF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14E78D9-2C5B-4748-A313-1624FFBA482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EC9DBD8-7512-42FD-A4AF-A00042A37A4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AD354ED-DC06-4810-B680-10764712F72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every element on the page has a corresponding DOM object access/modify the attributes of the DOM object with </a:t>
            </a:r>
            <a:r>
              <a:rPr b="0" i="1" lang="en-US" sz="2000" spc="-1" strike="noStrike">
                <a:latin typeface="Arial"/>
              </a:rPr>
              <a:t>objectName</a:t>
            </a:r>
            <a:r>
              <a:rPr b="0" lang="en-US" sz="2000" spc="-1" strike="noStrike">
                <a:latin typeface="Arial"/>
              </a:rPr>
              <a:t>.</a:t>
            </a:r>
            <a:r>
              <a:rPr b="0" i="1" lang="en-US" sz="2000" spc="-1" strike="noStrike">
                <a:latin typeface="Arial"/>
              </a:rPr>
              <a:t>attributeName</a:t>
            </a: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9044F82-F058-47CF-9123-B4BF01E2695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client-side script: code runs in browser after page is sent back from server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often this code manipulates the page or responds to user actions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AD271D-E1E6-4DB1-AB26-55FFCC7B699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span.innerHTML = textBox.value;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F594E1D-3EBB-4028-89C3-4940CC882AE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E8E18C-F135-415B-B2F1-DB9F3428D21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A8B6B32-BE94-497E-8153-73A9B6CF78A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856D0E7-DA35-4E1C-8C8F-F001432E916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2E6C713-9F1F-4B83-A0F4-C1118F12DE5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0318F31-4690-4C49-BE08-450C54BCB51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DAF6FF5-92CD-47B7-9098-F689618793C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019ADFD-F53E-4D54-826F-613005ED162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889B439-C913-4A1F-9904-0D23B9530CE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B87D5A7-3ED2-4004-8F15-31687F2B048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3D7D8B-01E6-4B38-ACBB-C903E10A493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CA6AD7-260B-4006-BE0F-EA0A34B66F4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DD07802-7C9A-48D7-BC2B-84C488EE860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8EB8D2-FD64-4CE9-BAF4-1A9E17BE8CE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8C6E432-679B-4579-858C-56761DD1079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two ways to initialize an array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length property (grows as needed when elements are added)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E6001D7-370F-4CF3-92BD-5319D5D9A9E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46C754-CBFE-403D-96DD-5F7EA02D111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92D7096-6E4D-4BAB-A106-0C1ABE62F42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486B9EE-972C-43C6-A074-2A860777687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274ADC8-7E37-45A4-93AB-64E73AF1642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5160"/>
            <a:ext cx="9143640" cy="31860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7944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7944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1523880"/>
            <a:ext cx="9143640" cy="11426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1600200"/>
            <a:ext cx="1294920" cy="990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371600" y="1600200"/>
            <a:ext cx="7772040" cy="990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371600" y="2743200"/>
            <a:ext cx="7122600" cy="1672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2800" spc="-1" strike="noStrike">
                <a:solidFill>
                  <a:srgbClr val="04617b"/>
                </a:solidFill>
                <a:latin typeface="Tw Cen MT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1976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w Cen MT"/>
              </a:rPr>
              <a:t>Click to edit Master title </a:t>
            </a:r>
            <a:r>
              <a:rPr b="0" lang="en-US" sz="4400" spc="-1" strike="noStrike">
                <a:solidFill>
                  <a:srgbClr val="ffffff"/>
                </a:solidFill>
                <a:latin typeface="Tw Cen M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4720D3E-FD80-46B4-8D75-052A564A2085}" type="datetime1">
              <a:rPr b="0" lang="en-US" sz="1400" spc="-1" strike="noStrike">
                <a:solidFill>
                  <a:srgbClr val="04617b"/>
                </a:solidFill>
                <a:latin typeface="Tw Cen MT"/>
              </a:rPr>
              <a:t>03/14/2021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0" y="1752480"/>
            <a:ext cx="1294920" cy="7012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2082D04-1D2F-4718-8202-E6C55B96902D}" type="slidenum">
              <a:rPr b="1" lang="en-US" sz="2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609480" y="624852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5160"/>
            <a:ext cx="9143640" cy="31860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7944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7944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009dd9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en-US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04da3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spcBef>
                <a:spcPts val="400"/>
              </a:spcBef>
              <a:buClr>
                <a:srgbClr val="c4652d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75D5858-28DF-4A0F-8BD5-7B42A2B4FBCB}" type="datetime1">
              <a:rPr b="0" lang="en-US" sz="1400" spc="-1" strike="noStrike">
                <a:solidFill>
                  <a:srgbClr val="04617b"/>
                </a:solidFill>
                <a:latin typeface="Tw Cen MT"/>
              </a:rPr>
              <a:t>03/14/2021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609480" y="624852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0" y="127152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C181589-17AB-477B-B3B9-AAC27C0B4FB8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371600" y="2743200"/>
            <a:ext cx="7122600" cy="1672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1600200"/>
            <a:ext cx="761976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w Cen MT"/>
              </a:rPr>
              <a:t>Intro to Javascript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0" y="1752480"/>
            <a:ext cx="1294920" cy="70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255B45D-4929-486C-A40D-722BAB9318AA}" type="slidenum">
              <a:rPr b="1" lang="en-US" sz="2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JavaScript vs. PHP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differences: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JS is more object-oriented: noun.verb(), less procedural: verb(noun)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JS focuses on user interfaces and interacting with a document; PHP is geared toward HTML output and file/form processing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JS code runs on the client's browser; PHP code runs on the web server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1121F5E7-2946-4875-B39E-139AAAD051FC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4000680" y="5610240"/>
            <a:ext cx="1638000" cy="914400"/>
          </a:xfrm>
          <a:prstGeom prst="rect">
            <a:avLst/>
          </a:prstGeom>
          <a:ln>
            <a:noFill/>
          </a:ln>
        </p:spPr>
      </p:pic>
      <p:sp>
        <p:nvSpPr>
          <p:cNvPr id="144" name="CustomShape 5"/>
          <p:cNvSpPr/>
          <p:nvPr/>
        </p:nvSpPr>
        <p:spPr>
          <a:xfrm>
            <a:off x="2528280" y="5816160"/>
            <a:ext cx="1287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JS &lt;3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4" dur="indefinite" restart="never" nodeType="tmRoot">
          <p:childTnLst>
            <p:seq>
              <p:cTn id="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Linking to a JavaScript file: </a:t>
            </a:r>
            <a:r>
              <a:rPr b="0" lang="en-US" sz="4000" spc="-1" strike="noStrike">
                <a:solidFill>
                  <a:srgbClr val="04617b"/>
                </a:solidFill>
                <a:latin typeface="Courier New"/>
              </a:rPr>
              <a:t>script</a:t>
            </a:r>
            <a:endParaRPr b="0" lang="en-US" sz="4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12720" y="2514600"/>
            <a:ext cx="815292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script tag should be placed in HTML page's head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script code is stored in a separate .js file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JS code can be placed directly in the HTML file's body or head (like CSS)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but this is bad style (should separate content, presentation, and behavior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5077E9C4-AFCD-4FB3-A87C-040173C39ECC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609480" y="1752480"/>
            <a:ext cx="8152920" cy="639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&lt;script src="filename" type="text/javascript"&gt;&lt;/script&gt;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HTML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6" dur="indefinite" restart="never" nodeType="tmRoot">
          <p:childTnLst>
            <p:seq>
              <p:cTn id="2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Event-driven programming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6B1BFF73-2157-46B7-9C5C-419FB56F2070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33520" y="3352680"/>
            <a:ext cx="815292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split breaks apart a string into an array using a delimiter</a:t>
            </a:r>
            <a:endParaRPr b="0" lang="en-US" sz="2900" spc="-1" strike="noStrike">
              <a:latin typeface="Arial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can also be used with regular expressions (seen later)</a:t>
            </a:r>
            <a:endParaRPr b="0" lang="en-US" sz="26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join merges an array into a single string, placing a delimiter between them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0" y="1652760"/>
            <a:ext cx="9143640" cy="4519080"/>
          </a:xfrm>
          <a:prstGeom prst="rect">
            <a:avLst/>
          </a:prstGeom>
          <a:ln>
            <a:noFill/>
          </a:ln>
        </p:spPr>
      </p:pic>
      <p:sp>
        <p:nvSpPr>
          <p:cNvPr id="154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28" dur="indefinite" restart="never" nodeType="tmRoot">
          <p:childTnLst>
            <p:seq>
              <p:cTn id="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A JavaScript statement: </a:t>
            </a:r>
            <a:r>
              <a:rPr b="0" lang="en-US" sz="4000" spc="-1" strike="noStrike">
                <a:solidFill>
                  <a:srgbClr val="04617b"/>
                </a:solidFill>
                <a:latin typeface="Courier New"/>
              </a:rPr>
              <a:t>alert</a:t>
            </a:r>
            <a:endParaRPr b="0" lang="en-US" sz="4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12720" y="4952880"/>
            <a:ext cx="815292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a JS command that pops up a dialog box with a message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04BA7DD2-C2EA-46EA-9F29-C81C4AEACCBB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609480" y="1600200"/>
            <a:ext cx="8152920" cy="63900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alert("IE6 detected. Suck-mode enabled.");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  JS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/>
        </p:blipFill>
        <p:spPr>
          <a:xfrm>
            <a:off x="995400" y="2390760"/>
            <a:ext cx="7152840" cy="25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" dur="indefinite" restart="never" nodeType="tmRoot">
          <p:childTnLst>
            <p:seq>
              <p:cTn id="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Event-driven programming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A2898420-6825-42F6-8424-B9619E130182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533520" y="1828800"/>
            <a:ext cx="815292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you are used to programs start with a main method (or implicit main like in PHP)</a:t>
            </a:r>
            <a:endParaRPr b="0" lang="en-US" sz="29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JavaScript programs instead wait for user actions called </a:t>
            </a:r>
            <a:r>
              <a:rPr b="0" i="1" lang="en-US" sz="2900" spc="-1" strike="noStrike">
                <a:solidFill>
                  <a:srgbClr val="000000"/>
                </a:solidFill>
                <a:latin typeface="Tw Cen MT"/>
              </a:rPr>
              <a:t>events</a:t>
            </a: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 and respond to them</a:t>
            </a:r>
            <a:endParaRPr b="0" lang="en-US" sz="29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event-driven programming: writing programs driven by user events</a:t>
            </a:r>
            <a:endParaRPr b="0" lang="en-US" sz="29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Let's write a page with a clickable button that pops up a "Hello, World" window... 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Buttons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612720" y="2133720"/>
            <a:ext cx="815292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button's text appears inside tag; can also contain images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To make a responsive button or other UI control: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880920" indent="-51408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Tw Cen MT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choose the control (e.g. button) and event (e.g. mouse 1. click) of interest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880920" indent="-51408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Tw Cen MT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write a JavaScript function to run when the event occurs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880920" indent="-51408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Tw Cen MT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attach the function to the event on the control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TextShape 4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FBBE2A85-9DA1-4B0B-BA5C-C3ABE398D11C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609480" y="1523880"/>
            <a:ext cx="8152920" cy="364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&lt;button&gt;Click me!&lt;/button&gt;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HTML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JavaScript functions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FADEEBED-EA68-4501-82BE-8F54F01C02DD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09480" y="1523880"/>
            <a:ext cx="8152920" cy="173628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function name()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statement 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statement 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statement 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533520" y="4495680"/>
            <a:ext cx="815292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the above could be the contents of example.js linked to our HTML page</a:t>
            </a:r>
            <a:endParaRPr b="0" lang="en-US" sz="29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statements placed into functions can be evaluated in response to user events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609480" y="3351240"/>
            <a:ext cx="8152920" cy="118764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function myFunction()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alert("Hello!");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alert("How are you?");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TextShape 6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36" dur="indefinite" restart="never" nodeType="tmRoot">
          <p:childTnLst>
            <p:seq>
              <p:cTn id="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Event handlers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12720" y="2971800"/>
            <a:ext cx="815292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JavaScript functions can be set as event handlers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when you interact with the element, the function will execute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onclick is just one of many event HTML attributes we'll use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but popping up an alert window is disruptive and annoying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A better user experience would be to have the message appear on the page...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A780DF4A-A8BD-40FC-836D-ACFFA62DA357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609480" y="1523880"/>
            <a:ext cx="8152920" cy="639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&lt;element attributes onclick="function();"&gt;...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609480" y="2325600"/>
            <a:ext cx="8152920" cy="639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&lt;button onclick="myFunction();"&gt;Click me!&lt;/button&gt;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HTML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8" dur="indefinite" restart="never" nodeType="tmRoot">
          <p:childTnLst>
            <p:seq>
              <p:cTn id="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Document Object Model (DOM)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12720" y="1676520"/>
            <a:ext cx="464472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most JS code manipulates elements on an HTML page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we can examine elements' state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500" spc="-1" strike="noStrike">
                <a:solidFill>
                  <a:srgbClr val="000000"/>
                </a:solidFill>
                <a:latin typeface="Tw Cen MT"/>
              </a:rPr>
              <a:t>e.g. see whether a box is checked</a:t>
            </a:r>
            <a:endParaRPr b="0" lang="en-US" sz="25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we can change state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500" spc="-1" strike="noStrike">
                <a:solidFill>
                  <a:srgbClr val="000000"/>
                </a:solidFill>
                <a:latin typeface="Tw Cen MT"/>
              </a:rPr>
              <a:t>e.g. insert some new text into a div</a:t>
            </a:r>
            <a:endParaRPr b="0" lang="en-US" sz="25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we can change styles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500" spc="-1" strike="noStrike">
                <a:solidFill>
                  <a:srgbClr val="000000"/>
                </a:solidFill>
                <a:latin typeface="Tw Cen MT"/>
              </a:rPr>
              <a:t>e.g. make a paragraph red</a:t>
            </a:r>
            <a:endParaRPr b="0" lang="en-US" sz="25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742CF7FD-A5FE-419B-8201-10F7E3D6136D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85" name="Picture 2" descr=""/>
          <p:cNvPicPr/>
          <p:nvPr/>
        </p:nvPicPr>
        <p:blipFill>
          <a:blip r:embed="rId1"/>
          <a:stretch/>
        </p:blipFill>
        <p:spPr>
          <a:xfrm>
            <a:off x="5029200" y="1771560"/>
            <a:ext cx="4114440" cy="508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0" dur="indefinite" restart="never" nodeType="tmRoot">
          <p:childTnLst>
            <p:seq>
              <p:cTn id="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DOM element objects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90DBA048-7365-4B48-81AB-E5CE743F739D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88" name="Picture 2" descr=""/>
          <p:cNvPicPr/>
          <p:nvPr/>
        </p:nvPicPr>
        <p:blipFill>
          <a:blip r:embed="rId1"/>
          <a:stretch/>
        </p:blipFill>
        <p:spPr>
          <a:xfrm>
            <a:off x="762120" y="1219320"/>
            <a:ext cx="8229240" cy="561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2" dur="indefinite" restart="never" nodeType="tmRoot">
          <p:childTnLst>
            <p:seq>
              <p:cTn id="4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Client Side Scripting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7E8E9896-1933-4C5F-A31D-B3B2F66BAAF4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0" y="1595520"/>
            <a:ext cx="9143640" cy="526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Accessing elements: </a:t>
            </a:r>
            <a:r>
              <a:rPr b="0" lang="en-US" sz="3600" spc="-1" strike="noStrike">
                <a:solidFill>
                  <a:srgbClr val="04617b"/>
                </a:solidFill>
                <a:latin typeface="Courier New"/>
              </a:rPr>
              <a:t>document.getElementById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C27596B4-1C44-4144-ACB8-6BBD679EDD3A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609480" y="1523880"/>
            <a:ext cx="8152920" cy="63900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name = document.getElementById("id");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609480" y="2286000"/>
            <a:ext cx="8152920" cy="913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&lt;button onclick="changeText();"&gt;Click me!&lt;/button&gt;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&lt;span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id="output"&gt;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replace me&lt;/span&gt;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&lt;input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id="textbox"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type="text" /&gt;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609480" y="3352680"/>
            <a:ext cx="8152920" cy="201060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function changeText()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span =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document.getElementById("output");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textBox =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document.getElementById("textbox");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textbox.style.color = "red";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4" dur="indefinite" restart="never" nodeType="tmRoot">
          <p:childTnLst>
            <p:seq>
              <p:cTn id="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Accessing elements: </a:t>
            </a:r>
            <a:r>
              <a:rPr b="0" lang="en-US" sz="3600" spc="-1" strike="noStrike">
                <a:solidFill>
                  <a:srgbClr val="04617b"/>
                </a:solidFill>
                <a:latin typeface="Courier New"/>
              </a:rPr>
              <a:t>document.getElementById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00AF4639-0284-4468-B786-053A5B1DD4E5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33520" y="1447920"/>
            <a:ext cx="815292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document.getElementById returns the DOM object for an element with a given id</a:t>
            </a:r>
            <a:endParaRPr b="0" lang="en-US" sz="29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can change the text inside most elements by setting the innerHTML property</a:t>
            </a:r>
            <a:endParaRPr b="0" lang="en-US" sz="29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can change the text in form controls by setting the value property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46" dur="indefinite" restart="never" nodeType="tmRoot">
          <p:childTnLst>
            <p:seq>
              <p:cTn id="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Changing element style: </a:t>
            </a:r>
            <a:r>
              <a:rPr b="0" lang="en-US" sz="3600" spc="-1" strike="noStrike">
                <a:solidFill>
                  <a:srgbClr val="04617b"/>
                </a:solidFill>
                <a:latin typeface="Courier New"/>
              </a:rPr>
              <a:t>element.style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E3929005-9A98-4029-A091-51BE2C74828C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202" name="Table 4"/>
          <p:cNvGraphicFramePr/>
          <p:nvPr/>
        </p:nvGraphicFramePr>
        <p:xfrm>
          <a:off x="609480" y="2057400"/>
          <a:ext cx="8152920" cy="4053600"/>
        </p:xfrm>
        <a:graphic>
          <a:graphicData uri="http://schemas.openxmlformats.org/drawingml/2006/table">
            <a:tbl>
              <a:tblPr/>
              <a:tblGrid>
                <a:gridCol w="4076640"/>
                <a:gridCol w="4076640"/>
              </a:tblGrid>
              <a:tr h="801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Attribute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Property or style object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</a:tr>
              <a:tr h="5421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color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color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</a:tr>
              <a:tr h="5421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padding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padding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</a:tr>
              <a:tr h="5421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background-color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backgroundColor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</a:tr>
              <a:tr h="5421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border-top-width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borderTopWidth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</a:tr>
              <a:tr h="5421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Font size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fontSize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</a:tr>
              <a:tr h="5410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Font famiy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fontFamily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Preetify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F1234504-AF2E-487C-8F00-5D6CAAB3180F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609480" y="1676520"/>
            <a:ext cx="8152920" cy="228492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function changeText()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//grab or initialize text here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// font styles added by JS: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text.style.fontSize = "13pt";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text.style.fontFamily = "Comic Sans MS";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text.style.color = "red"; // or pink?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371600" y="2743200"/>
            <a:ext cx="7122600" cy="1672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371600" y="1600200"/>
            <a:ext cx="761976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w Cen MT"/>
              </a:rPr>
              <a:t>More Javascript Syntax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0" y="1752480"/>
            <a:ext cx="1294920" cy="70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0CF4F57-9EDD-4FCA-920B-6E96D985434B}" type="slidenum">
              <a:rPr b="1" lang="en-US" sz="2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210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52" dur="indefinite" restart="never" nodeType="tmRoot">
          <p:childTnLst>
            <p:seq>
              <p:cTn id="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Variables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12720" y="3124080"/>
            <a:ext cx="815292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variables are declared with the var keyword (case sensitive)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types are not specified, but JS does have types ("loosely typed")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Number, Boolean, String, Array, Object, Function, Null, Undefined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can find out a variable's type by calling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typeof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4" name="TextShape 4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30440960-17C8-4C55-AA80-A3775C1DAD1C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609480" y="1600200"/>
            <a:ext cx="8152920" cy="36468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name = expression;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609480" y="2221560"/>
            <a:ext cx="8152920" cy="91332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clientName = "Connie Client";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age = 32;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weight = 127.4;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4" dur="indefinite" restart="never" nodeType="tmRoot">
          <p:childTnLst>
            <p:seq>
              <p:cTn id="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Number type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612720" y="2971800"/>
            <a:ext cx="815292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integers and real numbers are the same type (no int vs. double)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same operators: + - * / % ++ -- = += -= *= /= %=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similar precedence to Java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many operators auto-convert types: "2" * 3 is 6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0" name="TextShape 4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C82DE88C-F83A-435E-90F5-757EDEF7A49D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609480" y="1600200"/>
            <a:ext cx="8152920" cy="118764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enrollment = 99;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medianGrade = 2.8;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credits = 5 + 4 + (2 * 3);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Comments (same as Java)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12720" y="2971800"/>
            <a:ext cx="815292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identical to Java's comment syntax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recall: 4 comment syntaxes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HTML: &lt;!-- comment --&gt;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CSS/JS/PHP: /* comment */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Java/JS/PHP: // comment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PHP: # comment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5" name="TextShape 4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B6DEBEE3-7EA1-4B12-AADD-D5A492BCD7DA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609480" y="1600200"/>
            <a:ext cx="8152920" cy="91332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// single-line comment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/* multi-line comment */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 </a:t>
            </a: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Math object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C31E3E94-9975-4D4D-8E66-06DCD1D77143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609480" y="1600200"/>
            <a:ext cx="8152920" cy="91332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rand1to10 = Math.floor(Math.random() * 10 + 1);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three =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Math.floor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Math.PI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);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533520" y="2895480"/>
            <a:ext cx="815292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methods: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abs, ceil, cos, floor, log, max, min, pow, random, round, sin, sqrt, tan</a:t>
            </a:r>
            <a:endParaRPr b="0" lang="en-US" sz="28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properties: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E, PI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 </a:t>
            </a: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Special values: null and undefined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19CA5B02-2A68-4321-9F67-5BD29A63B2B7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609480" y="1600200"/>
            <a:ext cx="8152920" cy="201060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ned = null;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benson = 9;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// at this point in the code,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// ned is null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// benson's 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// caroline is undefined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533520" y="3809880"/>
            <a:ext cx="815292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undefined</a:t>
            </a: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 : has not been declared, does not exist</a:t>
            </a:r>
            <a:endParaRPr b="0" lang="en-US" sz="29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null</a:t>
            </a: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 : exists, but was specifically assigned an empty or null value</a:t>
            </a:r>
            <a:endParaRPr b="0" lang="en-US" sz="29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Why does JavaScript have both of these?</a:t>
            </a:r>
            <a:endParaRPr b="0" lang="en-US" sz="29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Why use client-side programming?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PHP already allows us to create dynamic web pages. Why also use client-side scripting?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client-side scripting (JavaScript) benefits: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1" lang="en-US" sz="2600" spc="-1" strike="noStrike">
                <a:solidFill>
                  <a:srgbClr val="000000"/>
                </a:solidFill>
                <a:latin typeface="Tw Cen MT"/>
              </a:rPr>
              <a:t>usability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: can modify a page without having to post back to the server (faster UI)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1" lang="en-US" sz="2600" spc="-1" strike="noStrike">
                <a:solidFill>
                  <a:srgbClr val="000000"/>
                </a:solidFill>
                <a:latin typeface="Tw Cen MT"/>
              </a:rPr>
              <a:t>efficiency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: can make small, quick changes to page without waiting for server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1" lang="en-US" sz="2600" spc="-1" strike="noStrike">
                <a:solidFill>
                  <a:srgbClr val="000000"/>
                </a:solidFill>
                <a:latin typeface="Tw Cen MT"/>
              </a:rPr>
              <a:t>event-driven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: can respond to user actions like clicks and key presses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10B2FF2E-88F4-4BB6-9248-13B0232972B6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 </a:t>
            </a: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Logical operators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3F8E0254-67BD-4BCE-8E6C-F291207357B1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563040" y="1752480"/>
            <a:ext cx="815292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&gt; &lt; &gt;= &lt;= &amp;&amp; || ! == != === !==</a:t>
            </a:r>
            <a:endParaRPr b="0" lang="en-US" sz="29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most logical operators automatically convert types:</a:t>
            </a:r>
            <a:endParaRPr b="0" lang="en-US" sz="2900" spc="-1" strike="noStrike">
              <a:latin typeface="Arial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5 &lt; "7" is true</a:t>
            </a:r>
            <a:endParaRPr b="0" lang="en-US" sz="2600" spc="-1" strike="noStrike">
              <a:latin typeface="Arial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42 == 42.0 is true</a:t>
            </a:r>
            <a:endParaRPr b="0" lang="en-US" sz="2600" spc="-1" strike="noStrike">
              <a:latin typeface="Arial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"5.0" == 5 is true</a:t>
            </a:r>
            <a:endParaRPr b="0" lang="en-US" sz="26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=== and !== are strict equality tests; checks both type and value</a:t>
            </a:r>
            <a:endParaRPr b="0" lang="en-US" sz="2900" spc="-1" strike="noStrike">
              <a:latin typeface="Arial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"5.0" === 5 is false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 </a:t>
            </a: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if/else statement (same as Java)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CB2B109F-415B-4B38-AAB3-CDA7237BD87C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609480" y="1600200"/>
            <a:ext cx="8152920" cy="228492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if (condition)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statements;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 else if (condition)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statements;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 else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statements;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533520" y="3809880"/>
            <a:ext cx="815292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identical structure to Java's if/else statement</a:t>
            </a:r>
            <a:endParaRPr b="0" lang="en-US" sz="29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JavaScript allows almost anything as a condition</a:t>
            </a:r>
            <a:endParaRPr b="0" lang="en-US" sz="2900" spc="-1" strike="noStrike"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Boolean type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6190C53F-8957-4123-AFFC-03C05C09A2EC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609480" y="1600200"/>
            <a:ext cx="8152920" cy="146196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iLike190M = true;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ieIsGood = "IE6" &gt; 0; // 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if ("web devevelopment is great") { /* true */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if (0) { /* false */ }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533520" y="3048120"/>
            <a:ext cx="815292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any value can be used as a Boolean</a:t>
            </a:r>
            <a:endParaRPr b="0" lang="en-US" sz="2900" spc="-1" strike="noStrike">
              <a:latin typeface="Arial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"falsey" values: 0, 0.0, NaN, "", null, and undefined</a:t>
            </a:r>
            <a:endParaRPr b="0" lang="en-US" sz="2600" spc="-1" strike="noStrike">
              <a:latin typeface="Arial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"truthy" values: anything else</a:t>
            </a:r>
            <a:endParaRPr b="0" lang="en-US" sz="26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converting a value into a Boolean explicitly:</a:t>
            </a:r>
            <a:endParaRPr b="0" lang="en-US" sz="2900" spc="-1" strike="noStrike">
              <a:latin typeface="Arial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var boolValue = Boolean(otherValue);</a:t>
            </a:r>
            <a:endParaRPr b="0" lang="en-US" sz="2400" spc="-1" strike="noStrike">
              <a:latin typeface="Arial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var boolValue = !!(otherValue);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 </a:t>
            </a: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for loop (same as Java)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FC0F94CD-9B0D-4F0F-812A-5705BDF398D9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609480" y="1600200"/>
            <a:ext cx="8152920" cy="118764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sum =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for (var i = 0; i &lt; 100; i++)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sum = sum + i;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609480" y="3048120"/>
            <a:ext cx="8152920" cy="173628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s1 = "hello";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s2 = "";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for (var i = 0; i &lt; s.length; i++)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s2 += s1.charAt(i) + s1.charAt(i);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// s2 stores "hheelllloo"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TextShape 5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while loops (same as Java) 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DF1984F1-ED8E-462E-9BA2-D05CC761292B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609480" y="1600200"/>
            <a:ext cx="8152920" cy="91332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while (condition)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statements;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533520" y="4343400"/>
            <a:ext cx="815292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break and continue keywords also behave as in Java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609480" y="2962800"/>
            <a:ext cx="8152920" cy="118764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do 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statements;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 while (condition);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Popup boxes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F64AFE52-57E8-4324-B1C1-6FD56270C058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609480" y="1600200"/>
            <a:ext cx="8152920" cy="118764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alert("message"); // message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confirm("message"); // returns true or 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prompt("message"); // returns user input string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66" name="Picture 2" descr=""/>
          <p:cNvPicPr/>
          <p:nvPr/>
        </p:nvPicPr>
        <p:blipFill>
          <a:blip r:embed="rId1"/>
          <a:stretch/>
        </p:blipFill>
        <p:spPr>
          <a:xfrm>
            <a:off x="2328840" y="4924080"/>
            <a:ext cx="4909680" cy="1865880"/>
          </a:xfrm>
          <a:prstGeom prst="rect">
            <a:avLst/>
          </a:prstGeom>
          <a:ln>
            <a:noFill/>
          </a:ln>
        </p:spPr>
      </p:pic>
      <p:pic>
        <p:nvPicPr>
          <p:cNvPr id="267" name="Picture 4" descr=""/>
          <p:cNvPicPr/>
          <p:nvPr/>
        </p:nvPicPr>
        <p:blipFill>
          <a:blip r:embed="rId2"/>
          <a:stretch/>
        </p:blipFill>
        <p:spPr>
          <a:xfrm>
            <a:off x="2325600" y="2971800"/>
            <a:ext cx="4913280" cy="175212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Arrays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846E3F89-2FFC-49E0-9D97-6CBC1AF30D5E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609480" y="1600200"/>
            <a:ext cx="8152920" cy="118764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name = []; // empty array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name = [value, value, ..., value]; // pre-filled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name[index] = value; // store element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609480" y="2990520"/>
            <a:ext cx="8152920" cy="201060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ducks = ["Huey", "Dewey", "Louie"];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stooges = []; // stooges.length is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stooges[0] = "Larry"; // stooges.length is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stooges[1] = "Moe"; // stooges.length is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stooges[4] = "Curly"; // stooges.length is 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stooges[4] = "Shemp"; // stooges.length is 5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Array methods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C18663E2-4ED2-4D1B-8EEA-8EA0BCB9FECB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609480" y="1523880"/>
            <a:ext cx="8152920" cy="201060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a = ["Stef", "Jason"]; // Stef, Jason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a.push("Brian"); // Stef, Jason, Brian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a.unshift("Kelly"); // Kelly, Stef, Jason, Brian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a.pop(); // Kelly, Stef, Jason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a.shift(); // Stef, Jason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a.sort(); // Jason, Stef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533520" y="3352680"/>
            <a:ext cx="815292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array serves as many data structures: list, queue, stack, ...</a:t>
            </a:r>
            <a:endParaRPr b="0" lang="en-US" sz="28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methods: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concat, join, pop, push, reverse, shift, slice, sort, splice, toString, unshift</a:t>
            </a:r>
            <a:endParaRPr b="0" lang="en-US" sz="2000" spc="-1" strike="noStrike">
              <a:latin typeface="Arial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push and pop add / remove from back</a:t>
            </a:r>
            <a:endParaRPr b="0" lang="en-US" sz="2400" spc="-1" strike="noStrike">
              <a:latin typeface="Arial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unshift and shift add / remove from front</a:t>
            </a:r>
            <a:endParaRPr b="0" lang="en-US" sz="2400" spc="-1" strike="noStrike">
              <a:latin typeface="Arial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shift and pop return the element that is removed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Courier New"/>
              </a:rPr>
              <a:t>String</a:t>
            </a: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 type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612720" y="2971800"/>
            <a:ext cx="815292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methods: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charAt, charCodeAt, fromCharCode, indexOf, lastIndexOf, replace, split, substring, toLowerCase, toUpperCase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charAt returns a one-letter String (there is no char type)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length property (not a method as in Java)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Strings can be specified with "" or ''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concatenation with + :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1 + 1 is 2, but "1" + 1 is "11"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56468ED6-E3E0-4AF7-A893-B0C2B5732A5E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609480" y="1600200"/>
            <a:ext cx="8152920" cy="146196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s = "Connie Client";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fName = s.substring(0, s.indexOf(" ")); // "Connie"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len = s.length; // 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s2 = 'Melvin Merchant';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 </a:t>
            </a: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More about </a:t>
            </a:r>
            <a:r>
              <a:rPr b="0" lang="en-US" sz="4000" spc="-1" strike="noStrike">
                <a:solidFill>
                  <a:srgbClr val="04617b"/>
                </a:solidFill>
                <a:latin typeface="Courier New"/>
              </a:rPr>
              <a:t>String</a:t>
            </a:r>
            <a:endParaRPr b="0" lang="en-US" sz="4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612720" y="4724280"/>
            <a:ext cx="815292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accessing the letters of a String: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1DB66360-F0E0-47E4-A797-77A1E1F6F833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609480" y="2895480"/>
            <a:ext cx="8152920" cy="173628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count = 10;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s1 = "" + count; // "10"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s2 = count + " bananas, ah ah ah!"; // "10 bananas, ah ah ah!"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n1 = parseInt("42 is the answer"); // 42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n2 = parseFloat("booyah"); // NaN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765000" y="1447920"/>
            <a:ext cx="815292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escape sequences behave as in Java: \' \" \&amp; \n \t \\</a:t>
            </a:r>
            <a:endParaRPr b="0" lang="en-US" sz="29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converting between numbers and Strings: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86" name="CustomShape 6"/>
          <p:cNvSpPr/>
          <p:nvPr/>
        </p:nvSpPr>
        <p:spPr>
          <a:xfrm>
            <a:off x="609480" y="5256000"/>
            <a:ext cx="8152920" cy="91332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firstLetter = s[0]; // fails in IE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firstLetter = s.charAt(0); // does work in IE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lastLetter = s.charAt(s.length - 1);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Shape 7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Why use client-side programming?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server-side programming (PHP) benefits: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1" lang="en-US" sz="2600" spc="-1" strike="noStrike">
                <a:solidFill>
                  <a:srgbClr val="000000"/>
                </a:solidFill>
                <a:latin typeface="Tw Cen MT"/>
              </a:rPr>
              <a:t>security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: has access to server's private data; client can't see source code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1" lang="en-US" sz="2600" spc="-1" strike="noStrike">
                <a:solidFill>
                  <a:srgbClr val="000000"/>
                </a:solidFill>
                <a:latin typeface="Tw Cen MT"/>
              </a:rPr>
              <a:t>compatibility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: not subject to browser compatibility issues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1" lang="en-US" sz="2600" spc="-1" strike="noStrike">
                <a:solidFill>
                  <a:srgbClr val="000000"/>
                </a:solidFill>
                <a:latin typeface="Tw Cen MT"/>
              </a:rPr>
              <a:t>power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: can write files, open connections to servers, connect to databases, ...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3" name="TextShape 4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2613A435-20B1-4E48-B2CE-977BEDEBBFB9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Splitting strings: split and join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B93C47BF-1044-4596-9481-38E548E32783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09480" y="1523880"/>
            <a:ext cx="8152920" cy="1461960"/>
          </a:xfrm>
          <a:prstGeom prst="rect">
            <a:avLst/>
          </a:prstGeom>
          <a:solidFill>
            <a:srgbClr val="f4f6a8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s = "the quick brown fox";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 a = s.split(" "); // ["the", "quick", "brown", "fox"]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a.reverse(); // ["fox", "brown", "quick", "the"]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 = a.join("!"); // "fox!brown!quick!the"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i="1" lang="en-US" sz="1800" spc="-1" strike="noStrike">
                <a:solidFill>
                  <a:srgbClr val="808080"/>
                </a:solidFill>
                <a:latin typeface="Consolas"/>
              </a:rPr>
              <a:t>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533520" y="3352680"/>
            <a:ext cx="8152920" cy="121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split breaks apart a string into an array using a delimiter</a:t>
            </a:r>
            <a:endParaRPr b="0" lang="en-US" sz="2900" spc="-1" strike="noStrike">
              <a:latin typeface="Arial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can also be used with regular expressions (seen later)</a:t>
            </a:r>
            <a:endParaRPr b="0" lang="en-US" sz="2600" spc="-1" strike="noStrike">
              <a:latin typeface="Arial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join merges an array into a single string, placing a delimiter between them</a:t>
            </a:r>
            <a:endParaRPr b="0" lang="en-US" sz="29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What is Javascript?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a lightweight programming language ("scripting language")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used to make web pages interactive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insert dynamic text into HTML (ex: user name)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1" lang="en-US" sz="2600" spc="-1" strike="noStrike">
                <a:solidFill>
                  <a:srgbClr val="000000"/>
                </a:solidFill>
                <a:latin typeface="Tw Cen MT"/>
              </a:rPr>
              <a:t>react to events </a:t>
            </a: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(ex: page load user click)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get information about a user's computer (ex: browser type)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perform calculations on user's computer (ex: form validation)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	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7D3258BD-54C6-4274-B387-576023DBC1E7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What is Javascript?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a web standard (but not supported identically by all browsers)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NOT related to Java other than by name and some syntactic similarities </a:t>
            </a: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	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TextShape 4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FB540D7D-38BD-48AB-AA57-E2B954862B5C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Javascript vs Java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interpreted, not compiled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more relaxed syntax and rules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fewer and "looser" data types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variables don't need to be declared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errors often silent (few exceptions)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key construct is the function rather than the class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"first-class" functions are used in many situations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contained within a web page and integrates with its HTML/CSS content </a:t>
            </a: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	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D7F796AD-ECFF-4190-AF0B-EE7D4A53AF81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6699960" y="1523880"/>
            <a:ext cx="1681560" cy="167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Javascript vs Java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F35071B1-374F-4DAE-8E62-4B55CB2D826E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152280" y="2362320"/>
            <a:ext cx="2361960" cy="2354040"/>
          </a:xfrm>
          <a:prstGeom prst="rect">
            <a:avLst/>
          </a:prstGeom>
          <a:ln>
            <a:noFill/>
          </a:ln>
        </p:spPr>
      </p:pic>
      <p:pic>
        <p:nvPicPr>
          <p:cNvPr id="131" name="Picture 2" descr=""/>
          <p:cNvPicPr/>
          <p:nvPr/>
        </p:nvPicPr>
        <p:blipFill>
          <a:blip r:embed="rId2"/>
          <a:stretch/>
        </p:blipFill>
        <p:spPr>
          <a:xfrm>
            <a:off x="3733920" y="2209680"/>
            <a:ext cx="1687320" cy="262836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2703600" y="3276720"/>
            <a:ext cx="6048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w Cen MT"/>
              </a:rPr>
              <a:t>+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5454000" y="3276720"/>
            <a:ext cx="6048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w Cen MT"/>
              </a:rPr>
              <a:t>=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3"/>
          <a:stretch/>
        </p:blipFill>
        <p:spPr>
          <a:xfrm>
            <a:off x="6400800" y="2590920"/>
            <a:ext cx="2553480" cy="191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latin typeface="Tw Cen MT"/>
              </a:rPr>
              <a:t>JavaScript vs. PHP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18960" indent="-318600">
              <a:lnSpc>
                <a:spcPct val="100000"/>
              </a:lnSpc>
              <a:spcBef>
                <a:spcPts val="700"/>
              </a:spcBef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similarities: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both are interpreted, not compiled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both are relaxed about syntax, rules, and types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both are case-sensitive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 lvl="1" marL="639720" indent="-272520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both have built-in regular expressions for powerful text processing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latin typeface="Tw Cen MT"/>
              </a:rPr>
              <a:t>CS380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8" name="TextShape 4"/>
          <p:cNvSpPr txBox="1"/>
          <p:nvPr/>
        </p:nvSpPr>
        <p:spPr>
          <a:xfrm>
            <a:off x="0" y="127152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fld id="{965DC463-E33D-4688-8DF6-C427B5C41367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22" dur="indefinite" restart="never" nodeType="tmRoot">
          <p:childTnLst>
            <p:seq>
              <p:cTn id="2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5003</TotalTime>
  <Application>LibreOffice/6.0.7.3$Linux_X86_64 LibreOffice_project/00m0$Build-3</Application>
  <Words>2211</Words>
  <Paragraphs>404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2011-09-04T19:18:10Z</dcterms:created>
  <dc:creator>Xenia Mountrouidou</dc:creator>
  <dc:description/>
  <dc:language>en-US</dc:language>
  <cp:lastModifiedBy>Xenia Mountrouidou</cp:lastModifiedBy>
  <dcterms:modified xsi:type="dcterms:W3CDTF">2012-10-14T16:25:30Z</dcterms:modified>
  <cp:revision>86</cp:revision>
  <dc:subject/>
  <dc:title>Intro to Javascript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40</vt:i4>
  </property>
</Properties>
</file>