
<file path=[Content_Types].xml><?xml version="1.0" encoding="utf-8"?>
<Types xmlns="http://schemas.openxmlformats.org/package/2006/content-types">
  <Override PartName="/_rels/.rels" ContentType="application/vnd.openxmlformats-package.relationships+xml"/>
  <Override PartName="/docProps/app.xml" ContentType="application/vnd.openxmlformats-officedocument.extended-properties+xml"/>
  <Override PartName="/docProps/core.xml" ContentType="application/vnd.openxmlformats-package.core-properties+xml"/>
  <Override PartName="/ppt/_rels/presentation.xml.rels" ContentType="application/vnd.openxmlformats-package.relationships+xml"/>
  <Override PartName="/ppt/media/image2.png" ContentType="image/png"/>
  <Override PartName="/ppt/media/image1.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25" name="PlaceHolder 2"/>
          <p:cNvSpPr>
            <a:spLocks noGrp="1"/>
          </p:cNvSpPr>
          <p:nvPr>
            <p:ph type="body"/>
          </p:nvPr>
        </p:nvSpPr>
        <p:spPr>
          <a:xfrm>
            <a:off x="360000" y="1980000"/>
            <a:ext cx="9179640" cy="223200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28"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
        <p:nvSpPr>
          <p:cNvPr id="31" name="PlaceHolder 5"/>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33"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3200" spc="-1" strike="noStrike">
              <a:latin typeface="Arial"/>
            </a:endParaRPr>
          </a:p>
        </p:txBody>
      </p:sp>
      <p:sp>
        <p:nvSpPr>
          <p:cNvPr id="34"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3200" spc="-1" strike="noStrike">
              <a:latin typeface="Arial"/>
            </a:endParaRPr>
          </a:p>
        </p:txBody>
      </p:sp>
      <p:sp>
        <p:nvSpPr>
          <p:cNvPr id="35"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3200" spc="-1" strike="noStrike">
              <a:latin typeface="Arial"/>
            </a:endParaRPr>
          </a:p>
        </p:txBody>
      </p:sp>
      <p:sp>
        <p:nvSpPr>
          <p:cNvPr id="36" name="PlaceHolder 5"/>
          <p:cNvSpPr>
            <a:spLocks noGrp="1"/>
          </p:cNvSpPr>
          <p:nvPr>
            <p:ph type="body"/>
          </p:nvPr>
        </p:nvSpPr>
        <p:spPr>
          <a:xfrm>
            <a:off x="360000" y="4424400"/>
            <a:ext cx="2955600" cy="2232000"/>
          </a:xfrm>
          <a:prstGeom prst="rect">
            <a:avLst/>
          </a:prstGeom>
        </p:spPr>
        <p:txBody>
          <a:bodyPr lIns="0" rIns="0" tIns="0" bIns="0">
            <a:normAutofit/>
          </a:bodyPr>
          <a:p>
            <a:endParaRPr b="0" lang="en-US" sz="3200" spc="-1" strike="noStrike">
              <a:latin typeface="Arial"/>
            </a:endParaRPr>
          </a:p>
        </p:txBody>
      </p:sp>
      <p:sp>
        <p:nvSpPr>
          <p:cNvPr id="37"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3200" spc="-1" strike="noStrike">
              <a:latin typeface="Arial"/>
            </a:endParaRPr>
          </a:p>
        </p:txBody>
      </p:sp>
      <p:sp>
        <p:nvSpPr>
          <p:cNvPr id="38" name="PlaceHolder 7"/>
          <p:cNvSpPr>
            <a:spLocks noGrp="1"/>
          </p:cNvSpPr>
          <p:nvPr>
            <p:ph type="body"/>
          </p:nvPr>
        </p:nvSpPr>
        <p:spPr>
          <a:xfrm>
            <a:off x="6567480" y="4424400"/>
            <a:ext cx="295560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46"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48" name="PlaceHolder 2"/>
          <p:cNvSpPr>
            <a:spLocks noGrp="1"/>
          </p:cNvSpPr>
          <p:nvPr>
            <p:ph type="body"/>
          </p:nvPr>
        </p:nvSpPr>
        <p:spPr>
          <a:xfrm>
            <a:off x="360000" y="1980000"/>
            <a:ext cx="917964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55"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56"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
        <p:nvSpPr>
          <p:cNvPr id="57"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4" name="PlaceHolder 2"/>
          <p:cNvSpPr>
            <a:spLocks noGrp="1"/>
          </p:cNvSpPr>
          <p:nvPr>
            <p:ph type="subTitle"/>
          </p:nvPr>
        </p:nvSpPr>
        <p:spPr>
          <a:xfrm>
            <a:off x="360000" y="1980000"/>
            <a:ext cx="9179640" cy="46796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59"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60"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61"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63"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64"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65" name="PlaceHolder 4"/>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67" name="PlaceHolder 2"/>
          <p:cNvSpPr>
            <a:spLocks noGrp="1"/>
          </p:cNvSpPr>
          <p:nvPr>
            <p:ph type="body"/>
          </p:nvPr>
        </p:nvSpPr>
        <p:spPr>
          <a:xfrm>
            <a:off x="360000" y="1980000"/>
            <a:ext cx="9179640" cy="2232000"/>
          </a:xfrm>
          <a:prstGeom prst="rect">
            <a:avLst/>
          </a:prstGeom>
        </p:spPr>
        <p:txBody>
          <a:bodyPr lIns="0" rIns="0" tIns="0" bIns="0">
            <a:normAutofit/>
          </a:bodyPr>
          <a:p>
            <a:endParaRPr b="0" lang="en-US" sz="3200" spc="-1" strike="noStrike">
              <a:latin typeface="Arial"/>
            </a:endParaRPr>
          </a:p>
        </p:txBody>
      </p:sp>
      <p:sp>
        <p:nvSpPr>
          <p:cNvPr id="68" name="PlaceHolder 3"/>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75" name="PlaceHolder 2"/>
          <p:cNvSpPr>
            <a:spLocks noGrp="1"/>
          </p:cNvSpPr>
          <p:nvPr>
            <p:ph type="body"/>
          </p:nvPr>
        </p:nvSpPr>
        <p:spPr>
          <a:xfrm>
            <a:off x="360000" y="1980000"/>
            <a:ext cx="2955600" cy="2232000"/>
          </a:xfrm>
          <a:prstGeom prst="rect">
            <a:avLst/>
          </a:prstGeom>
        </p:spPr>
        <p:txBody>
          <a:bodyPr lIns="0" rIns="0" tIns="0" bIns="0">
            <a:normAutofit/>
          </a:bodyPr>
          <a:p>
            <a:endParaRPr b="0" lang="en-US" sz="3200" spc="-1" strike="noStrike">
              <a:latin typeface="Arial"/>
            </a:endParaRPr>
          </a:p>
        </p:txBody>
      </p:sp>
      <p:sp>
        <p:nvSpPr>
          <p:cNvPr id="76" name="PlaceHolder 3"/>
          <p:cNvSpPr>
            <a:spLocks noGrp="1"/>
          </p:cNvSpPr>
          <p:nvPr>
            <p:ph type="body"/>
          </p:nvPr>
        </p:nvSpPr>
        <p:spPr>
          <a:xfrm>
            <a:off x="3463920" y="1980000"/>
            <a:ext cx="2955600" cy="2232000"/>
          </a:xfrm>
          <a:prstGeom prst="rect">
            <a:avLst/>
          </a:prstGeom>
        </p:spPr>
        <p:txBody>
          <a:bodyPr lIns="0" rIns="0" tIns="0" bIns="0">
            <a:normAutofit/>
          </a:bodyPr>
          <a:p>
            <a:endParaRPr b="0" lang="en-US" sz="3200" spc="-1" strike="noStrike">
              <a:latin typeface="Arial"/>
            </a:endParaRPr>
          </a:p>
        </p:txBody>
      </p:sp>
      <p:sp>
        <p:nvSpPr>
          <p:cNvPr id="77" name="PlaceHolder 4"/>
          <p:cNvSpPr>
            <a:spLocks noGrp="1"/>
          </p:cNvSpPr>
          <p:nvPr>
            <p:ph type="body"/>
          </p:nvPr>
        </p:nvSpPr>
        <p:spPr>
          <a:xfrm>
            <a:off x="6567480" y="1980000"/>
            <a:ext cx="2955600" cy="2232000"/>
          </a:xfrm>
          <a:prstGeom prst="rect">
            <a:avLst/>
          </a:prstGeom>
        </p:spPr>
        <p:txBody>
          <a:bodyPr lIns="0" rIns="0" tIns="0" bIns="0">
            <a:normAutofit/>
          </a:bodyPr>
          <a:p>
            <a:endParaRPr b="0" lang="en-US" sz="3200" spc="-1" strike="noStrike">
              <a:latin typeface="Arial"/>
            </a:endParaRPr>
          </a:p>
        </p:txBody>
      </p:sp>
      <p:sp>
        <p:nvSpPr>
          <p:cNvPr id="78" name="PlaceHolder 5"/>
          <p:cNvSpPr>
            <a:spLocks noGrp="1"/>
          </p:cNvSpPr>
          <p:nvPr>
            <p:ph type="body"/>
          </p:nvPr>
        </p:nvSpPr>
        <p:spPr>
          <a:xfrm>
            <a:off x="360000" y="4424400"/>
            <a:ext cx="2955600" cy="2232000"/>
          </a:xfrm>
          <a:prstGeom prst="rect">
            <a:avLst/>
          </a:prstGeom>
        </p:spPr>
        <p:txBody>
          <a:bodyPr lIns="0" rIns="0" tIns="0" bIns="0">
            <a:normAutofit/>
          </a:bodyPr>
          <a:p>
            <a:endParaRPr b="0" lang="en-US" sz="3200" spc="-1" strike="noStrike">
              <a:latin typeface="Arial"/>
            </a:endParaRPr>
          </a:p>
        </p:txBody>
      </p:sp>
      <p:sp>
        <p:nvSpPr>
          <p:cNvPr id="79" name="PlaceHolder 6"/>
          <p:cNvSpPr>
            <a:spLocks noGrp="1"/>
          </p:cNvSpPr>
          <p:nvPr>
            <p:ph type="body"/>
          </p:nvPr>
        </p:nvSpPr>
        <p:spPr>
          <a:xfrm>
            <a:off x="3463920" y="4424400"/>
            <a:ext cx="2955600" cy="2232000"/>
          </a:xfrm>
          <a:prstGeom prst="rect">
            <a:avLst/>
          </a:prstGeom>
        </p:spPr>
        <p:txBody>
          <a:bodyPr lIns="0" rIns="0" tIns="0" bIns="0">
            <a:normAutofit/>
          </a:bodyPr>
          <a:p>
            <a:endParaRPr b="0" lang="en-US" sz="3200" spc="-1" strike="noStrike">
              <a:latin typeface="Arial"/>
            </a:endParaRPr>
          </a:p>
        </p:txBody>
      </p:sp>
      <p:sp>
        <p:nvSpPr>
          <p:cNvPr id="80" name="PlaceHolder 7"/>
          <p:cNvSpPr>
            <a:spLocks noGrp="1"/>
          </p:cNvSpPr>
          <p:nvPr>
            <p:ph type="body"/>
          </p:nvPr>
        </p:nvSpPr>
        <p:spPr>
          <a:xfrm>
            <a:off x="6567480" y="4424400"/>
            <a:ext cx="295560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6" name="PlaceHolder 2"/>
          <p:cNvSpPr>
            <a:spLocks noGrp="1"/>
          </p:cNvSpPr>
          <p:nvPr>
            <p:ph type="body"/>
          </p:nvPr>
        </p:nvSpPr>
        <p:spPr>
          <a:xfrm>
            <a:off x="360000" y="1980000"/>
            <a:ext cx="917964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8"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9"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 y="360000"/>
            <a:ext cx="9359640" cy="41716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13"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14" name="PlaceHolder 3"/>
          <p:cNvSpPr>
            <a:spLocks noGrp="1"/>
          </p:cNvSpPr>
          <p:nvPr>
            <p:ph type="body"/>
          </p:nvPr>
        </p:nvSpPr>
        <p:spPr>
          <a:xfrm>
            <a:off x="5063760" y="1980000"/>
            <a:ext cx="4479480" cy="4679640"/>
          </a:xfrm>
          <a:prstGeom prst="rect">
            <a:avLst/>
          </a:prstGeom>
        </p:spPr>
        <p:txBody>
          <a:bodyPr lIns="0" rIns="0" tIns="0" bIns="0">
            <a:normAutofit/>
          </a:bodyPr>
          <a:p>
            <a:endParaRPr b="0" lang="en-US" sz="3200" spc="-1" strike="noStrike">
              <a:latin typeface="Arial"/>
            </a:endParaRPr>
          </a:p>
        </p:txBody>
      </p:sp>
      <p:sp>
        <p:nvSpPr>
          <p:cNvPr id="15" name="PlaceHolder 4"/>
          <p:cNvSpPr>
            <a:spLocks noGrp="1"/>
          </p:cNvSpPr>
          <p:nvPr>
            <p:ph type="body"/>
          </p:nvPr>
        </p:nvSpPr>
        <p:spPr>
          <a:xfrm>
            <a:off x="36000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17" name="PlaceHolder 2"/>
          <p:cNvSpPr>
            <a:spLocks noGrp="1"/>
          </p:cNvSpPr>
          <p:nvPr>
            <p:ph type="body"/>
          </p:nvPr>
        </p:nvSpPr>
        <p:spPr>
          <a:xfrm>
            <a:off x="360000" y="1980000"/>
            <a:ext cx="4479480" cy="46796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5063760" y="4424400"/>
            <a:ext cx="4479480" cy="223200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 y="360000"/>
            <a:ext cx="9359640" cy="899640"/>
          </a:xfrm>
          <a:prstGeom prst="rect">
            <a:avLst/>
          </a:prstGeom>
        </p:spPr>
        <p:txBody>
          <a:bodyPr lIns="0" rIns="0" tIns="0" bIns="0" anchor="ctr"/>
          <a:p>
            <a:pPr algn="ctr"/>
            <a:endParaRPr b="0" lang="en-US" sz="4400" spc="-1" strike="noStrike">
              <a:latin typeface="Arial"/>
            </a:endParaRPr>
          </a:p>
        </p:txBody>
      </p:sp>
      <p:sp>
        <p:nvSpPr>
          <p:cNvPr id="21" name="PlaceHolder 2"/>
          <p:cNvSpPr>
            <a:spLocks noGrp="1"/>
          </p:cNvSpPr>
          <p:nvPr>
            <p:ph type="body"/>
          </p:nvPr>
        </p:nvSpPr>
        <p:spPr>
          <a:xfrm>
            <a:off x="360000" y="1980000"/>
            <a:ext cx="4479480" cy="223200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5063760" y="1980000"/>
            <a:ext cx="4479480" cy="223200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360000" y="4424400"/>
            <a:ext cx="9179640" cy="223200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0" y="3150000"/>
            <a:ext cx="9719640" cy="1259640"/>
          </a:xfrm>
          <a:prstGeom prst="rect">
            <a:avLst/>
          </a:prstGeom>
          <a:solidFill>
            <a:srgbClr val="e74c3c"/>
          </a:solidFill>
          <a:ln>
            <a:noFill/>
          </a:ln>
        </p:spPr>
        <p:style>
          <a:lnRef idx="0"/>
          <a:fillRef idx="0"/>
          <a:effectRef idx="0"/>
          <a:fontRef idx="minor"/>
        </p:style>
      </p:sp>
      <p:sp>
        <p:nvSpPr>
          <p:cNvPr id="1" name="PlaceHolder 2"/>
          <p:cNvSpPr>
            <a:spLocks noGrp="1"/>
          </p:cNvSpPr>
          <p:nvPr>
            <p:ph type="title"/>
          </p:nvPr>
        </p:nvSpPr>
        <p:spPr>
          <a:xfrm>
            <a:off x="360000" y="360000"/>
            <a:ext cx="9359640" cy="899640"/>
          </a:xfrm>
          <a:prstGeom prst="rect">
            <a:avLst/>
          </a:prstGeom>
        </p:spPr>
        <p:txBody>
          <a:bodyPr lIns="0" rIns="0" tIns="0" bIns="0" anchor="b"/>
          <a:p>
            <a:r>
              <a:rPr b="0" lang="en-US" sz="1800" spc="-1" strike="noStrike">
                <a:latin typeface="Arial"/>
              </a:rPr>
              <a:t>Click to edit the title text format</a:t>
            </a:r>
            <a:endParaRPr b="0" lang="en-US" sz="1800" spc="-1" strike="noStrike">
              <a:latin typeface="Arial"/>
            </a:endParaRPr>
          </a:p>
        </p:txBody>
      </p:sp>
      <p:sp>
        <p:nvSpPr>
          <p:cNvPr id="2" name="PlaceHolder 3"/>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180000"/>
            <a:ext cx="9719640" cy="1259640"/>
          </a:xfrm>
          <a:prstGeom prst="rect">
            <a:avLst/>
          </a:prstGeom>
          <a:solidFill>
            <a:srgbClr val="e74c3c"/>
          </a:solidFill>
          <a:ln w="72000">
            <a:noFill/>
          </a:ln>
        </p:spPr>
        <p:style>
          <a:lnRef idx="0"/>
          <a:fillRef idx="0"/>
          <a:effectRef idx="0"/>
          <a:fontRef idx="minor"/>
        </p:style>
      </p:sp>
      <p:sp>
        <p:nvSpPr>
          <p:cNvPr id="40" name="CustomShape 2"/>
          <p:cNvSpPr/>
          <p:nvPr/>
        </p:nvSpPr>
        <p:spPr>
          <a:xfrm>
            <a:off x="7560000" y="6840000"/>
            <a:ext cx="2519640" cy="539640"/>
          </a:xfrm>
          <a:prstGeom prst="rect">
            <a:avLst/>
          </a:prstGeom>
          <a:solidFill>
            <a:srgbClr val="e74c3c"/>
          </a:solidFill>
          <a:ln w="72000">
            <a:noFill/>
          </a:ln>
        </p:spPr>
        <p:style>
          <a:lnRef idx="0"/>
          <a:fillRef idx="0"/>
          <a:effectRef idx="0"/>
          <a:fontRef idx="minor"/>
        </p:style>
      </p:sp>
      <p:sp>
        <p:nvSpPr>
          <p:cNvPr id="41" name="CustomShape 3"/>
          <p:cNvSpPr/>
          <p:nvPr/>
        </p:nvSpPr>
        <p:spPr>
          <a:xfrm>
            <a:off x="900000" y="6840000"/>
            <a:ext cx="6479640" cy="539640"/>
          </a:xfrm>
          <a:prstGeom prst="rect">
            <a:avLst/>
          </a:prstGeom>
          <a:solidFill>
            <a:srgbClr val="bdc3c7"/>
          </a:solidFill>
          <a:ln w="72000">
            <a:noFill/>
          </a:ln>
        </p:spPr>
        <p:style>
          <a:lnRef idx="0"/>
          <a:fillRef idx="0"/>
          <a:effectRef idx="0"/>
          <a:fontRef idx="minor"/>
        </p:style>
      </p:sp>
      <p:sp>
        <p:nvSpPr>
          <p:cNvPr id="42" name="CustomShape 4"/>
          <p:cNvSpPr/>
          <p:nvPr/>
        </p:nvSpPr>
        <p:spPr>
          <a:xfrm>
            <a:off x="180000" y="6840000"/>
            <a:ext cx="539640" cy="539640"/>
          </a:xfrm>
          <a:prstGeom prst="rect">
            <a:avLst/>
          </a:prstGeom>
          <a:noFill/>
          <a:ln w="72000">
            <a:noFill/>
          </a:ln>
        </p:spPr>
        <p:style>
          <a:lnRef idx="0"/>
          <a:fillRef idx="0"/>
          <a:effectRef idx="0"/>
          <a:fontRef idx="minor"/>
        </p:style>
      </p:sp>
      <p:sp>
        <p:nvSpPr>
          <p:cNvPr id="43" name="PlaceHolder 5"/>
          <p:cNvSpPr>
            <a:spLocks noGrp="1"/>
          </p:cNvSpPr>
          <p:nvPr>
            <p:ph type="title"/>
          </p:nvPr>
        </p:nvSpPr>
        <p:spPr>
          <a:xfrm>
            <a:off x="360000" y="360000"/>
            <a:ext cx="9359640" cy="899640"/>
          </a:xfrm>
          <a:prstGeom prst="rect">
            <a:avLst/>
          </a:prstGeom>
        </p:spPr>
        <p:txBody>
          <a:bodyPr lIns="0" rIns="0" tIns="0" bIns="0" anchor="b"/>
          <a:p>
            <a:r>
              <a:rPr b="0" lang="en-US" sz="1800" spc="-1" strike="noStrike">
                <a:latin typeface="Arial"/>
              </a:rPr>
              <a:t>Click to edit the title text format</a:t>
            </a:r>
            <a:endParaRPr b="0" lang="en-US" sz="1800" spc="-1" strike="noStrike">
              <a:latin typeface="Arial"/>
            </a:endParaRPr>
          </a:p>
        </p:txBody>
      </p:sp>
      <p:sp>
        <p:nvSpPr>
          <p:cNvPr id="44" name="PlaceHolder 6"/>
          <p:cNvSpPr>
            <a:spLocks noGrp="1"/>
          </p:cNvSpPr>
          <p:nvPr>
            <p:ph type="body"/>
          </p:nvPr>
        </p:nvSpPr>
        <p:spPr>
          <a:xfrm>
            <a:off x="360000" y="1980000"/>
            <a:ext cx="9179640" cy="46796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60000" y="333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Building mobile apps with ionic</a:t>
            </a:r>
            <a:endParaRPr b="0" lang="en-US" sz="3200" spc="-1" strike="noStrike">
              <a:latin typeface="Arial"/>
            </a:endParaRPr>
          </a:p>
        </p:txBody>
      </p:sp>
      <p:sp>
        <p:nvSpPr>
          <p:cNvPr id="82" name="CustomShape 2"/>
          <p:cNvSpPr/>
          <p:nvPr/>
        </p:nvSpPr>
        <p:spPr>
          <a:xfrm>
            <a:off x="540000" y="4680000"/>
            <a:ext cx="9179640" cy="2519640"/>
          </a:xfrm>
          <a:prstGeom prst="rect">
            <a:avLst/>
          </a:prstGeom>
          <a:noFill/>
          <a:ln>
            <a:noFill/>
          </a:ln>
        </p:spPr>
        <p:style>
          <a:lnRef idx="0"/>
          <a:fillRef idx="0"/>
          <a:effectRef idx="0"/>
          <a:fontRef idx="minor"/>
        </p:style>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What is Ionic?</a:t>
            </a:r>
            <a:endParaRPr b="0" lang="en-US" sz="3200" spc="-1" strike="noStrike">
              <a:latin typeface="Arial"/>
            </a:endParaRPr>
          </a:p>
        </p:txBody>
      </p:sp>
      <p:sp>
        <p:nvSpPr>
          <p:cNvPr id="84"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2200" spc="-1" strike="noStrike">
                <a:solidFill>
                  <a:srgbClr val="1c1c1c"/>
                </a:solidFill>
                <a:latin typeface="Source Sans Pro Semibold"/>
              </a:rPr>
              <a:t>Ionic is a complete open-source SDK for hybrid mobile app development created by Max Lynch, Ben Sperry, and Adam Bradley of Drifty Co. in 2013. </a:t>
            </a:r>
            <a:endParaRPr b="0" lang="en-US" sz="2200" spc="-1" strike="noStrike">
              <a:latin typeface="Arial"/>
            </a:endParaRPr>
          </a:p>
          <a:p>
            <a:pPr>
              <a:lnSpc>
                <a:spcPct val="100000"/>
              </a:lnSpc>
              <a:spcAft>
                <a:spcPts val="1142"/>
              </a:spcAft>
            </a:pPr>
            <a:r>
              <a:rPr b="0" lang="en-US" sz="2200" spc="-1" strike="noStrike">
                <a:solidFill>
                  <a:srgbClr val="1c1c1c"/>
                </a:solidFill>
                <a:latin typeface="Source Sans Pro Semibold"/>
              </a:rPr>
              <a:t>Ionic provides tools and services for developing hybrid mobile apps using Web technologies like CSS, HTML5, and Sass. Apps can be built with these Web technologies and then distributed through native app stores to be installed on devices.</a:t>
            </a:r>
            <a:endParaRPr b="0" lang="en-US" sz="2200" spc="-1" strike="noStrike">
              <a:latin typeface="Arial"/>
            </a:endParaRPr>
          </a:p>
          <a:p>
            <a:pPr>
              <a:lnSpc>
                <a:spcPct val="100000"/>
              </a:lnSpc>
              <a:spcAft>
                <a:spcPts val="1142"/>
              </a:spcAft>
            </a:pPr>
            <a:r>
              <a:rPr b="0" lang="en-US" sz="2200" spc="-1" strike="noStrike">
                <a:solidFill>
                  <a:srgbClr val="1c1c1c"/>
                </a:solidFill>
                <a:latin typeface="Source Sans Pro Semibold"/>
              </a:rPr>
              <a:t> </a:t>
            </a:r>
            <a:endParaRPr b="0" lang="en-US" sz="2200" spc="-1" strike="noStrike">
              <a:latin typeface="Arial"/>
            </a:endParaRPr>
          </a:p>
          <a:p>
            <a:pPr>
              <a:lnSpc>
                <a:spcPct val="100000"/>
              </a:lnSpc>
              <a:spcAft>
                <a:spcPts val="1142"/>
              </a:spcAft>
            </a:pPr>
            <a:r>
              <a:rPr b="0" lang="en-US" sz="2200" spc="-1" strike="noStrike">
                <a:solidFill>
                  <a:srgbClr val="1c1c1c"/>
                </a:solidFill>
                <a:latin typeface="Source Sans Pro Semibold"/>
              </a:rPr>
              <a:t>We can use Cordova or Capacitor to build these awesome apps and have native functionalities. With this, we get some amazing native plugins to use like Image cropper, Camera, and many more.</a:t>
            </a:r>
            <a:endParaRPr b="0" lang="en-US" sz="22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What is Cordova?</a:t>
            </a:r>
            <a:endParaRPr b="0" lang="en-US" sz="3200" spc="-1" strike="noStrike">
              <a:latin typeface="Arial"/>
            </a:endParaRPr>
          </a:p>
        </p:txBody>
      </p:sp>
      <p:sp>
        <p:nvSpPr>
          <p:cNvPr id="86"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2200" spc="-1" strike="noStrike">
                <a:solidFill>
                  <a:srgbClr val="1c1c1c"/>
                </a:solidFill>
                <a:latin typeface="Source Sans Pro Semibold"/>
              </a:rPr>
              <a:t>Cordova (or Apache Cordova) enables software programmers to build applications for mobile devices using CSS3, HTML5, and JavaScript instead of relying on platform-specific APIs like those in Android, iOS, or Windows Phone. </a:t>
            </a:r>
            <a:endParaRPr b="0" lang="en-US" sz="2200" spc="-1" strike="noStrike">
              <a:latin typeface="Arial"/>
            </a:endParaRPr>
          </a:p>
          <a:p>
            <a:pPr>
              <a:lnSpc>
                <a:spcPct val="100000"/>
              </a:lnSpc>
              <a:spcAft>
                <a:spcPts val="1142"/>
              </a:spcAft>
            </a:pPr>
            <a:r>
              <a:rPr b="0" lang="en-US" sz="2200" spc="-1" strike="noStrike">
                <a:solidFill>
                  <a:srgbClr val="1c1c1c"/>
                </a:solidFill>
                <a:latin typeface="Source Sans Pro Semibold"/>
              </a:rPr>
              <a:t>It extends the features of HTML and JavaScript to work with the device. Cordova has been around for a long time, even before the Ionic started.</a:t>
            </a:r>
            <a:endParaRPr b="0" lang="en-US" sz="2200" spc="-1" strike="noStrike">
              <a:latin typeface="Arial"/>
            </a:endParaRPr>
          </a:p>
          <a:p>
            <a:pPr>
              <a:lnSpc>
                <a:spcPct val="100000"/>
              </a:lnSpc>
              <a:spcAft>
                <a:spcPts val="1142"/>
              </a:spcAft>
            </a:pPr>
            <a:r>
              <a:rPr b="0" lang="en-US" sz="2200" spc="-1" strike="noStrike">
                <a:solidFill>
                  <a:srgbClr val="1c1c1c"/>
                </a:solidFill>
                <a:latin typeface="Source Sans Pro Semibold"/>
              </a:rPr>
              <a:t>Ionic is actually another wrapper on top of Cordova. Cordova has the basic HTML/CSS/JS → Native capabilities, while Ionic powers neater and powerful layouts and overall app management on top of Cordova</a:t>
            </a:r>
            <a:endParaRPr b="0" lang="en-US" sz="22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360000" y="360000"/>
            <a:ext cx="9359640" cy="899640"/>
          </a:xfrm>
          <a:prstGeom prst="rect">
            <a:avLst/>
          </a:prstGeom>
          <a:noFill/>
          <a:ln>
            <a:noFill/>
          </a:ln>
        </p:spPr>
        <p:style>
          <a:lnRef idx="0"/>
          <a:fillRef idx="0"/>
          <a:effectRef idx="0"/>
          <a:fontRef idx="minor"/>
        </p:style>
      </p:sp>
      <p:sp>
        <p:nvSpPr>
          <p:cNvPr id="88"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2200" spc="-1" strike="noStrike">
                <a:solidFill>
                  <a:srgbClr val="1c1c1c"/>
                </a:solidFill>
                <a:latin typeface="Source Sans Pro Semibold"/>
              </a:rPr>
              <a:t>So, in other words — If you create Native apps in Android, you code in Java. If you create Native apps in iOS, you code in Obj-C or Swift. Both of these are powerful but complex languages. With Cordova (and Ionic) you can write a single piece of code for your app that can run on both iOS and Android (and windows!), that too with the simplicity of HTML, CSS, and JS.</a:t>
            </a:r>
            <a:endParaRPr b="0" lang="en-US" sz="2200" spc="-1" strike="noStrike">
              <a:latin typeface="Arial"/>
            </a:endParaRPr>
          </a:p>
          <a:p>
            <a:pPr>
              <a:lnSpc>
                <a:spcPct val="100000"/>
              </a:lnSpc>
              <a:spcAft>
                <a:spcPts val="1142"/>
              </a:spcAft>
            </a:pPr>
            <a:r>
              <a:rPr b="0" lang="en-US" sz="2200" spc="-1" strike="noStrike">
                <a:solidFill>
                  <a:srgbClr val="1c1c1c"/>
                </a:solidFill>
                <a:latin typeface="Source Sans Pro Semibold"/>
              </a:rPr>
              <a:t> </a:t>
            </a:r>
            <a:endParaRPr b="0" lang="en-US" sz="2200" spc="-1" strike="noStrike">
              <a:latin typeface="Arial"/>
            </a:endParaRPr>
          </a:p>
          <a:p>
            <a:pPr>
              <a:lnSpc>
                <a:spcPct val="100000"/>
              </a:lnSpc>
              <a:spcAft>
                <a:spcPts val="1142"/>
              </a:spcAft>
            </a:pPr>
            <a:r>
              <a:rPr b="0" lang="en-US" sz="2200" spc="-1" strike="noStrike">
                <a:solidFill>
                  <a:srgbClr val="1c1c1c"/>
                </a:solidFill>
                <a:latin typeface="Source Sans Pro Semibold"/>
              </a:rPr>
              <a:t>Ionic started with AngularJS as the underlying framework, but now it has extended to Angular and even React !</a:t>
            </a:r>
            <a:endParaRPr b="0" lang="en-US" sz="22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What is Capacitor ?</a:t>
            </a:r>
            <a:endParaRPr b="0" lang="en-US" sz="3200" spc="-1" strike="noStrike">
              <a:latin typeface="Arial"/>
            </a:endParaRPr>
          </a:p>
        </p:txBody>
      </p:sp>
      <p:sp>
        <p:nvSpPr>
          <p:cNvPr id="90"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marL="36720">
              <a:lnSpc>
                <a:spcPct val="100000"/>
              </a:lnSpc>
              <a:spcAft>
                <a:spcPts val="1142"/>
              </a:spcAft>
            </a:pPr>
            <a:r>
              <a:rPr b="0" lang="en-US" sz="2200" spc="-1" strike="noStrike">
                <a:solidFill>
                  <a:srgbClr val="1c1c1c"/>
                </a:solidFill>
                <a:latin typeface="Source Sans Pro Semibold"/>
              </a:rPr>
              <a:t>Cordova helps build an Ionic web app into a device installable app. But there are some limitations of Cordova, which Capacitor tries to overcome with a new App workflow.</a:t>
            </a:r>
            <a:endParaRPr b="0" lang="en-US" sz="2200" spc="-1" strike="noStrike">
              <a:latin typeface="Arial"/>
            </a:endParaRPr>
          </a:p>
          <a:p>
            <a:pPr marL="36720">
              <a:lnSpc>
                <a:spcPct val="100000"/>
              </a:lnSpc>
              <a:spcAft>
                <a:spcPts val="1142"/>
              </a:spcAft>
            </a:pPr>
            <a:r>
              <a:rPr b="0" lang="en-US" sz="2200" spc="-1" strike="noStrike">
                <a:solidFill>
                  <a:srgbClr val="1c1c1c"/>
                </a:solidFill>
                <a:latin typeface="Source Sans Pro Semibold"/>
              </a:rPr>
              <a:t> </a:t>
            </a:r>
            <a:endParaRPr b="0" lang="en-US" sz="2200" spc="-1" strike="noStrike">
              <a:latin typeface="Arial"/>
            </a:endParaRPr>
          </a:p>
          <a:p>
            <a:pPr marL="36720">
              <a:lnSpc>
                <a:spcPct val="100000"/>
              </a:lnSpc>
              <a:spcAft>
                <a:spcPts val="1142"/>
              </a:spcAft>
            </a:pPr>
            <a:r>
              <a:rPr b="0" lang="en-US" sz="2200" spc="-1" strike="noStrike">
                <a:solidFill>
                  <a:srgbClr val="1c1c1c"/>
                </a:solidFill>
                <a:latin typeface="Source Sans Pro Semibold"/>
              </a:rPr>
              <a:t>Capacitor is a cross-platform app runtime that makes it easy to build web apps that run natively on iOS, Android, Electron, and the web. Ionic people call these apps “Native Progressive Web Apps” and they represent the next evolution beyond Hybrid apps.</a:t>
            </a:r>
            <a:endParaRPr b="0" lang="en-US" sz="22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Setting up an Ionic 5 app</a:t>
            </a:r>
            <a:endParaRPr b="0" lang="en-US" sz="3200" spc="-1" strike="noStrike">
              <a:latin typeface="Arial"/>
            </a:endParaRPr>
          </a:p>
        </p:txBody>
      </p:sp>
      <p:sp>
        <p:nvSpPr>
          <p:cNvPr id="92"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0" lang="en-US" sz="1800" spc="-1" strike="noStrike">
                <a:solidFill>
                  <a:srgbClr val="1c1c1c"/>
                </a:solidFill>
                <a:latin typeface="Source Sans Pro Semibold"/>
              </a:rPr>
              <a:t>So what tools do you need for Ionic 5 app development? Well, here’s the list:</a:t>
            </a:r>
            <a:endParaRPr b="0" lang="en-US" sz="1800" spc="-1" strike="noStrike">
              <a:latin typeface="Arial"/>
            </a:endParaRPr>
          </a:p>
          <a:p>
            <a:pPr marL="216000" indent="-215640">
              <a:lnSpc>
                <a:spcPct val="100000"/>
              </a:lnSpc>
              <a:spcAft>
                <a:spcPts val="1142"/>
              </a:spcAft>
              <a:buClr>
                <a:srgbClr val="000000"/>
              </a:buClr>
              <a:buSzPct val="45000"/>
              <a:buFont typeface="Wingdings" charset="2"/>
              <a:buChar char=""/>
            </a:pPr>
            <a:r>
              <a:rPr b="0" lang="en-US" sz="1800" spc="-1" strike="noStrike">
                <a:solidFill>
                  <a:srgbClr val="1c1c1c"/>
                </a:solidFill>
                <a:latin typeface="Source Sans Pro Semibold"/>
              </a:rPr>
              <a:t>A computer (Duh ! ) 💻</a:t>
            </a:r>
            <a:endParaRPr b="0" lang="en-US" sz="1800" spc="-1" strike="noStrike">
              <a:latin typeface="Arial"/>
            </a:endParaRPr>
          </a:p>
          <a:p>
            <a:pPr marL="216000" indent="-215640">
              <a:lnSpc>
                <a:spcPct val="100000"/>
              </a:lnSpc>
              <a:spcAft>
                <a:spcPts val="1142"/>
              </a:spcAft>
              <a:buClr>
                <a:srgbClr val="000000"/>
              </a:buClr>
              <a:buSzPct val="45000"/>
              <a:buFont typeface="Wingdings" charset="2"/>
              <a:buChar char=""/>
            </a:pPr>
            <a:r>
              <a:rPr b="0" lang="en-US" sz="1800" spc="-1" strike="noStrike">
                <a:solidFill>
                  <a:srgbClr val="1c1c1c"/>
                </a:solidFill>
                <a:latin typeface="Source Sans Pro Semibold"/>
              </a:rPr>
              <a:t>NodeJS framework installed — NodeJS is a server framework in JS( v12.15.03 at the time of this blog post, however, 14.x is also very stable now)</a:t>
            </a:r>
            <a:endParaRPr b="0" lang="en-US" sz="1800" spc="-1" strike="noStrike">
              <a:latin typeface="Arial"/>
            </a:endParaRPr>
          </a:p>
          <a:p>
            <a:pPr marL="216000" indent="-215640">
              <a:lnSpc>
                <a:spcPct val="100000"/>
              </a:lnSpc>
              <a:spcAft>
                <a:spcPts val="1142"/>
              </a:spcAft>
              <a:buClr>
                <a:srgbClr val="000000"/>
              </a:buClr>
              <a:buSzPct val="45000"/>
              <a:buFont typeface="Wingdings" charset="2"/>
              <a:buChar char=""/>
            </a:pPr>
            <a:r>
              <a:rPr b="0" lang="en-US" sz="1800" spc="-1" strike="noStrike">
                <a:solidFill>
                  <a:srgbClr val="1c1c1c"/>
                </a:solidFill>
                <a:latin typeface="Source Sans Pro Semibold"/>
              </a:rPr>
              <a:t>NPM — Node package manager(v6.10.2 at the time of this blog post)</a:t>
            </a:r>
            <a:endParaRPr b="0" lang="en-US" sz="1800" spc="-1" strike="noStrike">
              <a:latin typeface="Arial"/>
            </a:endParaRPr>
          </a:p>
          <a:p>
            <a:pPr marL="216000" indent="-215640">
              <a:lnSpc>
                <a:spcPct val="100000"/>
              </a:lnSpc>
              <a:spcAft>
                <a:spcPts val="1142"/>
              </a:spcAft>
              <a:buClr>
                <a:srgbClr val="000000"/>
              </a:buClr>
              <a:buSzPct val="45000"/>
              <a:buFont typeface="Wingdings" charset="2"/>
              <a:buChar char=""/>
            </a:pPr>
            <a:r>
              <a:rPr b="0" lang="en-US" sz="1800" spc="-1" strike="noStrike">
                <a:solidFill>
                  <a:srgbClr val="1c1c1c"/>
                </a:solidFill>
                <a:latin typeface="Source Sans Pro Semibold"/>
              </a:rPr>
              <a:t>Ionic CLI — The OS installed Command Line Tool for the application(v6.10.2 at the time of the blog post)</a:t>
            </a:r>
            <a:endParaRPr b="0" lang="en-US" sz="1800" spc="-1" strike="noStrike">
              <a:latin typeface="Arial"/>
            </a:endParaRPr>
          </a:p>
          <a:p>
            <a:pPr>
              <a:lnSpc>
                <a:spcPct val="100000"/>
              </a:lnSpc>
              <a:spcAft>
                <a:spcPts val="1142"/>
              </a:spcAft>
            </a:pPr>
            <a:r>
              <a:rPr b="0" lang="en-US" sz="1800" spc="-1" strike="noStrike">
                <a:solidFill>
                  <a:srgbClr val="1c1c1c"/>
                </a:solidFill>
                <a:latin typeface="Source Sans Pro Semibold"/>
              </a:rPr>
              <a:t> </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60000" y="360000"/>
            <a:ext cx="9359640" cy="899640"/>
          </a:xfrm>
          <a:prstGeom prst="rect">
            <a:avLst/>
          </a:prstGeom>
          <a:noFill/>
          <a:ln>
            <a:noFill/>
          </a:ln>
        </p:spPr>
        <p:style>
          <a:lnRef idx="0"/>
          <a:fillRef idx="0"/>
          <a:effectRef idx="0"/>
          <a:fontRef idx="minor"/>
        </p:style>
        <p:txBody>
          <a:bodyPr lIns="0" rIns="0" tIns="0" bIns="0" anchor="b"/>
          <a:p>
            <a:pPr>
              <a:lnSpc>
                <a:spcPct val="100000"/>
              </a:lnSpc>
            </a:pPr>
            <a:r>
              <a:rPr b="1" lang="en-US" sz="3200" spc="-1" strike="noStrike">
                <a:solidFill>
                  <a:srgbClr val="ffffff"/>
                </a:solidFill>
                <a:latin typeface="Source Sans Pro Black"/>
              </a:rPr>
              <a:t>Install Ionic using</a:t>
            </a:r>
            <a:endParaRPr b="0" lang="en-US" sz="3200" spc="-1" strike="noStrike">
              <a:latin typeface="Arial"/>
            </a:endParaRPr>
          </a:p>
        </p:txBody>
      </p:sp>
      <p:sp>
        <p:nvSpPr>
          <p:cNvPr id="94" name="CustomShape 2"/>
          <p:cNvSpPr/>
          <p:nvPr/>
        </p:nvSpPr>
        <p:spPr>
          <a:xfrm>
            <a:off x="360000" y="1980000"/>
            <a:ext cx="9179640" cy="4679640"/>
          </a:xfrm>
          <a:prstGeom prst="rect">
            <a:avLst/>
          </a:prstGeom>
          <a:noFill/>
          <a:ln>
            <a:noFill/>
          </a:ln>
        </p:spPr>
        <p:style>
          <a:lnRef idx="0"/>
          <a:fillRef idx="0"/>
          <a:effectRef idx="0"/>
          <a:fontRef idx="minor"/>
        </p:style>
        <p:txBody>
          <a:bodyPr lIns="0" rIns="0" tIns="0" bIns="0">
            <a:normAutofit/>
          </a:bodyPr>
          <a:p>
            <a:pPr>
              <a:lnSpc>
                <a:spcPct val="100000"/>
              </a:lnSpc>
              <a:spcAft>
                <a:spcPts val="1142"/>
              </a:spcAft>
            </a:pPr>
            <a:r>
              <a:rPr b="1" lang="en-US" sz="2600" spc="-1" strike="noStrike">
                <a:solidFill>
                  <a:srgbClr val="1c1c1c"/>
                </a:solidFill>
                <a:latin typeface="Source Sans Pro Semibold"/>
              </a:rPr>
              <a:t>   </a:t>
            </a:r>
            <a:endParaRPr b="0" lang="en-US" sz="2600" spc="-1" strike="noStrike">
              <a:latin typeface="Arial"/>
            </a:endParaRPr>
          </a:p>
          <a:p>
            <a:pPr>
              <a:lnSpc>
                <a:spcPct val="100000"/>
              </a:lnSpc>
              <a:spcAft>
                <a:spcPts val="1142"/>
              </a:spcAft>
            </a:pPr>
            <a:r>
              <a:rPr b="1" lang="en-US" sz="2600" spc="-1" strike="noStrike">
                <a:solidFill>
                  <a:srgbClr val="1c1c1c"/>
                </a:solidFill>
                <a:latin typeface="Source Sans Pro Semibold"/>
              </a:rPr>
              <a:t>npm install -g @ionic/cli</a:t>
            </a:r>
            <a:endParaRPr b="0" lang="en-US" sz="2600" spc="-1" strike="noStrike">
              <a:latin typeface="Arial"/>
            </a:endParaRPr>
          </a:p>
          <a:p>
            <a:pPr>
              <a:lnSpc>
                <a:spcPct val="100000"/>
              </a:lnSpc>
              <a:spcAft>
                <a:spcPts val="1142"/>
              </a:spcAft>
            </a:pPr>
            <a:r>
              <a:rPr b="1" lang="en-US" sz="2600" spc="-1" strike="noStrike">
                <a:solidFill>
                  <a:srgbClr val="1c1c1c"/>
                </a:solidFill>
                <a:latin typeface="Source Sans Pro Semibold"/>
              </a:rPr>
              <a:t>Creating an Ionic  app</a:t>
            </a:r>
            <a:endParaRPr b="0" lang="en-US" sz="2600" spc="-1" strike="noStrike">
              <a:latin typeface="Arial"/>
            </a:endParaRPr>
          </a:p>
          <a:p>
            <a:pPr>
              <a:lnSpc>
                <a:spcPct val="100000"/>
              </a:lnSpc>
              <a:spcAft>
                <a:spcPts val="1142"/>
              </a:spcAft>
            </a:pPr>
            <a:r>
              <a:rPr b="0" lang="en-US" sz="2000" spc="-1" strike="noStrike">
                <a:solidFill>
                  <a:srgbClr val="1c1c1c"/>
                </a:solidFill>
                <a:latin typeface="Source Sans Pro Semibold"/>
              </a:rPr>
              <a:t>Once your development environment is set, creating an Ionic 5 app is as easy as running one command</a:t>
            </a:r>
            <a:endParaRPr b="0" lang="en-US" sz="2000" spc="-1" strike="noStrike">
              <a:latin typeface="Arial"/>
            </a:endParaRPr>
          </a:p>
          <a:p>
            <a:pPr>
              <a:lnSpc>
                <a:spcPct val="100000"/>
              </a:lnSpc>
              <a:spcAft>
                <a:spcPts val="1142"/>
              </a:spcAft>
            </a:pPr>
            <a:r>
              <a:rPr b="1" lang="en-US" sz="2000" spc="-1" strike="noStrike">
                <a:solidFill>
                  <a:srgbClr val="1c1c1c"/>
                </a:solidFill>
                <a:latin typeface="Source Sans Pro Semibold"/>
              </a:rPr>
              <a:t>ionic start</a:t>
            </a:r>
            <a:endParaRPr b="0" lang="en-US" sz="2000" spc="-1" strike="noStrike">
              <a:latin typeface="Arial"/>
            </a:endParaRPr>
          </a:p>
          <a:p>
            <a:pPr>
              <a:lnSpc>
                <a:spcPct val="100000"/>
              </a:lnSpc>
              <a:spcAft>
                <a:spcPts val="1142"/>
              </a:spcAft>
            </a:pPr>
            <a:r>
              <a:rPr b="1" lang="en-US" sz="2000" spc="-1" strike="noStrike">
                <a:solidFill>
                  <a:srgbClr val="1c1c1c"/>
                </a:solidFill>
                <a:latin typeface="Source Sans Pro Semibold"/>
              </a:rPr>
              <a:t> </a:t>
            </a:r>
            <a:endParaRPr b="0" lang="en-US" sz="2000" spc="-1" strike="noStrike">
              <a:latin typeface="Arial"/>
            </a:endParaRPr>
          </a:p>
        </p:txBody>
      </p:sp>
      <p:pic>
        <p:nvPicPr>
          <p:cNvPr id="95" name="" descr=""/>
          <p:cNvPicPr/>
          <p:nvPr/>
        </p:nvPicPr>
        <p:blipFill>
          <a:blip r:embed="rId1"/>
          <a:stretch/>
        </p:blipFill>
        <p:spPr>
          <a:xfrm>
            <a:off x="731520" y="4822200"/>
            <a:ext cx="7619400" cy="18374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60000" y="360000"/>
            <a:ext cx="9359640" cy="899640"/>
          </a:xfrm>
          <a:prstGeom prst="rect">
            <a:avLst/>
          </a:prstGeom>
          <a:noFill/>
          <a:ln>
            <a:noFill/>
          </a:ln>
        </p:spPr>
        <p:txBody>
          <a:bodyPr lIns="0" rIns="0" tIns="0" bIns="0" anchor="ctr"/>
          <a:p>
            <a:pPr algn="ctr"/>
            <a:r>
              <a:rPr b="0" lang="en-US" sz="4400" spc="-1" strike="noStrike">
                <a:latin typeface="Arial"/>
              </a:rPr>
              <a:t>Project templates</a:t>
            </a:r>
            <a:endParaRPr b="0" lang="en-US" sz="4400" spc="-1" strike="noStrike">
              <a:latin typeface="Arial"/>
            </a:endParaRPr>
          </a:p>
        </p:txBody>
      </p:sp>
      <p:sp>
        <p:nvSpPr>
          <p:cNvPr id="97" name="TextShape 2"/>
          <p:cNvSpPr txBox="1"/>
          <p:nvPr/>
        </p:nvSpPr>
        <p:spPr>
          <a:xfrm>
            <a:off x="360000" y="1980000"/>
            <a:ext cx="9179640" cy="46796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After that it will ask for the Project Name, you can give the name whatever you like and after that, it will ask for the layout you want to choose for your application it will give three options like blank, side menu and tabs.</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pic>
        <p:nvPicPr>
          <p:cNvPr id="98" name="" descr=""/>
          <p:cNvPicPr/>
          <p:nvPr/>
        </p:nvPicPr>
        <p:blipFill>
          <a:blip r:embed="rId1"/>
          <a:stretch/>
        </p:blipFill>
        <p:spPr>
          <a:xfrm>
            <a:off x="701280" y="4848480"/>
            <a:ext cx="7619760" cy="1095120"/>
          </a:xfrm>
          <a:prstGeom prst="rect">
            <a:avLst/>
          </a:prstGeom>
          <a:ln>
            <a:noFill/>
          </a:ln>
        </p:spPr>
      </p:pic>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60000" y="360000"/>
            <a:ext cx="9359640" cy="899640"/>
          </a:xfrm>
          <a:prstGeom prst="rect">
            <a:avLst/>
          </a:prstGeom>
          <a:noFill/>
          <a:ln>
            <a:noFill/>
          </a:ln>
        </p:spPr>
        <p:style>
          <a:lnRef idx="0"/>
          <a:fillRef idx="0"/>
          <a:effectRef idx="0"/>
          <a:fontRef idx="minor"/>
        </p:style>
      </p:sp>
      <p:sp>
        <p:nvSpPr>
          <p:cNvPr id="100" name="CustomShape 2"/>
          <p:cNvSpPr/>
          <p:nvPr/>
        </p:nvSpPr>
        <p:spPr>
          <a:xfrm>
            <a:off x="360000" y="1980000"/>
            <a:ext cx="9179640" cy="4679640"/>
          </a:xfrm>
          <a:prstGeom prst="rect">
            <a:avLst/>
          </a:prstGeom>
          <a:noFill/>
          <a:ln>
            <a:noFill/>
          </a:ln>
        </p:spPr>
        <p:style>
          <a:lnRef idx="0"/>
          <a:fillRef idx="0"/>
          <a:effectRef idx="0"/>
          <a:fontRef idx="minor"/>
        </p:style>
      </p:sp>
      <p:sp>
        <p:nvSpPr>
          <p:cNvPr id="101" name="TextShape 3"/>
          <p:cNvSpPr txBox="1"/>
          <p:nvPr/>
        </p:nvSpPr>
        <p:spPr>
          <a:xfrm>
            <a:off x="360000" y="360000"/>
            <a:ext cx="9359640" cy="899640"/>
          </a:xfrm>
          <a:prstGeom prst="rect">
            <a:avLst/>
          </a:prstGeom>
          <a:noFill/>
          <a:ln>
            <a:noFill/>
          </a:ln>
        </p:spPr>
        <p:txBody>
          <a:bodyPr lIns="0" rIns="0" tIns="0" bIns="0" anchor="ctr"/>
          <a:p>
            <a:pPr algn="ctr"/>
            <a:endParaRPr b="0" lang="en-US" sz="4400" spc="-1" strike="noStrike">
              <a:latin typeface="Arial"/>
            </a:endParaRPr>
          </a:p>
        </p:txBody>
      </p:sp>
      <p:sp>
        <p:nvSpPr>
          <p:cNvPr id="102" name="TextShape 4"/>
          <p:cNvSpPr txBox="1"/>
          <p:nvPr/>
        </p:nvSpPr>
        <p:spPr>
          <a:xfrm>
            <a:off x="360000" y="1980000"/>
            <a:ext cx="9179640" cy="4679640"/>
          </a:xfrm>
          <a:prstGeom prst="rect">
            <a:avLst/>
          </a:prstGeom>
          <a:noFill/>
          <a:ln>
            <a:noFill/>
          </a:ln>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That’s all it takes to create an Ionic app. Hit </a:t>
            </a:r>
            <a:r>
              <a:rPr b="0" lang="en-US" sz="3200" spc="-1" strike="noStrike">
                <a:latin typeface="Arial"/>
              </a:rPr>
              <a:t>enter and it will install the basic app template </a:t>
            </a:r>
            <a:r>
              <a:rPr b="0" lang="en-US" sz="3200" spc="-1" strike="noStrike">
                <a:latin typeface="Arial"/>
              </a:rPr>
              <a:t>right on your system</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To run the app in the browser, run this in your </a:t>
            </a:r>
            <a:r>
              <a:rPr b="0" lang="en-US" sz="3200" spc="-1" strike="noStrike">
                <a:latin typeface="Arial"/>
              </a:rPr>
              <a:t>project root directory</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  </a:t>
            </a:r>
            <a:endParaRPr b="0" lang="en-US" sz="3200" spc="-1" strike="noStrike">
              <a:latin typeface="Arial"/>
            </a:endParaRPr>
          </a:p>
        </p:txBody>
      </p:sp>
      <p:sp>
        <p:nvSpPr>
          <p:cNvPr id="103" name="TextShape 5"/>
          <p:cNvSpPr txBox="1"/>
          <p:nvPr/>
        </p:nvSpPr>
        <p:spPr>
          <a:xfrm>
            <a:off x="1920240" y="4795200"/>
            <a:ext cx="2651760" cy="416880"/>
          </a:xfrm>
          <a:prstGeom prst="rect">
            <a:avLst/>
          </a:prstGeom>
          <a:noFill/>
          <a:ln>
            <a:noFill/>
          </a:ln>
        </p:spPr>
        <p:txBody>
          <a:bodyPr lIns="90000" rIns="90000" tIns="45000" bIns="45000"/>
          <a:p>
            <a:r>
              <a:rPr b="0" lang="en-US" sz="1500" spc="-1" strike="noStrike">
                <a:latin typeface="Liberation Mono;Courier New;DejaVu Sans Mono"/>
              </a:rPr>
              <a:t>ionic serve</a:t>
            </a:r>
            <a:endParaRPr b="0" lang="en-US" sz="1500" spc="-1" strike="noStrike">
              <a:latin typeface="Liberation Mono;Courier New;DejaVu Sans Mono"/>
              <a:ea typeface="Liberation Mono;Courier New;DejaVu Sans Mono"/>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206</TotalTime>
  <Application>LibreOffice/6.0.7.3$Linux_X86_64 LibreOffice_project/00m0$Build-3</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2021-04-07T08:01:37Z</dcterms:created>
  <dc:creator/>
  <dc:description/>
  <dc:language>en-US</dc:language>
  <cp:lastModifiedBy/>
  <dcterms:modified xsi:type="dcterms:W3CDTF">2021-04-14T09:41:42Z</dcterms:modified>
  <cp:revision>5</cp:revision>
  <dc:subject/>
  <dc:title>Alizarin</dc:title>
</cp:coreProperties>
</file>