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2276D-2A73-473B-8CB1-970352EAB8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09C715-538D-4654-8E6F-43678A4643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F5725F-3215-4DDE-A391-F79932902ECC}"/>
              </a:ext>
            </a:extLst>
          </p:cNvPr>
          <p:cNvSpPr>
            <a:spLocks noGrp="1"/>
          </p:cNvSpPr>
          <p:nvPr>
            <p:ph type="dt" sz="half" idx="10"/>
          </p:nvPr>
        </p:nvSpPr>
        <p:spPr/>
        <p:txBody>
          <a:bodyPr/>
          <a:lstStyle/>
          <a:p>
            <a:fld id="{5990D6B6-D89E-438E-BF12-CAA069C72BFE}" type="datetimeFigureOut">
              <a:rPr lang="en-US" smtClean="0"/>
              <a:t>Sat 01.06.19</a:t>
            </a:fld>
            <a:endParaRPr lang="en-US"/>
          </a:p>
        </p:txBody>
      </p:sp>
      <p:sp>
        <p:nvSpPr>
          <p:cNvPr id="5" name="Footer Placeholder 4">
            <a:extLst>
              <a:ext uri="{FF2B5EF4-FFF2-40B4-BE49-F238E27FC236}">
                <a16:creationId xmlns:a16="http://schemas.microsoft.com/office/drawing/2014/main" id="{4CFBA001-E477-40B4-BF7D-AD0FB7096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5DCC3-E66D-4AA6-BC54-C9AC6807010B}"/>
              </a:ext>
            </a:extLst>
          </p:cNvPr>
          <p:cNvSpPr>
            <a:spLocks noGrp="1"/>
          </p:cNvSpPr>
          <p:nvPr>
            <p:ph type="sldNum" sz="quarter" idx="12"/>
          </p:nvPr>
        </p:nvSpPr>
        <p:spPr/>
        <p:txBody>
          <a:bodyPr/>
          <a:lstStyle/>
          <a:p>
            <a:fld id="{EAFF1947-A221-43CC-9147-AA1330A65041}" type="slidenum">
              <a:rPr lang="en-US" smtClean="0"/>
              <a:t>‹#›</a:t>
            </a:fld>
            <a:endParaRPr lang="en-US"/>
          </a:p>
        </p:txBody>
      </p:sp>
    </p:spTree>
    <p:extLst>
      <p:ext uri="{BB962C8B-B14F-4D97-AF65-F5344CB8AC3E}">
        <p14:creationId xmlns:p14="http://schemas.microsoft.com/office/powerpoint/2010/main" val="397839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821A-9FC8-4C18-925E-26F158DDB6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9867B-28C4-4650-B8FA-D2E252F63C6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41204-EC75-4F18-97FC-F034F938219A}"/>
              </a:ext>
            </a:extLst>
          </p:cNvPr>
          <p:cNvSpPr>
            <a:spLocks noGrp="1"/>
          </p:cNvSpPr>
          <p:nvPr>
            <p:ph type="dt" sz="half" idx="10"/>
          </p:nvPr>
        </p:nvSpPr>
        <p:spPr/>
        <p:txBody>
          <a:bodyPr/>
          <a:lstStyle/>
          <a:p>
            <a:fld id="{5990D6B6-D89E-438E-BF12-CAA069C72BFE}" type="datetimeFigureOut">
              <a:rPr lang="en-US" smtClean="0"/>
              <a:t>Sat 01.06.19</a:t>
            </a:fld>
            <a:endParaRPr lang="en-US"/>
          </a:p>
        </p:txBody>
      </p:sp>
      <p:sp>
        <p:nvSpPr>
          <p:cNvPr id="5" name="Footer Placeholder 4">
            <a:extLst>
              <a:ext uri="{FF2B5EF4-FFF2-40B4-BE49-F238E27FC236}">
                <a16:creationId xmlns:a16="http://schemas.microsoft.com/office/drawing/2014/main" id="{475B9CAA-E427-4D5D-811F-18DD9E382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AE1F1-88C2-4AFB-AB75-D8A2E0B7BF82}"/>
              </a:ext>
            </a:extLst>
          </p:cNvPr>
          <p:cNvSpPr>
            <a:spLocks noGrp="1"/>
          </p:cNvSpPr>
          <p:nvPr>
            <p:ph type="sldNum" sz="quarter" idx="12"/>
          </p:nvPr>
        </p:nvSpPr>
        <p:spPr/>
        <p:txBody>
          <a:bodyPr/>
          <a:lstStyle/>
          <a:p>
            <a:fld id="{EAFF1947-A221-43CC-9147-AA1330A65041}" type="slidenum">
              <a:rPr lang="en-US" smtClean="0"/>
              <a:t>‹#›</a:t>
            </a:fld>
            <a:endParaRPr lang="en-US"/>
          </a:p>
        </p:txBody>
      </p:sp>
    </p:spTree>
    <p:extLst>
      <p:ext uri="{BB962C8B-B14F-4D97-AF65-F5344CB8AC3E}">
        <p14:creationId xmlns:p14="http://schemas.microsoft.com/office/powerpoint/2010/main" val="2717659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D2C868-BB84-406A-B381-EDC27F15AA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184A3E-6C5E-406E-9246-392FA25C79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0211E-CC19-4BE8-B97C-5E8F78229C8F}"/>
              </a:ext>
            </a:extLst>
          </p:cNvPr>
          <p:cNvSpPr>
            <a:spLocks noGrp="1"/>
          </p:cNvSpPr>
          <p:nvPr>
            <p:ph type="dt" sz="half" idx="10"/>
          </p:nvPr>
        </p:nvSpPr>
        <p:spPr/>
        <p:txBody>
          <a:bodyPr/>
          <a:lstStyle/>
          <a:p>
            <a:fld id="{5990D6B6-D89E-438E-BF12-CAA069C72BFE}" type="datetimeFigureOut">
              <a:rPr lang="en-US" smtClean="0"/>
              <a:t>Sat 01.06.19</a:t>
            </a:fld>
            <a:endParaRPr lang="en-US"/>
          </a:p>
        </p:txBody>
      </p:sp>
      <p:sp>
        <p:nvSpPr>
          <p:cNvPr id="5" name="Footer Placeholder 4">
            <a:extLst>
              <a:ext uri="{FF2B5EF4-FFF2-40B4-BE49-F238E27FC236}">
                <a16:creationId xmlns:a16="http://schemas.microsoft.com/office/drawing/2014/main" id="{4D60AACB-DD4C-4B9C-940D-E6870338B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4F40E-1341-4F3D-861F-849CEB4C3A9A}"/>
              </a:ext>
            </a:extLst>
          </p:cNvPr>
          <p:cNvSpPr>
            <a:spLocks noGrp="1"/>
          </p:cNvSpPr>
          <p:nvPr>
            <p:ph type="sldNum" sz="quarter" idx="12"/>
          </p:nvPr>
        </p:nvSpPr>
        <p:spPr/>
        <p:txBody>
          <a:bodyPr/>
          <a:lstStyle/>
          <a:p>
            <a:fld id="{EAFF1947-A221-43CC-9147-AA1330A65041}" type="slidenum">
              <a:rPr lang="en-US" smtClean="0"/>
              <a:t>‹#›</a:t>
            </a:fld>
            <a:endParaRPr lang="en-US"/>
          </a:p>
        </p:txBody>
      </p:sp>
    </p:spTree>
    <p:extLst>
      <p:ext uri="{BB962C8B-B14F-4D97-AF65-F5344CB8AC3E}">
        <p14:creationId xmlns:p14="http://schemas.microsoft.com/office/powerpoint/2010/main" val="2104798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8D6E7-F3D5-4A68-92D3-F17EE038F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74E589-86B8-4F61-867D-8ACD1C2796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B4800-6F21-4454-B59C-308D14AC4F92}"/>
              </a:ext>
            </a:extLst>
          </p:cNvPr>
          <p:cNvSpPr>
            <a:spLocks noGrp="1"/>
          </p:cNvSpPr>
          <p:nvPr>
            <p:ph type="dt" sz="half" idx="10"/>
          </p:nvPr>
        </p:nvSpPr>
        <p:spPr/>
        <p:txBody>
          <a:bodyPr/>
          <a:lstStyle/>
          <a:p>
            <a:fld id="{5990D6B6-D89E-438E-BF12-CAA069C72BFE}" type="datetimeFigureOut">
              <a:rPr lang="en-US" smtClean="0"/>
              <a:t>Sat 01.06.19</a:t>
            </a:fld>
            <a:endParaRPr lang="en-US"/>
          </a:p>
        </p:txBody>
      </p:sp>
      <p:sp>
        <p:nvSpPr>
          <p:cNvPr id="5" name="Footer Placeholder 4">
            <a:extLst>
              <a:ext uri="{FF2B5EF4-FFF2-40B4-BE49-F238E27FC236}">
                <a16:creationId xmlns:a16="http://schemas.microsoft.com/office/drawing/2014/main" id="{6A3C24E5-B620-4BF4-811C-4361DF8BE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BED66-AA8E-49CC-99AC-67D21957A415}"/>
              </a:ext>
            </a:extLst>
          </p:cNvPr>
          <p:cNvSpPr>
            <a:spLocks noGrp="1"/>
          </p:cNvSpPr>
          <p:nvPr>
            <p:ph type="sldNum" sz="quarter" idx="12"/>
          </p:nvPr>
        </p:nvSpPr>
        <p:spPr/>
        <p:txBody>
          <a:bodyPr/>
          <a:lstStyle/>
          <a:p>
            <a:fld id="{EAFF1947-A221-43CC-9147-AA1330A65041}" type="slidenum">
              <a:rPr lang="en-US" smtClean="0"/>
              <a:t>‹#›</a:t>
            </a:fld>
            <a:endParaRPr lang="en-US"/>
          </a:p>
        </p:txBody>
      </p:sp>
    </p:spTree>
    <p:extLst>
      <p:ext uri="{BB962C8B-B14F-4D97-AF65-F5344CB8AC3E}">
        <p14:creationId xmlns:p14="http://schemas.microsoft.com/office/powerpoint/2010/main" val="212388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0EC3-C984-4CC0-939C-9D6D7B4FF3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1C4403-BBC7-423A-8FBB-C84C59C0BC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75DB051-ED50-4A84-833B-809F4803E6D0}"/>
              </a:ext>
            </a:extLst>
          </p:cNvPr>
          <p:cNvSpPr>
            <a:spLocks noGrp="1"/>
          </p:cNvSpPr>
          <p:nvPr>
            <p:ph type="dt" sz="half" idx="10"/>
          </p:nvPr>
        </p:nvSpPr>
        <p:spPr/>
        <p:txBody>
          <a:bodyPr/>
          <a:lstStyle/>
          <a:p>
            <a:fld id="{5990D6B6-D89E-438E-BF12-CAA069C72BFE}" type="datetimeFigureOut">
              <a:rPr lang="en-US" smtClean="0"/>
              <a:t>Sat 01.06.19</a:t>
            </a:fld>
            <a:endParaRPr lang="en-US"/>
          </a:p>
        </p:txBody>
      </p:sp>
      <p:sp>
        <p:nvSpPr>
          <p:cNvPr id="5" name="Footer Placeholder 4">
            <a:extLst>
              <a:ext uri="{FF2B5EF4-FFF2-40B4-BE49-F238E27FC236}">
                <a16:creationId xmlns:a16="http://schemas.microsoft.com/office/drawing/2014/main" id="{F5ADB4E7-B683-4D31-9647-66B6915FB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18AD9-D1A8-472E-8624-BF6606DBE120}"/>
              </a:ext>
            </a:extLst>
          </p:cNvPr>
          <p:cNvSpPr>
            <a:spLocks noGrp="1"/>
          </p:cNvSpPr>
          <p:nvPr>
            <p:ph type="sldNum" sz="quarter" idx="12"/>
          </p:nvPr>
        </p:nvSpPr>
        <p:spPr/>
        <p:txBody>
          <a:bodyPr/>
          <a:lstStyle/>
          <a:p>
            <a:fld id="{EAFF1947-A221-43CC-9147-AA1330A65041}" type="slidenum">
              <a:rPr lang="en-US" smtClean="0"/>
              <a:t>‹#›</a:t>
            </a:fld>
            <a:endParaRPr lang="en-US"/>
          </a:p>
        </p:txBody>
      </p:sp>
    </p:spTree>
    <p:extLst>
      <p:ext uri="{BB962C8B-B14F-4D97-AF65-F5344CB8AC3E}">
        <p14:creationId xmlns:p14="http://schemas.microsoft.com/office/powerpoint/2010/main" val="2304788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653E-3EAB-49E5-AF16-E69819AE30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7A71EA-B48F-4F62-A6C4-7B87537091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3E0C29-ED49-4A47-BBDD-7ACCB7E83DC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FD06A8-0A25-427F-9424-7281C0EAB699}"/>
              </a:ext>
            </a:extLst>
          </p:cNvPr>
          <p:cNvSpPr>
            <a:spLocks noGrp="1"/>
          </p:cNvSpPr>
          <p:nvPr>
            <p:ph type="dt" sz="half" idx="10"/>
          </p:nvPr>
        </p:nvSpPr>
        <p:spPr/>
        <p:txBody>
          <a:bodyPr/>
          <a:lstStyle/>
          <a:p>
            <a:fld id="{5990D6B6-D89E-438E-BF12-CAA069C72BFE}" type="datetimeFigureOut">
              <a:rPr lang="en-US" smtClean="0"/>
              <a:t>Sat 01.06.19</a:t>
            </a:fld>
            <a:endParaRPr lang="en-US"/>
          </a:p>
        </p:txBody>
      </p:sp>
      <p:sp>
        <p:nvSpPr>
          <p:cNvPr id="6" name="Footer Placeholder 5">
            <a:extLst>
              <a:ext uri="{FF2B5EF4-FFF2-40B4-BE49-F238E27FC236}">
                <a16:creationId xmlns:a16="http://schemas.microsoft.com/office/drawing/2014/main" id="{4D87F822-E349-459C-815E-BF18BE6F5A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C5F1E6-55F4-4FAF-BB17-5076F6E3354A}"/>
              </a:ext>
            </a:extLst>
          </p:cNvPr>
          <p:cNvSpPr>
            <a:spLocks noGrp="1"/>
          </p:cNvSpPr>
          <p:nvPr>
            <p:ph type="sldNum" sz="quarter" idx="12"/>
          </p:nvPr>
        </p:nvSpPr>
        <p:spPr/>
        <p:txBody>
          <a:bodyPr/>
          <a:lstStyle/>
          <a:p>
            <a:fld id="{EAFF1947-A221-43CC-9147-AA1330A65041}" type="slidenum">
              <a:rPr lang="en-US" smtClean="0"/>
              <a:t>‹#›</a:t>
            </a:fld>
            <a:endParaRPr lang="en-US"/>
          </a:p>
        </p:txBody>
      </p:sp>
    </p:spTree>
    <p:extLst>
      <p:ext uri="{BB962C8B-B14F-4D97-AF65-F5344CB8AC3E}">
        <p14:creationId xmlns:p14="http://schemas.microsoft.com/office/powerpoint/2010/main" val="149083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112F-2466-48B2-8A77-65FEB5AE1D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AFFF3-FB4B-42E7-A759-6785239E10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5966C5-0A2A-4B54-80DD-58E489C72A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59ACE8-23FC-4B5B-90C0-BD19DD0A7F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263810B-0CB8-4381-A030-B984E9A400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8AB907-D17E-4A01-A6F4-574BCD95E9D6}"/>
              </a:ext>
            </a:extLst>
          </p:cNvPr>
          <p:cNvSpPr>
            <a:spLocks noGrp="1"/>
          </p:cNvSpPr>
          <p:nvPr>
            <p:ph type="dt" sz="half" idx="10"/>
          </p:nvPr>
        </p:nvSpPr>
        <p:spPr/>
        <p:txBody>
          <a:bodyPr/>
          <a:lstStyle/>
          <a:p>
            <a:fld id="{5990D6B6-D89E-438E-BF12-CAA069C72BFE}" type="datetimeFigureOut">
              <a:rPr lang="en-US" smtClean="0"/>
              <a:t>Sat 01.06.19</a:t>
            </a:fld>
            <a:endParaRPr lang="en-US"/>
          </a:p>
        </p:txBody>
      </p:sp>
      <p:sp>
        <p:nvSpPr>
          <p:cNvPr id="8" name="Footer Placeholder 7">
            <a:extLst>
              <a:ext uri="{FF2B5EF4-FFF2-40B4-BE49-F238E27FC236}">
                <a16:creationId xmlns:a16="http://schemas.microsoft.com/office/drawing/2014/main" id="{9B184901-5C85-410B-A6CD-538857ED12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26E97C-49AA-47F1-B863-6C8764A9A4B4}"/>
              </a:ext>
            </a:extLst>
          </p:cNvPr>
          <p:cNvSpPr>
            <a:spLocks noGrp="1"/>
          </p:cNvSpPr>
          <p:nvPr>
            <p:ph type="sldNum" sz="quarter" idx="12"/>
          </p:nvPr>
        </p:nvSpPr>
        <p:spPr/>
        <p:txBody>
          <a:bodyPr/>
          <a:lstStyle/>
          <a:p>
            <a:fld id="{EAFF1947-A221-43CC-9147-AA1330A65041}" type="slidenum">
              <a:rPr lang="en-US" smtClean="0"/>
              <a:t>‹#›</a:t>
            </a:fld>
            <a:endParaRPr lang="en-US"/>
          </a:p>
        </p:txBody>
      </p:sp>
    </p:spTree>
    <p:extLst>
      <p:ext uri="{BB962C8B-B14F-4D97-AF65-F5344CB8AC3E}">
        <p14:creationId xmlns:p14="http://schemas.microsoft.com/office/powerpoint/2010/main" val="1147552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4BD87-97C4-42B1-8724-C9C4936E23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E6F12C-6526-4094-B4FD-B88EAC175D84}"/>
              </a:ext>
            </a:extLst>
          </p:cNvPr>
          <p:cNvSpPr>
            <a:spLocks noGrp="1"/>
          </p:cNvSpPr>
          <p:nvPr>
            <p:ph type="dt" sz="half" idx="10"/>
          </p:nvPr>
        </p:nvSpPr>
        <p:spPr/>
        <p:txBody>
          <a:bodyPr/>
          <a:lstStyle/>
          <a:p>
            <a:fld id="{5990D6B6-D89E-438E-BF12-CAA069C72BFE}" type="datetimeFigureOut">
              <a:rPr lang="en-US" smtClean="0"/>
              <a:t>Sat 01.06.19</a:t>
            </a:fld>
            <a:endParaRPr lang="en-US"/>
          </a:p>
        </p:txBody>
      </p:sp>
      <p:sp>
        <p:nvSpPr>
          <p:cNvPr id="4" name="Footer Placeholder 3">
            <a:extLst>
              <a:ext uri="{FF2B5EF4-FFF2-40B4-BE49-F238E27FC236}">
                <a16:creationId xmlns:a16="http://schemas.microsoft.com/office/drawing/2014/main" id="{42FF18F7-A50A-46B2-B54D-C0B8C3E854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D2E772-3742-470C-BE59-6C1CA079BAFE}"/>
              </a:ext>
            </a:extLst>
          </p:cNvPr>
          <p:cNvSpPr>
            <a:spLocks noGrp="1"/>
          </p:cNvSpPr>
          <p:nvPr>
            <p:ph type="sldNum" sz="quarter" idx="12"/>
          </p:nvPr>
        </p:nvSpPr>
        <p:spPr/>
        <p:txBody>
          <a:bodyPr/>
          <a:lstStyle/>
          <a:p>
            <a:fld id="{EAFF1947-A221-43CC-9147-AA1330A65041}" type="slidenum">
              <a:rPr lang="en-US" smtClean="0"/>
              <a:t>‹#›</a:t>
            </a:fld>
            <a:endParaRPr lang="en-US"/>
          </a:p>
        </p:txBody>
      </p:sp>
    </p:spTree>
    <p:extLst>
      <p:ext uri="{BB962C8B-B14F-4D97-AF65-F5344CB8AC3E}">
        <p14:creationId xmlns:p14="http://schemas.microsoft.com/office/powerpoint/2010/main" val="47956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BDC2DF-60FB-416D-B4E6-5715E0DF20C4}"/>
              </a:ext>
            </a:extLst>
          </p:cNvPr>
          <p:cNvSpPr>
            <a:spLocks noGrp="1"/>
          </p:cNvSpPr>
          <p:nvPr>
            <p:ph type="dt" sz="half" idx="10"/>
          </p:nvPr>
        </p:nvSpPr>
        <p:spPr/>
        <p:txBody>
          <a:bodyPr/>
          <a:lstStyle/>
          <a:p>
            <a:fld id="{5990D6B6-D89E-438E-BF12-CAA069C72BFE}" type="datetimeFigureOut">
              <a:rPr lang="en-US" smtClean="0"/>
              <a:t>Sat 01.06.19</a:t>
            </a:fld>
            <a:endParaRPr lang="en-US"/>
          </a:p>
        </p:txBody>
      </p:sp>
      <p:sp>
        <p:nvSpPr>
          <p:cNvPr id="3" name="Footer Placeholder 2">
            <a:extLst>
              <a:ext uri="{FF2B5EF4-FFF2-40B4-BE49-F238E27FC236}">
                <a16:creationId xmlns:a16="http://schemas.microsoft.com/office/drawing/2014/main" id="{9C18FC78-BF21-499C-82F7-BAB4807536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569FC8-6722-4E43-8934-05F223032F3D}"/>
              </a:ext>
            </a:extLst>
          </p:cNvPr>
          <p:cNvSpPr>
            <a:spLocks noGrp="1"/>
          </p:cNvSpPr>
          <p:nvPr>
            <p:ph type="sldNum" sz="quarter" idx="12"/>
          </p:nvPr>
        </p:nvSpPr>
        <p:spPr/>
        <p:txBody>
          <a:bodyPr/>
          <a:lstStyle/>
          <a:p>
            <a:fld id="{EAFF1947-A221-43CC-9147-AA1330A65041}" type="slidenum">
              <a:rPr lang="en-US" smtClean="0"/>
              <a:t>‹#›</a:t>
            </a:fld>
            <a:endParaRPr lang="en-US"/>
          </a:p>
        </p:txBody>
      </p:sp>
    </p:spTree>
    <p:extLst>
      <p:ext uri="{BB962C8B-B14F-4D97-AF65-F5344CB8AC3E}">
        <p14:creationId xmlns:p14="http://schemas.microsoft.com/office/powerpoint/2010/main" val="3795455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A79C-631E-4D11-AC1A-40E78E5805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5D4806-A724-4FD3-8F10-8C32B36EB7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AA25CE-F913-4385-B115-C151829F79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54CAF0-8AB3-48D7-8889-103A2A947D37}"/>
              </a:ext>
            </a:extLst>
          </p:cNvPr>
          <p:cNvSpPr>
            <a:spLocks noGrp="1"/>
          </p:cNvSpPr>
          <p:nvPr>
            <p:ph type="dt" sz="half" idx="10"/>
          </p:nvPr>
        </p:nvSpPr>
        <p:spPr/>
        <p:txBody>
          <a:bodyPr/>
          <a:lstStyle/>
          <a:p>
            <a:fld id="{5990D6B6-D89E-438E-BF12-CAA069C72BFE}" type="datetimeFigureOut">
              <a:rPr lang="en-US" smtClean="0"/>
              <a:t>Sat 01.06.19</a:t>
            </a:fld>
            <a:endParaRPr lang="en-US"/>
          </a:p>
        </p:txBody>
      </p:sp>
      <p:sp>
        <p:nvSpPr>
          <p:cNvPr id="6" name="Footer Placeholder 5">
            <a:extLst>
              <a:ext uri="{FF2B5EF4-FFF2-40B4-BE49-F238E27FC236}">
                <a16:creationId xmlns:a16="http://schemas.microsoft.com/office/drawing/2014/main" id="{5C214519-4F75-4785-9762-F1CD89090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576A8B-7C5F-4607-867C-1E2B1221136F}"/>
              </a:ext>
            </a:extLst>
          </p:cNvPr>
          <p:cNvSpPr>
            <a:spLocks noGrp="1"/>
          </p:cNvSpPr>
          <p:nvPr>
            <p:ph type="sldNum" sz="quarter" idx="12"/>
          </p:nvPr>
        </p:nvSpPr>
        <p:spPr/>
        <p:txBody>
          <a:bodyPr/>
          <a:lstStyle/>
          <a:p>
            <a:fld id="{EAFF1947-A221-43CC-9147-AA1330A65041}" type="slidenum">
              <a:rPr lang="en-US" smtClean="0"/>
              <a:t>‹#›</a:t>
            </a:fld>
            <a:endParaRPr lang="en-US"/>
          </a:p>
        </p:txBody>
      </p:sp>
    </p:spTree>
    <p:extLst>
      <p:ext uri="{BB962C8B-B14F-4D97-AF65-F5344CB8AC3E}">
        <p14:creationId xmlns:p14="http://schemas.microsoft.com/office/powerpoint/2010/main" val="2934552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CDB58-1A85-4116-B01B-7E5357A6D0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F68EFE-31D2-45BB-94B5-B20B240B19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814C74-6285-4115-BBFE-4E4EBCD05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F82964-F741-469F-B8E3-372B707B6A03}"/>
              </a:ext>
            </a:extLst>
          </p:cNvPr>
          <p:cNvSpPr>
            <a:spLocks noGrp="1"/>
          </p:cNvSpPr>
          <p:nvPr>
            <p:ph type="dt" sz="half" idx="10"/>
          </p:nvPr>
        </p:nvSpPr>
        <p:spPr/>
        <p:txBody>
          <a:bodyPr/>
          <a:lstStyle/>
          <a:p>
            <a:fld id="{5990D6B6-D89E-438E-BF12-CAA069C72BFE}" type="datetimeFigureOut">
              <a:rPr lang="en-US" smtClean="0"/>
              <a:t>Sat 01.06.19</a:t>
            </a:fld>
            <a:endParaRPr lang="en-US"/>
          </a:p>
        </p:txBody>
      </p:sp>
      <p:sp>
        <p:nvSpPr>
          <p:cNvPr id="6" name="Footer Placeholder 5">
            <a:extLst>
              <a:ext uri="{FF2B5EF4-FFF2-40B4-BE49-F238E27FC236}">
                <a16:creationId xmlns:a16="http://schemas.microsoft.com/office/drawing/2014/main" id="{511F52C6-46FB-4F62-B002-9E3381E84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3761E-F6F5-41EC-882C-AEACE91256BB}"/>
              </a:ext>
            </a:extLst>
          </p:cNvPr>
          <p:cNvSpPr>
            <a:spLocks noGrp="1"/>
          </p:cNvSpPr>
          <p:nvPr>
            <p:ph type="sldNum" sz="quarter" idx="12"/>
          </p:nvPr>
        </p:nvSpPr>
        <p:spPr/>
        <p:txBody>
          <a:bodyPr/>
          <a:lstStyle/>
          <a:p>
            <a:fld id="{EAFF1947-A221-43CC-9147-AA1330A65041}" type="slidenum">
              <a:rPr lang="en-US" smtClean="0"/>
              <a:t>‹#›</a:t>
            </a:fld>
            <a:endParaRPr lang="en-US"/>
          </a:p>
        </p:txBody>
      </p:sp>
    </p:spTree>
    <p:extLst>
      <p:ext uri="{BB962C8B-B14F-4D97-AF65-F5344CB8AC3E}">
        <p14:creationId xmlns:p14="http://schemas.microsoft.com/office/powerpoint/2010/main" val="554859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92B1A2-2269-44ED-AF2B-2A29FCCF9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3F6B2-0F52-4179-86D3-98B2371516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D96EF-7859-46D1-8532-1708331CA1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90D6B6-D89E-438E-BF12-CAA069C72BFE}" type="datetimeFigureOut">
              <a:rPr lang="en-US" smtClean="0"/>
              <a:t>Sat 01.06.19</a:t>
            </a:fld>
            <a:endParaRPr lang="en-US"/>
          </a:p>
        </p:txBody>
      </p:sp>
      <p:sp>
        <p:nvSpPr>
          <p:cNvPr id="5" name="Footer Placeholder 4">
            <a:extLst>
              <a:ext uri="{FF2B5EF4-FFF2-40B4-BE49-F238E27FC236}">
                <a16:creationId xmlns:a16="http://schemas.microsoft.com/office/drawing/2014/main" id="{CEEDAB13-7E69-40FF-8D5D-D763867CE4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10525C-086B-4EAD-B4B3-4433D614C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F1947-A221-43CC-9147-AA1330A65041}" type="slidenum">
              <a:rPr lang="en-US" smtClean="0"/>
              <a:t>‹#›</a:t>
            </a:fld>
            <a:endParaRPr lang="en-US"/>
          </a:p>
        </p:txBody>
      </p:sp>
    </p:spTree>
    <p:extLst>
      <p:ext uri="{BB962C8B-B14F-4D97-AF65-F5344CB8AC3E}">
        <p14:creationId xmlns:p14="http://schemas.microsoft.com/office/powerpoint/2010/main" val="3657407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6616-CF63-42B3-B2B5-395C7CAA69B1}"/>
              </a:ext>
            </a:extLst>
          </p:cNvPr>
          <p:cNvSpPr>
            <a:spLocks noGrp="1"/>
          </p:cNvSpPr>
          <p:nvPr>
            <p:ph type="ctrTitle"/>
          </p:nvPr>
        </p:nvSpPr>
        <p:spPr/>
        <p:txBody>
          <a:bodyPr/>
          <a:lstStyle/>
          <a:p>
            <a:r>
              <a:rPr lang="en-US" dirty="0"/>
              <a:t>Lookup functions in spreadsheets</a:t>
            </a:r>
          </a:p>
        </p:txBody>
      </p:sp>
      <p:sp>
        <p:nvSpPr>
          <p:cNvPr id="3" name="Subtitle 2">
            <a:extLst>
              <a:ext uri="{FF2B5EF4-FFF2-40B4-BE49-F238E27FC236}">
                <a16:creationId xmlns:a16="http://schemas.microsoft.com/office/drawing/2014/main" id="{19B699C5-1435-4017-AD01-41CA7162A8E0}"/>
              </a:ext>
            </a:extLst>
          </p:cNvPr>
          <p:cNvSpPr>
            <a:spLocks noGrp="1"/>
          </p:cNvSpPr>
          <p:nvPr>
            <p:ph type="subTitle" idx="1"/>
          </p:nvPr>
        </p:nvSpPr>
        <p:spPr/>
        <p:txBody>
          <a:bodyPr/>
          <a:lstStyle/>
          <a:p>
            <a:r>
              <a:rPr lang="en-US" dirty="0"/>
              <a:t>Paul </a:t>
            </a:r>
            <a:r>
              <a:rPr lang="en-US" dirty="0" err="1"/>
              <a:t>kisambira</a:t>
            </a:r>
            <a:endParaRPr lang="en-US" dirty="0"/>
          </a:p>
          <a:p>
            <a:r>
              <a:rPr lang="en-US" dirty="0"/>
              <a:t>pkisambira@ucu.ac.ug</a:t>
            </a:r>
          </a:p>
        </p:txBody>
      </p:sp>
    </p:spTree>
    <p:extLst>
      <p:ext uri="{BB962C8B-B14F-4D97-AF65-F5344CB8AC3E}">
        <p14:creationId xmlns:p14="http://schemas.microsoft.com/office/powerpoint/2010/main" val="86108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D8285-9397-417C-ACBE-3D867F82418F}"/>
              </a:ext>
            </a:extLst>
          </p:cNvPr>
          <p:cNvSpPr>
            <a:spLocks noGrp="1"/>
          </p:cNvSpPr>
          <p:nvPr>
            <p:ph type="title"/>
          </p:nvPr>
        </p:nvSpPr>
        <p:spPr/>
        <p:txBody>
          <a:bodyPr/>
          <a:lstStyle/>
          <a:p>
            <a:r>
              <a:rPr lang="en-US" b="1" dirty="0"/>
              <a:t>Steps for Applying the VLOOKUP function </a:t>
            </a:r>
            <a:br>
              <a:rPr lang="en-US" b="1" dirty="0"/>
            </a:br>
            <a:endParaRPr lang="en-US" dirty="0"/>
          </a:p>
        </p:txBody>
      </p:sp>
      <p:sp>
        <p:nvSpPr>
          <p:cNvPr id="3" name="Content Placeholder 2">
            <a:extLst>
              <a:ext uri="{FF2B5EF4-FFF2-40B4-BE49-F238E27FC236}">
                <a16:creationId xmlns:a16="http://schemas.microsoft.com/office/drawing/2014/main" id="{04FB7D7D-7A5A-4F8F-9FF4-B93E2C4EE96C}"/>
              </a:ext>
            </a:extLst>
          </p:cNvPr>
          <p:cNvSpPr>
            <a:spLocks noGrp="1"/>
          </p:cNvSpPr>
          <p:nvPr>
            <p:ph idx="1"/>
          </p:nvPr>
        </p:nvSpPr>
        <p:spPr/>
        <p:txBody>
          <a:bodyPr/>
          <a:lstStyle/>
          <a:p>
            <a:r>
              <a:rPr lang="en-US" b="1" dirty="0"/>
              <a:t>Step 1) </a:t>
            </a:r>
            <a:r>
              <a:rPr lang="en-US" dirty="0"/>
              <a:t>we need to navigate to the cell where you want to view the Salary of the particular Employee.- (in this instance, Click the cell with index 'H3’) </a:t>
            </a:r>
          </a:p>
          <a:p>
            <a:endParaRPr lang="en-US" dirty="0"/>
          </a:p>
        </p:txBody>
      </p:sp>
      <p:pic>
        <p:nvPicPr>
          <p:cNvPr id="5" name="Picture 4">
            <a:extLst>
              <a:ext uri="{FF2B5EF4-FFF2-40B4-BE49-F238E27FC236}">
                <a16:creationId xmlns:a16="http://schemas.microsoft.com/office/drawing/2014/main" id="{CFB4FA55-6722-4DBF-83BD-BDD62B47F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357" y="3210818"/>
            <a:ext cx="5950225" cy="1944278"/>
          </a:xfrm>
          <a:prstGeom prst="rect">
            <a:avLst/>
          </a:prstGeom>
        </p:spPr>
      </p:pic>
    </p:spTree>
    <p:extLst>
      <p:ext uri="{BB962C8B-B14F-4D97-AF65-F5344CB8AC3E}">
        <p14:creationId xmlns:p14="http://schemas.microsoft.com/office/powerpoint/2010/main" val="519817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9C326-2771-4FB0-AD93-7E02B1D7EA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96C199-7FFC-4953-A0E5-2C2436C928C0}"/>
              </a:ext>
            </a:extLst>
          </p:cNvPr>
          <p:cNvSpPr>
            <a:spLocks noGrp="1"/>
          </p:cNvSpPr>
          <p:nvPr>
            <p:ph idx="1"/>
          </p:nvPr>
        </p:nvSpPr>
        <p:spPr/>
        <p:txBody>
          <a:bodyPr>
            <a:normAutofit lnSpcReduction="10000"/>
          </a:bodyPr>
          <a:lstStyle/>
          <a:p>
            <a:r>
              <a:rPr lang="en-US" b="1" dirty="0"/>
              <a:t>Step 2) </a:t>
            </a:r>
            <a:r>
              <a:rPr lang="en-US" dirty="0"/>
              <a:t>Enter the VLOOKUP Function in the Cell: Start with an </a:t>
            </a:r>
            <a:r>
              <a:rPr lang="en-US" b="1" dirty="0"/>
              <a:t>equal sign which denotes that a function is entered</a:t>
            </a:r>
            <a:r>
              <a:rPr lang="en-US" dirty="0"/>
              <a:t>, '</a:t>
            </a:r>
            <a:r>
              <a:rPr lang="en-US" b="1" dirty="0"/>
              <a:t>VLOOKUP' keyword</a:t>
            </a:r>
            <a:r>
              <a:rPr lang="en-US" dirty="0"/>
              <a:t> is used after the equal sign depicting VLOOKUP function </a:t>
            </a:r>
            <a:r>
              <a:rPr lang="en-US" b="1" dirty="0"/>
              <a:t>=VLOOKUP () </a:t>
            </a:r>
          </a:p>
          <a:p>
            <a:endParaRPr lang="en-US" b="1" dirty="0"/>
          </a:p>
          <a:p>
            <a:endParaRPr lang="en-US" b="1" dirty="0"/>
          </a:p>
          <a:p>
            <a:endParaRPr lang="en-US" b="1" dirty="0"/>
          </a:p>
          <a:p>
            <a:endParaRPr lang="en-US" b="1" dirty="0"/>
          </a:p>
          <a:p>
            <a:endParaRPr lang="en-US" b="1" dirty="0"/>
          </a:p>
          <a:p>
            <a:r>
              <a:rPr lang="en-US" dirty="0"/>
              <a:t>The parenthesis will contain the Set of Arguments (Arguments are the piece of data that function needs in order to execute).</a:t>
            </a:r>
          </a:p>
          <a:p>
            <a:endParaRPr lang="en-US" dirty="0"/>
          </a:p>
        </p:txBody>
      </p:sp>
      <p:pic>
        <p:nvPicPr>
          <p:cNvPr id="5" name="Picture 4">
            <a:extLst>
              <a:ext uri="{FF2B5EF4-FFF2-40B4-BE49-F238E27FC236}">
                <a16:creationId xmlns:a16="http://schemas.microsoft.com/office/drawing/2014/main" id="{614E473A-A38E-4CFD-A921-5B68C99EC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9690" y="3134518"/>
            <a:ext cx="7715458" cy="2033829"/>
          </a:xfrm>
          <a:prstGeom prst="rect">
            <a:avLst/>
          </a:prstGeom>
        </p:spPr>
      </p:pic>
    </p:spTree>
    <p:extLst>
      <p:ext uri="{BB962C8B-B14F-4D97-AF65-F5344CB8AC3E}">
        <p14:creationId xmlns:p14="http://schemas.microsoft.com/office/powerpoint/2010/main" val="2511907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1220F-B5E7-4174-9689-5478CF7810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989F6F-7239-4AA3-9EF9-99EF4A6449B3}"/>
              </a:ext>
            </a:extLst>
          </p:cNvPr>
          <p:cNvSpPr>
            <a:spLocks noGrp="1"/>
          </p:cNvSpPr>
          <p:nvPr>
            <p:ph idx="1"/>
          </p:nvPr>
        </p:nvSpPr>
        <p:spPr/>
        <p:txBody>
          <a:bodyPr/>
          <a:lstStyle/>
          <a:p>
            <a:r>
              <a:rPr lang="en-US" b="1" dirty="0"/>
              <a:t>Step 3) First Argument: </a:t>
            </a:r>
            <a:r>
              <a:rPr lang="en-US" dirty="0"/>
              <a:t>the first argument would be the cell reference (as the placeholder) for the value that needs to be searched or the lookup value. Lookup value refers to the data which is already available or data which you know. </a:t>
            </a:r>
          </a:p>
          <a:p>
            <a:pPr marL="0" indent="0">
              <a:buNone/>
            </a:pPr>
            <a:r>
              <a:rPr lang="en-US" dirty="0"/>
              <a:t>(In this case, Employee Code is considered as the lookup value so that the first argument will be H2, i.e., the value which needs to be looked up or searched, will be present on the cell reference 'H2').</a:t>
            </a:r>
          </a:p>
        </p:txBody>
      </p:sp>
    </p:spTree>
    <p:extLst>
      <p:ext uri="{BB962C8B-B14F-4D97-AF65-F5344CB8AC3E}">
        <p14:creationId xmlns:p14="http://schemas.microsoft.com/office/powerpoint/2010/main" val="4102957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82675-5ACB-4B4F-8033-B0A00898896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EA59CA1-225A-4A14-AF46-6F35CA0948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597348" cy="2563260"/>
          </a:xfrm>
        </p:spPr>
      </p:pic>
    </p:spTree>
    <p:extLst>
      <p:ext uri="{BB962C8B-B14F-4D97-AF65-F5344CB8AC3E}">
        <p14:creationId xmlns:p14="http://schemas.microsoft.com/office/powerpoint/2010/main" val="203474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21564-1D42-45A9-92A5-2045755375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338C22-E033-4300-88E4-85D805ADF35B}"/>
              </a:ext>
            </a:extLst>
          </p:cNvPr>
          <p:cNvSpPr>
            <a:spLocks noGrp="1"/>
          </p:cNvSpPr>
          <p:nvPr>
            <p:ph idx="1"/>
          </p:nvPr>
        </p:nvSpPr>
        <p:spPr/>
        <p:txBody>
          <a:bodyPr/>
          <a:lstStyle/>
          <a:p>
            <a:r>
              <a:rPr lang="en-US" b="1" dirty="0"/>
              <a:t>Step 4) Second Argument: </a:t>
            </a:r>
            <a:r>
              <a:rPr lang="en-US" dirty="0"/>
              <a:t>It refers to the block of values that are needed to be searched.</a:t>
            </a:r>
          </a:p>
          <a:p>
            <a:r>
              <a:rPr lang="en-US" dirty="0"/>
              <a:t> In Excel/</a:t>
            </a:r>
            <a:r>
              <a:rPr lang="en-US" dirty="0" err="1"/>
              <a:t>libreoffice</a:t>
            </a:r>
            <a:r>
              <a:rPr lang="en-US" dirty="0"/>
              <a:t> calc, this block of values is known as </a:t>
            </a:r>
            <a:r>
              <a:rPr lang="en-US" b="1" dirty="0"/>
              <a:t>table array</a:t>
            </a:r>
            <a:r>
              <a:rPr lang="en-US" dirty="0"/>
              <a:t> or the lookup table. In our instance, </a:t>
            </a:r>
            <a:r>
              <a:rPr lang="en-US" b="1" dirty="0"/>
              <a:t>the lookup table</a:t>
            </a:r>
            <a:r>
              <a:rPr lang="en-US" dirty="0"/>
              <a:t> would be </a:t>
            </a:r>
            <a:r>
              <a:rPr lang="en-US" b="1" dirty="0"/>
              <a:t>from cell reference B2 to E25,</a:t>
            </a:r>
            <a:r>
              <a:rPr lang="en-US" dirty="0"/>
              <a:t>i.e., the complete block where the corresponding value would be searched. </a:t>
            </a:r>
          </a:p>
        </p:txBody>
      </p:sp>
    </p:spTree>
    <p:extLst>
      <p:ext uri="{BB962C8B-B14F-4D97-AF65-F5344CB8AC3E}">
        <p14:creationId xmlns:p14="http://schemas.microsoft.com/office/powerpoint/2010/main" val="2343175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2724-F5C3-4939-A597-991DD64A7EE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2AA0D90-581F-495E-83CA-350F01852D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904" y="1825624"/>
            <a:ext cx="9965635" cy="4548671"/>
          </a:xfrm>
        </p:spPr>
      </p:pic>
    </p:spTree>
    <p:extLst>
      <p:ext uri="{BB962C8B-B14F-4D97-AF65-F5344CB8AC3E}">
        <p14:creationId xmlns:p14="http://schemas.microsoft.com/office/powerpoint/2010/main" val="3772145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44B1A-1466-4903-9DE2-15ECBB9C25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BD84AF-27F3-4C84-90B4-BC1B44CC80FE}"/>
              </a:ext>
            </a:extLst>
          </p:cNvPr>
          <p:cNvSpPr>
            <a:spLocks noGrp="1"/>
          </p:cNvSpPr>
          <p:nvPr>
            <p:ph idx="1"/>
          </p:nvPr>
        </p:nvSpPr>
        <p:spPr/>
        <p:txBody>
          <a:bodyPr/>
          <a:lstStyle/>
          <a:p>
            <a:r>
              <a:rPr lang="en-US" b="1" dirty="0"/>
              <a:t>Step 5) Third Argument: </a:t>
            </a:r>
            <a:r>
              <a:rPr lang="en-US" dirty="0"/>
              <a:t>It refers to the column reference. In other words, it notifies VLOOKUP where you expect to find the data, you want to view. (Column reference is the column index in the lookup table of the column where the corresponding value ought to be found.) In this case, the column reference would be 4 as the Employee's Salary column has an index of 4 as per the lookup table. </a:t>
            </a:r>
          </a:p>
        </p:txBody>
      </p:sp>
    </p:spTree>
    <p:extLst>
      <p:ext uri="{BB962C8B-B14F-4D97-AF65-F5344CB8AC3E}">
        <p14:creationId xmlns:p14="http://schemas.microsoft.com/office/powerpoint/2010/main" val="3125391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1A63-1476-4FA0-B3A2-9E97A12537C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5A071CB-15AC-4657-BBAD-A5B5C75225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280374" cy="4667250"/>
          </a:xfrm>
        </p:spPr>
      </p:pic>
    </p:spTree>
    <p:extLst>
      <p:ext uri="{BB962C8B-B14F-4D97-AF65-F5344CB8AC3E}">
        <p14:creationId xmlns:p14="http://schemas.microsoft.com/office/powerpoint/2010/main" val="2697604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63337-6EDC-4F26-A562-E38B3F6114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27CB45-7B24-445F-95DC-8934432B0BFA}"/>
              </a:ext>
            </a:extLst>
          </p:cNvPr>
          <p:cNvSpPr>
            <a:spLocks noGrp="1"/>
          </p:cNvSpPr>
          <p:nvPr>
            <p:ph idx="1"/>
          </p:nvPr>
        </p:nvSpPr>
        <p:spPr/>
        <p:txBody>
          <a:bodyPr/>
          <a:lstStyle/>
          <a:p>
            <a:r>
              <a:rPr lang="en-US" b="1" dirty="0"/>
              <a:t>Step 6) Fourth Argument: </a:t>
            </a:r>
            <a:r>
              <a:rPr lang="en-US" dirty="0"/>
              <a:t>The last argument is range lookup. It tells the VLOOKUP function whether we want the approximate match or the exact match to the lookup value. In this case, we want the exact match ('FALSE' keyword). </a:t>
            </a:r>
          </a:p>
          <a:p>
            <a:pPr lvl="1"/>
            <a:r>
              <a:rPr lang="en-US" b="1" dirty="0"/>
              <a:t>FALSE: </a:t>
            </a:r>
            <a:r>
              <a:rPr lang="en-US" dirty="0"/>
              <a:t>Refers to the Exact Match.</a:t>
            </a:r>
          </a:p>
          <a:p>
            <a:pPr lvl="1"/>
            <a:r>
              <a:rPr lang="en-US" b="1" dirty="0"/>
              <a:t>TRUE: </a:t>
            </a:r>
            <a:r>
              <a:rPr lang="en-US" dirty="0"/>
              <a:t>Refers for Approximate Match.</a:t>
            </a:r>
          </a:p>
          <a:p>
            <a:endParaRPr lang="en-US" dirty="0"/>
          </a:p>
        </p:txBody>
      </p:sp>
    </p:spTree>
    <p:extLst>
      <p:ext uri="{BB962C8B-B14F-4D97-AF65-F5344CB8AC3E}">
        <p14:creationId xmlns:p14="http://schemas.microsoft.com/office/powerpoint/2010/main" val="377882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53327-77D8-4210-94FE-EDBC53524CB0}"/>
              </a:ext>
            </a:extLst>
          </p:cNvPr>
          <p:cNvSpPr>
            <a:spLocks noGrp="1"/>
          </p:cNvSpPr>
          <p:nvPr>
            <p:ph type="title"/>
          </p:nvPr>
        </p:nvSpPr>
        <p:spPr/>
        <p:txBody>
          <a:bodyPr/>
          <a:lstStyle/>
          <a:p>
            <a:r>
              <a:rPr lang="en-US" dirty="0"/>
              <a:t>VLOOKUP for Approximate Matches (TRUE Keyword as the last parameter)</a:t>
            </a:r>
          </a:p>
        </p:txBody>
      </p:sp>
      <p:sp>
        <p:nvSpPr>
          <p:cNvPr id="3" name="Content Placeholder 2">
            <a:extLst>
              <a:ext uri="{FF2B5EF4-FFF2-40B4-BE49-F238E27FC236}">
                <a16:creationId xmlns:a16="http://schemas.microsoft.com/office/drawing/2014/main" id="{2990AB5B-C15B-40E2-BA53-73EB5F512578}"/>
              </a:ext>
            </a:extLst>
          </p:cNvPr>
          <p:cNvSpPr>
            <a:spLocks noGrp="1"/>
          </p:cNvSpPr>
          <p:nvPr>
            <p:ph idx="1"/>
          </p:nvPr>
        </p:nvSpPr>
        <p:spPr/>
        <p:txBody>
          <a:bodyPr/>
          <a:lstStyle/>
          <a:p>
            <a:r>
              <a:rPr lang="en-US" dirty="0"/>
              <a:t>Consider a scenario where a table calculates discounts for the customers who do not want to buy exactly tens or hundreds of items. </a:t>
            </a:r>
          </a:p>
          <a:p>
            <a:r>
              <a:rPr lang="en-US" dirty="0"/>
              <a:t>As shown below, certain Company has imposed discounts on the quantity of items ranging from 1 to 10,000: </a:t>
            </a:r>
          </a:p>
          <a:p>
            <a:endParaRPr lang="en-US" dirty="0"/>
          </a:p>
        </p:txBody>
      </p:sp>
      <p:pic>
        <p:nvPicPr>
          <p:cNvPr id="5" name="Picture 4">
            <a:extLst>
              <a:ext uri="{FF2B5EF4-FFF2-40B4-BE49-F238E27FC236}">
                <a16:creationId xmlns:a16="http://schemas.microsoft.com/office/drawing/2014/main" id="{E86AA0AC-28FC-4388-8789-C35A5397ED39}"/>
              </a:ext>
            </a:extLst>
          </p:cNvPr>
          <p:cNvPicPr>
            <a:picLocks noChangeAspect="1"/>
          </p:cNvPicPr>
          <p:nvPr/>
        </p:nvPicPr>
        <p:blipFill rotWithShape="1">
          <a:blip r:embed="rId2">
            <a:extLst>
              <a:ext uri="{28A0092B-C50C-407E-A947-70E740481C1C}">
                <a14:useLocalDpi xmlns:a14="http://schemas.microsoft.com/office/drawing/2010/main" val="0"/>
              </a:ext>
            </a:extLst>
          </a:blip>
          <a:srcRect l="272" t="-250" r="272" b="52542"/>
          <a:stretch/>
        </p:blipFill>
        <p:spPr>
          <a:xfrm>
            <a:off x="1577009" y="3644348"/>
            <a:ext cx="7209182" cy="2532615"/>
          </a:xfrm>
          <a:prstGeom prst="rect">
            <a:avLst/>
          </a:prstGeom>
        </p:spPr>
      </p:pic>
    </p:spTree>
    <p:extLst>
      <p:ext uri="{BB962C8B-B14F-4D97-AF65-F5344CB8AC3E}">
        <p14:creationId xmlns:p14="http://schemas.microsoft.com/office/powerpoint/2010/main" val="3853243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87EC-77FA-4ADE-B7C1-D4E4AF30A9A2}"/>
              </a:ext>
            </a:extLst>
          </p:cNvPr>
          <p:cNvSpPr>
            <a:spLocks noGrp="1"/>
          </p:cNvSpPr>
          <p:nvPr>
            <p:ph type="title"/>
          </p:nvPr>
        </p:nvSpPr>
        <p:spPr/>
        <p:txBody>
          <a:bodyPr/>
          <a:lstStyle/>
          <a:p>
            <a:r>
              <a:rPr lang="en-US" b="1" dirty="0"/>
              <a:t>What is VLOOKUP?</a:t>
            </a:r>
            <a:br>
              <a:rPr lang="en-US" b="1" dirty="0"/>
            </a:br>
            <a:endParaRPr lang="en-US" dirty="0"/>
          </a:p>
        </p:txBody>
      </p:sp>
      <p:sp>
        <p:nvSpPr>
          <p:cNvPr id="3" name="Content Placeholder 2">
            <a:extLst>
              <a:ext uri="{FF2B5EF4-FFF2-40B4-BE49-F238E27FC236}">
                <a16:creationId xmlns:a16="http://schemas.microsoft.com/office/drawing/2014/main" id="{CC73BBE4-B76F-46F0-BC12-8A0E93ED314F}"/>
              </a:ext>
            </a:extLst>
          </p:cNvPr>
          <p:cNvSpPr>
            <a:spLocks noGrp="1"/>
          </p:cNvSpPr>
          <p:nvPr>
            <p:ph idx="1"/>
          </p:nvPr>
        </p:nvSpPr>
        <p:spPr/>
        <p:txBody>
          <a:bodyPr/>
          <a:lstStyle/>
          <a:p>
            <a:r>
              <a:rPr lang="en-US" dirty="0" err="1"/>
              <a:t>Vlookup</a:t>
            </a:r>
            <a:r>
              <a:rPr lang="en-US" dirty="0"/>
              <a:t> (V stands for 'Vertical') is an in-built function in excel/libre office calc which allows establishing a relationship between different columns of excel.</a:t>
            </a:r>
          </a:p>
          <a:p>
            <a:r>
              <a:rPr lang="en-US" dirty="0"/>
              <a:t> In other words, it allows you to find (look up) a value from one column of data and returns it's respective or corresponding value from another column. </a:t>
            </a:r>
          </a:p>
        </p:txBody>
      </p:sp>
    </p:spTree>
    <p:extLst>
      <p:ext uri="{BB962C8B-B14F-4D97-AF65-F5344CB8AC3E}">
        <p14:creationId xmlns:p14="http://schemas.microsoft.com/office/powerpoint/2010/main" val="2690675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2768A-CEF6-4D49-82E3-81923B5C10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C3E023-B8D2-4E5F-972A-D7DAF448B9B5}"/>
              </a:ext>
            </a:extLst>
          </p:cNvPr>
          <p:cNvSpPr>
            <a:spLocks noGrp="1"/>
          </p:cNvSpPr>
          <p:nvPr>
            <p:ph idx="1"/>
          </p:nvPr>
        </p:nvSpPr>
        <p:spPr/>
        <p:txBody>
          <a:bodyPr/>
          <a:lstStyle/>
          <a:p>
            <a:r>
              <a:rPr lang="en-US" dirty="0"/>
              <a:t>Now it is uncertain that the customer buys exactly hundreds or thousands of items. </a:t>
            </a:r>
          </a:p>
          <a:p>
            <a:r>
              <a:rPr lang="en-US" dirty="0"/>
              <a:t>In this case, Discount will be applied as per the VLOOKUP's Approximate Matches. In other words, we do not want to limit them for finding matches to just the values present in the column that are 1, 10, 100, 1000, 10000. Here are the steps: </a:t>
            </a:r>
          </a:p>
        </p:txBody>
      </p:sp>
    </p:spTree>
    <p:extLst>
      <p:ext uri="{BB962C8B-B14F-4D97-AF65-F5344CB8AC3E}">
        <p14:creationId xmlns:p14="http://schemas.microsoft.com/office/powerpoint/2010/main" val="3580861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7CEB-455D-4BFB-A39A-952AF909A8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4F1B75-083E-4F99-8996-3DC0313A0ACC}"/>
              </a:ext>
            </a:extLst>
          </p:cNvPr>
          <p:cNvSpPr>
            <a:spLocks noGrp="1"/>
          </p:cNvSpPr>
          <p:nvPr>
            <p:ph idx="1"/>
          </p:nvPr>
        </p:nvSpPr>
        <p:spPr/>
        <p:txBody>
          <a:bodyPr/>
          <a:lstStyle/>
          <a:p>
            <a:r>
              <a:rPr lang="en-US" b="1" dirty="0"/>
              <a:t>Step 1) Click on the cell</a:t>
            </a:r>
            <a:r>
              <a:rPr lang="en-US" dirty="0"/>
              <a:t> where </a:t>
            </a:r>
            <a:r>
              <a:rPr lang="en-US" b="1" dirty="0"/>
              <a:t>the VLOOKUP function needs to be applied i.e. Cell reference 'I2’</a:t>
            </a:r>
            <a:r>
              <a:rPr lang="en-US" dirty="0"/>
              <a:t>. </a:t>
            </a:r>
          </a:p>
          <a:p>
            <a:endParaRPr lang="en-US" dirty="0"/>
          </a:p>
        </p:txBody>
      </p:sp>
      <p:pic>
        <p:nvPicPr>
          <p:cNvPr id="5" name="Picture 4">
            <a:extLst>
              <a:ext uri="{FF2B5EF4-FFF2-40B4-BE49-F238E27FC236}">
                <a16:creationId xmlns:a16="http://schemas.microsoft.com/office/drawing/2014/main" id="{933B8E85-9674-4FA8-82EF-74FAE2967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1" y="2910301"/>
            <a:ext cx="6353796" cy="2377316"/>
          </a:xfrm>
          <a:prstGeom prst="rect">
            <a:avLst/>
          </a:prstGeom>
        </p:spPr>
      </p:pic>
    </p:spTree>
    <p:extLst>
      <p:ext uri="{BB962C8B-B14F-4D97-AF65-F5344CB8AC3E}">
        <p14:creationId xmlns:p14="http://schemas.microsoft.com/office/powerpoint/2010/main" val="2026849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B61A-98BE-4C41-874F-3E6B583B2E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757271-AC80-4D8A-A318-2C80C67B6290}"/>
              </a:ext>
            </a:extLst>
          </p:cNvPr>
          <p:cNvSpPr>
            <a:spLocks noGrp="1"/>
          </p:cNvSpPr>
          <p:nvPr>
            <p:ph idx="1"/>
          </p:nvPr>
        </p:nvSpPr>
        <p:spPr/>
        <p:txBody>
          <a:bodyPr/>
          <a:lstStyle/>
          <a:p>
            <a:r>
              <a:rPr lang="en-US" b="1" dirty="0"/>
              <a:t>Step 2) </a:t>
            </a:r>
            <a:r>
              <a:rPr lang="en-US" dirty="0"/>
              <a:t>Enter '=VLOOKUP()' in the cell. In the parenthesis </a:t>
            </a:r>
            <a:r>
              <a:rPr lang="en-US" b="1" dirty="0"/>
              <a:t>enter the set of Arguments </a:t>
            </a:r>
            <a:r>
              <a:rPr lang="en-US" dirty="0"/>
              <a:t>for the above instance. </a:t>
            </a:r>
          </a:p>
          <a:p>
            <a:endParaRPr lang="en-US" dirty="0"/>
          </a:p>
        </p:txBody>
      </p:sp>
      <p:pic>
        <p:nvPicPr>
          <p:cNvPr id="5" name="Picture 4">
            <a:extLst>
              <a:ext uri="{FF2B5EF4-FFF2-40B4-BE49-F238E27FC236}">
                <a16:creationId xmlns:a16="http://schemas.microsoft.com/office/drawing/2014/main" id="{3E402296-3D4E-4611-A40D-7156E4265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507" y="2967451"/>
            <a:ext cx="6896100" cy="2619375"/>
          </a:xfrm>
          <a:prstGeom prst="rect">
            <a:avLst/>
          </a:prstGeom>
        </p:spPr>
      </p:pic>
    </p:spTree>
    <p:extLst>
      <p:ext uri="{BB962C8B-B14F-4D97-AF65-F5344CB8AC3E}">
        <p14:creationId xmlns:p14="http://schemas.microsoft.com/office/powerpoint/2010/main" val="3301966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EAB9-FA64-4D8B-B0E9-BD43ECB046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7A929E-5041-4805-B40E-39E3AC9A6286}"/>
              </a:ext>
            </a:extLst>
          </p:cNvPr>
          <p:cNvSpPr>
            <a:spLocks noGrp="1"/>
          </p:cNvSpPr>
          <p:nvPr>
            <p:ph idx="1"/>
          </p:nvPr>
        </p:nvSpPr>
        <p:spPr/>
        <p:txBody>
          <a:bodyPr/>
          <a:lstStyle/>
          <a:p>
            <a:r>
              <a:rPr lang="en-US" b="1" dirty="0"/>
              <a:t>Step 3) </a:t>
            </a:r>
            <a:r>
              <a:rPr lang="en-US" dirty="0"/>
              <a:t>Enter the Arguments: </a:t>
            </a:r>
          </a:p>
          <a:p>
            <a:r>
              <a:rPr lang="en-US" b="1" dirty="0"/>
              <a:t>Argument 1: </a:t>
            </a:r>
            <a:r>
              <a:rPr lang="en-US" dirty="0"/>
              <a:t>Enter the Cell reference of the cell at which the value present will be searched for the corresponding value in the lookup table. </a:t>
            </a:r>
          </a:p>
          <a:p>
            <a:endParaRPr lang="en-US" dirty="0"/>
          </a:p>
        </p:txBody>
      </p:sp>
      <p:pic>
        <p:nvPicPr>
          <p:cNvPr id="5" name="Picture 4">
            <a:extLst>
              <a:ext uri="{FF2B5EF4-FFF2-40B4-BE49-F238E27FC236}">
                <a16:creationId xmlns:a16="http://schemas.microsoft.com/office/drawing/2014/main" id="{D79B4B97-5CD8-4A42-97DD-B26263592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534" y="3429000"/>
            <a:ext cx="7556431" cy="2747963"/>
          </a:xfrm>
          <a:prstGeom prst="rect">
            <a:avLst/>
          </a:prstGeom>
        </p:spPr>
      </p:pic>
    </p:spTree>
    <p:extLst>
      <p:ext uri="{BB962C8B-B14F-4D97-AF65-F5344CB8AC3E}">
        <p14:creationId xmlns:p14="http://schemas.microsoft.com/office/powerpoint/2010/main" val="3731246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39C9E-C39A-4207-96E6-F5579FAEB9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497289-52E4-4951-BAB0-4209AD4968AB}"/>
              </a:ext>
            </a:extLst>
          </p:cNvPr>
          <p:cNvSpPr>
            <a:spLocks noGrp="1"/>
          </p:cNvSpPr>
          <p:nvPr>
            <p:ph idx="1"/>
          </p:nvPr>
        </p:nvSpPr>
        <p:spPr/>
        <p:txBody>
          <a:bodyPr/>
          <a:lstStyle/>
          <a:p>
            <a:r>
              <a:rPr lang="en-US" b="1" dirty="0"/>
              <a:t>Step 4) Argument 2: </a:t>
            </a:r>
            <a:r>
              <a:rPr lang="en-US" dirty="0"/>
              <a:t>Choose the lookup table or the table array in which you want VLOOKUP to search for the corresponding value.(In this case, choose the columns Quantity and Discount) </a:t>
            </a:r>
          </a:p>
          <a:p>
            <a:endParaRPr lang="en-US" dirty="0"/>
          </a:p>
        </p:txBody>
      </p:sp>
      <p:pic>
        <p:nvPicPr>
          <p:cNvPr id="5" name="Picture 4">
            <a:extLst>
              <a:ext uri="{FF2B5EF4-FFF2-40B4-BE49-F238E27FC236}">
                <a16:creationId xmlns:a16="http://schemas.microsoft.com/office/drawing/2014/main" id="{F3EFD2F5-B410-4D88-BE58-1E1E592EA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13" y="3046136"/>
            <a:ext cx="7553739" cy="2970351"/>
          </a:xfrm>
          <a:prstGeom prst="rect">
            <a:avLst/>
          </a:prstGeom>
        </p:spPr>
      </p:pic>
    </p:spTree>
    <p:extLst>
      <p:ext uri="{BB962C8B-B14F-4D97-AF65-F5344CB8AC3E}">
        <p14:creationId xmlns:p14="http://schemas.microsoft.com/office/powerpoint/2010/main" val="2683406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2CE3-35D6-4AF4-83F3-F3EE01BE72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433DA4-BCC2-4AB8-BF45-53B3719C2799}"/>
              </a:ext>
            </a:extLst>
          </p:cNvPr>
          <p:cNvSpPr>
            <a:spLocks noGrp="1"/>
          </p:cNvSpPr>
          <p:nvPr>
            <p:ph idx="1"/>
          </p:nvPr>
        </p:nvSpPr>
        <p:spPr/>
        <p:txBody>
          <a:bodyPr/>
          <a:lstStyle/>
          <a:p>
            <a:r>
              <a:rPr lang="en-US" b="1" dirty="0"/>
              <a:t>Argument 3: </a:t>
            </a:r>
            <a:r>
              <a:rPr lang="en-US" dirty="0"/>
              <a:t>The third argument would be the column index in the lookup table you want to be searched for the corresponding value. </a:t>
            </a:r>
          </a:p>
          <a:p>
            <a:endParaRPr lang="en-US" dirty="0"/>
          </a:p>
        </p:txBody>
      </p:sp>
      <p:pic>
        <p:nvPicPr>
          <p:cNvPr id="5" name="Picture 4">
            <a:extLst>
              <a:ext uri="{FF2B5EF4-FFF2-40B4-BE49-F238E27FC236}">
                <a16:creationId xmlns:a16="http://schemas.microsoft.com/office/drawing/2014/main" id="{D3252315-645A-4675-9DE6-12AE4C13B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921" y="2720423"/>
            <a:ext cx="6652591" cy="3456540"/>
          </a:xfrm>
          <a:prstGeom prst="rect">
            <a:avLst/>
          </a:prstGeom>
        </p:spPr>
      </p:pic>
    </p:spTree>
    <p:extLst>
      <p:ext uri="{BB962C8B-B14F-4D97-AF65-F5344CB8AC3E}">
        <p14:creationId xmlns:p14="http://schemas.microsoft.com/office/powerpoint/2010/main" val="781677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5A195-976A-41BB-8BB5-8BC50F312B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F22745-F83E-4F27-9B86-3B421C8DD75F}"/>
              </a:ext>
            </a:extLst>
          </p:cNvPr>
          <p:cNvSpPr>
            <a:spLocks noGrp="1"/>
          </p:cNvSpPr>
          <p:nvPr>
            <p:ph idx="1"/>
          </p:nvPr>
        </p:nvSpPr>
        <p:spPr/>
        <p:txBody>
          <a:bodyPr/>
          <a:lstStyle/>
          <a:p>
            <a:r>
              <a:rPr lang="en-US" b="1" dirty="0"/>
              <a:t>Step 5) Argument4: </a:t>
            </a:r>
            <a:r>
              <a:rPr lang="en-US" dirty="0"/>
              <a:t>Last argument would be the condition for </a:t>
            </a:r>
            <a:r>
              <a:rPr lang="en-US" b="1" dirty="0"/>
              <a:t>Approximate Matches or Exact Matches. </a:t>
            </a:r>
            <a:r>
              <a:rPr lang="en-US" dirty="0"/>
              <a:t>In this instance, we are particularly looking for the Approximate matches </a:t>
            </a:r>
            <a:r>
              <a:rPr lang="en-US" b="1" dirty="0"/>
              <a:t>(TRUE Keyword).</a:t>
            </a:r>
            <a:r>
              <a:rPr lang="en-US" dirty="0"/>
              <a:t> </a:t>
            </a:r>
          </a:p>
          <a:p>
            <a:endParaRPr lang="en-US" dirty="0"/>
          </a:p>
        </p:txBody>
      </p:sp>
      <p:pic>
        <p:nvPicPr>
          <p:cNvPr id="5" name="Picture 4">
            <a:extLst>
              <a:ext uri="{FF2B5EF4-FFF2-40B4-BE49-F238E27FC236}">
                <a16:creationId xmlns:a16="http://schemas.microsoft.com/office/drawing/2014/main" id="{A6616D59-2334-4043-A2FE-77B68E236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739" y="3133724"/>
            <a:ext cx="6055209" cy="2683980"/>
          </a:xfrm>
          <a:prstGeom prst="rect">
            <a:avLst/>
          </a:prstGeom>
        </p:spPr>
      </p:pic>
    </p:spTree>
    <p:extLst>
      <p:ext uri="{BB962C8B-B14F-4D97-AF65-F5344CB8AC3E}">
        <p14:creationId xmlns:p14="http://schemas.microsoft.com/office/powerpoint/2010/main" val="1031956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D3140-DA40-43FD-B9CA-FBF8696C63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043674-A3F2-4234-83EF-F6AC9CA1565F}"/>
              </a:ext>
            </a:extLst>
          </p:cNvPr>
          <p:cNvSpPr>
            <a:spLocks noGrp="1"/>
          </p:cNvSpPr>
          <p:nvPr>
            <p:ph idx="1"/>
          </p:nvPr>
        </p:nvSpPr>
        <p:spPr/>
        <p:txBody>
          <a:bodyPr/>
          <a:lstStyle/>
          <a:p>
            <a:r>
              <a:rPr lang="en-US" b="1" dirty="0"/>
              <a:t>Step 6) </a:t>
            </a:r>
            <a:r>
              <a:rPr lang="en-US" dirty="0"/>
              <a:t>Press 'Enter.' </a:t>
            </a:r>
            <a:r>
              <a:rPr lang="en-US" dirty="0" err="1"/>
              <a:t>Vlookup</a:t>
            </a:r>
            <a:r>
              <a:rPr lang="en-US" dirty="0"/>
              <a:t> formula will be applied to the mentioned Cell reference, and when you enter any number in the quantity field, it will show you the discount imposed based on </a:t>
            </a:r>
            <a:r>
              <a:rPr lang="en-US" b="1" dirty="0"/>
              <a:t>Approximate Matches in VLOOKUP.</a:t>
            </a:r>
            <a:r>
              <a:rPr lang="en-US" dirty="0"/>
              <a:t> </a:t>
            </a:r>
          </a:p>
          <a:p>
            <a:endParaRPr lang="en-US" dirty="0"/>
          </a:p>
        </p:txBody>
      </p:sp>
      <p:pic>
        <p:nvPicPr>
          <p:cNvPr id="5" name="Picture 4">
            <a:extLst>
              <a:ext uri="{FF2B5EF4-FFF2-40B4-BE49-F238E27FC236}">
                <a16:creationId xmlns:a16="http://schemas.microsoft.com/office/drawing/2014/main" id="{E3200A1A-84EC-4567-89A2-637A6E0ED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191" y="3429000"/>
            <a:ext cx="6718851" cy="2428461"/>
          </a:xfrm>
          <a:prstGeom prst="rect">
            <a:avLst/>
          </a:prstGeom>
        </p:spPr>
      </p:pic>
    </p:spTree>
    <p:extLst>
      <p:ext uri="{BB962C8B-B14F-4D97-AF65-F5344CB8AC3E}">
        <p14:creationId xmlns:p14="http://schemas.microsoft.com/office/powerpoint/2010/main" val="3395229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F4637-43F0-448A-BBB8-DC6C900BFA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0926B6-9064-42DC-B37A-E30B01224BDF}"/>
              </a:ext>
            </a:extLst>
          </p:cNvPr>
          <p:cNvSpPr>
            <a:spLocks noGrp="1"/>
          </p:cNvSpPr>
          <p:nvPr>
            <p:ph idx="1"/>
          </p:nvPr>
        </p:nvSpPr>
        <p:spPr/>
        <p:txBody>
          <a:bodyPr/>
          <a:lstStyle/>
          <a:p>
            <a:r>
              <a:rPr lang="en-US" b="1" dirty="0"/>
              <a:t>NOTE: </a:t>
            </a:r>
            <a:r>
              <a:rPr lang="en-US" dirty="0"/>
              <a:t>If you want to use TRUE as the last parameter, you can leave it blank and by default it chooses TRUE for Approximate Matches. </a:t>
            </a:r>
          </a:p>
          <a:p>
            <a:endParaRPr lang="en-US" dirty="0"/>
          </a:p>
        </p:txBody>
      </p:sp>
    </p:spTree>
    <p:extLst>
      <p:ext uri="{BB962C8B-B14F-4D97-AF65-F5344CB8AC3E}">
        <p14:creationId xmlns:p14="http://schemas.microsoft.com/office/powerpoint/2010/main" val="109092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2C75B-4729-4B59-B8B3-A0FC4FC788F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85F865C-6B7E-45DA-A72B-E9B035EF5F57}"/>
              </a:ext>
            </a:extLst>
          </p:cNvPr>
          <p:cNvSpPr>
            <a:spLocks noGrp="1"/>
          </p:cNvSpPr>
          <p:nvPr>
            <p:ph idx="1"/>
          </p:nvPr>
        </p:nvSpPr>
        <p:spPr/>
        <p:txBody>
          <a:bodyPr/>
          <a:lstStyle/>
          <a:p>
            <a:r>
              <a:rPr lang="en-US" dirty="0"/>
              <a:t>Usage of VLOOKUP: </a:t>
            </a:r>
          </a:p>
          <a:p>
            <a:r>
              <a:rPr lang="en-US" dirty="0"/>
              <a:t>Steps for Applying the VLOOKUP function </a:t>
            </a:r>
          </a:p>
          <a:p>
            <a:r>
              <a:rPr lang="en-US" dirty="0"/>
              <a:t>VLOOKUP for Approximate Matches (TRUE Keyword as the last parameter) </a:t>
            </a:r>
          </a:p>
          <a:p>
            <a:r>
              <a:rPr lang="en-US" dirty="0" err="1"/>
              <a:t>Vlookup</a:t>
            </a:r>
            <a:r>
              <a:rPr lang="en-US" dirty="0"/>
              <a:t> function applied between 2 different sheets placed in a same workbook </a:t>
            </a:r>
          </a:p>
          <a:p>
            <a:endParaRPr lang="en-US" dirty="0"/>
          </a:p>
        </p:txBody>
      </p:sp>
    </p:spTree>
    <p:extLst>
      <p:ext uri="{BB962C8B-B14F-4D97-AF65-F5344CB8AC3E}">
        <p14:creationId xmlns:p14="http://schemas.microsoft.com/office/powerpoint/2010/main" val="3176642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87D6-6225-44FA-B210-0CCBDACA0CF7}"/>
              </a:ext>
            </a:extLst>
          </p:cNvPr>
          <p:cNvSpPr>
            <a:spLocks noGrp="1"/>
          </p:cNvSpPr>
          <p:nvPr>
            <p:ph type="title"/>
          </p:nvPr>
        </p:nvSpPr>
        <p:spPr/>
        <p:txBody>
          <a:bodyPr/>
          <a:lstStyle/>
          <a:p>
            <a:r>
              <a:rPr lang="en-US" b="1" dirty="0"/>
              <a:t>Usage of VLOOKUP:</a:t>
            </a:r>
            <a:br>
              <a:rPr lang="en-US" b="1" dirty="0"/>
            </a:br>
            <a:endParaRPr lang="en-US" dirty="0"/>
          </a:p>
        </p:txBody>
      </p:sp>
      <p:sp>
        <p:nvSpPr>
          <p:cNvPr id="3" name="Content Placeholder 2">
            <a:extLst>
              <a:ext uri="{FF2B5EF4-FFF2-40B4-BE49-F238E27FC236}">
                <a16:creationId xmlns:a16="http://schemas.microsoft.com/office/drawing/2014/main" id="{F2032317-E96D-40CC-91C0-AC97C90637AF}"/>
              </a:ext>
            </a:extLst>
          </p:cNvPr>
          <p:cNvSpPr>
            <a:spLocks noGrp="1"/>
          </p:cNvSpPr>
          <p:nvPr>
            <p:ph idx="1"/>
          </p:nvPr>
        </p:nvSpPr>
        <p:spPr/>
        <p:txBody>
          <a:bodyPr/>
          <a:lstStyle/>
          <a:p>
            <a:r>
              <a:rPr lang="en-US" dirty="0"/>
              <a:t>When you need to find some information in a large data-spreadsheet, or you need to search for the same kind of information throughout the spreadsheet use the </a:t>
            </a:r>
            <a:r>
              <a:rPr lang="en-US" dirty="0" err="1"/>
              <a:t>Vlookup</a:t>
            </a:r>
            <a:r>
              <a:rPr lang="en-US" dirty="0"/>
              <a:t> function. </a:t>
            </a:r>
          </a:p>
          <a:p>
            <a:r>
              <a:rPr lang="en-US" dirty="0"/>
              <a:t>Let's take an instance of </a:t>
            </a:r>
            <a:r>
              <a:rPr lang="en-US" dirty="0" err="1"/>
              <a:t>Vlookup</a:t>
            </a:r>
            <a:r>
              <a:rPr lang="en-US" dirty="0"/>
              <a:t> as: </a:t>
            </a:r>
          </a:p>
          <a:p>
            <a:pPr lvl="1"/>
            <a:r>
              <a:rPr lang="en-US" b="1" dirty="0"/>
              <a:t>Company Salary Table </a:t>
            </a:r>
            <a:r>
              <a:rPr lang="en-US" dirty="0"/>
              <a:t>which is</a:t>
            </a:r>
            <a:r>
              <a:rPr lang="en-US" b="1" dirty="0"/>
              <a:t> </a:t>
            </a:r>
            <a:r>
              <a:rPr lang="en-US" dirty="0"/>
              <a:t>managed by the financial team of the Company – In </a:t>
            </a:r>
            <a:r>
              <a:rPr lang="en-US" b="1" dirty="0"/>
              <a:t>Company Salary Table</a:t>
            </a:r>
            <a:r>
              <a:rPr lang="en-US" dirty="0"/>
              <a:t>, you start with a piece of information which is already known (or easily retrieved). Information that serves as an index. </a:t>
            </a:r>
          </a:p>
          <a:p>
            <a:endParaRPr lang="en-US" dirty="0"/>
          </a:p>
        </p:txBody>
      </p:sp>
    </p:spTree>
    <p:extLst>
      <p:ext uri="{BB962C8B-B14F-4D97-AF65-F5344CB8AC3E}">
        <p14:creationId xmlns:p14="http://schemas.microsoft.com/office/powerpoint/2010/main" val="327783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8D4C0-30EA-4548-A6CC-EE23A530FD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CD3CBB-9230-4509-84F5-0733960028D2}"/>
              </a:ext>
            </a:extLst>
          </p:cNvPr>
          <p:cNvSpPr>
            <a:spLocks noGrp="1"/>
          </p:cNvSpPr>
          <p:nvPr>
            <p:ph idx="1"/>
          </p:nvPr>
        </p:nvSpPr>
        <p:spPr/>
        <p:txBody>
          <a:bodyPr/>
          <a:lstStyle/>
          <a:p>
            <a:r>
              <a:rPr lang="en-US" dirty="0"/>
              <a:t>So as an Example: </a:t>
            </a:r>
          </a:p>
          <a:p>
            <a:r>
              <a:rPr lang="en-US" dirty="0"/>
              <a:t>You start with the information which is already available: </a:t>
            </a:r>
          </a:p>
          <a:p>
            <a:r>
              <a:rPr lang="en-US" dirty="0"/>
              <a:t>(In this Case, Employee's Name) </a:t>
            </a:r>
          </a:p>
          <a:p>
            <a:endParaRPr lang="en-US" dirty="0"/>
          </a:p>
        </p:txBody>
      </p:sp>
      <p:pic>
        <p:nvPicPr>
          <p:cNvPr id="5" name="Picture 4">
            <a:extLst>
              <a:ext uri="{FF2B5EF4-FFF2-40B4-BE49-F238E27FC236}">
                <a16:creationId xmlns:a16="http://schemas.microsoft.com/office/drawing/2014/main" id="{AB544CF3-6E3D-429A-BABF-7247EF39E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944" y="3800060"/>
            <a:ext cx="6629400" cy="2136913"/>
          </a:xfrm>
          <a:prstGeom prst="rect">
            <a:avLst/>
          </a:prstGeom>
        </p:spPr>
      </p:pic>
    </p:spTree>
    <p:extLst>
      <p:ext uri="{BB962C8B-B14F-4D97-AF65-F5344CB8AC3E}">
        <p14:creationId xmlns:p14="http://schemas.microsoft.com/office/powerpoint/2010/main" val="134727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70A7-5CE9-4761-8F8A-D34551DB5E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185E23-30D1-4D52-99C3-FC5D54673719}"/>
              </a:ext>
            </a:extLst>
          </p:cNvPr>
          <p:cNvSpPr>
            <a:spLocks noGrp="1"/>
          </p:cNvSpPr>
          <p:nvPr>
            <p:ph idx="1"/>
          </p:nvPr>
        </p:nvSpPr>
        <p:spPr/>
        <p:txBody>
          <a:bodyPr/>
          <a:lstStyle/>
          <a:p>
            <a:r>
              <a:rPr lang="en-US" dirty="0"/>
              <a:t>To find the information you don't know: </a:t>
            </a:r>
          </a:p>
          <a:p>
            <a:r>
              <a:rPr lang="en-US" dirty="0"/>
              <a:t>(In this case, we want to look up for Employee's Salary) </a:t>
            </a:r>
          </a:p>
          <a:p>
            <a:endParaRPr lang="en-US" dirty="0"/>
          </a:p>
        </p:txBody>
      </p:sp>
      <p:pic>
        <p:nvPicPr>
          <p:cNvPr id="5" name="Picture 4">
            <a:extLst>
              <a:ext uri="{FF2B5EF4-FFF2-40B4-BE49-F238E27FC236}">
                <a16:creationId xmlns:a16="http://schemas.microsoft.com/office/drawing/2014/main" id="{FFF87EF4-FB9E-4B70-8AED-46D172333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786" y="3329816"/>
            <a:ext cx="6686550" cy="2302358"/>
          </a:xfrm>
          <a:prstGeom prst="rect">
            <a:avLst/>
          </a:prstGeom>
        </p:spPr>
      </p:pic>
    </p:spTree>
    <p:extLst>
      <p:ext uri="{BB962C8B-B14F-4D97-AF65-F5344CB8AC3E}">
        <p14:creationId xmlns:p14="http://schemas.microsoft.com/office/powerpoint/2010/main" val="1624383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5ECE3-DF8C-46FF-B814-C20DDFB8E4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B41498-3141-46D6-AA9E-32A66172942D}"/>
              </a:ext>
            </a:extLst>
          </p:cNvPr>
          <p:cNvSpPr>
            <a:spLocks noGrp="1"/>
          </p:cNvSpPr>
          <p:nvPr>
            <p:ph idx="1"/>
          </p:nvPr>
        </p:nvSpPr>
        <p:spPr/>
        <p:txBody>
          <a:bodyPr/>
          <a:lstStyle/>
          <a:p>
            <a:r>
              <a:rPr lang="en-US" dirty="0"/>
              <a:t>In the spreadsheet you downloaded, to find out the Employee Salary which we don know - </a:t>
            </a:r>
          </a:p>
          <a:p>
            <a:r>
              <a:rPr lang="en-US" dirty="0"/>
              <a:t>We will enter the Employee Code which is already available. </a:t>
            </a:r>
          </a:p>
          <a:p>
            <a:endParaRPr lang="en-US" dirty="0"/>
          </a:p>
        </p:txBody>
      </p:sp>
    </p:spTree>
    <p:extLst>
      <p:ext uri="{BB962C8B-B14F-4D97-AF65-F5344CB8AC3E}">
        <p14:creationId xmlns:p14="http://schemas.microsoft.com/office/powerpoint/2010/main" val="999604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6FCE-73F6-4798-AD30-73603D45309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61D47B7-B418-42B4-8B13-B73AC1E83D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7409" y="1838877"/>
            <a:ext cx="10071652" cy="4787210"/>
          </a:xfrm>
        </p:spPr>
      </p:pic>
    </p:spTree>
    <p:extLst>
      <p:ext uri="{BB962C8B-B14F-4D97-AF65-F5344CB8AC3E}">
        <p14:creationId xmlns:p14="http://schemas.microsoft.com/office/powerpoint/2010/main" val="2137222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52DC-7EDF-4C46-9BB1-24CA4A14431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EAAB89B-467C-47A5-9226-6168F96CD7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825625"/>
            <a:ext cx="10227364" cy="4667250"/>
          </a:xfrm>
        </p:spPr>
      </p:pic>
    </p:spTree>
    <p:extLst>
      <p:ext uri="{BB962C8B-B14F-4D97-AF65-F5344CB8AC3E}">
        <p14:creationId xmlns:p14="http://schemas.microsoft.com/office/powerpoint/2010/main" val="1986455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1054</Words>
  <Application>Microsoft Office PowerPoint</Application>
  <PresentationFormat>Widescreen</PresentationFormat>
  <Paragraphs>53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Lookup functions in spreadsheets</vt:lpstr>
      <vt:lpstr>What is VLOOKUP? </vt:lpstr>
      <vt:lpstr>outline</vt:lpstr>
      <vt:lpstr>Usage of VLOOKUP: </vt:lpstr>
      <vt:lpstr>PowerPoint Presentation</vt:lpstr>
      <vt:lpstr>PowerPoint Presentation</vt:lpstr>
      <vt:lpstr>PowerPoint Presentation</vt:lpstr>
      <vt:lpstr>PowerPoint Presentation</vt:lpstr>
      <vt:lpstr>PowerPoint Presentation</vt:lpstr>
      <vt:lpstr>Steps for Applying the VLOOKUP function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VLOOKUP for Approximate Matches (TRUE Keyword as the last parameter)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Lookup functions in spreadsheets</dc:title>
  <dc:creator>UIS</dc:creator>
  <cp:lastModifiedBy>UIS</cp:lastModifiedBy>
  <cp:revision>5</cp:revision>
  <dcterms:created xsi:type="dcterms:W3CDTF">2019-06-01T10:06:45Z</dcterms:created>
  <dcterms:modified xsi:type="dcterms:W3CDTF">2019-06-01T10:42:16Z</dcterms:modified>
</cp:coreProperties>
</file>