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150100" cy="94488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66680" y="3647160"/>
            <a:ext cx="761976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9708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666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963800" y="1218960"/>
            <a:ext cx="5825160" cy="4647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963800" y="1218960"/>
            <a:ext cx="5825160" cy="464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066680" y="304920"/>
            <a:ext cx="754344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0666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708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066680" y="3647160"/>
            <a:ext cx="761976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066680" y="3647160"/>
            <a:ext cx="761976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9708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0666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963800" y="1218960"/>
            <a:ext cx="5825160" cy="4647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963800" y="1218960"/>
            <a:ext cx="5825160" cy="464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066680" y="304920"/>
            <a:ext cx="754344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0666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9708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066680" y="3647160"/>
            <a:ext cx="761976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066680" y="3647160"/>
            <a:ext cx="761976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9708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0666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963800" y="1218960"/>
            <a:ext cx="5825160" cy="46479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1963800" y="1218960"/>
            <a:ext cx="5825160" cy="464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66680" y="304920"/>
            <a:ext cx="754344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0666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70880" y="364716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70880" y="1219320"/>
            <a:ext cx="371808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66680" y="3647160"/>
            <a:ext cx="761976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eea3"/>
              </a:gs>
              <a:gs pos="100000">
                <a:srgbClr val="ffffff"/>
              </a:gs>
            </a:gsLst>
            <a:lin ang="0"/>
          </a:gradFill>
          <a:ln w="9360">
            <a:noFill/>
          </a:ln>
          <a:effectLst>
            <a:outerShdw algn="ctr" dir="2700000" dist="35921" rotWithShape="0">
              <a:srgbClr val="808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gradFill>
            <a:gsLst>
              <a:gs pos="0">
                <a:srgbClr val="004080"/>
              </a:gs>
              <a:gs pos="100000">
                <a:srgbClr val="000000"/>
              </a:gs>
            </a:gsLst>
            <a:lin ang="5400000"/>
          </a:gradFill>
          <a:ln w="9360">
            <a:noFill/>
          </a:ln>
          <a:effectLst>
            <a:outerShdw algn="ctr" dist="114300" rotWithShape="0">
              <a:srgbClr val="808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280120" y="320040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533520" y="6400800"/>
            <a:ext cx="8610120" cy="45684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4080"/>
              </a:gs>
            </a:gsLst>
            <a:lin ang="0"/>
          </a:gradFill>
          <a:ln w="9360">
            <a:noFill/>
          </a:ln>
          <a:effectLst>
            <a:outerShdw algn="ctr" dir="17156724" dist="92457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0" y="6491160"/>
            <a:ext cx="3868200" cy="36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CS&amp;E 1111  ExIFs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 rot="20883600">
            <a:off x="0" y="5943600"/>
            <a:ext cx="988560" cy="74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gradFill>
            <a:gsLst>
              <a:gs pos="0">
                <a:srgbClr val="b1b128"/>
              </a:gs>
              <a:gs pos="100000">
                <a:srgbClr val="e6e6ba"/>
              </a:gs>
            </a:gsLst>
            <a:lin ang="6114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1066680" y="1219320"/>
            <a:ext cx="7619760" cy="4647960"/>
          </a:xfrm>
          <a:prstGeom prst="rect">
            <a:avLst/>
          </a:prstGeom>
        </p:spPr>
        <p:txBody>
          <a:bodyPr lIns="92160" rIns="92160" tIns="46080" bIns="4608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LevelClick to edit Master text </a:t>
            </a: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styles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eea3"/>
              </a:gs>
              <a:gs pos="100000">
                <a:srgbClr val="ffffff"/>
              </a:gs>
            </a:gsLst>
            <a:lin ang="0"/>
          </a:gradFill>
          <a:ln w="9360">
            <a:noFill/>
          </a:ln>
          <a:effectLst>
            <a:outerShdw algn="ctr" dir="2700000" dist="35921" rotWithShape="0">
              <a:srgbClr val="808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gradFill>
            <a:gsLst>
              <a:gs pos="0">
                <a:srgbClr val="004080"/>
              </a:gs>
              <a:gs pos="100000">
                <a:srgbClr val="000000"/>
              </a:gs>
            </a:gsLst>
            <a:lin ang="5400000"/>
          </a:gradFill>
          <a:ln w="9360">
            <a:noFill/>
          </a:ln>
          <a:effectLst>
            <a:outerShdw algn="ctr" dist="114300" rotWithShape="0">
              <a:srgbClr val="808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5280120" y="320040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533520" y="6400800"/>
            <a:ext cx="8610120" cy="45684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4080"/>
              </a:gs>
            </a:gsLst>
            <a:lin ang="0"/>
          </a:gradFill>
          <a:ln w="9360">
            <a:noFill/>
          </a:ln>
          <a:effectLst>
            <a:outerShdw algn="ctr" dir="17156724" dist="92457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4572000" y="6491160"/>
            <a:ext cx="3868200" cy="36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CS&amp;E 1111  ExIFs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 rot="20883600">
            <a:off x="0" y="5943600"/>
            <a:ext cx="988560" cy="74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gradFill>
            <a:gsLst>
              <a:gs pos="0">
                <a:srgbClr val="b1b128"/>
              </a:gs>
              <a:gs pos="100000">
                <a:srgbClr val="e6e6ba"/>
              </a:gs>
            </a:gsLst>
            <a:lin ang="6114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eea3"/>
              </a:gs>
              <a:gs pos="100000">
                <a:srgbClr val="ffffff"/>
              </a:gs>
            </a:gsLst>
            <a:lin ang="0"/>
          </a:gradFill>
          <a:ln w="9360">
            <a:noFill/>
          </a:ln>
          <a:effectLst>
            <a:outerShdw algn="ctr" dir="2700000" dist="35921" rotWithShape="0">
              <a:srgbClr val="8080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gradFill>
            <a:gsLst>
              <a:gs pos="0">
                <a:srgbClr val="004080"/>
              </a:gs>
              <a:gs pos="100000">
                <a:srgbClr val="000000"/>
              </a:gs>
            </a:gsLst>
            <a:lin ang="5400000"/>
          </a:gradFill>
          <a:ln w="9360">
            <a:noFill/>
          </a:ln>
          <a:effectLst>
            <a:outerShdw algn="ctr" dist="114300" rotWithShape="0">
              <a:srgbClr val="808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5280120" y="320040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533520" y="6400800"/>
            <a:ext cx="8610120" cy="45684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4080"/>
              </a:gs>
            </a:gsLst>
            <a:lin ang="0"/>
          </a:gradFill>
          <a:ln w="9360">
            <a:noFill/>
          </a:ln>
          <a:effectLst>
            <a:outerShdw algn="ctr" dir="17156724" dist="92457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4572000" y="6491160"/>
            <a:ext cx="3868200" cy="36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CS&amp;E 1111  ExIFs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 rot="20883600">
            <a:off x="0" y="5943600"/>
            <a:ext cx="988560" cy="74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gradFill>
            <a:gsLst>
              <a:gs pos="0">
                <a:srgbClr val="b1b128"/>
              </a:gs>
              <a:gs pos="100000">
                <a:srgbClr val="e6e6ba"/>
              </a:gs>
            </a:gsLst>
            <a:lin ang="6114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7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543440" cy="685440"/>
          </a:xfrm>
          <a:prstGeom prst="rect">
            <a:avLst/>
          </a:prstGeom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304920"/>
            <a:ext cx="7772040" cy="1142640"/>
          </a:xfrm>
          <a:prstGeom prst="rect">
            <a:avLst/>
          </a:prstGeom>
          <a:noFill/>
          <a:ln w="9360">
            <a:noFill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IFs and Nested IFs in Excel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920" y="1374840"/>
            <a:ext cx="5563800" cy="487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1219320" y="1523880"/>
            <a:ext cx="2209320" cy="54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219320" y="2209680"/>
            <a:ext cx="7391160" cy="21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4080"/>
              </a:buClr>
              <a:buFont typeface="Symbol" charset="2"/>
              <a:buChar char=""/>
            </a:pP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the If function in spreadsheets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080"/>
              </a:buClr>
              <a:buFont typeface="Symbol" charset="2"/>
              <a:buChar char=""/>
            </a:pP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Nesting If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978360" y="5751360"/>
            <a:ext cx="884880" cy="42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66680" y="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Nested IF 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33520" y="3962520"/>
            <a:ext cx="876276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=If(</a:t>
            </a:r>
            <a:r>
              <a:rPr b="1" lang="en-US" sz="36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E4&gt;=350,</a:t>
            </a: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3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“A”,</a:t>
            </a: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3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IF(E4&gt;=300, “B”, “C”)</a:t>
            </a: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09480" y="609480"/>
            <a:ext cx="4495320" cy="3580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Write a formula in cell F4: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Blue has at least 350 points he gets an “A” , if he has less than 350 points but at least 300 points he gets a “B”, otherwise he gets a “C”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 rot="16200000">
            <a:off x="1942920" y="4077000"/>
            <a:ext cx="380520" cy="1676160"/>
          </a:xfrm>
          <a:prstGeom prst="leftBrace">
            <a:avLst>
              <a:gd name="adj1" fmla="val 36667"/>
              <a:gd name="adj2" fmla="val 50000"/>
            </a:avLst>
          </a:prstGeom>
          <a:noFill/>
          <a:ln w="57240">
            <a:solidFill>
              <a:srgbClr val="a500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 rot="16200000">
            <a:off x="6400800" y="2743560"/>
            <a:ext cx="304560" cy="4266720"/>
          </a:xfrm>
          <a:prstGeom prst="leftBrace">
            <a:avLst>
              <a:gd name="adj1" fmla="val 116667"/>
              <a:gd name="adj2" fmla="val 50000"/>
            </a:avLst>
          </a:prstGeom>
          <a:noFill/>
          <a:ln w="57240">
            <a:solidFill>
              <a:srgbClr val="a500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"/>
          <p:cNvSpPr/>
          <p:nvPr/>
        </p:nvSpPr>
        <p:spPr>
          <a:xfrm rot="16200000">
            <a:off x="3600000" y="4476960"/>
            <a:ext cx="342720" cy="837720"/>
          </a:xfrm>
          <a:prstGeom prst="leftBrace">
            <a:avLst>
              <a:gd name="adj1" fmla="val 20370"/>
              <a:gd name="adj2" fmla="val 50000"/>
            </a:avLst>
          </a:prstGeom>
          <a:noFill/>
          <a:ln w="57240">
            <a:solidFill>
              <a:srgbClr val="a500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"/>
          <p:cNvSpPr/>
          <p:nvPr/>
        </p:nvSpPr>
        <p:spPr>
          <a:xfrm>
            <a:off x="1143000" y="5105520"/>
            <a:ext cx="220932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logical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3200400" y="5105520"/>
            <a:ext cx="220932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Value-if-True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5105520" y="5105520"/>
            <a:ext cx="358092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Value-if-False is a nested If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5200560" y="1295280"/>
            <a:ext cx="3390480" cy="24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66680" y="22860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Now apply letter grades based on this grading scheme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3886200"/>
            <a:ext cx="906732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</a:t>
            </a:r>
            <a:r>
              <a:rPr b="1" lang="en-US" sz="30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If(E4&gt;=grades!B$2, grades!A$2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lang="en-US" sz="3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If(E4&gt;=grades!B$3, grades!A$3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3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If(E4&gt;=grades!B$4, grades!A$4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If(E4&gt;=grades!B$5, grades!A$5, grades!A$6)</a:t>
            </a:r>
            <a:r>
              <a:rPr b="1" lang="en-US" sz="3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1" lang="en-US" sz="3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1" lang="en-US" sz="30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09480" y="609480"/>
            <a:ext cx="4495320" cy="3580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 rot="21298200">
            <a:off x="1177560" y="840240"/>
            <a:ext cx="1904760" cy="261720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3124080" y="1905120"/>
            <a:ext cx="1218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grades!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2"/>
          <a:stretch/>
        </p:blipFill>
        <p:spPr>
          <a:xfrm rot="1368000">
            <a:off x="5472360" y="1652040"/>
            <a:ext cx="2946600" cy="209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66680" y="0"/>
            <a:ext cx="761976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Order matters with criteria that are not mutually exclusive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09480" y="4038480"/>
            <a:ext cx="876276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</a:pPr>
            <a:r>
              <a:rPr b="1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=If(</a:t>
            </a:r>
            <a:r>
              <a:rPr b="1" lang="en-US" sz="32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E4&gt;340,</a:t>
            </a:r>
            <a:r>
              <a:rPr b="1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“X”,</a:t>
            </a:r>
            <a:r>
              <a:rPr b="1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IF(D4&gt;=160, “Y”, “none”)</a:t>
            </a:r>
            <a:r>
              <a:rPr b="1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09480" y="609480"/>
            <a:ext cx="4495320" cy="3580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Blue gets scholarship A if he received more than 340 points, if he didn’t get scholarship </a:t>
            </a:r>
            <a:r>
              <a:rPr b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but has at least 160 points on the final he’d get scholarship </a:t>
            </a:r>
            <a:r>
              <a:rPr b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– otherwise no scholarship.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 rot="16200000">
            <a:off x="1990440" y="4029480"/>
            <a:ext cx="171000" cy="1561680"/>
          </a:xfrm>
          <a:prstGeom prst="leftBrace">
            <a:avLst>
              <a:gd name="adj1" fmla="val 36667"/>
              <a:gd name="adj2" fmla="val 50000"/>
            </a:avLst>
          </a:prstGeom>
          <a:noFill/>
          <a:ln w="57240">
            <a:solidFill>
              <a:srgbClr val="a500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 rot="16200000">
            <a:off x="6400800" y="2743560"/>
            <a:ext cx="304560" cy="4266720"/>
          </a:xfrm>
          <a:prstGeom prst="leftBrace">
            <a:avLst>
              <a:gd name="adj1" fmla="val 116667"/>
              <a:gd name="adj2" fmla="val 50000"/>
            </a:avLst>
          </a:prstGeom>
          <a:noFill/>
          <a:ln w="57240">
            <a:solidFill>
              <a:srgbClr val="a500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"/>
          <p:cNvSpPr/>
          <p:nvPr/>
        </p:nvSpPr>
        <p:spPr>
          <a:xfrm rot="16200000">
            <a:off x="3600000" y="4476960"/>
            <a:ext cx="342720" cy="837720"/>
          </a:xfrm>
          <a:prstGeom prst="leftBrace">
            <a:avLst>
              <a:gd name="adj1" fmla="val 20370"/>
              <a:gd name="adj2" fmla="val 50000"/>
            </a:avLst>
          </a:prstGeom>
          <a:noFill/>
          <a:ln w="57240">
            <a:solidFill>
              <a:srgbClr val="a500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7"/>
          <p:cNvSpPr/>
          <p:nvPr/>
        </p:nvSpPr>
        <p:spPr>
          <a:xfrm>
            <a:off x="1143000" y="5105520"/>
            <a:ext cx="220932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logical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3200400" y="5105520"/>
            <a:ext cx="220932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Value-if-True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5105520" y="5105520"/>
            <a:ext cx="3580920" cy="45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Value-if-False is a nested If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5295960" y="1371600"/>
            <a:ext cx="3390480" cy="24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62120" y="228600"/>
            <a:ext cx="796248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to remember about using IF’s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85800" y="685800"/>
            <a:ext cx="8457840" cy="43430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 IF function allows you to </a:t>
            </a:r>
            <a:r>
              <a:rPr b="1" i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 a decision based on a criteria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 The first argument contains the logical_test, the 2</a:t>
            </a:r>
            <a:r>
              <a:rPr b="0" lang="en-US" sz="2800" spc="-1" strike="noStrike" baseline="30000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nd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the value-if-true and the 3</a:t>
            </a:r>
            <a:r>
              <a:rPr b="0" lang="en-US" sz="2800" spc="-1" strike="noStrike" baseline="30000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rd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(optional) the value-if-false.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any IF statement, either the second argument (TRUE) or third argument (FALSE) is applied, not both.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Consider if the criteria are not </a:t>
            </a:r>
            <a:r>
              <a:rPr b="1" i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mutually exclusive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this will affect the order of the arguments.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a Nested IF statement, </a:t>
            </a:r>
            <a:r>
              <a:rPr b="1" i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IF must be complete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with all required arguments specified and a corresponding set of (  ).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66680" y="30492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IF function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066680" y="1219320"/>
            <a:ext cx="7619760" cy="46479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b="1" i="1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function is a logical function used for making decisions based on some condition(s)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Conditions have to result in  Boolean values. (relational expressions, true/false)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Lends more flexibility since the results can be something else besides a simple True - False value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your total points are less than 600 then display “Fail” in the cell otherwise display “Pass”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5800" y="15228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IF function syntax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85800" y="990720"/>
            <a:ext cx="8229240" cy="4876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</a:t>
            </a:r>
            <a:r>
              <a:rPr b="0" lang="en-US" sz="32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logical_test</a:t>
            </a:r>
            <a:r>
              <a:rPr b="0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3200" spc="-1" strike="noStrike">
                <a:solidFill>
                  <a:srgbClr val="00725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value_if_true</a:t>
            </a:r>
            <a:r>
              <a:rPr b="0" lang="en-US" sz="3200" spc="-1" strike="noStrike">
                <a:solidFill>
                  <a:srgbClr val="00725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1" i="1" lang="en-US" sz="32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value_if_false</a:t>
            </a:r>
            <a:r>
              <a:rPr b="0" lang="en-US" sz="32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IF function has 3 arguments - the first two are required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60000"/>
              <a:buFont typeface="Monotype Sorts" charset="2"/>
              <a:buChar char="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First argument &lt;logical_test&gt;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is any value or expression that can be evaluated to TRUE or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FALSE.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&lt;condition&gt;</a:t>
            </a:r>
            <a:r>
              <a:rPr b="0" lang="en-US" sz="30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7257"/>
              </a:buClr>
              <a:buSzPct val="60000"/>
              <a:buFont typeface="Monotype Sorts" charset="2"/>
              <a:buChar char=""/>
            </a:pPr>
            <a:r>
              <a:rPr b="1" i="1" lang="en-US" sz="2400" spc="-1" strike="noStrike">
                <a:solidFill>
                  <a:srgbClr val="00725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argument: </a:t>
            </a:r>
            <a:r>
              <a:rPr b="1" lang="en-US" sz="2400" spc="-1" strike="noStrike">
                <a:solidFill>
                  <a:srgbClr val="00725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value that is returned if logical_test is TRUE (then)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Monotype Sorts" charset="2"/>
              <a:buChar char=""/>
            </a:pP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argument:</a:t>
            </a:r>
            <a:r>
              <a:rPr b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value that is returned if logical_test is False (else) – </a:t>
            </a:r>
            <a:r>
              <a:rPr b="1" i="1" lang="en-US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argument is optional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Sometimes you may see the statement described as If</a:t>
            </a:r>
            <a:r>
              <a:rPr b="1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(&lt;condition&gt;,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true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24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else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5800" y="304920"/>
            <a:ext cx="2285640" cy="1828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simple IF 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formula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33520" y="2819520"/>
            <a:ext cx="8381520" cy="304920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Write a formula in cell G4 to list whether this is an honor student as indicated by the letter </a:t>
            </a:r>
            <a:r>
              <a:rPr b="1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1" lang="en-US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 a non-honor student as indicated with the letter </a:t>
            </a:r>
            <a:r>
              <a:rPr b="1" lang="en-US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=IF(</a:t>
            </a:r>
            <a:r>
              <a:rPr b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F4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“H”,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“R”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or  IF(</a:t>
            </a:r>
            <a:r>
              <a:rPr b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F4=FALSE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“R”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“H”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1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would result if the “” marks around the letter H were omitted?.. Try it and see.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3429000" y="304920"/>
            <a:ext cx="4647960" cy="21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04920"/>
            <a:ext cx="3733560" cy="1828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Examples – IF’s  with relational expressions as conditions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33520" y="2819520"/>
            <a:ext cx="8381520" cy="304920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Write a formula in cell F4 to determine if Blue passed or failed (a minimum of 300 points is required to pass)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ctr">
              <a:lnSpc>
                <a:spcPct val="90000"/>
              </a:lnSpc>
            </a:pP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=IF(</a:t>
            </a:r>
            <a:r>
              <a:rPr b="1" lang="en-US" sz="26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E4&gt;=300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“pass”,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“fail”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or  IF(</a:t>
            </a:r>
            <a:r>
              <a:rPr b="1" lang="en-US" sz="26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E4&lt;300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“fail”,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“pass</a:t>
            </a:r>
            <a:r>
              <a:rPr b="0" lang="en-US" sz="2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”) 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Write a formula in cell G4 to determine Blue’s curved grade.  If the grade is below 150 add 10%, if the grade is 150 or above the grade remains the same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indent="-285480" algn="ctr"/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=IF(</a:t>
            </a:r>
            <a:r>
              <a:rPr b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E4&lt;150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E4*1.1,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E4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4876920" y="304920"/>
            <a:ext cx="3390480" cy="24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2819520"/>
            <a:ext cx="8000640" cy="304920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Write a formula in cell F4 to determine if Blue got an A - to get an A Blue needs to have the highest score on all 3 exams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=IF(</a:t>
            </a:r>
            <a:r>
              <a:rPr b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And(B4=B8,C4=C8,D4=D8),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“A”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004080"/>
              </a:buClr>
              <a:buSzPct val="60000"/>
              <a:buFont typeface="Monotype Sorts" charset="2"/>
              <a:buChar char=""/>
            </a:pP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Write a formula in cell F4 to determine if Blue got a B. To get a B Blue needs to have a total score higher than the class average - otherwise he gets a C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=IF(</a:t>
            </a:r>
            <a:r>
              <a:rPr b="1" lang="en-US" sz="28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E4&gt;Average(E4:E6),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“B”, </a:t>
            </a:r>
            <a:r>
              <a:rPr b="1" lang="en-US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“C”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US" sz="3200" spc="-1" strike="noStrike">
              <a:solidFill>
                <a:srgbClr val="00408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638680" y="228600"/>
            <a:ext cx="2819160" cy="2514240"/>
          </a:xfrm>
          <a:prstGeom prst="rect">
            <a:avLst/>
          </a:prstGeom>
          <a:noFill/>
          <a:ln w="9360">
            <a:noFill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IF’s with Boolean and Arithmetic functions in the condition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1162080" y="152280"/>
            <a:ext cx="3390480" cy="24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143000" y="2819520"/>
            <a:ext cx="7086240" cy="25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Blue has at least 350 points he will get an 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, else if he has less than 350 points but at least 300 points he will get a B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otherwise he gets a “C”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14400" y="457200"/>
            <a:ext cx="7848360" cy="204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can you write a formula that requires a series of conditions to be evaluated each dependent upon the results of the previous condition?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62120" y="380880"/>
            <a:ext cx="8076960" cy="99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Before designing a nested-if formula – Use a logic diagram (Decision Tree) to understand the logic.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30280" y="1828800"/>
            <a:ext cx="2442960" cy="2349000"/>
          </a:xfrm>
          <a:prstGeom prst="diamond">
            <a:avLst/>
          </a:prstGeom>
          <a:solidFill>
            <a:srgbClr val="ccec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Does Blue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have 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least 350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points?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3"/>
          <p:cNvSpPr/>
          <p:nvPr/>
        </p:nvSpPr>
        <p:spPr>
          <a:xfrm flipH="1">
            <a:off x="2993760" y="2104920"/>
            <a:ext cx="1344600" cy="880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4"/>
          <p:cNvSpPr/>
          <p:nvPr/>
        </p:nvSpPr>
        <p:spPr>
          <a:xfrm>
            <a:off x="2987640" y="3031920"/>
            <a:ext cx="1117440" cy="10764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3006720" y="2413080"/>
            <a:ext cx="696600" cy="317160"/>
          </a:xfrm>
          <a:prstGeom prst="rect">
            <a:avLst/>
          </a:prstGeom>
          <a:solidFill>
            <a:srgbClr val="ccec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2892600" y="3322800"/>
            <a:ext cx="825120" cy="398160"/>
          </a:xfrm>
          <a:prstGeom prst="rect">
            <a:avLst/>
          </a:prstGeom>
          <a:solidFill>
            <a:srgbClr val="ccec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4343400" y="1447920"/>
            <a:ext cx="1819080" cy="694800"/>
          </a:xfrm>
          <a:prstGeom prst="rect">
            <a:avLst/>
          </a:prstGeom>
          <a:solidFill>
            <a:srgbClr val="ccec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Blue gets an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3807000" y="2981160"/>
            <a:ext cx="2530080" cy="2238120"/>
          </a:xfrm>
          <a:prstGeom prst="diamond">
            <a:avLst/>
          </a:prstGeom>
          <a:solidFill>
            <a:srgbClr val="ccec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Does Blue have at least 300 points?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Line 9"/>
          <p:cNvSpPr/>
          <p:nvPr/>
        </p:nvSpPr>
        <p:spPr>
          <a:xfrm flipH="1" flipV="1">
            <a:off x="6314760" y="4108320"/>
            <a:ext cx="1279800" cy="911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0"/>
          <p:cNvSpPr/>
          <p:nvPr/>
        </p:nvSpPr>
        <p:spPr>
          <a:xfrm flipV="1">
            <a:off x="6314760" y="3162240"/>
            <a:ext cx="1611360" cy="946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6475320" y="3460680"/>
            <a:ext cx="705960" cy="317160"/>
          </a:xfrm>
          <a:prstGeom prst="rect">
            <a:avLst/>
          </a:prstGeom>
          <a:solidFill>
            <a:srgbClr val="ccec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2"/>
          <p:cNvSpPr/>
          <p:nvPr/>
        </p:nvSpPr>
        <p:spPr>
          <a:xfrm>
            <a:off x="6310440" y="4626000"/>
            <a:ext cx="1055160" cy="317160"/>
          </a:xfrm>
          <a:prstGeom prst="rect">
            <a:avLst/>
          </a:prstGeom>
          <a:solidFill>
            <a:srgbClr val="ccec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3"/>
          <p:cNvSpPr/>
          <p:nvPr/>
        </p:nvSpPr>
        <p:spPr>
          <a:xfrm>
            <a:off x="7885080" y="2362320"/>
            <a:ext cx="1014120" cy="971280"/>
          </a:xfrm>
          <a:prstGeom prst="rect">
            <a:avLst/>
          </a:prstGeom>
          <a:solidFill>
            <a:srgbClr val="ccec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Blue gets a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4"/>
          <p:cNvSpPr/>
          <p:nvPr/>
        </p:nvSpPr>
        <p:spPr>
          <a:xfrm>
            <a:off x="7662960" y="4626000"/>
            <a:ext cx="1014120" cy="923400"/>
          </a:xfrm>
          <a:prstGeom prst="rect">
            <a:avLst/>
          </a:prstGeom>
          <a:solidFill>
            <a:srgbClr val="ccec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Blue gets a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5"/>
          <p:cNvSpPr/>
          <p:nvPr/>
        </p:nvSpPr>
        <p:spPr>
          <a:xfrm>
            <a:off x="758880" y="4200480"/>
            <a:ext cx="2209320" cy="1294920"/>
          </a:xfrm>
          <a:prstGeom prst="cloudCallout">
            <a:avLst>
              <a:gd name="adj1" fmla="val -4815"/>
              <a:gd name="adj2" fmla="val -65931"/>
            </a:avLst>
          </a:prstGeom>
          <a:gradFill>
            <a:gsLst>
              <a:gs pos="0">
                <a:srgbClr val="a50021">
                  <a:alpha val="63000"/>
                </a:srgbClr>
              </a:gs>
              <a:gs pos="100000">
                <a:schemeClr val="bg1"/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1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If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6"/>
          <p:cNvSpPr/>
          <p:nvPr/>
        </p:nvSpPr>
        <p:spPr>
          <a:xfrm>
            <a:off x="3121200" y="4886280"/>
            <a:ext cx="2209320" cy="1294920"/>
          </a:xfrm>
          <a:prstGeom prst="cloudCallout">
            <a:avLst>
              <a:gd name="adj1" fmla="val 45185"/>
              <a:gd name="adj2" fmla="val -36519"/>
            </a:avLst>
          </a:prstGeom>
          <a:gradFill>
            <a:gsLst>
              <a:gs pos="0">
                <a:srgbClr val="a50021">
                  <a:alpha val="63000"/>
                </a:srgbClr>
              </a:gs>
              <a:gs pos="100000">
                <a:schemeClr val="bg1"/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1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nd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If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66680" y="30492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NESTED IF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85800" y="1295280"/>
            <a:ext cx="8457840" cy="396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b="1" i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argument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and/or </a:t>
            </a:r>
            <a:r>
              <a:rPr b="1" i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argument</a:t>
            </a:r>
            <a:r>
              <a:rPr b="1" lang="en-US" sz="2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an IF statement can be another IF statement - up to 64 levels of nesting!  Here is an example with 2 levels of nesting – so three outcomes are possible.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</a:t>
            </a:r>
            <a:r>
              <a:rPr b="1" lang="en-US" sz="3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b="1" lang="en-US" sz="32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Blue has at least 350 points,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1" lang="en-US" sz="3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</a:t>
            </a:r>
            <a:r>
              <a:rPr b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 gets an A,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3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else</a:t>
            </a:r>
            <a:r>
              <a:rPr b="1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3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IF</a:t>
            </a:r>
            <a:r>
              <a:rPr b="1" i="1" lang="en-US" sz="34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(</a:t>
            </a:r>
            <a:r>
              <a:rPr b="1" i="1" lang="en-US" sz="30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Blue has at least 300 points,</a:t>
            </a:r>
            <a:r>
              <a:rPr b="1" i="1" lang="en-US" sz="34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i="1" lang="en-US" sz="36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   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then he gets a B</a:t>
            </a:r>
            <a:r>
              <a:rPr b="1" i="1" lang="en-US" sz="32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i="1" lang="en-US" sz="32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 </a:t>
            </a:r>
            <a:r>
              <a:rPr b="1" i="1" lang="en-US" sz="3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else he gets a C </a:t>
            </a:r>
            <a:r>
              <a:rPr b="1" i="1" lang="en-US" sz="3400" spc="-1" strike="noStrike">
                <a:solidFill>
                  <a:srgbClr val="a50021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) </a:t>
            </a:r>
            <a:r>
              <a:rPr b="1" i="1" lang="en-US" sz="36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Drogheda:Users:garciahunter:Desktop:Belfast City:gross:functions6_mgh.ppt</Template>
  <TotalTime>1975</TotalTime>
  <Application>LibreOffice/5.1.6.2$Linux_X86_64 LibreOffice_project/10m0$Build-2</Application>
  <Words>905</Words>
  <Paragraphs>90</Paragraphs>
  <Company>TELR\OSU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2004-10-28T15:44:43Z</dcterms:created>
  <dc:creator>Margo Garcia-Hunter</dc:creator>
  <dc:description/>
  <dc:language>en-US</dc:language>
  <cp:lastModifiedBy>rice, lori a</cp:lastModifiedBy>
  <cp:lastPrinted>1998-09-03T13:11:00Z</cp:lastPrinted>
  <dcterms:modified xsi:type="dcterms:W3CDTF">2017-01-26T17:08:55Z</dcterms:modified>
  <cp:revision>159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TELR\OSU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