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4"/>
  </p:handoutMasterIdLst>
  <p:sldIdLst>
    <p:sldId id="256" r:id="rId3"/>
    <p:sldId id="257" r:id="rId4"/>
    <p:sldId id="258" r:id="rId5"/>
    <p:sldId id="259" r:id="rId6"/>
    <p:sldId id="260" r:id="rId7"/>
    <p:sldId id="262" r:id="rId8"/>
    <p:sldId id="263" r:id="rId9"/>
    <p:sldId id="261" r:id="rId10"/>
    <p:sldId id="264" r:id="rId11"/>
    <p:sldId id="265" r:id="rId12"/>
    <p:sldId id="268" r:id="rId13"/>
    <p:sldId id="266" r:id="rId14"/>
    <p:sldId id="267" r:id="rId15"/>
    <p:sldId id="269" r:id="rId16"/>
    <p:sldId id="270" r:id="rId17"/>
    <p:sldId id="271" r:id="rId18"/>
    <p:sldId id="272" r:id="rId19"/>
    <p:sldId id="273" r:id="rId20"/>
    <p:sldId id="274" r:id="rId21"/>
    <p:sldId id="275" r:id="rId22"/>
    <p:sldId id="276" r:id="rId23"/>
    <p:sldId id="278" r:id="rId24"/>
    <p:sldId id="277" r:id="rId25"/>
    <p:sldId id="279" r:id="rId26"/>
    <p:sldId id="282" r:id="rId27"/>
    <p:sldId id="283" r:id="rId28"/>
    <p:sldId id="280" r:id="rId29"/>
    <p:sldId id="284" r:id="rId30"/>
    <p:sldId id="286" r:id="rId31"/>
    <p:sldId id="285" r:id="rId32"/>
    <p:sldId id="281" r:id="rId33"/>
    <p:sldId id="287" r:id="rId34"/>
    <p:sldId id="288" r:id="rId35"/>
    <p:sldId id="289" r:id="rId36"/>
    <p:sldId id="290" r:id="rId37"/>
    <p:sldId id="291" r:id="rId38"/>
    <p:sldId id="292" r:id="rId39"/>
    <p:sldId id="294" r:id="rId40"/>
    <p:sldId id="293"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9144000" cy="6858000" type="screen4x3"/>
  <p:notesSz cx="6882130" cy="92964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82913" cy="465138"/>
          </a:xfrm>
          <a:prstGeom prst="rect">
            <a:avLst/>
          </a:prstGeom>
        </p:spPr>
        <p:txBody>
          <a:bodyPr vert="horz" lIns="92446" tIns="46223" rIns="92446" bIns="46223"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97313" y="0"/>
            <a:ext cx="2982913" cy="465138"/>
          </a:xfrm>
          <a:prstGeom prst="rect">
            <a:avLst/>
          </a:prstGeom>
        </p:spPr>
        <p:txBody>
          <a:bodyPr vert="horz" lIns="92446" tIns="46223" rIns="92446" bIns="46223"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829675"/>
            <a:ext cx="2982913" cy="465138"/>
          </a:xfrm>
          <a:prstGeom prst="rect">
            <a:avLst/>
          </a:prstGeom>
        </p:spPr>
        <p:txBody>
          <a:bodyPr vert="horz" lIns="92446" tIns="46223" rIns="92446" bIns="46223"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97313" y="8829675"/>
            <a:ext cx="2982913" cy="465138"/>
          </a:xfrm>
          <a:prstGeom prst="rect">
            <a:avLst/>
          </a:prstGeom>
        </p:spPr>
        <p:txBody>
          <a:bodyPr vert="horz" lIns="92446" tIns="46223" rIns="92446" bIns="46223" rtlCol="0" anchor="b"/>
          <a:p>
            <a:pPr lvl="0" algn="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p>
            <a:pPr lvl="0"/>
            <a:r>
              <a:rPr dirty="0"/>
              <a:t>Click to edit Master title style</a:t>
            </a:r>
            <a:endParaRPr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fld id="{9A0DB2DC-4C9A-4742-B13C-FB6460FD3503}" type="slidenum">
              <a:rPr lang="en-US" dirty="0">
                <a:latin typeface="Calibri" pitchFamily="34" charset="0"/>
                <a:ea typeface="Arial" panose="020B0604020202020204" pitchFamily="34" charset="0"/>
              </a:rPr>
            </a:fld>
            <a:endParaRPr lang="en-US" dirty="0">
              <a:latin typeface="Calibri"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openoffice.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1"/>
          <p:cNvSpPr>
            <a:spLocks noGrp="1"/>
          </p:cNvSpPr>
          <p:nvPr>
            <p:ph type="ctrTitle"/>
          </p:nvPr>
        </p:nvSpPr>
        <p:spPr>
          <a:ln/>
        </p:spPr>
        <p:txBody>
          <a:bodyPr vert="horz" wrap="square" lIns="91440" tIns="45720" rIns="91440" bIns="45720" anchor="ctr"/>
          <a:p>
            <a:pPr/>
            <a:r>
              <a:rPr dirty="0"/>
              <a:t>Open office Base Guide</a:t>
            </a:r>
            <a:endParaRPr dirty="0"/>
          </a:p>
        </p:txBody>
      </p:sp>
      <p:sp>
        <p:nvSpPr>
          <p:cNvPr id="3" name="Subtitle 2"/>
          <p:cNvSpPr>
            <a:spLocks noGrp="1"/>
          </p:cNvSpPr>
          <p:nvPr>
            <p:ph type="subTitle" idx="1"/>
          </p:nvPr>
        </p:nvSpPr>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By </a:t>
            </a:r>
            <a:r>
              <a:rPr kumimoji="0" lang="en-US" sz="3200" b="0" i="0" u="none" strike="noStrike" kern="1200" cap="none" spc="0" normalizeH="0" baseline="0" noProof="0" smtClean="0">
                <a:ln>
                  <a:noFill/>
                </a:ln>
                <a:solidFill>
                  <a:schemeClr val="tx1">
                    <a:tint val="75000"/>
                  </a:schemeClr>
                </a:solidFill>
                <a:effectLst/>
                <a:uLnTx/>
                <a:uFillTx/>
                <a:latin typeface="+mn-lt"/>
                <a:ea typeface="+mn-ea"/>
                <a:cs typeface="+mn-cs"/>
              </a:rPr>
              <a:t>Paul Kisambira </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UCU </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Product Table</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1267" name="Content Placeholder 3" descr="3.jpg"/>
          <p:cNvPicPr>
            <a:picLocks noGrp="1" noChangeAspect="1"/>
          </p:cNvPicPr>
          <p:nvPr>
            <p:ph idx="1"/>
          </p:nvPr>
        </p:nvPicPr>
        <p:blipFill>
          <a:blip r:embed="rId1"/>
          <a:stretch>
            <a:fillRect/>
          </a:stretch>
        </p:blipFill>
        <p:spPr>
          <a:xfrm>
            <a:off x="533400" y="1600200"/>
            <a:ext cx="8229600" cy="4572000"/>
          </a:xfr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ln/>
        </p:spPr>
        <p:txBody>
          <a:bodyPr vert="horz" wrap="square" lIns="91440" tIns="45720" rIns="91440" bIns="45720" anchor="ctr"/>
          <a:p>
            <a:endParaRPr dirty="0"/>
          </a:p>
        </p:txBody>
      </p:sp>
      <p:sp>
        <p:nvSpPr>
          <p:cNvPr id="12291" name="Content Placeholder 2"/>
          <p:cNvSpPr>
            <a:spLocks noGrp="1"/>
          </p:cNvSpPr>
          <p:nvPr>
            <p:ph idx="1"/>
          </p:nvPr>
        </p:nvSpPr>
        <p:spPr>
          <a:ln/>
        </p:spPr>
        <p:txBody>
          <a:bodyPr vert="horz" wrap="square" lIns="91440" tIns="45720" rIns="91440" bIns="45720" anchor="t"/>
          <a:p>
            <a:r>
              <a:rPr dirty="0"/>
              <a:t> Product Table consists of ProductID (Integer), ProductName (Text), and ProductPrice (Number). </a:t>
            </a:r>
            <a:endParaRPr dirty="0"/>
          </a:p>
          <a:p>
            <a:r>
              <a:rPr dirty="0"/>
              <a:t>By selecting "Number" for the field type for ProductPrice, I can add some decimal space.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Order Table</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3315" name="Content Placeholder 3" descr="4.jpg"/>
          <p:cNvPicPr>
            <a:picLocks noGrp="1" noChangeAspect="1"/>
          </p:cNvPicPr>
          <p:nvPr>
            <p:ph idx="1"/>
          </p:nvPr>
        </p:nvPicPr>
        <p:blipFill>
          <a:blip r:embed="rId1"/>
          <a:stretch>
            <a:fillRect/>
          </a:stretch>
        </p:blipFill>
        <p:spPr>
          <a:xfrm>
            <a:off x="609600" y="1143000"/>
            <a:ext cx="7629525" cy="4724400"/>
          </a:xfr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ln/>
        </p:spPr>
        <p:txBody>
          <a:bodyPr vert="horz" wrap="square" lIns="91440" tIns="45720" rIns="91440" bIns="45720" anchor="ctr"/>
          <a:p>
            <a:endParaRPr dirty="0"/>
          </a:p>
        </p:txBody>
      </p:sp>
      <p:sp>
        <p:nvSpPr>
          <p:cNvPr id="14339" name="Content Placeholder 2"/>
          <p:cNvSpPr>
            <a:spLocks noGrp="1"/>
          </p:cNvSpPr>
          <p:nvPr>
            <p:ph idx="1"/>
          </p:nvPr>
        </p:nvSpPr>
        <p:spPr>
          <a:ln/>
        </p:spPr>
        <p:txBody>
          <a:bodyPr vert="horz" wrap="square" lIns="91440" tIns="45720" rIns="91440" bIns="45720" anchor="t"/>
          <a:p>
            <a:r>
              <a:rPr dirty="0"/>
              <a:t>The Order Table will be my bridge between the Product Table and Customer Table.</a:t>
            </a:r>
            <a:endParaRPr dirty="0"/>
          </a:p>
          <a:p>
            <a:r>
              <a:rPr dirty="0"/>
              <a:t> It contains OrderID (Integer), Date (Date), CustomerID (Integer), ProductID (Integer), and Quantity (Integer). I want to keep the field types for both Customer and Product the same as they are on the other two tables; in this case, they are integers.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ln/>
        </p:spPr>
        <p:txBody>
          <a:bodyPr vert="horz" wrap="square" lIns="91440" tIns="45720" rIns="91440" bIns="45720" anchor="ctr"/>
          <a:p>
            <a:endParaRPr dirty="0"/>
          </a:p>
        </p:txBody>
      </p:sp>
      <p:sp>
        <p:nvSpPr>
          <p:cNvPr id="15363" name="Content Placeholder 2"/>
          <p:cNvSpPr>
            <a:spLocks noGrp="1"/>
          </p:cNvSpPr>
          <p:nvPr>
            <p:ph idx="1"/>
          </p:nvPr>
        </p:nvSpPr>
        <p:spPr>
          <a:ln/>
        </p:spPr>
        <p:txBody>
          <a:bodyPr vert="horz" wrap="square" lIns="91440" tIns="45720" rIns="91440" bIns="45720" anchor="t"/>
          <a:p>
            <a:r>
              <a:rPr dirty="0"/>
              <a:t>Now that I have finished creating my other two tables, I need to create my relationships.</a:t>
            </a:r>
            <a:endParaRPr dirty="0"/>
          </a:p>
          <a:p>
            <a:r>
              <a:rPr dirty="0"/>
              <a:t> Go to your main window and look at the toolbar at the top.</a:t>
            </a:r>
            <a:endParaRPr dirty="0"/>
          </a:p>
          <a:p>
            <a:r>
              <a:rPr dirty="0"/>
              <a:t> Find "Tools" and click on "Relationships". You will be prompted upon entering which tables you would like to add. Add any tables that you are linking together.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ln/>
        </p:spPr>
        <p:txBody>
          <a:bodyPr vert="horz" wrap="square" lIns="91440" tIns="45720" rIns="91440" bIns="45720" anchor="ctr"/>
          <a:p>
            <a:endParaRPr dirty="0"/>
          </a:p>
        </p:txBody>
      </p:sp>
      <p:pic>
        <p:nvPicPr>
          <p:cNvPr id="16387" name="Content Placeholder 3" descr="5.jpg"/>
          <p:cNvPicPr>
            <a:picLocks noGrp="1" noChangeAspect="1"/>
          </p:cNvPicPr>
          <p:nvPr>
            <p:ph idx="1"/>
          </p:nvPr>
        </p:nvPicPr>
        <p:blipFill>
          <a:blip r:embed="rId1"/>
          <a:stretch>
            <a:fillRect/>
          </a:stretch>
        </p:blipFill>
        <p:spPr>
          <a:xfrm>
            <a:off x="533400" y="1676400"/>
            <a:ext cx="7696200" cy="3962400"/>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a:ln/>
        </p:spPr>
        <p:txBody>
          <a:bodyPr vert="horz" wrap="square" lIns="91440" tIns="45720" rIns="91440" bIns="45720" anchor="ctr"/>
          <a:p>
            <a:endParaRPr dirty="0"/>
          </a:p>
        </p:txBody>
      </p:sp>
      <p:sp>
        <p:nvSpPr>
          <p:cNvPr id="17411" name="Content Placeholder 2"/>
          <p:cNvSpPr>
            <a:spLocks noGrp="1"/>
          </p:cNvSpPr>
          <p:nvPr>
            <p:ph idx="1"/>
          </p:nvPr>
        </p:nvSpPr>
        <p:spPr>
          <a:ln/>
        </p:spPr>
        <p:txBody>
          <a:bodyPr vert="horz" wrap="square" lIns="91440" tIns="45720" rIns="91440" bIns="45720" anchor="t"/>
          <a:p>
            <a:r>
              <a:rPr dirty="0"/>
              <a:t> Add  Customer, Product, and Order Tables.</a:t>
            </a:r>
            <a:endParaRPr dirty="0"/>
          </a:p>
          <a:p>
            <a:r>
              <a:rPr dirty="0"/>
              <a:t> To link my CustomerID from Customer Table to my Order Table, I clicked on the CustomerID in the Customer Table and dragged it to the CustomerID in the Order Table. </a:t>
            </a:r>
            <a:endParaRPr dirty="0"/>
          </a:p>
          <a:p>
            <a:r>
              <a:rPr dirty="0"/>
              <a:t>A line should form between them. I did the same for ProductID. This should create a link between these tables.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ln/>
        </p:spPr>
        <p:txBody>
          <a:bodyPr vert="horz" wrap="square" lIns="91440" tIns="45720" rIns="91440" bIns="45720" anchor="ctr"/>
          <a:p>
            <a:endParaRPr dirty="0"/>
          </a:p>
        </p:txBody>
      </p:sp>
      <p:pic>
        <p:nvPicPr>
          <p:cNvPr id="18435" name="Content Placeholder 3" descr="6.jpg"/>
          <p:cNvPicPr>
            <a:picLocks noGrp="1" noChangeAspect="1"/>
          </p:cNvPicPr>
          <p:nvPr>
            <p:ph idx="1"/>
          </p:nvPr>
        </p:nvPicPr>
        <p:blipFill>
          <a:blip r:embed="rId1"/>
          <a:stretch>
            <a:fillRect/>
          </a:stretch>
        </p:blipFill>
        <p:spPr>
          <a:xfrm>
            <a:off x="914400" y="1600200"/>
            <a:ext cx="7543800" cy="4495800"/>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Adding Data</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95400"/>
            <a:ext cx="8229600" cy="4830763"/>
          </a:xfr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To add your data, you can open your table from the main menu or you can create a form.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 </a:t>
            </a:r>
            <a:r>
              <a:rPr kumimoji="0" lang="en-US" sz="3200" b="0" i="0" u="none" strike="noStrike" kern="1200" cap="none" spc="0" normalizeH="0" baseline="0" noProof="0" dirty="0">
                <a:ln>
                  <a:noFill/>
                </a:ln>
                <a:solidFill>
                  <a:schemeClr val="tx1"/>
                </a:solidFill>
                <a:effectLst/>
                <a:uLnTx/>
                <a:uFillTx/>
                <a:latin typeface="+mn-lt"/>
                <a:ea typeface="+mn-ea"/>
                <a:cs typeface="+mn-cs"/>
              </a:rPr>
              <a:t>have added some data to my Order Table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by </a:t>
            </a:r>
            <a:r>
              <a:rPr kumimoji="0" lang="en-US" sz="3200" b="0" i="0" u="none" strike="noStrike" kern="1200" cap="none" spc="0" normalizeH="0" baseline="0" noProof="0" dirty="0">
                <a:ln>
                  <a:noFill/>
                </a:ln>
                <a:solidFill>
                  <a:schemeClr val="tx1"/>
                </a:solidFill>
                <a:effectLst/>
                <a:uLnTx/>
                <a:uFillTx/>
                <a:latin typeface="+mn-lt"/>
                <a:ea typeface="+mn-ea"/>
                <a:cs typeface="+mn-cs"/>
              </a:rPr>
              <a:t>going to the main window and left clicking my table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The numbers typed in for </a:t>
            </a:r>
            <a:r>
              <a:rPr kumimoji="0" lang="en-US" sz="3200" b="0" i="0" u="none" strike="noStrike" kern="1200" cap="none" spc="0" normalizeH="0" baseline="0" noProof="0" dirty="0" err="1">
                <a:ln>
                  <a:noFill/>
                </a:ln>
                <a:solidFill>
                  <a:schemeClr val="tx1"/>
                </a:solidFill>
                <a:effectLst/>
                <a:uLnTx/>
                <a:uFillTx/>
                <a:latin typeface="+mn-lt"/>
                <a:ea typeface="+mn-ea"/>
                <a:cs typeface="+mn-cs"/>
              </a:rPr>
              <a:t>CustomerID</a:t>
            </a:r>
            <a:r>
              <a:rPr kumimoji="0" lang="en-US" sz="3200" b="0" i="0" u="none" strike="noStrike" kern="1200" cap="none" spc="0" normalizeH="0" baseline="0" noProof="0" dirty="0">
                <a:ln>
                  <a:noFill/>
                </a:ln>
                <a:solidFill>
                  <a:schemeClr val="tx1"/>
                </a:solidFill>
                <a:effectLst/>
                <a:uLnTx/>
                <a:uFillTx/>
                <a:latin typeface="+mn-lt"/>
                <a:ea typeface="+mn-ea"/>
                <a:cs typeface="+mn-cs"/>
              </a:rPr>
              <a:t> and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ProductID</a:t>
            </a:r>
            <a:r>
              <a:rPr kumimoji="0" lang="en-US" sz="3200" b="0" i="0" u="none" strike="noStrike" kern="1200" cap="none" spc="0" normalizeH="0" baseline="0" noProof="0" dirty="0">
                <a:ln>
                  <a:noFill/>
                </a:ln>
                <a:solidFill>
                  <a:schemeClr val="tx1"/>
                </a:solidFill>
                <a:effectLst/>
                <a:uLnTx/>
                <a:uFillTx/>
                <a:latin typeface="+mn-lt"/>
                <a:ea typeface="+mn-ea"/>
                <a:cs typeface="+mn-cs"/>
              </a:rPr>
              <a:t> were the corresponding numbers of the customers and the products they bought. For example, if John's customer ID was 5 and he bought lollipops with the product ID of 2, then I typed in 5 for Customer and 2 for Product. Note: Your </a:t>
            </a:r>
            <a:r>
              <a:rPr kumimoji="0" lang="en-US" sz="3200" b="0" i="0" u="none" strike="noStrike" kern="1200" cap="none" spc="0" normalizeH="0" baseline="0" noProof="0" dirty="0" err="1">
                <a:ln>
                  <a:noFill/>
                </a:ln>
                <a:solidFill>
                  <a:schemeClr val="tx1"/>
                </a:solidFill>
                <a:effectLst/>
                <a:uLnTx/>
                <a:uFillTx/>
                <a:latin typeface="+mn-lt"/>
                <a:ea typeface="+mn-ea"/>
                <a:cs typeface="+mn-cs"/>
              </a:rPr>
              <a:t>AutoValue</a:t>
            </a:r>
            <a:r>
              <a:rPr kumimoji="0" lang="en-US" sz="3200" b="0" i="0" u="none" strike="noStrike" kern="1200" cap="none" spc="0" normalizeH="0" baseline="0" noProof="0" dirty="0">
                <a:ln>
                  <a:noFill/>
                </a:ln>
                <a:solidFill>
                  <a:schemeClr val="tx1"/>
                </a:solidFill>
                <a:effectLst/>
                <a:uLnTx/>
                <a:uFillTx/>
                <a:latin typeface="+mn-lt"/>
                <a:ea typeface="+mn-ea"/>
                <a:cs typeface="+mn-cs"/>
              </a:rPr>
              <a:t> will start your records at "0", but you can change it to "1" once you have typed in the information for one record.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ln/>
        </p:spPr>
        <p:txBody>
          <a:bodyPr vert="horz" wrap="square" lIns="91440" tIns="45720" rIns="91440" bIns="45720" anchor="ctr"/>
          <a:p>
            <a:endParaRPr dirty="0"/>
          </a:p>
        </p:txBody>
      </p:sp>
      <p:pic>
        <p:nvPicPr>
          <p:cNvPr id="20483" name="Content Placeholder 5" descr="7.jpg"/>
          <p:cNvPicPr>
            <a:picLocks noGrp="1" noChangeAspect="1"/>
          </p:cNvPicPr>
          <p:nvPr>
            <p:ph idx="1"/>
          </p:nvPr>
        </p:nvPicPr>
        <p:blipFill>
          <a:blip r:embed="rId1"/>
          <a:stretch>
            <a:fillRect/>
          </a:stretch>
        </p:blipFill>
        <p:spPr>
          <a:xfrm>
            <a:off x="990600" y="1524000"/>
            <a:ext cx="6934200" cy="4343400"/>
          </a:xfr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a:ln/>
        </p:spPr>
        <p:txBody>
          <a:bodyPr vert="horz" wrap="square" lIns="91440" tIns="45720" rIns="91440" bIns="45720" anchor="ctr"/>
          <a:p>
            <a:r>
              <a:rPr dirty="0"/>
              <a:t>Introduction </a:t>
            </a:r>
            <a:endParaRPr dirty="0"/>
          </a:p>
        </p:txBody>
      </p:sp>
      <p:sp>
        <p:nvSpPr>
          <p:cNvPr id="3075" name="Content Placeholder 2"/>
          <p:cNvSpPr>
            <a:spLocks noGrp="1"/>
          </p:cNvSpPr>
          <p:nvPr>
            <p:ph idx="1"/>
          </p:nvPr>
        </p:nvSpPr>
        <p:spPr>
          <a:ln/>
        </p:spPr>
        <p:txBody>
          <a:bodyPr vert="horz" wrap="square" lIns="91440" tIns="45720" rIns="91440" bIns="45720" anchor="t"/>
          <a:p>
            <a:r>
              <a:rPr dirty="0"/>
              <a:t>OpenOffice Database, also known as OOo Base, is a free, open-source database that you can download from </a:t>
            </a:r>
            <a:r>
              <a:rPr dirty="0">
                <a:hlinkClick r:id="rId1"/>
              </a:rPr>
              <a:t>OpenOffice.org</a:t>
            </a:r>
            <a:r>
              <a:rPr dirty="0"/>
              <a:t>. This is by far not exhaustive but only meant to be an introduction that might help one with the speed bumps found when trying to learn OpenOffice.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ln/>
        </p:spPr>
        <p:txBody>
          <a:bodyPr vert="horz" wrap="square" lIns="91440" tIns="45720" rIns="91440" bIns="45720" anchor="ctr"/>
          <a:p>
            <a:r>
              <a:rPr b="1" u="sng" dirty="0"/>
              <a:t>Simple Form Creation:</a:t>
            </a:r>
            <a:endParaRPr dirty="0"/>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When creating a form, I recommend using the wizard. You can find the wizard by clicking the "Form" tab from the first window and looking at your options up top. Once in the wizard, you can choose which table you want to work from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To create my simple form, I have chosen my Customer Table. You can select fields one-by-one to move to your form or you choose all of your fields by selecting the "&gt;&gt;" button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And Click the next button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ln/>
        </p:spPr>
        <p:txBody>
          <a:bodyPr vert="horz" wrap="square" lIns="91440" tIns="45720" rIns="91440" bIns="45720" anchor="ctr"/>
          <a:p>
            <a:endParaRPr dirty="0"/>
          </a:p>
        </p:txBody>
      </p:sp>
      <p:pic>
        <p:nvPicPr>
          <p:cNvPr id="22531" name="Content Placeholder 3" descr="8.jpg"/>
          <p:cNvPicPr>
            <a:picLocks noGrp="1" noChangeAspect="1"/>
          </p:cNvPicPr>
          <p:nvPr>
            <p:ph idx="1"/>
          </p:nvPr>
        </p:nvPicPr>
        <p:blipFill>
          <a:blip r:embed="rId1"/>
          <a:stretch>
            <a:fillRect/>
          </a:stretch>
        </p:blipFill>
        <p:spPr>
          <a:xfrm>
            <a:off x="1200150" y="1905000"/>
            <a:ext cx="6800850" cy="3886200"/>
          </a:xfr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ln/>
        </p:spPr>
        <p:txBody>
          <a:bodyPr vert="horz" wrap="square" lIns="91440" tIns="45720" rIns="91440" bIns="45720" anchor="ctr"/>
          <a:p>
            <a:endParaRPr dirty="0"/>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 am going to keep my form simple and skip the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subform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Instead</a:t>
            </a:r>
            <a:r>
              <a:rPr kumimoji="0" lang="en-US" sz="3200" b="0" i="0" u="none" strike="noStrike" kern="1200" cap="none" spc="0" normalizeH="0" baseline="0" noProof="0" dirty="0">
                <a:ln>
                  <a:noFill/>
                </a:ln>
                <a:solidFill>
                  <a:schemeClr val="tx1"/>
                </a:solidFill>
                <a:effectLst/>
                <a:uLnTx/>
                <a:uFillTx/>
                <a:latin typeface="+mn-lt"/>
                <a:ea typeface="+mn-ea"/>
                <a:cs typeface="+mn-cs"/>
              </a:rPr>
              <a:t>, I am going to skip down to "Arrange Controls" and choose the template on the left and then skip to "Apply Styles" to find a color I like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The very last tab, "Set Name", will give me the option to modify my form. You can skip this if you are not doing anything special to your form. I selected this so I can add a combo box to one of my fields.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ln/>
        </p:spPr>
        <p:txBody>
          <a:bodyPr vert="horz" wrap="square" lIns="91440" tIns="45720" rIns="91440" bIns="45720" anchor="ctr"/>
          <a:p>
            <a:endParaRPr dirty="0"/>
          </a:p>
        </p:txBody>
      </p:sp>
      <p:pic>
        <p:nvPicPr>
          <p:cNvPr id="24579" name="Content Placeholder 3" descr="9.jpg"/>
          <p:cNvPicPr>
            <a:picLocks noGrp="1" noChangeAspect="1"/>
          </p:cNvPicPr>
          <p:nvPr>
            <p:ph idx="1"/>
          </p:nvPr>
        </p:nvPicPr>
        <p:blipFill>
          <a:blip r:embed="rId1"/>
          <a:stretch>
            <a:fillRect/>
          </a:stretch>
        </p:blipFill>
        <p:spPr>
          <a:xfrm>
            <a:off x="1295400" y="1905000"/>
            <a:ext cx="6781800" cy="3733800"/>
          </a:xfr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Modifying </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Form to look like the form below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5603" name="Content Placeholder 3" descr="10.jpg"/>
          <p:cNvPicPr>
            <a:picLocks noGrp="1" noChangeAspect="1"/>
          </p:cNvPicPr>
          <p:nvPr>
            <p:ph idx="1"/>
          </p:nvPr>
        </p:nvPicPr>
        <p:blipFill>
          <a:blip r:embed="rId1"/>
          <a:stretch>
            <a:fillRect/>
          </a:stretch>
        </p:blipFill>
        <p:spPr>
          <a:xfrm>
            <a:off x="828675" y="1524000"/>
            <a:ext cx="7172325" cy="4267200"/>
          </a:xfr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ln/>
        </p:spPr>
        <p:txBody>
          <a:bodyPr vert="horz" wrap="square" lIns="91440" tIns="45720" rIns="91440" bIns="45720" anchor="ctr"/>
          <a:p>
            <a:r>
              <a:rPr dirty="0"/>
              <a:t>Creating a combo box</a:t>
            </a:r>
            <a:endParaRPr dirty="0"/>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Creating a Combo Box allows you to create a field that has a drop down list from which you can choose an entry or enter your own. In this example, I created one for my "State" field but you could find many different reasons to create one of your own.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You </a:t>
            </a:r>
            <a:r>
              <a:rPr kumimoji="0" lang="en-US" sz="3200" b="0" i="0" u="none" strike="noStrike" kern="1200" cap="none" spc="0" normalizeH="0" baseline="0" noProof="0" dirty="0">
                <a:ln>
                  <a:noFill/>
                </a:ln>
                <a:solidFill>
                  <a:schemeClr val="tx1"/>
                </a:solidFill>
                <a:effectLst/>
                <a:uLnTx/>
                <a:uFillTx/>
                <a:latin typeface="+mn-lt"/>
                <a:ea typeface="+mn-ea"/>
                <a:cs typeface="+mn-cs"/>
              </a:rPr>
              <a:t>can edit your form by right clicking the form from the form tab on the first window or selecting the "Modify Form" in the last step of the wizard.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ln/>
        </p:spPr>
        <p:txBody>
          <a:bodyPr vert="horz" wrap="square" lIns="91440" tIns="45720" rIns="91440" bIns="45720" anchor="ctr"/>
          <a:p>
            <a:endParaRPr dirty="0"/>
          </a:p>
        </p:txBody>
      </p:sp>
      <p:sp>
        <p:nvSpPr>
          <p:cNvPr id="27651" name="Content Placeholder 2"/>
          <p:cNvSpPr>
            <a:spLocks noGrp="1"/>
          </p:cNvSpPr>
          <p:nvPr>
            <p:ph idx="1"/>
          </p:nvPr>
        </p:nvSpPr>
        <p:spPr>
          <a:ln/>
        </p:spPr>
        <p:txBody>
          <a:bodyPr vert="horz" wrap="square" lIns="91440" tIns="45720" rIns="91440" bIns="45720" anchor="t"/>
          <a:p>
            <a:r>
              <a:rPr dirty="0"/>
              <a:t>1. Right-click the field you want to modify and select "Group". Choose "Ungroup" in this menu. </a:t>
            </a:r>
            <a:endParaRPr dirty="0"/>
          </a:p>
          <a:p>
            <a:r>
              <a:rPr dirty="0"/>
              <a:t>Ungroup will separate the text, in this case "State", from your field box. Note: Left-click anywhere on your screen before continuing to the next step.</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ln/>
        </p:spPr>
        <p:txBody>
          <a:bodyPr vert="horz" wrap="square" lIns="91440" tIns="45720" rIns="91440" bIns="45720" anchor="ctr"/>
          <a:p>
            <a:endParaRPr dirty="0"/>
          </a:p>
        </p:txBody>
      </p:sp>
      <p:pic>
        <p:nvPicPr>
          <p:cNvPr id="28675" name="Content Placeholder 3" descr="11.jpg"/>
          <p:cNvPicPr>
            <a:picLocks noGrp="1" noChangeAspect="1"/>
          </p:cNvPicPr>
          <p:nvPr>
            <p:ph idx="1"/>
          </p:nvPr>
        </p:nvPicPr>
        <p:blipFill>
          <a:blip r:embed="rId1"/>
          <a:stretch>
            <a:fillRect/>
          </a:stretch>
        </p:blipFill>
        <p:spPr>
          <a:xfrm>
            <a:off x="828675" y="1524000"/>
            <a:ext cx="7553325" cy="4191000"/>
          </a:xfr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ln/>
        </p:spPr>
        <p:txBody>
          <a:bodyPr vert="horz" wrap="square" lIns="91440" tIns="45720" rIns="91440" bIns="45720" anchor="ctr"/>
          <a:p>
            <a:endParaRPr dirty="0"/>
          </a:p>
        </p:txBody>
      </p:sp>
      <p:sp>
        <p:nvSpPr>
          <p:cNvPr id="3" name="Content Placeholder 2"/>
          <p:cNvSpPr>
            <a:spLocks noGrp="1"/>
          </p:cNvSpPr>
          <p:nvPr>
            <p:ph idx="1"/>
          </p:nvPr>
        </p:nvSpPr>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2. Right-click on the field box. You should be able to find a "Replace With" under "Control" and "Form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If "Replace With" is not there, click the screen somewhere away from the field box and try again. You can choose many different options here but I am choosing a "Combo Box".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1200" cap="none" spc="0" normalizeH="0" baseline="0" noProof="0" dirty="0">
                <a:ln>
                  <a:noFill/>
                </a:ln>
                <a:solidFill>
                  <a:schemeClr val="tx1"/>
                </a:solidFill>
                <a:effectLst/>
                <a:uLnTx/>
                <a:uFillTx/>
                <a:latin typeface="+mn-lt"/>
                <a:ea typeface="+mn-ea"/>
                <a:cs typeface="+mn-cs"/>
              </a:rPr>
              <a:t>Combo Box will allow me to type or to select something I have typed in the past.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ln/>
        </p:spPr>
        <p:txBody>
          <a:bodyPr vert="horz" wrap="square" lIns="91440" tIns="45720" rIns="91440" bIns="45720" anchor="ctr"/>
          <a:p>
            <a:endParaRPr dirty="0"/>
          </a:p>
        </p:txBody>
      </p:sp>
      <p:pic>
        <p:nvPicPr>
          <p:cNvPr id="30723" name="Content Placeholder 3" descr="12.jpg"/>
          <p:cNvPicPr>
            <a:picLocks noGrp="1" noChangeAspect="1"/>
          </p:cNvPicPr>
          <p:nvPr>
            <p:ph idx="1"/>
          </p:nvPr>
        </p:nvPicPr>
        <p:blipFill>
          <a:blip r:embed="rId1"/>
          <a:stretch>
            <a:fillRect/>
          </a:stretch>
        </p:blipFill>
        <p:spPr>
          <a:xfrm>
            <a:off x="708025" y="1447800"/>
            <a:ext cx="7216775" cy="4419600"/>
          </a:xfr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Contents</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9" name="Content Placeholder 2"/>
          <p:cNvSpPr>
            <a:spLocks noGrp="1"/>
          </p:cNvSpPr>
          <p:nvPr>
            <p:ph idx="1"/>
          </p:nvPr>
        </p:nvSpPr>
        <p:spPr>
          <a:ln/>
        </p:spPr>
        <p:txBody>
          <a:bodyPr vert="horz" wrap="square" lIns="91440" tIns="45720" rIns="91440" bIns="45720" anchor="t"/>
          <a:p>
            <a:r>
              <a:rPr dirty="0"/>
              <a:t>Creating a Flat File</a:t>
            </a:r>
            <a:endParaRPr dirty="0"/>
          </a:p>
          <a:p>
            <a:r>
              <a:rPr dirty="0"/>
              <a:t>Creating Relationships</a:t>
            </a:r>
            <a:endParaRPr dirty="0"/>
          </a:p>
          <a:p>
            <a:r>
              <a:rPr dirty="0"/>
              <a:t>Adding Data/Creating a Form</a:t>
            </a:r>
            <a:endParaRPr dirty="0"/>
          </a:p>
          <a:p>
            <a:r>
              <a:rPr dirty="0"/>
              <a:t>Modifying a Form</a:t>
            </a:r>
            <a:endParaRPr dirty="0"/>
          </a:p>
          <a:p>
            <a:r>
              <a:rPr dirty="0"/>
              <a:t>Creating a Query</a:t>
            </a:r>
            <a:endParaRPr dirty="0"/>
          </a:p>
          <a:p>
            <a:r>
              <a:rPr dirty="0"/>
              <a:t>Quick Search</a:t>
            </a:r>
            <a:endParaRPr dirty="0"/>
          </a:p>
          <a:p>
            <a:pPr>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ln/>
        </p:spPr>
        <p:txBody>
          <a:bodyPr vert="horz" wrap="square" lIns="91440" tIns="45720" rIns="91440" bIns="45720" anchor="ctr"/>
          <a:p>
            <a:endParaRPr dirty="0"/>
          </a:p>
        </p:txBody>
      </p:sp>
      <p:sp>
        <p:nvSpPr>
          <p:cNvPr id="31747" name="Content Placeholder 2"/>
          <p:cNvSpPr>
            <a:spLocks noGrp="1"/>
          </p:cNvSpPr>
          <p:nvPr>
            <p:ph idx="1"/>
          </p:nvPr>
        </p:nvSpPr>
        <p:spPr>
          <a:ln/>
        </p:spPr>
        <p:txBody>
          <a:bodyPr vert="horz" wrap="square" lIns="91440" tIns="45720" rIns="91440" bIns="45720" anchor="t"/>
          <a:p>
            <a:r>
              <a:rPr dirty="0"/>
              <a:t> Double left-click on the field box. Scroll down the General Tab until you find the "Dropdown" option. Change it to yes.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ln/>
        </p:spPr>
        <p:txBody>
          <a:bodyPr vert="horz" wrap="square" lIns="91440" tIns="45720" rIns="91440" bIns="45720" anchor="ctr"/>
          <a:p>
            <a:endParaRPr dirty="0"/>
          </a:p>
        </p:txBody>
      </p:sp>
      <p:pic>
        <p:nvPicPr>
          <p:cNvPr id="32771" name="Content Placeholder 3" descr="13.jpg"/>
          <p:cNvPicPr>
            <a:picLocks noGrp="1" noChangeAspect="1"/>
          </p:cNvPicPr>
          <p:nvPr>
            <p:ph idx="1"/>
          </p:nvPr>
        </p:nvPicPr>
        <p:blipFill>
          <a:blip r:embed="rId1"/>
          <a:stretch>
            <a:fillRect/>
          </a:stretch>
        </p:blipFill>
        <p:spPr>
          <a:xfrm>
            <a:off x="1447800" y="1905000"/>
            <a:ext cx="6477000" cy="3886200"/>
          </a:xfr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ln/>
        </p:spPr>
        <p:txBody>
          <a:bodyPr vert="horz" wrap="square" lIns="91440" tIns="45720" rIns="91440" bIns="45720" anchor="ctr"/>
          <a:p>
            <a:endParaRPr dirty="0"/>
          </a:p>
        </p:txBody>
      </p:sp>
      <p:sp>
        <p:nvSpPr>
          <p:cNvPr id="33795" name="Content Placeholder 2"/>
          <p:cNvSpPr>
            <a:spLocks noGrp="1"/>
          </p:cNvSpPr>
          <p:nvPr>
            <p:ph idx="1"/>
          </p:nvPr>
        </p:nvSpPr>
        <p:spPr>
          <a:ln/>
        </p:spPr>
        <p:txBody>
          <a:bodyPr vert="horz" wrap="square" lIns="91440" tIns="45720" rIns="91440" bIns="45720" anchor="t"/>
          <a:p>
            <a:r>
              <a:rPr dirty="0"/>
              <a:t>4. While this menu is still open, switch to the Data Tab. Change "Type of Input Required" to "SQL" and click on the "..." button found to the right of "List Content".</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ln/>
        </p:spPr>
        <p:txBody>
          <a:bodyPr vert="horz" wrap="square" lIns="91440" tIns="45720" rIns="91440" bIns="45720" anchor="ctr"/>
          <a:p>
            <a:endParaRPr dirty="0"/>
          </a:p>
        </p:txBody>
      </p:sp>
      <p:pic>
        <p:nvPicPr>
          <p:cNvPr id="34819" name="Content Placeholder 3" descr="14.jpg"/>
          <p:cNvPicPr>
            <a:picLocks noGrp="1" noChangeAspect="1"/>
          </p:cNvPicPr>
          <p:nvPr>
            <p:ph idx="1"/>
          </p:nvPr>
        </p:nvPicPr>
        <p:blipFill>
          <a:blip r:embed="rId1"/>
          <a:stretch>
            <a:fillRect/>
          </a:stretch>
        </p:blipFill>
        <p:spPr>
          <a:xfrm>
            <a:off x="1143000" y="1719263"/>
            <a:ext cx="6934200" cy="4148137"/>
          </a:xfr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ln/>
        </p:spPr>
        <p:txBody>
          <a:bodyPr vert="horz" wrap="square" lIns="91440" tIns="45720" rIns="91440" bIns="45720" anchor="ctr"/>
          <a:p>
            <a:endParaRPr dirty="0"/>
          </a:p>
        </p:txBody>
      </p:sp>
      <p:sp>
        <p:nvSpPr>
          <p:cNvPr id="35843" name="Content Placeholder 2"/>
          <p:cNvSpPr>
            <a:spLocks noGrp="1"/>
          </p:cNvSpPr>
          <p:nvPr>
            <p:ph idx="1"/>
          </p:nvPr>
        </p:nvSpPr>
        <p:spPr>
          <a:ln/>
        </p:spPr>
        <p:txBody>
          <a:bodyPr vert="horz" wrap="square" lIns="91440" tIns="45720" rIns="91440" bIns="45720" anchor="t"/>
          <a:p>
            <a:r>
              <a:rPr dirty="0"/>
              <a:t>5. I added the Customer Table and double-clicked the "State" field. This will add the "State" field to my bottom window. I changed my "Sort" option to "Ascending" so my entries will remain alphabetical. Save and exit.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ln/>
        </p:spPr>
        <p:txBody>
          <a:bodyPr vert="horz" wrap="square" lIns="91440" tIns="45720" rIns="91440" bIns="45720" anchor="ctr"/>
          <a:p>
            <a:endParaRPr dirty="0"/>
          </a:p>
        </p:txBody>
      </p:sp>
      <p:pic>
        <p:nvPicPr>
          <p:cNvPr id="36867" name="Content Placeholder 3" descr="15.jpg"/>
          <p:cNvPicPr>
            <a:picLocks noGrp="1" noChangeAspect="1"/>
          </p:cNvPicPr>
          <p:nvPr>
            <p:ph idx="1"/>
          </p:nvPr>
        </p:nvPicPr>
        <p:blipFill>
          <a:blip r:embed="rId1"/>
          <a:stretch>
            <a:fillRect/>
          </a:stretch>
        </p:blipFill>
        <p:spPr>
          <a:xfrm>
            <a:off x="1447800" y="1524000"/>
            <a:ext cx="5876925" cy="3352800"/>
          </a:xfrm>
          <a:ln/>
        </p:spPr>
      </p:pic>
      <p:sp>
        <p:nvSpPr>
          <p:cNvPr id="36868" name="Rectangle 4"/>
          <p:cNvSpPr/>
          <p:nvPr/>
        </p:nvSpPr>
        <p:spPr>
          <a:xfrm>
            <a:off x="1143000" y="5105400"/>
            <a:ext cx="6858000" cy="646113"/>
          </a:xfrm>
          <a:prstGeom prst="rect">
            <a:avLst/>
          </a:prstGeom>
          <a:noFill/>
          <a:ln w="9525">
            <a:noFill/>
          </a:ln>
        </p:spPr>
        <p:txBody>
          <a:bodyPr>
            <a:spAutoFit/>
          </a:bodyPr>
          <a:p>
            <a:r>
              <a:rPr dirty="0">
                <a:latin typeface="Calibri" pitchFamily="34" charset="0"/>
                <a:ea typeface="Arial" panose="020B0604020202020204" pitchFamily="34" charset="0"/>
              </a:rPr>
              <a:t>When you are done modifying your form, exit out. You can now use your form to enter your data.</a:t>
            </a:r>
            <a:endParaRPr dirty="0">
              <a:latin typeface="Calibri" pitchFamily="34" charset="0"/>
              <a:ea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Queries</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After filling in data for my Customer, Order, and Product Tables, I can now use a Query to search my data for particular information, define criterion to parse out specific records, or even multiply or sum totals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I will not be using the Wizard because I find, by using "Create Query in Design View", I have much more control over what I can do with the data I have.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a:ln/>
        </p:spPr>
        <p:txBody>
          <a:bodyPr vert="horz" wrap="square" lIns="91440" tIns="45720" rIns="91440" bIns="45720" anchor="ctr"/>
          <a:p>
            <a:r>
              <a:rPr b="1" u="sng" dirty="0"/>
              <a:t>Using Criterion to Parse Out Data</a:t>
            </a:r>
            <a:endParaRPr dirty="0"/>
          </a:p>
        </p:txBody>
      </p:sp>
      <p:sp>
        <p:nvSpPr>
          <p:cNvPr id="3" name="Content Placeholder 2"/>
          <p:cNvSpPr>
            <a:spLocks noGrp="1"/>
          </p:cNvSpPr>
          <p:nvPr>
            <p:ph idx="1"/>
          </p:nvPr>
        </p:nvSpPr>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 Click on "Create Query in Design View.." and add your tables. From the tables, double-click the fields that you would like to include in your query</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In my example, I wanted to find out which of my customers had the most expensive sweet tooth. To find out, I have added "</a:t>
            </a:r>
            <a:r>
              <a:rPr kumimoji="0" lang="en-US" sz="3200" b="0" i="0" u="none" strike="noStrike" kern="1200" cap="none" spc="0" normalizeH="0" baseline="0" noProof="0" dirty="0" err="1">
                <a:ln>
                  <a:noFill/>
                </a:ln>
                <a:solidFill>
                  <a:schemeClr val="tx1"/>
                </a:solidFill>
                <a:effectLst/>
                <a:uLnTx/>
                <a:uFillTx/>
                <a:latin typeface="+mn-lt"/>
                <a:ea typeface="+mn-ea"/>
                <a:cs typeface="+mn-cs"/>
              </a:rPr>
              <a:t>FirstName</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LastName</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ProductName</a:t>
            </a:r>
            <a:r>
              <a:rPr kumimoji="0" lang="en-US" sz="3200" b="0" i="0" u="none" strike="noStrike" kern="1200" cap="none" spc="0" normalizeH="0" baseline="0" noProof="0" dirty="0">
                <a:ln>
                  <a:noFill/>
                </a:ln>
                <a:solidFill>
                  <a:schemeClr val="tx1"/>
                </a:solidFill>
                <a:effectLst/>
                <a:uLnTx/>
                <a:uFillTx/>
                <a:latin typeface="+mn-lt"/>
                <a:ea typeface="+mn-ea"/>
                <a:cs typeface="+mn-cs"/>
              </a:rPr>
              <a:t>", and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ProductPrice</a:t>
            </a:r>
            <a:r>
              <a:rPr kumimoji="0" lang="en-US" sz="3200" b="0" i="0" u="none" strike="noStrike" kern="1200" cap="none" spc="0" normalizeH="0" baseline="0" noProof="0" dirty="0">
                <a:ln>
                  <a:noFill/>
                </a:ln>
                <a:solidFill>
                  <a:schemeClr val="tx1"/>
                </a:solidFill>
                <a:effectLst/>
                <a:uLnTx/>
                <a:uFillTx/>
                <a:latin typeface="+mn-lt"/>
                <a:ea typeface="+mn-ea"/>
                <a:cs typeface="+mn-cs"/>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ln/>
        </p:spPr>
        <p:txBody>
          <a:bodyPr vert="horz" wrap="square" lIns="91440" tIns="45720" rIns="91440" bIns="45720" anchor="ctr"/>
          <a:p>
            <a:endParaRPr dirty="0"/>
          </a:p>
        </p:txBody>
      </p:sp>
      <p:pic>
        <p:nvPicPr>
          <p:cNvPr id="39939" name="Content Placeholder 3" descr="16.jpg"/>
          <p:cNvPicPr>
            <a:picLocks noGrp="1" noChangeAspect="1"/>
          </p:cNvPicPr>
          <p:nvPr>
            <p:ph idx="1"/>
          </p:nvPr>
        </p:nvPicPr>
        <p:blipFill>
          <a:blip r:embed="rId1"/>
          <a:stretch>
            <a:fillRect/>
          </a:stretch>
        </p:blipFill>
        <p:spPr>
          <a:xfrm>
            <a:off x="1219200" y="1766888"/>
            <a:ext cx="6477000" cy="3644900"/>
          </a:xfr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a:ln/>
        </p:spPr>
        <p:txBody>
          <a:bodyPr vert="horz" wrap="square" lIns="91440" tIns="45720" rIns="91440" bIns="45720" anchor="ctr"/>
          <a:p>
            <a:endParaRPr dirty="0"/>
          </a:p>
        </p:txBody>
      </p:sp>
      <p:sp>
        <p:nvSpPr>
          <p:cNvPr id="40963" name="Content Placeholder 2"/>
          <p:cNvSpPr>
            <a:spLocks noGrp="1"/>
          </p:cNvSpPr>
          <p:nvPr>
            <p:ph idx="1"/>
          </p:nvPr>
        </p:nvSpPr>
        <p:spPr>
          <a:ln/>
        </p:spPr>
        <p:txBody>
          <a:bodyPr vert="horz" wrap="square" lIns="91440" tIns="45720" rIns="91440" bIns="45720" anchor="t"/>
          <a:p>
            <a:r>
              <a:rPr dirty="0"/>
              <a:t>2. Find the "Criterion" row in the bottom window and type whatever value you wish the query to retrieve. </a:t>
            </a:r>
            <a:endParaRPr dirty="0"/>
          </a:p>
          <a:p>
            <a:r>
              <a:rPr dirty="0"/>
              <a:t>I wanted my query to retrieve who bought products that cost more than $2.00.</a:t>
            </a:r>
            <a:endParaRPr dirty="0"/>
          </a:p>
          <a:p>
            <a:r>
              <a:rPr dirty="0"/>
              <a:t> To do this, I typed "&gt; 2.00" (without quotes).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Creating A Flat File</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 flat file is a file that contains one table. The fields of this table can be filled with information you want to group together, such as Customer Names, Phone Numbers, and Email Addresses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To create a database without the wizard, when you first start a new database, uncheck the box that says “Open the database for editing” and click on “Create table in design view...” after the database opens.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ln/>
        </p:spPr>
        <p:txBody>
          <a:bodyPr vert="horz" wrap="square" lIns="91440" tIns="45720" rIns="91440" bIns="45720" anchor="ctr"/>
          <a:p>
            <a:endParaRPr dirty="0"/>
          </a:p>
        </p:txBody>
      </p:sp>
      <p:pic>
        <p:nvPicPr>
          <p:cNvPr id="41987" name="Content Placeholder 3" descr="17.jpg"/>
          <p:cNvPicPr>
            <a:picLocks noGrp="1" noChangeAspect="1"/>
          </p:cNvPicPr>
          <p:nvPr>
            <p:ph idx="1"/>
          </p:nvPr>
        </p:nvPicPr>
        <p:blipFill>
          <a:blip r:embed="rId1"/>
          <a:stretch>
            <a:fillRect/>
          </a:stretch>
        </p:blipFill>
        <p:spPr>
          <a:xfrm>
            <a:off x="1195388" y="1752600"/>
            <a:ext cx="6196012" cy="4038600"/>
          </a:xfr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a:ln/>
        </p:spPr>
        <p:txBody>
          <a:bodyPr vert="horz" wrap="square" lIns="91440" tIns="45720" rIns="91440" bIns="45720" anchor="ctr"/>
          <a:p>
            <a:endParaRPr dirty="0"/>
          </a:p>
        </p:txBody>
      </p:sp>
      <p:sp>
        <p:nvSpPr>
          <p:cNvPr id="43011" name="Content Placeholder 2"/>
          <p:cNvSpPr>
            <a:spLocks noGrp="1"/>
          </p:cNvSpPr>
          <p:nvPr>
            <p:ph idx="1"/>
          </p:nvPr>
        </p:nvSpPr>
        <p:spPr>
          <a:ln/>
        </p:spPr>
        <p:txBody>
          <a:bodyPr vert="horz" wrap="square" lIns="91440" tIns="45720" rIns="91440" bIns="45720" anchor="t"/>
          <a:p>
            <a:r>
              <a:rPr dirty="0"/>
              <a:t>3. Find the "Run Query" button in the toolbar and give it a test run. </a:t>
            </a:r>
            <a:endParaRPr dirty="0"/>
          </a:p>
          <a:p>
            <a:r>
              <a:rPr dirty="0"/>
              <a:t>If the data retrieved is what you wanted your query to produce, then save and exit. You can open this query any time in the future and it will take into account any new records that you have added since its creation.</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a:ln/>
        </p:spPr>
        <p:txBody>
          <a:bodyPr vert="horz" wrap="square" lIns="91440" tIns="45720" rIns="91440" bIns="45720" anchor="ctr"/>
          <a:p>
            <a:r>
              <a:rPr b="1" dirty="0"/>
              <a:t>Calculating Totals</a:t>
            </a:r>
            <a:endParaRPr dirty="0"/>
          </a:p>
        </p:txBody>
      </p:sp>
      <p:sp>
        <p:nvSpPr>
          <p:cNvPr id="44035" name="Content Placeholder 2"/>
          <p:cNvSpPr>
            <a:spLocks noGrp="1"/>
          </p:cNvSpPr>
          <p:nvPr>
            <p:ph idx="1"/>
          </p:nvPr>
        </p:nvSpPr>
        <p:spPr>
          <a:ln/>
        </p:spPr>
        <p:txBody>
          <a:bodyPr vert="horz" wrap="square" lIns="91440" tIns="45720" rIns="91440" bIns="45720" anchor="t"/>
          <a:p>
            <a:r>
              <a:rPr dirty="0"/>
              <a:t>This time I want to extract certain fields that are linked, such as the names of my customers, the products they bought, and the date they purchased the items, and I would also like to create a new field that will tell me how much money they spent.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ln/>
        </p:spPr>
        <p:txBody>
          <a:bodyPr vert="horz" wrap="square" lIns="91440" tIns="45720" rIns="91440" bIns="45720" anchor="ctr"/>
          <a:p>
            <a:endParaRPr dirty="0"/>
          </a:p>
        </p:txBody>
      </p:sp>
      <p:sp>
        <p:nvSpPr>
          <p:cNvPr id="45059" name="Content Placeholder 2"/>
          <p:cNvSpPr>
            <a:spLocks noGrp="1"/>
          </p:cNvSpPr>
          <p:nvPr>
            <p:ph idx="1"/>
          </p:nvPr>
        </p:nvSpPr>
        <p:spPr>
          <a:ln/>
        </p:spPr>
        <p:txBody>
          <a:bodyPr vert="horz" wrap="square" lIns="91440" tIns="45720" rIns="91440" bIns="45720" anchor="t"/>
          <a:p>
            <a:r>
              <a:rPr dirty="0"/>
              <a:t>1. First, I clicked on "Create Query in Design View" and added my three tables. From these tables, I added "Firstname", "LastName", "ProductName", "ProductPrice", and "Quantity".</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a:ln/>
        </p:spPr>
        <p:txBody>
          <a:bodyPr vert="horz" wrap="square" lIns="91440" tIns="45720" rIns="91440" bIns="45720" anchor="ctr"/>
          <a:p>
            <a:endParaRPr dirty="0"/>
          </a:p>
        </p:txBody>
      </p:sp>
      <p:pic>
        <p:nvPicPr>
          <p:cNvPr id="46083" name="Content Placeholder 3" descr="18.jpg"/>
          <p:cNvPicPr>
            <a:picLocks noGrp="1" noChangeAspect="1"/>
          </p:cNvPicPr>
          <p:nvPr>
            <p:ph idx="1"/>
          </p:nvPr>
        </p:nvPicPr>
        <p:blipFill>
          <a:blip r:embed="rId1"/>
          <a:stretch>
            <a:fillRect/>
          </a:stretch>
        </p:blipFill>
        <p:spPr>
          <a:xfrm>
            <a:off x="1073150" y="1676400"/>
            <a:ext cx="6394450" cy="3886200"/>
          </a:xfrm>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ln/>
        </p:spPr>
        <p:txBody>
          <a:bodyPr vert="horz" wrap="square" lIns="91440" tIns="45720" rIns="91440" bIns="45720" anchor="ctr"/>
          <a:p>
            <a:endParaRPr dirty="0"/>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2. I decided I did not want the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ProductPrice</a:t>
            </a:r>
            <a:r>
              <a:rPr kumimoji="0" lang="en-US" sz="3200" b="0" i="0" u="none" strike="noStrike" kern="1200" cap="none" spc="0" normalizeH="0" baseline="0" noProof="0" dirty="0">
                <a:ln>
                  <a:noFill/>
                </a:ln>
                <a:solidFill>
                  <a:schemeClr val="tx1"/>
                </a:solidFill>
                <a:effectLst/>
                <a:uLnTx/>
                <a:uFillTx/>
                <a:latin typeface="+mn-lt"/>
                <a:ea typeface="+mn-ea"/>
                <a:cs typeface="+mn-cs"/>
              </a:rPr>
              <a:t>" to be visible in my query, so I found the "Visibility" row beneath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ProductPrice</a:t>
            </a:r>
            <a:r>
              <a:rPr kumimoji="0" lang="en-US" sz="3200" b="0" i="0" u="none" strike="noStrike" kern="1200" cap="none" spc="0" normalizeH="0" baseline="0" noProof="0" dirty="0">
                <a:ln>
                  <a:noFill/>
                </a:ln>
                <a:solidFill>
                  <a:schemeClr val="tx1"/>
                </a:solidFill>
                <a:effectLst/>
                <a:uLnTx/>
                <a:uFillTx/>
                <a:latin typeface="+mn-lt"/>
                <a:ea typeface="+mn-ea"/>
                <a:cs typeface="+mn-cs"/>
              </a:rPr>
              <a:t>" in the bottom window and unchecked the box</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 I want my query to calculate how much my customers spent with each purchase. To do that I typed "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ProductPrice</a:t>
            </a:r>
            <a:r>
              <a:rPr kumimoji="0" lang="en-US" sz="3200" b="0" i="0" u="none" strike="noStrike" kern="1200" cap="none" spc="0" normalizeH="0" baseline="0" noProof="0" dirty="0">
                <a:ln>
                  <a:noFill/>
                </a:ln>
                <a:solidFill>
                  <a:schemeClr val="tx1"/>
                </a:solidFill>
                <a:effectLst/>
                <a:uLnTx/>
                <a:uFillTx/>
                <a:latin typeface="+mn-lt"/>
                <a:ea typeface="+mn-ea"/>
                <a:cs typeface="+mn-cs"/>
              </a:rPr>
              <a:t>" * "Quantity" " (remove the outside quotes) in the top row of an empty field. Beneath that I can type in how I want that field name to appear, in this case I typed "Total".</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ln/>
        </p:spPr>
        <p:txBody>
          <a:bodyPr vert="horz" wrap="square" lIns="91440" tIns="45720" rIns="91440" bIns="45720" anchor="ctr"/>
          <a:p>
            <a:endParaRPr dirty="0"/>
          </a:p>
        </p:txBody>
      </p:sp>
      <p:pic>
        <p:nvPicPr>
          <p:cNvPr id="48131" name="Content Placeholder 5" descr="19.jpg"/>
          <p:cNvPicPr>
            <a:picLocks noGrp="1" noChangeAspect="1"/>
          </p:cNvPicPr>
          <p:nvPr>
            <p:ph idx="1"/>
          </p:nvPr>
        </p:nvPicPr>
        <p:blipFill>
          <a:blip r:embed="rId1"/>
          <a:stretch>
            <a:fillRect/>
          </a:stretch>
        </p:blipFill>
        <p:spPr>
          <a:xfrm>
            <a:off x="1143000" y="2133600"/>
            <a:ext cx="6248400" cy="4038600"/>
          </a:xfrm>
          <a:ln/>
        </p:spPr>
      </p:pic>
      <p:sp>
        <p:nvSpPr>
          <p:cNvPr id="48132" name="Rectangle 6"/>
          <p:cNvSpPr/>
          <p:nvPr/>
        </p:nvSpPr>
        <p:spPr>
          <a:xfrm>
            <a:off x="533400" y="1371600"/>
            <a:ext cx="8153400" cy="646113"/>
          </a:xfrm>
          <a:prstGeom prst="rect">
            <a:avLst/>
          </a:prstGeom>
          <a:noFill/>
          <a:ln w="9525">
            <a:noFill/>
          </a:ln>
        </p:spPr>
        <p:txBody>
          <a:bodyPr>
            <a:spAutoFit/>
          </a:bodyPr>
          <a:p>
            <a:r>
              <a:rPr dirty="0">
                <a:latin typeface="Calibri" pitchFamily="34" charset="0"/>
                <a:ea typeface="Arial" panose="020B0604020202020204" pitchFamily="34" charset="0"/>
              </a:rPr>
              <a:t>I can check my query to see if everything turned out the way it should have by finding the "Run Query" button in the toolbar. Save query</a:t>
            </a:r>
            <a:endParaRPr dirty="0">
              <a:latin typeface="Calibri" pitchFamily="34" charset="0"/>
              <a:ea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Quick Search</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You can do a quick search on your tables or queries by using the "AutoFilter" button or the "Standard Filter" button found in the toolbar when you have either your table or query opened.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To </a:t>
            </a:r>
            <a:r>
              <a:rPr kumimoji="0" lang="en-US" sz="3200" b="0" i="0" u="none" strike="noStrike" kern="1200" cap="none" spc="0" normalizeH="0" baseline="0" noProof="0" dirty="0">
                <a:ln>
                  <a:noFill/>
                </a:ln>
                <a:solidFill>
                  <a:schemeClr val="tx1"/>
                </a:solidFill>
                <a:effectLst/>
                <a:uLnTx/>
                <a:uFillTx/>
                <a:latin typeface="+mn-lt"/>
                <a:ea typeface="+mn-ea"/>
                <a:cs typeface="+mn-cs"/>
              </a:rPr>
              <a:t>use the AutoFilter, click on the text you want to filter, such as "Cookies", and then hit the button.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All </a:t>
            </a:r>
            <a:r>
              <a:rPr kumimoji="0" lang="en-US" sz="3200" b="0" i="0" u="none" strike="noStrike" kern="1200" cap="none" spc="0" normalizeH="0" baseline="0" noProof="0" dirty="0">
                <a:ln>
                  <a:noFill/>
                </a:ln>
                <a:solidFill>
                  <a:schemeClr val="tx1"/>
                </a:solidFill>
                <a:effectLst/>
                <a:uLnTx/>
                <a:uFillTx/>
                <a:latin typeface="+mn-lt"/>
                <a:ea typeface="+mn-ea"/>
                <a:cs typeface="+mn-cs"/>
              </a:rPr>
              <a:t>records that do not have cookies in the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ProductName</a:t>
            </a:r>
            <a:r>
              <a:rPr kumimoji="0" lang="en-US" sz="3200" b="0" i="0" u="none" strike="noStrike" kern="1200" cap="none" spc="0" normalizeH="0" baseline="0" noProof="0" dirty="0">
                <a:ln>
                  <a:noFill/>
                </a:ln>
                <a:solidFill>
                  <a:schemeClr val="tx1"/>
                </a:solidFill>
                <a:effectLst/>
                <a:uLnTx/>
                <a:uFillTx/>
                <a:latin typeface="+mn-lt"/>
                <a:ea typeface="+mn-ea"/>
                <a:cs typeface="+mn-cs"/>
              </a:rPr>
              <a:t> will be removed. You can alphabetize your results.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a:ln/>
        </p:spPr>
        <p:txBody>
          <a:bodyPr vert="horz" wrap="square" lIns="91440" tIns="45720" rIns="91440" bIns="45720" anchor="ctr"/>
          <a:p>
            <a:endParaRPr dirty="0"/>
          </a:p>
        </p:txBody>
      </p:sp>
      <p:pic>
        <p:nvPicPr>
          <p:cNvPr id="50179" name="Content Placeholder 3" descr="20.jpg"/>
          <p:cNvPicPr>
            <a:picLocks noGrp="1" noChangeAspect="1"/>
          </p:cNvPicPr>
          <p:nvPr>
            <p:ph idx="1"/>
          </p:nvPr>
        </p:nvPicPr>
        <p:blipFill>
          <a:blip r:embed="rId1"/>
          <a:stretch>
            <a:fillRect/>
          </a:stretch>
        </p:blipFill>
        <p:spPr>
          <a:xfrm>
            <a:off x="1195388" y="1752600"/>
            <a:ext cx="6500812" cy="4038600"/>
          </a:xfrm>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p:nvPr>
        </p:nvSpPr>
        <p:spPr>
          <a:ln/>
        </p:spPr>
        <p:txBody>
          <a:bodyPr vert="horz" wrap="square" lIns="91440" tIns="45720" rIns="91440" bIns="45720" anchor="ctr"/>
          <a:p>
            <a:endParaRPr dirty="0"/>
          </a:p>
        </p:txBody>
      </p:sp>
      <p:pic>
        <p:nvPicPr>
          <p:cNvPr id="51203" name="Content Placeholder 3" descr="21.jpg"/>
          <p:cNvPicPr>
            <a:picLocks noGrp="1" noChangeAspect="1"/>
          </p:cNvPicPr>
          <p:nvPr>
            <p:ph idx="1"/>
          </p:nvPr>
        </p:nvPicPr>
        <p:blipFill>
          <a:blip r:embed="rId1"/>
          <a:stretch>
            <a:fillRect/>
          </a:stretch>
        </p:blipFill>
        <p:spPr>
          <a:xfrm>
            <a:off x="1524000" y="1905000"/>
            <a:ext cx="6629400" cy="3886200"/>
          </a:xfr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ln/>
        </p:spPr>
        <p:txBody>
          <a:bodyPr vert="horz" wrap="square" lIns="91440" tIns="45720" rIns="91440" bIns="45720" anchor="ctr"/>
          <a:p>
            <a:endParaRPr dirty="0"/>
          </a:p>
        </p:txBody>
      </p:sp>
      <p:pic>
        <p:nvPicPr>
          <p:cNvPr id="6147" name="Content Placeholder 3" descr="1.jpg"/>
          <p:cNvPicPr>
            <a:picLocks noGrp="1" noChangeAspect="1"/>
          </p:cNvPicPr>
          <p:nvPr>
            <p:ph idx="1"/>
          </p:nvPr>
        </p:nvPicPr>
        <p:blipFill>
          <a:blip r:embed="rId1"/>
          <a:stretch>
            <a:fillRect/>
          </a:stretch>
        </p:blipFill>
        <p:spPr>
          <a:xfrm>
            <a:off x="1066800" y="1600200"/>
            <a:ext cx="6781800" cy="3733800"/>
          </a:xfrm>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ln/>
        </p:spPr>
        <p:txBody>
          <a:bodyPr vert="horz" wrap="square" lIns="91440" tIns="45720" rIns="91440" bIns="45720" anchor="ctr"/>
          <a:p>
            <a:endParaRPr dirty="0"/>
          </a:p>
        </p:txBody>
      </p:sp>
      <p:sp>
        <p:nvSpPr>
          <p:cNvPr id="52227" name="Content Placeholder 2"/>
          <p:cNvSpPr>
            <a:spLocks noGrp="1"/>
          </p:cNvSpPr>
          <p:nvPr>
            <p:ph idx="1"/>
          </p:nvPr>
        </p:nvSpPr>
        <p:spPr>
          <a:ln/>
        </p:spPr>
        <p:txBody>
          <a:bodyPr vert="horz" wrap="square" lIns="91440" tIns="45720" rIns="91440" bIns="45720" anchor="t"/>
          <a:p>
            <a:r>
              <a:rPr dirty="0"/>
              <a:t>You can also use the Standard Filter button to filter your records. You might choose to exclude records that have a particular value or you could include several values that you want to retrieve.</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ln/>
        </p:spPr>
        <p:txBody>
          <a:bodyPr vert="horz" wrap="square" lIns="91440" tIns="45720" rIns="91440" bIns="45720" anchor="ctr"/>
          <a:p>
            <a:endParaRPr dirty="0"/>
          </a:p>
        </p:txBody>
      </p:sp>
      <p:sp>
        <p:nvSpPr>
          <p:cNvPr id="53251" name="Content Placeholder 2"/>
          <p:cNvSpPr>
            <a:spLocks noGrp="1"/>
          </p:cNvSpPr>
          <p:nvPr>
            <p:ph idx="1"/>
          </p:nvPr>
        </p:nvSpPr>
        <p:spPr>
          <a:xfrm>
            <a:off x="457200" y="2667000"/>
            <a:ext cx="8229600" cy="3459163"/>
          </a:xfrm>
          <a:ln/>
        </p:spPr>
        <p:txBody>
          <a:bodyPr vert="horz" wrap="square" lIns="91440" tIns="45720" rIns="91440" bIns="45720" anchor="t"/>
          <a:p>
            <a:pPr algn="ctr">
              <a:buNone/>
            </a:pPr>
            <a:r>
              <a:rPr sz="6600" dirty="0"/>
              <a:t>END</a:t>
            </a:r>
            <a:endParaRPr sz="6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a:ln/>
        </p:spPr>
        <p:txBody>
          <a:bodyPr vert="horz" wrap="square" lIns="91440" tIns="45720" rIns="91440" bIns="45720" anchor="ctr"/>
          <a:p>
            <a:endParaRPr dirty="0"/>
          </a:p>
        </p:txBody>
      </p:sp>
      <p:sp>
        <p:nvSpPr>
          <p:cNvPr id="3" name="Content Placeholder 2"/>
          <p:cNvSpPr>
            <a:spLocks noGrp="1"/>
          </p:cNvSpPr>
          <p:nvPr>
            <p:ph idx="1"/>
          </p:nvPr>
        </p:nvSpPr>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 fields you wish to include in your table are entered in the left column and the field type will be selected to the right of that.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One </a:t>
            </a:r>
            <a:r>
              <a:rPr kumimoji="0" lang="en-US" sz="3200" b="0" i="0" u="none" strike="noStrike" kern="1200" cap="none" spc="0" normalizeH="0" baseline="0" noProof="0" dirty="0">
                <a:ln>
                  <a:noFill/>
                </a:ln>
                <a:solidFill>
                  <a:schemeClr val="tx1"/>
                </a:solidFill>
                <a:effectLst/>
                <a:uLnTx/>
                <a:uFillTx/>
                <a:latin typeface="+mn-lt"/>
                <a:ea typeface="+mn-ea"/>
                <a:cs typeface="+mn-cs"/>
              </a:rPr>
              <a:t>field should be designated as your Primary Key</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A Primary Key is a field that distinguishes one record from another. It can be numbers, letters, or a combination of the two, but it must be unique.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For </a:t>
            </a:r>
            <a:r>
              <a:rPr kumimoji="0" lang="en-US" sz="3200" b="0" i="0" u="none" strike="noStrike" kern="1200" cap="none" spc="0" normalizeH="0" baseline="0" noProof="0" dirty="0">
                <a:ln>
                  <a:noFill/>
                </a:ln>
                <a:solidFill>
                  <a:schemeClr val="tx1"/>
                </a:solidFill>
                <a:effectLst/>
                <a:uLnTx/>
                <a:uFillTx/>
                <a:latin typeface="+mn-lt"/>
                <a:ea typeface="+mn-ea"/>
                <a:cs typeface="+mn-cs"/>
              </a:rPr>
              <a:t>example, if you were creating a table to keep track of your customers' information, a name would not be a suitable Primary Key because one customer may have the same name as another. You would want to create a unique customer ID for each individual.</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ln/>
        </p:spPr>
        <p:txBody>
          <a:bodyPr vert="horz" wrap="square" lIns="91440" tIns="45720" rIns="91440" bIns="45720" anchor="ctr"/>
          <a:p>
            <a:endParaRPr dirty="0"/>
          </a:p>
        </p:txBody>
      </p:sp>
      <p:pic>
        <p:nvPicPr>
          <p:cNvPr id="8195" name="Content Placeholder 3" descr="2.jpg"/>
          <p:cNvPicPr>
            <a:picLocks noGrp="1" noChangeAspect="1"/>
          </p:cNvPicPr>
          <p:nvPr>
            <p:ph idx="1"/>
          </p:nvPr>
        </p:nvPicPr>
        <p:blipFill>
          <a:blip r:embed="rId1"/>
          <a:stretch>
            <a:fillRect/>
          </a:stretch>
        </p:blipFill>
        <p:spPr>
          <a:xfrm>
            <a:off x="381000" y="1447800"/>
            <a:ext cx="8382000" cy="4648200"/>
          </a:xfr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ln/>
        </p:spPr>
        <p:txBody>
          <a:bodyPr vert="horz" wrap="square" lIns="91440" tIns="45720" rIns="91440" bIns="45720" anchor="ctr"/>
          <a:p>
            <a:endParaRPr dirty="0"/>
          </a:p>
        </p:txBody>
      </p:sp>
      <p:sp>
        <p:nvSpPr>
          <p:cNvPr id="3" name="Content Placeholder 2"/>
          <p:cNvSpPr>
            <a:spLocks noGrp="1"/>
          </p:cNvSpPr>
          <p:nvPr>
            <p:ph idx="1"/>
          </p:nvPr>
        </p:nvSpPr>
        <p:spPr>
          <a:xfrm>
            <a:off x="457200" y="1600200"/>
            <a:ext cx="8229600" cy="4953000"/>
          </a:xfr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In the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 on the previous slide, </a:t>
            </a:r>
            <a:r>
              <a:rPr kumimoji="0" lang="en-US" sz="3200" b="0" i="0" u="none" strike="noStrike" kern="1200" cap="none" spc="0" normalizeH="0" baseline="0" noProof="0" dirty="0">
                <a:ln>
                  <a:noFill/>
                </a:ln>
                <a:solidFill>
                  <a:schemeClr val="tx1"/>
                </a:solidFill>
                <a:effectLst/>
                <a:uLnTx/>
                <a:uFillTx/>
                <a:latin typeface="+mn-lt"/>
                <a:ea typeface="+mn-ea"/>
                <a:cs typeface="+mn-cs"/>
              </a:rPr>
              <a:t>I chose “Integer” as my field type for “</a:t>
            </a:r>
            <a:r>
              <a:rPr kumimoji="0" lang="en-US" sz="3200" b="0" i="0" u="none" strike="noStrike" kern="1200" cap="none" spc="0" normalizeH="0" baseline="0" noProof="0" dirty="0" err="1">
                <a:ln>
                  <a:noFill/>
                </a:ln>
                <a:solidFill>
                  <a:schemeClr val="tx1"/>
                </a:solidFill>
                <a:effectLst/>
                <a:uLnTx/>
                <a:uFillTx/>
                <a:latin typeface="+mn-lt"/>
                <a:ea typeface="+mn-ea"/>
                <a:cs typeface="+mn-cs"/>
              </a:rPr>
              <a:t>CustomerID</a:t>
            </a:r>
            <a:r>
              <a:rPr kumimoji="0" lang="en-US" sz="3200" b="0" i="0" u="none" strike="noStrike" kern="1200" cap="none" spc="0" normalizeH="0" baseline="0" noProof="0" dirty="0">
                <a:ln>
                  <a:noFill/>
                </a:ln>
                <a:solidFill>
                  <a:schemeClr val="tx1"/>
                </a:solidFill>
                <a:effectLst/>
                <a:uLnTx/>
                <a:uFillTx/>
                <a:latin typeface="+mn-lt"/>
                <a:ea typeface="+mn-ea"/>
                <a:cs typeface="+mn-cs"/>
              </a:rPr>
              <a:t>”. I did this so I could choose “Yes” for the “</a:t>
            </a:r>
            <a:r>
              <a:rPr kumimoji="0" lang="en-US" sz="3200" b="0" i="0" u="none" strike="noStrike" kern="1200" cap="none" spc="0" normalizeH="0" baseline="0" noProof="0" dirty="0" err="1">
                <a:ln>
                  <a:noFill/>
                </a:ln>
                <a:solidFill>
                  <a:schemeClr val="tx1"/>
                </a:solidFill>
                <a:effectLst/>
                <a:uLnTx/>
                <a:uFillTx/>
                <a:latin typeface="+mn-lt"/>
                <a:ea typeface="+mn-ea"/>
                <a:cs typeface="+mn-cs"/>
              </a:rPr>
              <a:t>AutoValue</a:t>
            </a:r>
            <a:r>
              <a:rPr kumimoji="0" lang="en-US" sz="3200" b="0" i="0" u="none" strike="noStrike" kern="1200" cap="none" spc="0" normalizeH="0" baseline="0" noProof="0" dirty="0">
                <a:ln>
                  <a:noFill/>
                </a:ln>
                <a:solidFill>
                  <a:schemeClr val="tx1"/>
                </a:solidFill>
                <a:effectLst/>
                <a:uLnTx/>
                <a:uFillTx/>
                <a:latin typeface="+mn-lt"/>
                <a:ea typeface="+mn-ea"/>
                <a:cs typeface="+mn-cs"/>
              </a:rPr>
              <a:t>” option at the bottom of the window.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By </a:t>
            </a:r>
            <a:r>
              <a:rPr kumimoji="0" lang="en-US" sz="3200" b="0" i="0" u="none" strike="noStrike" kern="1200" cap="none" spc="0" normalizeH="0" baseline="0" noProof="0" dirty="0">
                <a:ln>
                  <a:noFill/>
                </a:ln>
                <a:solidFill>
                  <a:schemeClr val="tx1"/>
                </a:solidFill>
                <a:effectLst/>
                <a:uLnTx/>
                <a:uFillTx/>
                <a:latin typeface="+mn-lt"/>
                <a:ea typeface="+mn-ea"/>
                <a:cs typeface="+mn-cs"/>
              </a:rPr>
              <a:t>choosing Auto Value, not only have I saved myself time, because the database will supply a number for me automatically, but I have made sure that I will not have the same number for any of my records because Auto Value will use the next consecutive number for each new record.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 </a:t>
            </a:r>
            <a:r>
              <a:rPr kumimoji="0" lang="en-US" sz="3200" b="0" i="0" u="none" strike="noStrike" kern="1200" cap="none" spc="0" normalizeH="0" baseline="0" noProof="0" dirty="0">
                <a:ln>
                  <a:noFill/>
                </a:ln>
                <a:solidFill>
                  <a:schemeClr val="tx1"/>
                </a:solidFill>
                <a:effectLst/>
                <a:uLnTx/>
                <a:uFillTx/>
                <a:latin typeface="+mn-lt"/>
                <a:ea typeface="+mn-ea"/>
                <a:cs typeface="+mn-cs"/>
              </a:rPr>
              <a:t>then right-clicked the area to the left of the “</a:t>
            </a:r>
            <a:r>
              <a:rPr kumimoji="0" lang="en-US" sz="3200" b="0" i="0" u="none" strike="noStrike" kern="1200" cap="none" spc="0" normalizeH="0" baseline="0" noProof="0" dirty="0" err="1">
                <a:ln>
                  <a:noFill/>
                </a:ln>
                <a:solidFill>
                  <a:schemeClr val="tx1"/>
                </a:solidFill>
                <a:effectLst/>
                <a:uLnTx/>
                <a:uFillTx/>
                <a:latin typeface="+mn-lt"/>
                <a:ea typeface="+mn-ea"/>
                <a:cs typeface="+mn-cs"/>
              </a:rPr>
              <a:t>CustomerID</a:t>
            </a:r>
            <a:r>
              <a:rPr kumimoji="0" lang="en-US" sz="3200" b="0" i="0" u="none" strike="noStrike" kern="1200" cap="none" spc="0" normalizeH="0" baseline="0" noProof="0" dirty="0">
                <a:ln>
                  <a:noFill/>
                </a:ln>
                <a:solidFill>
                  <a:schemeClr val="tx1"/>
                </a:solidFill>
                <a:effectLst/>
                <a:uLnTx/>
                <a:uFillTx/>
                <a:latin typeface="+mn-lt"/>
                <a:ea typeface="+mn-ea"/>
                <a:cs typeface="+mn-cs"/>
              </a:rPr>
              <a:t>” field and chose “Primary Key” from the menu.</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1"/>
                </a:solidFill>
                <a:effectLst/>
                <a:uLnTx/>
                <a:uFillTx/>
                <a:latin typeface="+mj-lt"/>
                <a:ea typeface="+mj-ea"/>
                <a:cs typeface="+mj-cs"/>
              </a:rPr>
              <a:t>Relational Database</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So, I have created a customer table and if that is all I wanted and needed then I would be done.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 </a:t>
            </a:r>
            <a:r>
              <a:rPr kumimoji="0" lang="en-US" sz="3200" b="0" i="0" u="none" strike="noStrike" kern="1200" cap="none" spc="0" normalizeH="0" baseline="0" noProof="0" dirty="0">
                <a:ln>
                  <a:noFill/>
                </a:ln>
                <a:solidFill>
                  <a:schemeClr val="tx1"/>
                </a:solidFill>
                <a:effectLst/>
                <a:uLnTx/>
                <a:uFillTx/>
                <a:latin typeface="+mn-lt"/>
                <a:ea typeface="+mn-ea"/>
                <a:cs typeface="+mn-cs"/>
              </a:rPr>
              <a:t>could now add my data by left-clicking the table from the main screen or creating a form.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 </a:t>
            </a:r>
            <a:r>
              <a:rPr kumimoji="0" lang="en-US" sz="3200" b="0" i="0" u="none" strike="noStrike" kern="1200" cap="none" spc="0" normalizeH="0" baseline="0" noProof="0" dirty="0">
                <a:ln>
                  <a:noFill/>
                </a:ln>
                <a:solidFill>
                  <a:schemeClr val="tx1"/>
                </a:solidFill>
                <a:effectLst/>
                <a:uLnTx/>
                <a:uFillTx/>
                <a:latin typeface="+mn-lt"/>
                <a:ea typeface="+mn-ea"/>
                <a:cs typeface="+mn-cs"/>
              </a:rPr>
              <a:t>could search through the data with a query or build a report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But what if I wanted to also create another table for the products I sell and then link which customer bought what when? I would want to create two more tables, one to catalog my products and another to catalog my orders.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9707</Words>
  <Application>WPS Presentation</Application>
  <PresentationFormat>On-screen Show (4:3)</PresentationFormat>
  <Paragraphs>134</Paragraphs>
  <Slides>51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Arial</vt:lpstr>
      <vt:lpstr>SimSun</vt:lpstr>
      <vt:lpstr>Wingdings</vt:lpstr>
      <vt:lpstr>Calibri</vt:lpstr>
      <vt:lpstr>微软雅黑</vt:lpstr>
      <vt:lpstr>WenQuanYi Micro Hei</vt:lpstr>
      <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office Base Guide</dc:title>
  <dc:creator>Polo</dc:creator>
  <cp:lastModifiedBy>kisa</cp:lastModifiedBy>
  <cp:revision>4</cp:revision>
  <dcterms:created xsi:type="dcterms:W3CDTF">2019-06-29T07:15:44Z</dcterms:created>
  <dcterms:modified xsi:type="dcterms:W3CDTF">2019-06-29T07:15:44Z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