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423" r:id="rId5"/>
    <p:sldId id="334" r:id="rId7"/>
    <p:sldId id="382" r:id="rId8"/>
    <p:sldId id="386" r:id="rId9"/>
    <p:sldId id="387" r:id="rId10"/>
    <p:sldId id="385" r:id="rId11"/>
    <p:sldId id="389" r:id="rId12"/>
    <p:sldId id="393" r:id="rId13"/>
    <p:sldId id="390" r:id="rId14"/>
    <p:sldId id="383" r:id="rId15"/>
    <p:sldId id="384" r:id="rId16"/>
    <p:sldId id="394" r:id="rId17"/>
    <p:sldId id="395" r:id="rId18"/>
    <p:sldId id="430" r:id="rId19"/>
    <p:sldId id="398" r:id="rId20"/>
    <p:sldId id="399" r:id="rId21"/>
    <p:sldId id="400" r:id="rId22"/>
    <p:sldId id="401" r:id="rId23"/>
    <p:sldId id="407" r:id="rId24"/>
    <p:sldId id="404" r:id="rId25"/>
    <p:sldId id="424" r:id="rId26"/>
    <p:sldId id="408" r:id="rId27"/>
    <p:sldId id="409" r:id="rId28"/>
    <p:sldId id="405" r:id="rId29"/>
    <p:sldId id="411" r:id="rId30"/>
    <p:sldId id="406" r:id="rId31"/>
    <p:sldId id="412" r:id="rId32"/>
    <p:sldId id="410" r:id="rId33"/>
    <p:sldId id="427" r:id="rId34"/>
    <p:sldId id="428" r:id="rId35"/>
    <p:sldId id="429" r:id="rId36"/>
    <p:sldId id="391" r:id="rId37"/>
    <p:sldId id="257" r:id="rId38"/>
    <p:sldId id="258" r:id="rId39"/>
    <p:sldId id="259" r:id="rId40"/>
    <p:sldId id="260" r:id="rId41"/>
    <p:sldId id="264" r:id="rId42"/>
    <p:sldId id="413" r:id="rId43"/>
    <p:sldId id="414" r:id="rId44"/>
    <p:sldId id="421" r:id="rId45"/>
    <p:sldId id="263" r:id="rId46"/>
    <p:sldId id="262" r:id="rId47"/>
    <p:sldId id="265" r:id="rId48"/>
    <p:sldId id="281" r:id="rId49"/>
    <p:sldId id="261" r:id="rId50"/>
    <p:sldId id="270" r:id="rId51"/>
    <p:sldId id="267" r:id="rId52"/>
    <p:sldId id="268" r:id="rId53"/>
    <p:sldId id="271" r:id="rId54"/>
    <p:sldId id="276" r:id="rId55"/>
    <p:sldId id="451" r:id="rId56"/>
    <p:sldId id="452" r:id="rId57"/>
    <p:sldId id="453" r:id="rId58"/>
    <p:sldId id="450" r:id="rId59"/>
    <p:sldId id="454" r:id="rId60"/>
    <p:sldId id="455" r:id="rId61"/>
    <p:sldId id="266" r:id="rId62"/>
    <p:sldId id="272" r:id="rId63"/>
    <p:sldId id="275" r:id="rId64"/>
    <p:sldId id="274" r:id="rId65"/>
    <p:sldId id="273" r:id="rId66"/>
    <p:sldId id="277" r:id="rId67"/>
    <p:sldId id="278" r:id="rId68"/>
    <p:sldId id="282" r:id="rId69"/>
    <p:sldId id="320" r:id="rId70"/>
    <p:sldId id="321" r:id="rId71"/>
    <p:sldId id="283" r:id="rId72"/>
    <p:sldId id="284" r:id="rId73"/>
    <p:sldId id="290" r:id="rId74"/>
    <p:sldId id="285" r:id="rId75"/>
    <p:sldId id="286" r:id="rId76"/>
    <p:sldId id="288" r:id="rId77"/>
    <p:sldId id="287" r:id="rId78"/>
    <p:sldId id="289" r:id="rId79"/>
    <p:sldId id="292" r:id="rId80"/>
    <p:sldId id="293" r:id="rId81"/>
    <p:sldId id="330" r:id="rId82"/>
    <p:sldId id="360" r:id="rId83"/>
    <p:sldId id="346" r:id="rId84"/>
    <p:sldId id="323" r:id="rId85"/>
    <p:sldId id="324" r:id="rId86"/>
    <p:sldId id="358" r:id="rId87"/>
    <p:sldId id="341" r:id="rId88"/>
    <p:sldId id="356" r:id="rId89"/>
    <p:sldId id="359" r:id="rId90"/>
    <p:sldId id="345" r:id="rId91"/>
    <p:sldId id="355" r:id="rId92"/>
    <p:sldId id="368" r:id="rId93"/>
    <p:sldId id="369" r:id="rId94"/>
    <p:sldId id="372" r:id="rId95"/>
    <p:sldId id="357" r:id="rId96"/>
    <p:sldId id="338" r:id="rId97"/>
    <p:sldId id="340" r:id="rId98"/>
    <p:sldId id="339" r:id="rId99"/>
    <p:sldId id="352" r:id="rId100"/>
    <p:sldId id="353" r:id="rId101"/>
    <p:sldId id="354" r:id="rId102"/>
    <p:sldId id="371" r:id="rId103"/>
    <p:sldId id="373" r:id="rId104"/>
    <p:sldId id="374" r:id="rId105"/>
    <p:sldId id="376" r:id="rId106"/>
    <p:sldId id="415" r:id="rId107"/>
    <p:sldId id="416" r:id="rId108"/>
    <p:sldId id="417" r:id="rId109"/>
    <p:sldId id="418" r:id="rId110"/>
    <p:sldId id="419" r:id="rId111"/>
    <p:sldId id="420" r:id="rId112"/>
    <p:sldId id="377" r:id="rId113"/>
    <p:sldId id="296" r:id="rId114"/>
    <p:sldId id="295" r:id="rId115"/>
    <p:sldId id="298" r:id="rId116"/>
    <p:sldId id="297" r:id="rId117"/>
    <p:sldId id="299" r:id="rId118"/>
    <p:sldId id="300" r:id="rId119"/>
    <p:sldId id="302" r:id="rId120"/>
    <p:sldId id="303" r:id="rId121"/>
    <p:sldId id="304" r:id="rId122"/>
    <p:sldId id="311" r:id="rId123"/>
    <p:sldId id="310" r:id="rId124"/>
    <p:sldId id="308" r:id="rId125"/>
    <p:sldId id="307" r:id="rId126"/>
    <p:sldId id="306" r:id="rId127"/>
    <p:sldId id="305" r:id="rId128"/>
    <p:sldId id="314" r:id="rId129"/>
    <p:sldId id="301" r:id="rId130"/>
    <p:sldId id="309" r:id="rId131"/>
    <p:sldId id="316" r:id="rId132"/>
    <p:sldId id="312" r:id="rId133"/>
    <p:sldId id="315" r:id="rId134"/>
    <p:sldId id="317" r:id="rId135"/>
    <p:sldId id="313" r:id="rId136"/>
    <p:sldId id="378" r:id="rId137"/>
    <p:sldId id="379" r:id="rId138"/>
    <p:sldId id="362" r:id="rId139"/>
    <p:sldId id="363" r:id="rId140"/>
    <p:sldId id="365" r:id="rId141"/>
    <p:sldId id="364" r:id="rId142"/>
    <p:sldId id="366" r:id="rId143"/>
    <p:sldId id="436" r:id="rId144"/>
    <p:sldId id="441" r:id="rId145"/>
    <p:sldId id="437" r:id="rId146"/>
    <p:sldId id="438" r:id="rId147"/>
    <p:sldId id="439" r:id="rId148"/>
    <p:sldId id="443" r:id="rId149"/>
    <p:sldId id="444" r:id="rId150"/>
    <p:sldId id="431" r:id="rId151"/>
    <p:sldId id="445" r:id="rId152"/>
    <p:sldId id="446" r:id="rId153"/>
    <p:sldId id="447" r:id="rId154"/>
    <p:sldId id="448" r:id="rId155"/>
    <p:sldId id="432" r:id="rId156"/>
    <p:sldId id="433" r:id="rId157"/>
    <p:sldId id="434" r:id="rId158"/>
    <p:sldId id="435" r:id="rId159"/>
    <p:sldId id="425" r:id="rId16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CFFFF"/>
    <a:srgbClr val="CCECFF"/>
    <a:srgbClr val="FFFFCC"/>
    <a:srgbClr val="FF3300"/>
    <a:srgbClr val="DDDDDD"/>
    <a:srgbClr val="96969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8"/>
    <p:restoredTop sz="94695"/>
  </p:normalViewPr>
  <p:slideViewPr>
    <p:cSldViewPr snapToGrid="0" showGuides="1">
      <p:cViewPr varScale="1">
        <p:scale>
          <a:sx n="95" d="100"/>
          <a:sy n="95" d="100"/>
        </p:scale>
        <p:origin x="-360" y="-108"/>
      </p:cViewPr>
      <p:guideLst>
        <p:guide orient="horz" pos="3765"/>
        <p:guide pos="364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682"/>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3" Type="http://schemas.openxmlformats.org/officeDocument/2006/relationships/tableStyles" Target="tableStyles.xml"/><Relationship Id="rId162" Type="http://schemas.openxmlformats.org/officeDocument/2006/relationships/viewProps" Target="viewProps.xml"/><Relationship Id="rId161" Type="http://schemas.openxmlformats.org/officeDocument/2006/relationships/presProps" Target="presProps.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3.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image" Target="../media/image47.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image" Target="../media/image55.png"/></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image" Target="../media/image57.png"/></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9.png"/></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image" Target="../media/image61.png"/></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image" Target="../media/image6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image" Target="../media/image86.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image" Target="../media/image88.png"/></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image" Target="../media/image100.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2.png"/></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image" Target="../media/image103.png"/></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image" Target="../media/image105.png"/></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image" Target="../media/image10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9.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
            <a:pPr lvl="0">
              <a:spcBef>
                <a:spcPct val="0"/>
              </a:spcBef>
            </a:pPr>
            <a:endParaRPr sz="1200" b="0" dirty="0">
              <a:latin typeface="Times New Roman" panose="02020603050405020304" pitchFamily="18" charset="0"/>
            </a:endParaRP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
            <a:pPr lvl="0" algn="r">
              <a:spcBef>
                <a:spcPct val="0"/>
              </a:spcBef>
            </a:pPr>
            <a:endParaRPr sz="1200" b="0" dirty="0">
              <a:latin typeface="Times New Roman" panose="02020603050405020304" pitchFamily="18" charset="0"/>
            </a:endParaRPr>
          </a:p>
        </p:txBody>
      </p:sp>
      <p:sp>
        <p:nvSpPr>
          <p:cNvPr id="717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
            <a:pPr marL="0" lvl="0" indent="0" defTabSz="914400"/>
            <a:r>
              <a:rPr lang="en-US" altLang="en-US"/>
              <a:t>Click to edit Master text styles</a:t>
            </a:r>
            <a:endParaRPr lang="en-US" altLang="en-US"/>
          </a:p>
          <a:p>
            <a:pPr lvl="1" indent="0" defTabSz="914400"/>
            <a:r>
              <a:rPr lang="en-US" altLang="en-US"/>
              <a:t>Second level</a:t>
            </a:r>
            <a:endParaRPr lang="en-US" altLang="en-US"/>
          </a:p>
          <a:p>
            <a:pPr lvl="2" indent="0" defTabSz="914400"/>
            <a:r>
              <a:rPr lang="en-US" altLang="en-US"/>
              <a:t>Third level</a:t>
            </a:r>
            <a:endParaRPr lang="en-US" altLang="en-US"/>
          </a:p>
          <a:p>
            <a:pPr lvl="3" indent="0" defTabSz="914400"/>
            <a:r>
              <a:rPr lang="en-US" altLang="en-US"/>
              <a:t>Fourth level</a:t>
            </a:r>
            <a:endParaRPr lang="en-US" altLang="en-US"/>
          </a:p>
          <a:p>
            <a:pPr lvl="4" indent="0" defTabSz="914400"/>
            <a:r>
              <a:rPr lang="en-US" alt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
            <a:pPr lvl="0">
              <a:spcBef>
                <a:spcPct val="0"/>
              </a:spcBef>
            </a:pPr>
            <a:endParaRPr sz="1200" b="0" dirty="0">
              <a:latin typeface="Times New Roman" panose="02020603050405020304" pitchFamily="18" charset="0"/>
            </a:endParaRP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a:spcBef>
                <a:spcPct val="0"/>
              </a:spcBef>
            </a:pPr>
            <a:fld id="{9A0DB2DC-4C9A-4742-B13C-FB6460FD3503}" type="slidenum">
              <a:rPr lang="en-US" altLang="en-US" sz="1200" b="0" dirty="0">
                <a:latin typeface="Times New Roman" panose="02020603050405020304" pitchFamily="18" charset="0"/>
              </a:rPr>
            </a:fld>
            <a:endParaRPr lang="en-US" altLang="en-US" sz="1200" b="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Image Placeholder 1"/>
          <p:cNvSpPr>
            <a:spLocks noGrp="1" noRot="1" noChangeAspect="1" noTextEdit="1"/>
          </p:cNvSpPr>
          <p:nvPr>
            <p:ph type="sldImg"/>
          </p:nvPr>
        </p:nvSpPr>
        <p:spPr>
          <a:ln/>
        </p:spPr>
      </p:sp>
      <p:sp>
        <p:nvSpPr>
          <p:cNvPr id="9218" name="Notes Placeholder 2"/>
          <p:cNvSpPr>
            <a:spLocks noGrp="1"/>
          </p:cNvSpPr>
          <p:nvPr>
            <p:ph type="body"/>
          </p:nvPr>
        </p:nvSpPr>
        <p:spPr>
          <a:ln/>
        </p:spPr>
        <p:txBody>
          <a:bodyPr wrap="square" lIns="91440" tIns="45720" rIns="91440" bIns="45720" anchor="t"/>
          <a:p>
            <a:pPr lvl="0" eaLnBrk="1" hangingPunct="1"/>
            <a:endParaRPr dirty="0"/>
          </a:p>
        </p:txBody>
      </p:sp>
      <p:sp>
        <p:nvSpPr>
          <p:cNvPr id="921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p:nvPr>
        </p:nvSpPr>
        <p:spPr>
          <a:ln/>
        </p:spPr>
        <p:txBody>
          <a:bodyPr wrap="square" lIns="91440" tIns="45720" rIns="91440" bIns="45720" anchor="t"/>
          <a:p>
            <a:pPr lvl="0" eaLnBrk="1" hangingPunct="1"/>
            <a:endParaRPr dirty="0"/>
          </a:p>
        </p:txBody>
      </p:sp>
      <p:sp>
        <p:nvSpPr>
          <p:cNvPr id="2765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11970" name="Rectangle 2"/>
          <p:cNvSpPr>
            <a:spLocks noTextEdit="1"/>
          </p:cNvSpPr>
          <p:nvPr>
            <p:ph type="sldImg"/>
          </p:nvPr>
        </p:nvSpPr>
        <p:spPr>
          <a:ln/>
        </p:spPr>
      </p:sp>
      <p:sp>
        <p:nvSpPr>
          <p:cNvPr id="2119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14018" name="Rectangle 2"/>
          <p:cNvSpPr>
            <a:spLocks noTextEdit="1"/>
          </p:cNvSpPr>
          <p:nvPr>
            <p:ph type="sldImg"/>
          </p:nvPr>
        </p:nvSpPr>
        <p:spPr>
          <a:ln/>
        </p:spPr>
      </p:sp>
      <p:sp>
        <p:nvSpPr>
          <p:cNvPr id="2140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Slide Image Placeholder 1"/>
          <p:cNvSpPr>
            <a:spLocks noGrp="1" noRot="1" noChangeAspect="1" noTextEdit="1"/>
          </p:cNvSpPr>
          <p:nvPr>
            <p:ph type="sldImg"/>
          </p:nvPr>
        </p:nvSpPr>
        <p:spPr>
          <a:ln/>
        </p:spPr>
      </p:sp>
      <p:sp>
        <p:nvSpPr>
          <p:cNvPr id="216066" name="Notes Placeholder 2"/>
          <p:cNvSpPr>
            <a:spLocks noGrp="1"/>
          </p:cNvSpPr>
          <p:nvPr>
            <p:ph type="body"/>
          </p:nvPr>
        </p:nvSpPr>
        <p:spPr>
          <a:ln/>
        </p:spPr>
        <p:txBody>
          <a:bodyPr wrap="square" lIns="91440" tIns="45720" rIns="91440" bIns="45720" anchor="t"/>
          <a:p>
            <a:pPr lvl="0" eaLnBrk="1" hangingPunct="1"/>
            <a:endParaRPr dirty="0"/>
          </a:p>
        </p:txBody>
      </p:sp>
      <p:sp>
        <p:nvSpPr>
          <p:cNvPr id="21606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Slide Image Placeholder 1"/>
          <p:cNvSpPr>
            <a:spLocks noGrp="1" noRot="1" noChangeAspect="1" noTextEdit="1"/>
          </p:cNvSpPr>
          <p:nvPr>
            <p:ph type="sldImg"/>
          </p:nvPr>
        </p:nvSpPr>
        <p:spPr>
          <a:ln/>
        </p:spPr>
      </p:sp>
      <p:sp>
        <p:nvSpPr>
          <p:cNvPr id="218114" name="Notes Placeholder 2"/>
          <p:cNvSpPr>
            <a:spLocks noGrp="1"/>
          </p:cNvSpPr>
          <p:nvPr>
            <p:ph type="body"/>
          </p:nvPr>
        </p:nvSpPr>
        <p:spPr>
          <a:ln/>
        </p:spPr>
        <p:txBody>
          <a:bodyPr wrap="square" lIns="91440" tIns="45720" rIns="91440" bIns="45720" anchor="t"/>
          <a:p>
            <a:pPr lvl="0" eaLnBrk="1" hangingPunct="1"/>
            <a:endParaRPr dirty="0"/>
          </a:p>
        </p:txBody>
      </p:sp>
      <p:sp>
        <p:nvSpPr>
          <p:cNvPr id="21811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Slide Image Placeholder 1"/>
          <p:cNvSpPr>
            <a:spLocks noGrp="1" noRot="1" noChangeAspect="1" noTextEdit="1"/>
          </p:cNvSpPr>
          <p:nvPr>
            <p:ph type="sldImg"/>
          </p:nvPr>
        </p:nvSpPr>
        <p:spPr>
          <a:ln/>
        </p:spPr>
      </p:sp>
      <p:sp>
        <p:nvSpPr>
          <p:cNvPr id="220162" name="Notes Placeholder 2"/>
          <p:cNvSpPr>
            <a:spLocks noGrp="1"/>
          </p:cNvSpPr>
          <p:nvPr>
            <p:ph type="body"/>
          </p:nvPr>
        </p:nvSpPr>
        <p:spPr>
          <a:ln/>
        </p:spPr>
        <p:txBody>
          <a:bodyPr wrap="square" lIns="91440" tIns="45720" rIns="91440" bIns="45720" anchor="t"/>
          <a:p>
            <a:pPr lvl="0" eaLnBrk="1" hangingPunct="1"/>
            <a:endParaRPr dirty="0"/>
          </a:p>
        </p:txBody>
      </p:sp>
      <p:sp>
        <p:nvSpPr>
          <p:cNvPr id="22016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Slide Image Placeholder 1"/>
          <p:cNvSpPr>
            <a:spLocks noGrp="1" noRot="1" noChangeAspect="1" noTextEdit="1"/>
          </p:cNvSpPr>
          <p:nvPr>
            <p:ph type="sldImg"/>
          </p:nvPr>
        </p:nvSpPr>
        <p:spPr>
          <a:ln/>
        </p:spPr>
      </p:sp>
      <p:sp>
        <p:nvSpPr>
          <p:cNvPr id="222210" name="Notes Placeholder 2"/>
          <p:cNvSpPr>
            <a:spLocks noGrp="1"/>
          </p:cNvSpPr>
          <p:nvPr>
            <p:ph type="body"/>
          </p:nvPr>
        </p:nvSpPr>
        <p:spPr>
          <a:ln/>
        </p:spPr>
        <p:txBody>
          <a:bodyPr wrap="square" lIns="91440" tIns="45720" rIns="91440" bIns="45720" anchor="t"/>
          <a:p>
            <a:pPr lvl="0" eaLnBrk="1" hangingPunct="1"/>
            <a:endParaRPr dirty="0"/>
          </a:p>
        </p:txBody>
      </p:sp>
      <p:sp>
        <p:nvSpPr>
          <p:cNvPr id="22221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Slide Image Placeholder 1"/>
          <p:cNvSpPr>
            <a:spLocks noGrp="1" noRot="1" noChangeAspect="1" noTextEdit="1"/>
          </p:cNvSpPr>
          <p:nvPr>
            <p:ph type="sldImg"/>
          </p:nvPr>
        </p:nvSpPr>
        <p:spPr>
          <a:ln/>
        </p:spPr>
      </p:sp>
      <p:sp>
        <p:nvSpPr>
          <p:cNvPr id="224258" name="Notes Placeholder 2"/>
          <p:cNvSpPr>
            <a:spLocks noGrp="1"/>
          </p:cNvSpPr>
          <p:nvPr>
            <p:ph type="body"/>
          </p:nvPr>
        </p:nvSpPr>
        <p:spPr>
          <a:ln/>
        </p:spPr>
        <p:txBody>
          <a:bodyPr wrap="square" lIns="91440" tIns="45720" rIns="91440" bIns="45720" anchor="t"/>
          <a:p>
            <a:pPr lvl="0" eaLnBrk="1" hangingPunct="1"/>
            <a:endParaRPr dirty="0"/>
          </a:p>
        </p:txBody>
      </p:sp>
      <p:sp>
        <p:nvSpPr>
          <p:cNvPr id="22425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Slide Image Placeholder 1"/>
          <p:cNvSpPr>
            <a:spLocks noGrp="1" noRot="1" noChangeAspect="1" noTextEdit="1"/>
          </p:cNvSpPr>
          <p:nvPr>
            <p:ph type="sldImg"/>
          </p:nvPr>
        </p:nvSpPr>
        <p:spPr>
          <a:ln/>
        </p:spPr>
      </p:sp>
      <p:sp>
        <p:nvSpPr>
          <p:cNvPr id="226306" name="Notes Placeholder 2"/>
          <p:cNvSpPr>
            <a:spLocks noGrp="1"/>
          </p:cNvSpPr>
          <p:nvPr>
            <p:ph type="body"/>
          </p:nvPr>
        </p:nvSpPr>
        <p:spPr>
          <a:ln/>
        </p:spPr>
        <p:txBody>
          <a:bodyPr wrap="square" lIns="91440" tIns="45720" rIns="91440" bIns="45720" anchor="t"/>
          <a:p>
            <a:pPr lvl="0" eaLnBrk="1" hangingPunct="1"/>
            <a:endParaRPr dirty="0"/>
          </a:p>
        </p:txBody>
      </p:sp>
      <p:sp>
        <p:nvSpPr>
          <p:cNvPr id="22630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28354" name="Rectangle 2"/>
          <p:cNvSpPr>
            <a:spLocks noTextEdit="1"/>
          </p:cNvSpPr>
          <p:nvPr>
            <p:ph type="sldImg"/>
          </p:nvPr>
        </p:nvSpPr>
        <p:spPr>
          <a:ln/>
        </p:spPr>
      </p:sp>
      <p:sp>
        <p:nvSpPr>
          <p:cNvPr id="2283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30402" name="Rectangle 2"/>
          <p:cNvSpPr>
            <a:spLocks noTextEdit="1"/>
          </p:cNvSpPr>
          <p:nvPr>
            <p:ph type="sldImg"/>
          </p:nvPr>
        </p:nvSpPr>
        <p:spPr>
          <a:ln/>
        </p:spPr>
      </p:sp>
      <p:sp>
        <p:nvSpPr>
          <p:cNvPr id="2304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p:nvPr>
        </p:nvSpPr>
        <p:spPr>
          <a:ln/>
        </p:spPr>
        <p:txBody>
          <a:bodyPr wrap="square" lIns="91440" tIns="45720" rIns="91440" bIns="45720" anchor="t"/>
          <a:p>
            <a:pPr lvl="0" eaLnBrk="1" hangingPunct="1"/>
            <a:endParaRPr dirty="0"/>
          </a:p>
        </p:txBody>
      </p:sp>
      <p:sp>
        <p:nvSpPr>
          <p:cNvPr id="2969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32450" name="Rectangle 2"/>
          <p:cNvSpPr>
            <a:spLocks noTextEdit="1"/>
          </p:cNvSpPr>
          <p:nvPr>
            <p:ph type="sldImg"/>
          </p:nvPr>
        </p:nvSpPr>
        <p:spPr>
          <a:ln/>
        </p:spPr>
      </p:sp>
      <p:sp>
        <p:nvSpPr>
          <p:cNvPr id="2324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34498" name="Rectangle 2"/>
          <p:cNvSpPr>
            <a:spLocks noTextEdit="1"/>
          </p:cNvSpPr>
          <p:nvPr>
            <p:ph type="sldImg"/>
          </p:nvPr>
        </p:nvSpPr>
        <p:spPr>
          <a:ln/>
        </p:spPr>
      </p:sp>
      <p:sp>
        <p:nvSpPr>
          <p:cNvPr id="2344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36546" name="Rectangle 2"/>
          <p:cNvSpPr>
            <a:spLocks noTextEdit="1"/>
          </p:cNvSpPr>
          <p:nvPr>
            <p:ph type="sldImg"/>
          </p:nvPr>
        </p:nvSpPr>
        <p:spPr>
          <a:ln/>
        </p:spPr>
      </p:sp>
      <p:sp>
        <p:nvSpPr>
          <p:cNvPr id="2365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38594" name="Rectangle 2"/>
          <p:cNvSpPr>
            <a:spLocks noTextEdit="1"/>
          </p:cNvSpPr>
          <p:nvPr>
            <p:ph type="sldImg"/>
          </p:nvPr>
        </p:nvSpPr>
        <p:spPr>
          <a:ln/>
        </p:spPr>
      </p:sp>
      <p:sp>
        <p:nvSpPr>
          <p:cNvPr id="2385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40642" name="Rectangle 2"/>
          <p:cNvSpPr>
            <a:spLocks noTextEdit="1"/>
          </p:cNvSpPr>
          <p:nvPr>
            <p:ph type="sldImg"/>
          </p:nvPr>
        </p:nvSpPr>
        <p:spPr>
          <a:ln/>
        </p:spPr>
      </p:sp>
      <p:sp>
        <p:nvSpPr>
          <p:cNvPr id="2406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42690" name="Rectangle 2"/>
          <p:cNvSpPr>
            <a:spLocks noTextEdit="1"/>
          </p:cNvSpPr>
          <p:nvPr>
            <p:ph type="sldImg"/>
          </p:nvPr>
        </p:nvSpPr>
        <p:spPr>
          <a:ln/>
        </p:spPr>
      </p:sp>
      <p:sp>
        <p:nvSpPr>
          <p:cNvPr id="24269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44738" name="Rectangle 2"/>
          <p:cNvSpPr>
            <a:spLocks noTextEdit="1"/>
          </p:cNvSpPr>
          <p:nvPr>
            <p:ph type="sldImg"/>
          </p:nvPr>
        </p:nvSpPr>
        <p:spPr>
          <a:ln/>
        </p:spPr>
      </p:sp>
      <p:sp>
        <p:nvSpPr>
          <p:cNvPr id="2447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46786" name="Rectangle 2"/>
          <p:cNvSpPr>
            <a:spLocks noTextEdit="1"/>
          </p:cNvSpPr>
          <p:nvPr>
            <p:ph type="sldImg"/>
          </p:nvPr>
        </p:nvSpPr>
        <p:spPr>
          <a:ln/>
        </p:spPr>
      </p:sp>
      <p:sp>
        <p:nvSpPr>
          <p:cNvPr id="2467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48834" name="Rectangle 2"/>
          <p:cNvSpPr>
            <a:spLocks noTextEdit="1"/>
          </p:cNvSpPr>
          <p:nvPr>
            <p:ph type="sldImg"/>
          </p:nvPr>
        </p:nvSpPr>
        <p:spPr>
          <a:ln/>
        </p:spPr>
      </p:sp>
      <p:sp>
        <p:nvSpPr>
          <p:cNvPr id="2488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50882" name="Rectangle 2"/>
          <p:cNvSpPr>
            <a:spLocks noTextEdit="1"/>
          </p:cNvSpPr>
          <p:nvPr>
            <p:ph type="sldImg"/>
          </p:nvPr>
        </p:nvSpPr>
        <p:spPr>
          <a:ln/>
        </p:spPr>
      </p:sp>
      <p:sp>
        <p:nvSpPr>
          <p:cNvPr id="2508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p:nvPr>
        </p:nvSpPr>
        <p:spPr>
          <a:ln/>
        </p:spPr>
        <p:txBody>
          <a:bodyPr wrap="square" lIns="91440" tIns="45720" rIns="91440" bIns="45720" anchor="t"/>
          <a:p>
            <a:pPr lvl="0" eaLnBrk="1" hangingPunct="1"/>
            <a:endParaRPr dirty="0"/>
          </a:p>
        </p:txBody>
      </p:sp>
      <p:sp>
        <p:nvSpPr>
          <p:cNvPr id="3174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52930" name="Rectangle 2"/>
          <p:cNvSpPr>
            <a:spLocks noTextEdit="1"/>
          </p:cNvSpPr>
          <p:nvPr>
            <p:ph type="sldImg"/>
          </p:nvPr>
        </p:nvSpPr>
        <p:spPr>
          <a:ln/>
        </p:spPr>
      </p:sp>
      <p:sp>
        <p:nvSpPr>
          <p:cNvPr id="2529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54978" name="Rectangle 2"/>
          <p:cNvSpPr>
            <a:spLocks noTextEdit="1"/>
          </p:cNvSpPr>
          <p:nvPr>
            <p:ph type="sldImg"/>
          </p:nvPr>
        </p:nvSpPr>
        <p:spPr>
          <a:ln/>
        </p:spPr>
      </p:sp>
      <p:sp>
        <p:nvSpPr>
          <p:cNvPr id="2549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57026" name="Rectangle 2"/>
          <p:cNvSpPr>
            <a:spLocks noTextEdit="1"/>
          </p:cNvSpPr>
          <p:nvPr>
            <p:ph type="sldImg"/>
          </p:nvPr>
        </p:nvSpPr>
        <p:spPr>
          <a:ln/>
        </p:spPr>
      </p:sp>
      <p:sp>
        <p:nvSpPr>
          <p:cNvPr id="2570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59074" name="Rectangle 2"/>
          <p:cNvSpPr>
            <a:spLocks noTextEdit="1"/>
          </p:cNvSpPr>
          <p:nvPr>
            <p:ph type="sldImg"/>
          </p:nvPr>
        </p:nvSpPr>
        <p:spPr>
          <a:ln/>
        </p:spPr>
      </p:sp>
      <p:sp>
        <p:nvSpPr>
          <p:cNvPr id="2590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61122" name="Rectangle 2"/>
          <p:cNvSpPr>
            <a:spLocks noTextEdit="1"/>
          </p:cNvSpPr>
          <p:nvPr>
            <p:ph type="sldImg"/>
          </p:nvPr>
        </p:nvSpPr>
        <p:spPr>
          <a:ln/>
        </p:spPr>
      </p:sp>
      <p:sp>
        <p:nvSpPr>
          <p:cNvPr id="2611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6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63170" name="Rectangle 2"/>
          <p:cNvSpPr>
            <a:spLocks noTextEdit="1"/>
          </p:cNvSpPr>
          <p:nvPr>
            <p:ph type="sldImg"/>
          </p:nvPr>
        </p:nvSpPr>
        <p:spPr>
          <a:ln/>
        </p:spPr>
      </p:sp>
      <p:sp>
        <p:nvSpPr>
          <p:cNvPr id="2631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65218" name="Rectangle 2"/>
          <p:cNvSpPr>
            <a:spLocks noTextEdit="1"/>
          </p:cNvSpPr>
          <p:nvPr>
            <p:ph type="sldImg"/>
          </p:nvPr>
        </p:nvSpPr>
        <p:spPr>
          <a:ln/>
        </p:spPr>
      </p:sp>
      <p:sp>
        <p:nvSpPr>
          <p:cNvPr id="2652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67266" name="Rectangle 2"/>
          <p:cNvSpPr>
            <a:spLocks noTextEdit="1"/>
          </p:cNvSpPr>
          <p:nvPr>
            <p:ph type="sldImg"/>
          </p:nvPr>
        </p:nvSpPr>
        <p:spPr>
          <a:ln/>
        </p:spPr>
      </p:sp>
      <p:sp>
        <p:nvSpPr>
          <p:cNvPr id="2672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69314" name="Rectangle 2"/>
          <p:cNvSpPr>
            <a:spLocks noTextEdit="1"/>
          </p:cNvSpPr>
          <p:nvPr>
            <p:ph type="sldImg"/>
          </p:nvPr>
        </p:nvSpPr>
        <p:spPr>
          <a:ln/>
        </p:spPr>
      </p:sp>
      <p:sp>
        <p:nvSpPr>
          <p:cNvPr id="26931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71362" name="Rectangle 2"/>
          <p:cNvSpPr>
            <a:spLocks noTextEdit="1"/>
          </p:cNvSpPr>
          <p:nvPr>
            <p:ph type="sldImg"/>
          </p:nvPr>
        </p:nvSpPr>
        <p:spPr>
          <a:ln/>
        </p:spPr>
      </p:sp>
      <p:sp>
        <p:nvSpPr>
          <p:cNvPr id="2713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p:nvPr>
        </p:nvSpPr>
        <p:spPr>
          <a:ln/>
        </p:spPr>
        <p:txBody>
          <a:bodyPr wrap="square" lIns="91440" tIns="45720" rIns="91440" bIns="45720" anchor="t"/>
          <a:p>
            <a:pPr lvl="0" eaLnBrk="1" hangingPunct="1"/>
            <a:endParaRPr dirty="0"/>
          </a:p>
        </p:txBody>
      </p:sp>
      <p:sp>
        <p:nvSpPr>
          <p:cNvPr id="3379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73410" name="Rectangle 2"/>
          <p:cNvSpPr>
            <a:spLocks noTextEdit="1"/>
          </p:cNvSpPr>
          <p:nvPr>
            <p:ph type="sldImg"/>
          </p:nvPr>
        </p:nvSpPr>
        <p:spPr>
          <a:ln/>
        </p:spPr>
      </p:sp>
      <p:sp>
        <p:nvSpPr>
          <p:cNvPr id="27341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75458" name="Rectangle 2"/>
          <p:cNvSpPr>
            <a:spLocks noTextEdit="1"/>
          </p:cNvSpPr>
          <p:nvPr>
            <p:ph type="sldImg"/>
          </p:nvPr>
        </p:nvSpPr>
        <p:spPr>
          <a:ln/>
        </p:spPr>
      </p:sp>
      <p:sp>
        <p:nvSpPr>
          <p:cNvPr id="27545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77506" name="Rectangle 2"/>
          <p:cNvSpPr>
            <a:spLocks noTextEdit="1"/>
          </p:cNvSpPr>
          <p:nvPr>
            <p:ph type="sldImg"/>
          </p:nvPr>
        </p:nvSpPr>
        <p:spPr>
          <a:ln/>
        </p:spPr>
      </p:sp>
      <p:sp>
        <p:nvSpPr>
          <p:cNvPr id="27750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79554" name="Rectangle 2"/>
          <p:cNvSpPr>
            <a:spLocks noTextEdit="1"/>
          </p:cNvSpPr>
          <p:nvPr>
            <p:ph type="sldImg"/>
          </p:nvPr>
        </p:nvSpPr>
        <p:spPr>
          <a:ln/>
        </p:spPr>
      </p:sp>
      <p:sp>
        <p:nvSpPr>
          <p:cNvPr id="2795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81602" name="Rectangle 2"/>
          <p:cNvSpPr>
            <a:spLocks noTextEdit="1"/>
          </p:cNvSpPr>
          <p:nvPr>
            <p:ph type="sldImg"/>
          </p:nvPr>
        </p:nvSpPr>
        <p:spPr>
          <a:ln/>
        </p:spPr>
      </p:sp>
      <p:sp>
        <p:nvSpPr>
          <p:cNvPr id="2816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4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83650" name="Rectangle 2"/>
          <p:cNvSpPr>
            <a:spLocks noTextEdit="1"/>
          </p:cNvSpPr>
          <p:nvPr>
            <p:ph type="sldImg"/>
          </p:nvPr>
        </p:nvSpPr>
        <p:spPr>
          <a:ln/>
        </p:spPr>
      </p:sp>
      <p:sp>
        <p:nvSpPr>
          <p:cNvPr id="2836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85698" name="Rectangle 2"/>
          <p:cNvSpPr>
            <a:spLocks noTextEdit="1"/>
          </p:cNvSpPr>
          <p:nvPr>
            <p:ph type="sldImg"/>
          </p:nvPr>
        </p:nvSpPr>
        <p:spPr>
          <a:ln/>
        </p:spPr>
      </p:sp>
      <p:sp>
        <p:nvSpPr>
          <p:cNvPr id="2856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774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87746" name="Rectangle 2"/>
          <p:cNvSpPr>
            <a:spLocks noTextEdit="1"/>
          </p:cNvSpPr>
          <p:nvPr>
            <p:ph type="sldImg"/>
          </p:nvPr>
        </p:nvSpPr>
        <p:spPr>
          <a:ln/>
        </p:spPr>
      </p:sp>
      <p:sp>
        <p:nvSpPr>
          <p:cNvPr id="2877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979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89794" name="Rectangle 2"/>
          <p:cNvSpPr>
            <a:spLocks noTextEdit="1"/>
          </p:cNvSpPr>
          <p:nvPr>
            <p:ph type="sldImg"/>
          </p:nvPr>
        </p:nvSpPr>
        <p:spPr>
          <a:ln/>
        </p:spPr>
      </p:sp>
      <p:sp>
        <p:nvSpPr>
          <p:cNvPr id="2897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91842" name="Rectangle 2"/>
          <p:cNvSpPr>
            <a:spLocks noTextEdit="1"/>
          </p:cNvSpPr>
          <p:nvPr>
            <p:ph type="sldImg"/>
          </p:nvPr>
        </p:nvSpPr>
        <p:spPr>
          <a:ln/>
        </p:spPr>
      </p:sp>
      <p:sp>
        <p:nvSpPr>
          <p:cNvPr id="2918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p:nvPr>
        </p:nvSpPr>
        <p:spPr>
          <a:ln/>
        </p:spPr>
        <p:txBody>
          <a:bodyPr wrap="square" lIns="91440" tIns="45720" rIns="91440" bIns="45720" anchor="t"/>
          <a:p>
            <a:pPr lvl="0" eaLnBrk="1" hangingPunct="1"/>
            <a:endParaRPr dirty="0"/>
          </a:p>
        </p:txBody>
      </p:sp>
      <p:sp>
        <p:nvSpPr>
          <p:cNvPr id="3584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89" name="Slide Image Placeholder 1"/>
          <p:cNvSpPr>
            <a:spLocks noGrp="1" noRot="1" noChangeAspect="1" noTextEdit="1"/>
          </p:cNvSpPr>
          <p:nvPr>
            <p:ph type="sldImg"/>
          </p:nvPr>
        </p:nvSpPr>
        <p:spPr>
          <a:ln/>
        </p:spPr>
      </p:sp>
      <p:sp>
        <p:nvSpPr>
          <p:cNvPr id="293890" name="Notes Placeholder 2"/>
          <p:cNvSpPr>
            <a:spLocks noGrp="1"/>
          </p:cNvSpPr>
          <p:nvPr>
            <p:ph type="body"/>
          </p:nvPr>
        </p:nvSpPr>
        <p:spPr>
          <a:ln/>
        </p:spPr>
        <p:txBody>
          <a:bodyPr wrap="square" lIns="91440" tIns="45720" rIns="91440" bIns="45720" anchor="t"/>
          <a:p>
            <a:pPr lvl="0" eaLnBrk="1" hangingPunct="1"/>
            <a:endParaRPr dirty="0"/>
          </a:p>
        </p:txBody>
      </p:sp>
      <p:sp>
        <p:nvSpPr>
          <p:cNvPr id="29389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95938" name="Rectangle 2"/>
          <p:cNvSpPr>
            <a:spLocks noTextEdit="1"/>
          </p:cNvSpPr>
          <p:nvPr>
            <p:ph type="sldImg"/>
          </p:nvPr>
        </p:nvSpPr>
        <p:spPr>
          <a:ln/>
        </p:spPr>
      </p:sp>
      <p:sp>
        <p:nvSpPr>
          <p:cNvPr id="2959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97986" name="Rectangle 2"/>
          <p:cNvSpPr>
            <a:spLocks noTextEdit="1"/>
          </p:cNvSpPr>
          <p:nvPr>
            <p:ph type="sldImg"/>
          </p:nvPr>
        </p:nvSpPr>
        <p:spPr>
          <a:ln/>
        </p:spPr>
      </p:sp>
      <p:sp>
        <p:nvSpPr>
          <p:cNvPr id="2979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300034" name="Rectangle 2"/>
          <p:cNvSpPr>
            <a:spLocks noTextEdit="1"/>
          </p:cNvSpPr>
          <p:nvPr>
            <p:ph type="sldImg"/>
          </p:nvPr>
        </p:nvSpPr>
        <p:spPr>
          <a:ln/>
        </p:spPr>
      </p:sp>
      <p:sp>
        <p:nvSpPr>
          <p:cNvPr id="3000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1" name="Slide Image Placeholder 1"/>
          <p:cNvSpPr>
            <a:spLocks noGrp="1" noRot="1" noChangeAspect="1" noTextEdit="1"/>
          </p:cNvSpPr>
          <p:nvPr>
            <p:ph type="sldImg"/>
          </p:nvPr>
        </p:nvSpPr>
        <p:spPr>
          <a:ln/>
        </p:spPr>
      </p:sp>
      <p:sp>
        <p:nvSpPr>
          <p:cNvPr id="302082" name="Notes Placeholder 2"/>
          <p:cNvSpPr>
            <a:spLocks noGrp="1"/>
          </p:cNvSpPr>
          <p:nvPr>
            <p:ph type="body"/>
          </p:nvPr>
        </p:nvSpPr>
        <p:spPr>
          <a:ln/>
        </p:spPr>
        <p:txBody>
          <a:bodyPr wrap="square" lIns="91440" tIns="45720" rIns="91440" bIns="45720" anchor="t"/>
          <a:p>
            <a:pPr lvl="0" eaLnBrk="1" hangingPunct="1"/>
            <a:endParaRPr dirty="0"/>
          </a:p>
        </p:txBody>
      </p:sp>
      <p:sp>
        <p:nvSpPr>
          <p:cNvPr id="30208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29" name="Slide Image Placeholder 1"/>
          <p:cNvSpPr>
            <a:spLocks noGrp="1" noRot="1" noChangeAspect="1" noTextEdit="1"/>
          </p:cNvSpPr>
          <p:nvPr>
            <p:ph type="sldImg"/>
          </p:nvPr>
        </p:nvSpPr>
        <p:spPr>
          <a:ln/>
        </p:spPr>
      </p:sp>
      <p:sp>
        <p:nvSpPr>
          <p:cNvPr id="304130" name="Notes Placeholder 2"/>
          <p:cNvSpPr>
            <a:spLocks noGrp="1"/>
          </p:cNvSpPr>
          <p:nvPr>
            <p:ph type="body"/>
          </p:nvPr>
        </p:nvSpPr>
        <p:spPr>
          <a:ln/>
        </p:spPr>
        <p:txBody>
          <a:bodyPr wrap="square" lIns="91440" tIns="45720" rIns="91440" bIns="45720" anchor="t"/>
          <a:p>
            <a:pPr lvl="0" eaLnBrk="1" hangingPunct="1"/>
            <a:endParaRPr dirty="0"/>
          </a:p>
        </p:txBody>
      </p:sp>
      <p:sp>
        <p:nvSpPr>
          <p:cNvPr id="30413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306178" name="Rectangle 2"/>
          <p:cNvSpPr>
            <a:spLocks noTextEdit="1"/>
          </p:cNvSpPr>
          <p:nvPr>
            <p:ph type="sldImg"/>
          </p:nvPr>
        </p:nvSpPr>
        <p:spPr>
          <a:ln/>
        </p:spPr>
      </p:sp>
      <p:sp>
        <p:nvSpPr>
          <p:cNvPr id="3061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5" name="Slide Image Placeholder 1"/>
          <p:cNvSpPr>
            <a:spLocks noGrp="1" noRot="1" noChangeAspect="1" noTextEdit="1"/>
          </p:cNvSpPr>
          <p:nvPr>
            <p:ph type="sldImg"/>
          </p:nvPr>
        </p:nvSpPr>
        <p:spPr>
          <a:ln/>
        </p:spPr>
      </p:sp>
      <p:sp>
        <p:nvSpPr>
          <p:cNvPr id="308226" name="Notes Placeholder 2"/>
          <p:cNvSpPr>
            <a:spLocks noGrp="1"/>
          </p:cNvSpPr>
          <p:nvPr>
            <p:ph type="body"/>
          </p:nvPr>
        </p:nvSpPr>
        <p:spPr>
          <a:ln/>
        </p:spPr>
        <p:txBody>
          <a:bodyPr wrap="square" lIns="91440" tIns="45720" rIns="91440" bIns="45720" anchor="t"/>
          <a:p>
            <a:pPr lvl="0" eaLnBrk="1" hangingPunct="1"/>
            <a:endParaRPr dirty="0"/>
          </a:p>
        </p:txBody>
      </p:sp>
      <p:sp>
        <p:nvSpPr>
          <p:cNvPr id="30822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3" name="Slide Image Placeholder 1"/>
          <p:cNvSpPr>
            <a:spLocks noGrp="1" noRot="1" noChangeAspect="1" noTextEdit="1"/>
          </p:cNvSpPr>
          <p:nvPr>
            <p:ph type="sldImg"/>
          </p:nvPr>
        </p:nvSpPr>
        <p:spPr>
          <a:ln/>
        </p:spPr>
      </p:sp>
      <p:sp>
        <p:nvSpPr>
          <p:cNvPr id="310274" name="Notes Placeholder 2"/>
          <p:cNvSpPr>
            <a:spLocks noGrp="1"/>
          </p:cNvSpPr>
          <p:nvPr>
            <p:ph type="body"/>
          </p:nvPr>
        </p:nvSpPr>
        <p:spPr>
          <a:ln/>
        </p:spPr>
        <p:txBody>
          <a:bodyPr wrap="square" lIns="91440" tIns="45720" rIns="91440" bIns="45720" anchor="t"/>
          <a:p>
            <a:pPr lvl="0" eaLnBrk="1" hangingPunct="1"/>
            <a:endParaRPr dirty="0"/>
          </a:p>
        </p:txBody>
      </p:sp>
      <p:sp>
        <p:nvSpPr>
          <p:cNvPr id="31027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1" name="Slide Image Placeholder 1"/>
          <p:cNvSpPr>
            <a:spLocks noGrp="1" noRot="1" noChangeAspect="1" noTextEdit="1"/>
          </p:cNvSpPr>
          <p:nvPr>
            <p:ph type="sldImg"/>
          </p:nvPr>
        </p:nvSpPr>
        <p:spPr>
          <a:ln/>
        </p:spPr>
      </p:sp>
      <p:sp>
        <p:nvSpPr>
          <p:cNvPr id="312322" name="Notes Placeholder 2"/>
          <p:cNvSpPr>
            <a:spLocks noGrp="1"/>
          </p:cNvSpPr>
          <p:nvPr>
            <p:ph type="body"/>
          </p:nvPr>
        </p:nvSpPr>
        <p:spPr>
          <a:ln/>
        </p:spPr>
        <p:txBody>
          <a:bodyPr wrap="square" lIns="91440" tIns="45720" rIns="91440" bIns="45720" anchor="t"/>
          <a:p>
            <a:pPr lvl="0" eaLnBrk="1" hangingPunct="1"/>
            <a:endParaRPr dirty="0"/>
          </a:p>
        </p:txBody>
      </p:sp>
      <p:sp>
        <p:nvSpPr>
          <p:cNvPr id="31232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p:nvPr>
        </p:nvSpPr>
        <p:spPr>
          <a:ln/>
        </p:spPr>
        <p:txBody>
          <a:bodyPr wrap="square" lIns="91440" tIns="45720" rIns="91440" bIns="45720" anchor="t"/>
          <a:p>
            <a:pPr lvl="0" eaLnBrk="1" hangingPunct="1"/>
            <a:endParaRPr dirty="0"/>
          </a:p>
        </p:txBody>
      </p:sp>
      <p:sp>
        <p:nvSpPr>
          <p:cNvPr id="3789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69" name="Slide Image Placeholder 1"/>
          <p:cNvSpPr>
            <a:spLocks noGrp="1" noRot="1" noChangeAspect="1" noTextEdit="1"/>
          </p:cNvSpPr>
          <p:nvPr>
            <p:ph type="sldImg"/>
          </p:nvPr>
        </p:nvSpPr>
        <p:spPr>
          <a:ln/>
        </p:spPr>
      </p:sp>
      <p:sp>
        <p:nvSpPr>
          <p:cNvPr id="314370" name="Notes Placeholder 2"/>
          <p:cNvSpPr>
            <a:spLocks noGrp="1"/>
          </p:cNvSpPr>
          <p:nvPr>
            <p:ph type="body"/>
          </p:nvPr>
        </p:nvSpPr>
        <p:spPr>
          <a:ln/>
        </p:spPr>
        <p:txBody>
          <a:bodyPr wrap="square" lIns="91440" tIns="45720" rIns="91440" bIns="45720" anchor="t"/>
          <a:p>
            <a:pPr lvl="0" eaLnBrk="1" hangingPunct="1"/>
            <a:endParaRPr dirty="0"/>
          </a:p>
        </p:txBody>
      </p:sp>
      <p:sp>
        <p:nvSpPr>
          <p:cNvPr id="31437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316418" name="Rectangle 2"/>
          <p:cNvSpPr>
            <a:spLocks noTextEdit="1"/>
          </p:cNvSpPr>
          <p:nvPr>
            <p:ph type="sldImg"/>
          </p:nvPr>
        </p:nvSpPr>
        <p:spPr>
          <a:ln/>
        </p:spPr>
      </p:sp>
      <p:sp>
        <p:nvSpPr>
          <p:cNvPr id="3164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318466" name="Rectangle 2"/>
          <p:cNvSpPr>
            <a:spLocks noTextEdit="1"/>
          </p:cNvSpPr>
          <p:nvPr>
            <p:ph type="sldImg"/>
          </p:nvPr>
        </p:nvSpPr>
        <p:spPr>
          <a:ln/>
        </p:spPr>
      </p:sp>
      <p:sp>
        <p:nvSpPr>
          <p:cNvPr id="3184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320514" name="Rectangle 2"/>
          <p:cNvSpPr>
            <a:spLocks noTextEdit="1"/>
          </p:cNvSpPr>
          <p:nvPr>
            <p:ph type="sldImg"/>
          </p:nvPr>
        </p:nvSpPr>
        <p:spPr>
          <a:ln/>
        </p:spPr>
      </p:sp>
      <p:sp>
        <p:nvSpPr>
          <p:cNvPr id="32051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322562" name="Rectangle 2"/>
          <p:cNvSpPr>
            <a:spLocks noTextEdit="1"/>
          </p:cNvSpPr>
          <p:nvPr>
            <p:ph type="sldImg"/>
          </p:nvPr>
        </p:nvSpPr>
        <p:spPr>
          <a:ln/>
        </p:spPr>
      </p:sp>
      <p:sp>
        <p:nvSpPr>
          <p:cNvPr id="3225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09" name="Slide Image Placeholder 1"/>
          <p:cNvSpPr>
            <a:spLocks noGrp="1" noRot="1" noChangeAspect="1" noTextEdit="1"/>
          </p:cNvSpPr>
          <p:nvPr>
            <p:ph type="sldImg"/>
          </p:nvPr>
        </p:nvSpPr>
        <p:spPr>
          <a:ln/>
        </p:spPr>
      </p:sp>
      <p:sp>
        <p:nvSpPr>
          <p:cNvPr id="324610" name="Notes Placeholder 2"/>
          <p:cNvSpPr>
            <a:spLocks noGrp="1"/>
          </p:cNvSpPr>
          <p:nvPr>
            <p:ph type="body"/>
          </p:nvPr>
        </p:nvSpPr>
        <p:spPr>
          <a:ln/>
        </p:spPr>
        <p:txBody>
          <a:bodyPr wrap="square" lIns="91440" tIns="45720" rIns="91440" bIns="45720" anchor="t"/>
          <a:p>
            <a:pPr lvl="0" eaLnBrk="1" hangingPunct="1"/>
            <a:endParaRPr dirty="0"/>
          </a:p>
        </p:txBody>
      </p:sp>
      <p:sp>
        <p:nvSpPr>
          <p:cNvPr id="32461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p:nvPr>
        </p:nvSpPr>
        <p:spPr>
          <a:ln/>
        </p:spPr>
        <p:txBody>
          <a:bodyPr wrap="square" lIns="91440" tIns="45720" rIns="91440" bIns="45720" anchor="t"/>
          <a:p>
            <a:pPr lvl="0" eaLnBrk="1" hangingPunct="1"/>
            <a:endParaRPr dirty="0"/>
          </a:p>
        </p:txBody>
      </p:sp>
      <p:sp>
        <p:nvSpPr>
          <p:cNvPr id="3993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p:nvPr>
        </p:nvSpPr>
        <p:spPr>
          <a:ln/>
        </p:spPr>
        <p:txBody>
          <a:bodyPr wrap="square" lIns="91440" tIns="45720" rIns="91440" bIns="45720" anchor="t"/>
          <a:p>
            <a:pPr lvl="0" eaLnBrk="1" hangingPunct="1"/>
            <a:endParaRPr dirty="0"/>
          </a:p>
        </p:txBody>
      </p:sp>
      <p:sp>
        <p:nvSpPr>
          <p:cNvPr id="4198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p:nvPr>
        </p:nvSpPr>
        <p:spPr>
          <a:ln/>
        </p:spPr>
        <p:txBody>
          <a:bodyPr wrap="square" lIns="91440" tIns="45720" rIns="91440" bIns="45720" anchor="t"/>
          <a:p>
            <a:pPr lvl="0" eaLnBrk="1" hangingPunct="1"/>
            <a:endParaRPr dirty="0"/>
          </a:p>
        </p:txBody>
      </p:sp>
      <p:sp>
        <p:nvSpPr>
          <p:cNvPr id="4403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p:nvPr>
        </p:nvSpPr>
        <p:spPr>
          <a:ln/>
        </p:spPr>
        <p:txBody>
          <a:bodyPr wrap="square" lIns="91440" tIns="45720" rIns="91440" bIns="45720" anchor="t"/>
          <a:p>
            <a:pPr lvl="0" eaLnBrk="1" hangingPunct="1"/>
            <a:endParaRPr dirty="0"/>
          </a:p>
        </p:txBody>
      </p:sp>
      <p:sp>
        <p:nvSpPr>
          <p:cNvPr id="4608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1266" name="Rectangle 2"/>
          <p:cNvSpPr>
            <a:spLocks noTextEdit="1"/>
          </p:cNvSpPr>
          <p:nvPr>
            <p:ph type="sldImg"/>
          </p:nvPr>
        </p:nvSpPr>
        <p:spPr>
          <a:ln/>
        </p:spPr>
      </p:sp>
      <p:sp>
        <p:nvSpPr>
          <p:cNvPr id="112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p:nvPr>
        </p:nvSpPr>
        <p:spPr>
          <a:ln/>
        </p:spPr>
        <p:txBody>
          <a:bodyPr wrap="square" lIns="91440" tIns="45720" rIns="91440" bIns="45720" anchor="t"/>
          <a:p>
            <a:pPr lvl="0" eaLnBrk="1" hangingPunct="1"/>
            <a:endParaRPr dirty="0"/>
          </a:p>
        </p:txBody>
      </p:sp>
      <p:sp>
        <p:nvSpPr>
          <p:cNvPr id="4813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p:nvPr>
        </p:nvSpPr>
        <p:spPr>
          <a:ln/>
        </p:spPr>
        <p:txBody>
          <a:bodyPr wrap="square" lIns="91440" tIns="45720" rIns="91440" bIns="45720" anchor="t"/>
          <a:p>
            <a:pPr lvl="0" eaLnBrk="1" hangingPunct="1"/>
            <a:endParaRPr dirty="0"/>
          </a:p>
        </p:txBody>
      </p:sp>
      <p:sp>
        <p:nvSpPr>
          <p:cNvPr id="5017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p:nvPr>
        </p:nvSpPr>
        <p:spPr>
          <a:ln/>
        </p:spPr>
        <p:txBody>
          <a:bodyPr wrap="square" lIns="91440" tIns="45720" rIns="91440" bIns="45720" anchor="t"/>
          <a:p>
            <a:pPr lvl="0" eaLnBrk="1" hangingPunct="1"/>
            <a:endParaRPr dirty="0"/>
          </a:p>
        </p:txBody>
      </p:sp>
      <p:sp>
        <p:nvSpPr>
          <p:cNvPr id="5222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p:nvPr>
        </p:nvSpPr>
        <p:spPr>
          <a:ln/>
        </p:spPr>
        <p:txBody>
          <a:bodyPr wrap="square" lIns="91440" tIns="45720" rIns="91440" bIns="45720" anchor="t"/>
          <a:p>
            <a:pPr lvl="0" eaLnBrk="1" hangingPunct="1"/>
            <a:endParaRPr dirty="0"/>
          </a:p>
        </p:txBody>
      </p:sp>
      <p:sp>
        <p:nvSpPr>
          <p:cNvPr id="5427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p:nvPr>
        </p:nvSpPr>
        <p:spPr>
          <a:ln/>
        </p:spPr>
        <p:txBody>
          <a:bodyPr wrap="square" lIns="91440" tIns="45720" rIns="91440" bIns="45720" anchor="t"/>
          <a:p>
            <a:pPr lvl="0" eaLnBrk="1" hangingPunct="1"/>
            <a:endParaRPr dirty="0"/>
          </a:p>
        </p:txBody>
      </p:sp>
      <p:sp>
        <p:nvSpPr>
          <p:cNvPr id="5632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p:nvPr>
        </p:nvSpPr>
        <p:spPr>
          <a:ln/>
        </p:spPr>
        <p:txBody>
          <a:bodyPr wrap="square" lIns="91440" tIns="45720" rIns="91440" bIns="45720" anchor="t"/>
          <a:p>
            <a:pPr lvl="0" eaLnBrk="1" hangingPunct="1"/>
            <a:endParaRPr dirty="0"/>
          </a:p>
        </p:txBody>
      </p:sp>
      <p:sp>
        <p:nvSpPr>
          <p:cNvPr id="5837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p:nvPr>
        </p:nvSpPr>
        <p:spPr>
          <a:ln/>
        </p:spPr>
        <p:txBody>
          <a:bodyPr wrap="square" lIns="91440" tIns="45720" rIns="91440" bIns="45720" anchor="t"/>
          <a:p>
            <a:pPr lvl="0" eaLnBrk="1" hangingPunct="1"/>
            <a:endParaRPr dirty="0"/>
          </a:p>
        </p:txBody>
      </p:sp>
      <p:sp>
        <p:nvSpPr>
          <p:cNvPr id="6041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p:nvPr>
        </p:nvSpPr>
        <p:spPr>
          <a:ln/>
        </p:spPr>
        <p:txBody>
          <a:bodyPr wrap="square" lIns="91440" tIns="45720" rIns="91440" bIns="45720" anchor="t"/>
          <a:p>
            <a:pPr lvl="0" eaLnBrk="1" hangingPunct="1"/>
            <a:endParaRPr dirty="0"/>
          </a:p>
        </p:txBody>
      </p:sp>
      <p:sp>
        <p:nvSpPr>
          <p:cNvPr id="6246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p:nvPr>
        </p:nvSpPr>
        <p:spPr>
          <a:ln/>
        </p:spPr>
        <p:txBody>
          <a:bodyPr wrap="square" lIns="91440" tIns="45720" rIns="91440" bIns="45720" anchor="t"/>
          <a:p>
            <a:pPr lvl="0" eaLnBrk="1" hangingPunct="1"/>
            <a:endParaRPr dirty="0"/>
          </a:p>
        </p:txBody>
      </p:sp>
      <p:sp>
        <p:nvSpPr>
          <p:cNvPr id="6451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p:nvPr>
        </p:nvSpPr>
        <p:spPr>
          <a:ln/>
        </p:spPr>
        <p:txBody>
          <a:bodyPr wrap="square" lIns="91440" tIns="45720" rIns="91440" bIns="45720" anchor="t"/>
          <a:p>
            <a:pPr lvl="0" eaLnBrk="1" hangingPunct="1"/>
            <a:endParaRPr dirty="0"/>
          </a:p>
        </p:txBody>
      </p:sp>
      <p:sp>
        <p:nvSpPr>
          <p:cNvPr id="6656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p:nvPr>
        </p:nvSpPr>
        <p:spPr>
          <a:ln/>
        </p:spPr>
        <p:txBody>
          <a:bodyPr wrap="square" lIns="91440" tIns="45720" rIns="91440" bIns="45720" anchor="t"/>
          <a:p>
            <a:pPr lvl="0" eaLnBrk="1" hangingPunct="1"/>
            <a:endParaRPr dirty="0"/>
          </a:p>
        </p:txBody>
      </p:sp>
      <p:sp>
        <p:nvSpPr>
          <p:cNvPr id="1331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p:nvPr>
        </p:nvSpPr>
        <p:spPr>
          <a:ln/>
        </p:spPr>
        <p:txBody>
          <a:bodyPr wrap="square" lIns="91440" tIns="45720" rIns="91440" bIns="45720" anchor="t"/>
          <a:p>
            <a:pPr lvl="0" eaLnBrk="1" hangingPunct="1"/>
            <a:endParaRPr dirty="0"/>
          </a:p>
        </p:txBody>
      </p:sp>
      <p:sp>
        <p:nvSpPr>
          <p:cNvPr id="6861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p:nvPr>
        </p:nvSpPr>
        <p:spPr>
          <a:ln/>
        </p:spPr>
        <p:txBody>
          <a:bodyPr wrap="square" lIns="91440" tIns="45720" rIns="91440" bIns="45720" anchor="t"/>
          <a:p>
            <a:pPr lvl="0" eaLnBrk="1" hangingPunct="1"/>
            <a:endParaRPr dirty="0"/>
          </a:p>
        </p:txBody>
      </p:sp>
      <p:sp>
        <p:nvSpPr>
          <p:cNvPr id="7065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p:nvPr>
        </p:nvSpPr>
        <p:spPr>
          <a:ln/>
        </p:spPr>
        <p:txBody>
          <a:bodyPr wrap="square" lIns="91440" tIns="45720" rIns="91440" bIns="45720" anchor="t"/>
          <a:p>
            <a:pPr lvl="0" eaLnBrk="1" hangingPunct="1"/>
            <a:endParaRPr dirty="0"/>
          </a:p>
        </p:txBody>
      </p:sp>
      <p:sp>
        <p:nvSpPr>
          <p:cNvPr id="7270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74754" name="Rectangle 2"/>
          <p:cNvSpPr>
            <a:spLocks noTextEdit="1"/>
          </p:cNvSpPr>
          <p:nvPr>
            <p:ph type="sldImg"/>
          </p:nvPr>
        </p:nvSpPr>
        <p:spPr>
          <a:ln/>
        </p:spPr>
      </p:sp>
      <p:sp>
        <p:nvSpPr>
          <p:cNvPr id="747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76802" name="Rectangle 2"/>
          <p:cNvSpPr>
            <a:spLocks noTextEdit="1"/>
          </p:cNvSpPr>
          <p:nvPr>
            <p:ph type="sldImg"/>
          </p:nvPr>
        </p:nvSpPr>
        <p:spPr>
          <a:ln/>
        </p:spPr>
      </p:sp>
      <p:sp>
        <p:nvSpPr>
          <p:cNvPr id="768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78850" name="Rectangle 2"/>
          <p:cNvSpPr>
            <a:spLocks noTextEdit="1"/>
          </p:cNvSpPr>
          <p:nvPr>
            <p:ph type="sldImg"/>
          </p:nvPr>
        </p:nvSpPr>
        <p:spPr>
          <a:ln/>
        </p:spPr>
      </p:sp>
      <p:sp>
        <p:nvSpPr>
          <p:cNvPr id="788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80898" name="Rectangle 2"/>
          <p:cNvSpPr>
            <a:spLocks noTextEdit="1"/>
          </p:cNvSpPr>
          <p:nvPr>
            <p:ph type="sldImg"/>
          </p:nvPr>
        </p:nvSpPr>
        <p:spPr>
          <a:ln/>
        </p:spPr>
      </p:sp>
      <p:sp>
        <p:nvSpPr>
          <p:cNvPr id="808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82946" name="Rectangle 2"/>
          <p:cNvSpPr>
            <a:spLocks noTextEdit="1"/>
          </p:cNvSpPr>
          <p:nvPr>
            <p:ph type="sldImg"/>
          </p:nvPr>
        </p:nvSpPr>
        <p:spPr>
          <a:ln/>
        </p:spPr>
      </p:sp>
      <p:sp>
        <p:nvSpPr>
          <p:cNvPr id="829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p:nvPr>
        </p:nvSpPr>
        <p:spPr>
          <a:ln/>
        </p:spPr>
        <p:txBody>
          <a:bodyPr wrap="square" lIns="91440" tIns="45720" rIns="91440" bIns="45720" anchor="t"/>
          <a:p>
            <a:pPr lvl="0" eaLnBrk="1" hangingPunct="1"/>
            <a:endParaRPr dirty="0"/>
          </a:p>
        </p:txBody>
      </p:sp>
      <p:sp>
        <p:nvSpPr>
          <p:cNvPr id="8499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p:nvPr>
        </p:nvSpPr>
        <p:spPr>
          <a:ln/>
        </p:spPr>
        <p:txBody>
          <a:bodyPr wrap="square" lIns="91440" tIns="45720" rIns="91440" bIns="45720" anchor="t"/>
          <a:p>
            <a:pPr lvl="0" eaLnBrk="1" hangingPunct="1"/>
            <a:endParaRPr dirty="0"/>
          </a:p>
        </p:txBody>
      </p:sp>
      <p:sp>
        <p:nvSpPr>
          <p:cNvPr id="8704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p:nvPr>
        </p:nvSpPr>
        <p:spPr>
          <a:ln/>
        </p:spPr>
        <p:txBody>
          <a:bodyPr wrap="square" lIns="91440" tIns="45720" rIns="91440" bIns="45720" anchor="t"/>
          <a:p>
            <a:pPr lvl="0" eaLnBrk="1" hangingPunct="1"/>
            <a:endParaRPr dirty="0"/>
          </a:p>
        </p:txBody>
      </p:sp>
      <p:sp>
        <p:nvSpPr>
          <p:cNvPr id="1536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Slide Image Placeholder 1"/>
          <p:cNvSpPr>
            <a:spLocks noGrp="1" noRot="1" noChangeAspect="1" noTextEdit="1"/>
          </p:cNvSpPr>
          <p:nvPr>
            <p:ph type="sldImg"/>
          </p:nvPr>
        </p:nvSpPr>
        <p:spPr>
          <a:ln/>
        </p:spPr>
      </p:sp>
      <p:sp>
        <p:nvSpPr>
          <p:cNvPr id="89090" name="Notes Placeholder 2"/>
          <p:cNvSpPr>
            <a:spLocks noGrp="1"/>
          </p:cNvSpPr>
          <p:nvPr>
            <p:ph type="body"/>
          </p:nvPr>
        </p:nvSpPr>
        <p:spPr>
          <a:ln/>
        </p:spPr>
        <p:txBody>
          <a:bodyPr wrap="square" lIns="91440" tIns="45720" rIns="91440" bIns="45720" anchor="t"/>
          <a:p>
            <a:pPr lvl="0" eaLnBrk="1" hangingPunct="1"/>
            <a:endParaRPr dirty="0"/>
          </a:p>
        </p:txBody>
      </p:sp>
      <p:sp>
        <p:nvSpPr>
          <p:cNvPr id="8909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91138" name="Rectangle 2"/>
          <p:cNvSpPr>
            <a:spLocks noTextEdit="1"/>
          </p:cNvSpPr>
          <p:nvPr>
            <p:ph type="sldImg"/>
          </p:nvPr>
        </p:nvSpPr>
        <p:spPr>
          <a:ln/>
        </p:spPr>
      </p:sp>
      <p:sp>
        <p:nvSpPr>
          <p:cNvPr id="911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93186" name="Rectangle 2"/>
          <p:cNvSpPr>
            <a:spLocks noTextEdit="1"/>
          </p:cNvSpPr>
          <p:nvPr>
            <p:ph type="sldImg"/>
          </p:nvPr>
        </p:nvSpPr>
        <p:spPr>
          <a:ln/>
        </p:spPr>
      </p:sp>
      <p:sp>
        <p:nvSpPr>
          <p:cNvPr id="931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95234" name="Rectangle 2"/>
          <p:cNvSpPr>
            <a:spLocks noTextEdit="1"/>
          </p:cNvSpPr>
          <p:nvPr>
            <p:ph type="sldImg"/>
          </p:nvPr>
        </p:nvSpPr>
        <p:spPr>
          <a:ln/>
        </p:spPr>
      </p:sp>
      <p:sp>
        <p:nvSpPr>
          <p:cNvPr id="952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97282" name="Rectangle 2"/>
          <p:cNvSpPr>
            <a:spLocks noTextEdit="1"/>
          </p:cNvSpPr>
          <p:nvPr>
            <p:ph type="sldImg"/>
          </p:nvPr>
        </p:nvSpPr>
        <p:spPr>
          <a:ln/>
        </p:spPr>
      </p:sp>
      <p:sp>
        <p:nvSpPr>
          <p:cNvPr id="972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99330" name="Rectangle 2"/>
          <p:cNvSpPr>
            <a:spLocks noTextEdit="1"/>
          </p:cNvSpPr>
          <p:nvPr>
            <p:ph type="sldImg"/>
          </p:nvPr>
        </p:nvSpPr>
        <p:spPr>
          <a:ln/>
        </p:spPr>
      </p:sp>
      <p:sp>
        <p:nvSpPr>
          <p:cNvPr id="993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01378" name="Rectangle 2"/>
          <p:cNvSpPr>
            <a:spLocks noTextEdit="1"/>
          </p:cNvSpPr>
          <p:nvPr>
            <p:ph type="sldImg"/>
          </p:nvPr>
        </p:nvSpPr>
        <p:spPr>
          <a:ln/>
        </p:spPr>
      </p:sp>
      <p:sp>
        <p:nvSpPr>
          <p:cNvPr id="1013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03426" name="Rectangle 2"/>
          <p:cNvSpPr>
            <a:spLocks noTextEdit="1"/>
          </p:cNvSpPr>
          <p:nvPr>
            <p:ph type="sldImg"/>
          </p:nvPr>
        </p:nvSpPr>
        <p:spPr>
          <a:ln/>
        </p:spPr>
      </p:sp>
      <p:sp>
        <p:nvSpPr>
          <p:cNvPr id="1034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05474" name="Rectangle 2"/>
          <p:cNvSpPr>
            <a:spLocks noTextEdit="1"/>
          </p:cNvSpPr>
          <p:nvPr>
            <p:ph type="sldImg"/>
          </p:nvPr>
        </p:nvSpPr>
        <p:spPr>
          <a:ln/>
        </p:spPr>
      </p:sp>
      <p:sp>
        <p:nvSpPr>
          <p:cNvPr id="1054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07522" name="Rectangle 2"/>
          <p:cNvSpPr>
            <a:spLocks noTextEdit="1"/>
          </p:cNvSpPr>
          <p:nvPr>
            <p:ph type="sldImg"/>
          </p:nvPr>
        </p:nvSpPr>
        <p:spPr>
          <a:ln/>
        </p:spPr>
      </p:sp>
      <p:sp>
        <p:nvSpPr>
          <p:cNvPr id="1075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p:nvPr>
        </p:nvSpPr>
        <p:spPr>
          <a:ln/>
        </p:spPr>
        <p:txBody>
          <a:bodyPr wrap="square" lIns="91440" tIns="45720" rIns="91440" bIns="45720" anchor="t"/>
          <a:p>
            <a:pPr lvl="0" eaLnBrk="1" hangingPunct="1"/>
            <a:endParaRPr dirty="0"/>
          </a:p>
        </p:txBody>
      </p:sp>
      <p:sp>
        <p:nvSpPr>
          <p:cNvPr id="17411"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09570" name="Rectangle 2"/>
          <p:cNvSpPr>
            <a:spLocks noTextEdit="1"/>
          </p:cNvSpPr>
          <p:nvPr>
            <p:ph type="sldImg"/>
          </p:nvPr>
        </p:nvSpPr>
        <p:spPr>
          <a:ln/>
        </p:spPr>
      </p:sp>
      <p:sp>
        <p:nvSpPr>
          <p:cNvPr id="1095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p:nvPr>
        </p:nvSpPr>
        <p:spPr>
          <a:ln/>
        </p:spPr>
        <p:txBody>
          <a:bodyPr wrap="square" lIns="91440" tIns="45720" rIns="91440" bIns="45720" anchor="t"/>
          <a:p>
            <a:pPr lvl="0"/>
            <a:endParaRPr dirty="0"/>
          </a:p>
        </p:txBody>
      </p:sp>
      <p:sp>
        <p:nvSpPr>
          <p:cNvPr id="11161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Slide Image Placeholder 1"/>
          <p:cNvSpPr>
            <a:spLocks noGrp="1" noRot="1" noChangeAspect="1" noTextEdit="1"/>
          </p:cNvSpPr>
          <p:nvPr>
            <p:ph type="sldImg"/>
          </p:nvPr>
        </p:nvSpPr>
        <p:spPr>
          <a:ln/>
        </p:spPr>
      </p:sp>
      <p:sp>
        <p:nvSpPr>
          <p:cNvPr id="113666" name="Notes Placeholder 2"/>
          <p:cNvSpPr>
            <a:spLocks noGrp="1"/>
          </p:cNvSpPr>
          <p:nvPr>
            <p:ph type="body"/>
          </p:nvPr>
        </p:nvSpPr>
        <p:spPr>
          <a:ln/>
        </p:spPr>
        <p:txBody>
          <a:bodyPr wrap="square" lIns="91440" tIns="45720" rIns="91440" bIns="45720" anchor="t"/>
          <a:p>
            <a:pPr lvl="0"/>
            <a:endParaRPr dirty="0"/>
          </a:p>
        </p:txBody>
      </p:sp>
      <p:sp>
        <p:nvSpPr>
          <p:cNvPr id="11366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p:nvPr>
        </p:nvSpPr>
        <p:spPr>
          <a:ln/>
        </p:spPr>
        <p:txBody>
          <a:bodyPr wrap="square" lIns="91440" tIns="45720" rIns="91440" bIns="45720" anchor="t"/>
          <a:p>
            <a:pPr lvl="0"/>
            <a:endParaRPr dirty="0"/>
          </a:p>
        </p:txBody>
      </p:sp>
      <p:sp>
        <p:nvSpPr>
          <p:cNvPr id="11571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17762" name="Rectangle 2"/>
          <p:cNvSpPr>
            <a:spLocks noTextEdit="1"/>
          </p:cNvSpPr>
          <p:nvPr>
            <p:ph type="sldImg"/>
          </p:nvPr>
        </p:nvSpPr>
        <p:spPr>
          <a:ln/>
        </p:spPr>
      </p:sp>
      <p:sp>
        <p:nvSpPr>
          <p:cNvPr id="1177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19810" name="Rectangle 2"/>
          <p:cNvSpPr>
            <a:spLocks noTextEdit="1"/>
          </p:cNvSpPr>
          <p:nvPr>
            <p:ph type="sldImg"/>
          </p:nvPr>
        </p:nvSpPr>
        <p:spPr>
          <a:ln/>
        </p:spPr>
      </p:sp>
      <p:sp>
        <p:nvSpPr>
          <p:cNvPr id="11981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Slide Image Placeholder 1"/>
          <p:cNvSpPr>
            <a:spLocks noGrp="1" noRot="1" noChangeAspect="1" noTextEdit="1"/>
          </p:cNvSpPr>
          <p:nvPr>
            <p:ph type="sldImg"/>
          </p:nvPr>
        </p:nvSpPr>
        <p:spPr>
          <a:ln/>
        </p:spPr>
      </p:sp>
      <p:sp>
        <p:nvSpPr>
          <p:cNvPr id="121858" name="Notes Placeholder 2"/>
          <p:cNvSpPr>
            <a:spLocks noGrp="1"/>
          </p:cNvSpPr>
          <p:nvPr>
            <p:ph type="body"/>
          </p:nvPr>
        </p:nvSpPr>
        <p:spPr>
          <a:ln/>
        </p:spPr>
        <p:txBody>
          <a:bodyPr wrap="square" lIns="91440" tIns="45720" rIns="91440" bIns="45720" anchor="t"/>
          <a:p>
            <a:pPr lvl="0"/>
            <a:endParaRPr dirty="0"/>
          </a:p>
        </p:txBody>
      </p:sp>
      <p:sp>
        <p:nvSpPr>
          <p:cNvPr id="12185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23906" name="Rectangle 2"/>
          <p:cNvSpPr>
            <a:spLocks noTextEdit="1"/>
          </p:cNvSpPr>
          <p:nvPr>
            <p:ph type="sldImg"/>
          </p:nvPr>
        </p:nvSpPr>
        <p:spPr>
          <a:ln/>
        </p:spPr>
      </p:sp>
      <p:sp>
        <p:nvSpPr>
          <p:cNvPr id="12390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25954" name="Rectangle 2"/>
          <p:cNvSpPr>
            <a:spLocks noTextEdit="1"/>
          </p:cNvSpPr>
          <p:nvPr>
            <p:ph type="sldImg"/>
          </p:nvPr>
        </p:nvSpPr>
        <p:spPr>
          <a:ln/>
        </p:spPr>
      </p:sp>
      <p:sp>
        <p:nvSpPr>
          <p:cNvPr id="1259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28002" name="Rectangle 2"/>
          <p:cNvSpPr>
            <a:spLocks noTextEdit="1"/>
          </p:cNvSpPr>
          <p:nvPr>
            <p:ph type="sldImg"/>
          </p:nvPr>
        </p:nvSpPr>
        <p:spPr>
          <a:ln/>
        </p:spPr>
      </p:sp>
      <p:sp>
        <p:nvSpPr>
          <p:cNvPr id="1280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p:nvPr>
        </p:nvSpPr>
        <p:spPr>
          <a:ln/>
        </p:spPr>
        <p:txBody>
          <a:bodyPr wrap="square" lIns="91440" tIns="45720" rIns="91440" bIns="45720" anchor="t"/>
          <a:p>
            <a:pPr lvl="0" eaLnBrk="1" hangingPunct="1"/>
            <a:endParaRPr dirty="0"/>
          </a:p>
        </p:txBody>
      </p:sp>
      <p:sp>
        <p:nvSpPr>
          <p:cNvPr id="19459"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30050" name="Rectangle 2"/>
          <p:cNvSpPr>
            <a:spLocks noTextEdit="1"/>
          </p:cNvSpPr>
          <p:nvPr>
            <p:ph type="sldImg"/>
          </p:nvPr>
        </p:nvSpPr>
        <p:spPr>
          <a:ln/>
        </p:spPr>
      </p:sp>
      <p:sp>
        <p:nvSpPr>
          <p:cNvPr id="1300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32098" name="Rectangle 2"/>
          <p:cNvSpPr>
            <a:spLocks noTextEdit="1"/>
          </p:cNvSpPr>
          <p:nvPr>
            <p:ph type="sldImg"/>
          </p:nvPr>
        </p:nvSpPr>
        <p:spPr>
          <a:ln/>
        </p:spPr>
      </p:sp>
      <p:sp>
        <p:nvSpPr>
          <p:cNvPr id="1320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34146" name="Rectangle 2"/>
          <p:cNvSpPr>
            <a:spLocks noTextEdit="1"/>
          </p:cNvSpPr>
          <p:nvPr>
            <p:ph type="sldImg"/>
          </p:nvPr>
        </p:nvSpPr>
        <p:spPr>
          <a:ln/>
        </p:spPr>
      </p:sp>
      <p:sp>
        <p:nvSpPr>
          <p:cNvPr id="1341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36194" name="Rectangle 2"/>
          <p:cNvSpPr>
            <a:spLocks noTextEdit="1"/>
          </p:cNvSpPr>
          <p:nvPr>
            <p:ph type="sldImg"/>
          </p:nvPr>
        </p:nvSpPr>
        <p:spPr>
          <a:ln/>
        </p:spPr>
      </p:sp>
      <p:sp>
        <p:nvSpPr>
          <p:cNvPr id="1361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38242" name="Rectangle 2"/>
          <p:cNvSpPr>
            <a:spLocks noTextEdit="1"/>
          </p:cNvSpPr>
          <p:nvPr>
            <p:ph type="sldImg"/>
          </p:nvPr>
        </p:nvSpPr>
        <p:spPr>
          <a:ln/>
        </p:spPr>
      </p:sp>
      <p:sp>
        <p:nvSpPr>
          <p:cNvPr id="1382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40290" name="Rectangle 2"/>
          <p:cNvSpPr>
            <a:spLocks noTextEdit="1"/>
          </p:cNvSpPr>
          <p:nvPr>
            <p:ph type="sldImg"/>
          </p:nvPr>
        </p:nvSpPr>
        <p:spPr>
          <a:ln/>
        </p:spPr>
      </p:sp>
      <p:sp>
        <p:nvSpPr>
          <p:cNvPr id="14029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42338" name="Rectangle 2"/>
          <p:cNvSpPr>
            <a:spLocks noTextEdit="1"/>
          </p:cNvSpPr>
          <p:nvPr>
            <p:ph type="sldImg"/>
          </p:nvPr>
        </p:nvSpPr>
        <p:spPr>
          <a:ln/>
        </p:spPr>
      </p:sp>
      <p:sp>
        <p:nvSpPr>
          <p:cNvPr id="1423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44386" name="Rectangle 2"/>
          <p:cNvSpPr>
            <a:spLocks noTextEdit="1"/>
          </p:cNvSpPr>
          <p:nvPr>
            <p:ph type="sldImg"/>
          </p:nvPr>
        </p:nvSpPr>
        <p:spPr>
          <a:ln/>
        </p:spPr>
      </p:sp>
      <p:sp>
        <p:nvSpPr>
          <p:cNvPr id="1443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46434" name="Rectangle 2"/>
          <p:cNvSpPr>
            <a:spLocks noTextEdit="1"/>
          </p:cNvSpPr>
          <p:nvPr>
            <p:ph type="sldImg"/>
          </p:nvPr>
        </p:nvSpPr>
        <p:spPr>
          <a:ln/>
        </p:spPr>
      </p:sp>
      <p:sp>
        <p:nvSpPr>
          <p:cNvPr id="1464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48482" name="Rectangle 2"/>
          <p:cNvSpPr>
            <a:spLocks noTextEdit="1"/>
          </p:cNvSpPr>
          <p:nvPr>
            <p:ph type="sldImg"/>
          </p:nvPr>
        </p:nvSpPr>
        <p:spPr>
          <a:ln/>
        </p:spPr>
      </p:sp>
      <p:sp>
        <p:nvSpPr>
          <p:cNvPr id="1484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p:nvPr>
        </p:nvSpPr>
        <p:spPr>
          <a:ln/>
        </p:spPr>
        <p:txBody>
          <a:bodyPr wrap="square" lIns="91440" tIns="45720" rIns="91440" bIns="45720" anchor="t"/>
          <a:p>
            <a:pPr lvl="0" eaLnBrk="1" hangingPunct="1"/>
            <a:endParaRPr dirty="0"/>
          </a:p>
        </p:txBody>
      </p:sp>
      <p:sp>
        <p:nvSpPr>
          <p:cNvPr id="21507"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50530" name="Rectangle 2"/>
          <p:cNvSpPr>
            <a:spLocks noTextEdit="1"/>
          </p:cNvSpPr>
          <p:nvPr>
            <p:ph type="sldImg"/>
          </p:nvPr>
        </p:nvSpPr>
        <p:spPr>
          <a:ln/>
        </p:spPr>
      </p:sp>
      <p:sp>
        <p:nvSpPr>
          <p:cNvPr id="1505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52578" name="Rectangle 2"/>
          <p:cNvSpPr>
            <a:spLocks noTextEdit="1"/>
          </p:cNvSpPr>
          <p:nvPr>
            <p:ph type="sldImg"/>
          </p:nvPr>
        </p:nvSpPr>
        <p:spPr>
          <a:ln/>
        </p:spPr>
      </p:sp>
      <p:sp>
        <p:nvSpPr>
          <p:cNvPr id="1525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54626" name="Rectangle 2"/>
          <p:cNvSpPr>
            <a:spLocks noTextEdit="1"/>
          </p:cNvSpPr>
          <p:nvPr>
            <p:ph type="sldImg"/>
          </p:nvPr>
        </p:nvSpPr>
        <p:spPr>
          <a:ln/>
        </p:spPr>
      </p:sp>
      <p:sp>
        <p:nvSpPr>
          <p:cNvPr id="1546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56674" name="Rectangle 2"/>
          <p:cNvSpPr>
            <a:spLocks noTextEdit="1"/>
          </p:cNvSpPr>
          <p:nvPr>
            <p:ph type="sldImg"/>
          </p:nvPr>
        </p:nvSpPr>
        <p:spPr>
          <a:ln/>
        </p:spPr>
      </p:sp>
      <p:sp>
        <p:nvSpPr>
          <p:cNvPr id="1566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58722" name="Rectangle 2"/>
          <p:cNvSpPr>
            <a:spLocks noTextEdit="1"/>
          </p:cNvSpPr>
          <p:nvPr>
            <p:ph type="sldImg"/>
          </p:nvPr>
        </p:nvSpPr>
        <p:spPr>
          <a:ln/>
        </p:spPr>
      </p:sp>
      <p:sp>
        <p:nvSpPr>
          <p:cNvPr id="1587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60770" name="Rectangle 2"/>
          <p:cNvSpPr>
            <a:spLocks noTextEdit="1"/>
          </p:cNvSpPr>
          <p:nvPr>
            <p:ph type="sldImg"/>
          </p:nvPr>
        </p:nvSpPr>
        <p:spPr>
          <a:ln/>
        </p:spPr>
      </p:sp>
      <p:sp>
        <p:nvSpPr>
          <p:cNvPr id="16077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62818" name="Rectangle 2"/>
          <p:cNvSpPr>
            <a:spLocks noTextEdit="1"/>
          </p:cNvSpPr>
          <p:nvPr>
            <p:ph type="sldImg"/>
          </p:nvPr>
        </p:nvSpPr>
        <p:spPr>
          <a:ln/>
        </p:spPr>
      </p:sp>
      <p:sp>
        <p:nvSpPr>
          <p:cNvPr id="16281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64866" name="Rectangle 2"/>
          <p:cNvSpPr>
            <a:spLocks noTextEdit="1"/>
          </p:cNvSpPr>
          <p:nvPr>
            <p:ph type="sldImg"/>
          </p:nvPr>
        </p:nvSpPr>
        <p:spPr>
          <a:ln/>
        </p:spPr>
      </p:sp>
      <p:sp>
        <p:nvSpPr>
          <p:cNvPr id="16486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66914" name="Rectangle 2"/>
          <p:cNvSpPr>
            <a:spLocks noTextEdit="1"/>
          </p:cNvSpPr>
          <p:nvPr>
            <p:ph type="sldImg"/>
          </p:nvPr>
        </p:nvSpPr>
        <p:spPr>
          <a:ln/>
        </p:spPr>
      </p:sp>
      <p:sp>
        <p:nvSpPr>
          <p:cNvPr id="16691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68962" name="Rectangle 2"/>
          <p:cNvSpPr>
            <a:spLocks noTextEdit="1"/>
          </p:cNvSpPr>
          <p:nvPr>
            <p:ph type="sldImg"/>
          </p:nvPr>
        </p:nvSpPr>
        <p:spPr>
          <a:ln/>
        </p:spPr>
      </p:sp>
      <p:sp>
        <p:nvSpPr>
          <p:cNvPr id="16896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p:nvPr>
        </p:nvSpPr>
        <p:spPr>
          <a:ln/>
        </p:spPr>
        <p:txBody>
          <a:bodyPr wrap="square" lIns="91440" tIns="45720" rIns="91440" bIns="45720" anchor="t"/>
          <a:p>
            <a:pPr lvl="0" eaLnBrk="1" hangingPunct="1"/>
            <a:endParaRPr dirty="0"/>
          </a:p>
        </p:txBody>
      </p:sp>
      <p:sp>
        <p:nvSpPr>
          <p:cNvPr id="23555"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71010" name="Rectangle 2"/>
          <p:cNvSpPr>
            <a:spLocks noTextEdit="1"/>
          </p:cNvSpPr>
          <p:nvPr>
            <p:ph type="sldImg"/>
          </p:nvPr>
        </p:nvSpPr>
        <p:spPr>
          <a:ln/>
        </p:spPr>
      </p:sp>
      <p:sp>
        <p:nvSpPr>
          <p:cNvPr id="17101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73058" name="Rectangle 2"/>
          <p:cNvSpPr>
            <a:spLocks noTextEdit="1"/>
          </p:cNvSpPr>
          <p:nvPr>
            <p:ph type="sldImg"/>
          </p:nvPr>
        </p:nvSpPr>
        <p:spPr>
          <a:ln/>
        </p:spPr>
      </p:sp>
      <p:sp>
        <p:nvSpPr>
          <p:cNvPr id="17305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75106" name="Rectangle 2"/>
          <p:cNvSpPr>
            <a:spLocks noTextEdit="1"/>
          </p:cNvSpPr>
          <p:nvPr>
            <p:ph type="sldImg"/>
          </p:nvPr>
        </p:nvSpPr>
        <p:spPr>
          <a:ln/>
        </p:spPr>
      </p:sp>
      <p:sp>
        <p:nvSpPr>
          <p:cNvPr id="17510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77154" name="Rectangle 2"/>
          <p:cNvSpPr>
            <a:spLocks noTextEdit="1"/>
          </p:cNvSpPr>
          <p:nvPr>
            <p:ph type="sldImg"/>
          </p:nvPr>
        </p:nvSpPr>
        <p:spPr>
          <a:ln/>
        </p:spPr>
      </p:sp>
      <p:sp>
        <p:nvSpPr>
          <p:cNvPr id="17715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79202" name="Rectangle 2"/>
          <p:cNvSpPr>
            <a:spLocks noTextEdit="1"/>
          </p:cNvSpPr>
          <p:nvPr>
            <p:ph type="sldImg"/>
          </p:nvPr>
        </p:nvSpPr>
        <p:spPr>
          <a:ln/>
        </p:spPr>
      </p:sp>
      <p:sp>
        <p:nvSpPr>
          <p:cNvPr id="17920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81250" name="Rectangle 2"/>
          <p:cNvSpPr>
            <a:spLocks noTextEdit="1"/>
          </p:cNvSpPr>
          <p:nvPr>
            <p:ph type="sldImg"/>
          </p:nvPr>
        </p:nvSpPr>
        <p:spPr>
          <a:ln/>
        </p:spPr>
      </p:sp>
      <p:sp>
        <p:nvSpPr>
          <p:cNvPr id="18125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83298" name="Rectangle 2"/>
          <p:cNvSpPr>
            <a:spLocks noTextEdit="1"/>
          </p:cNvSpPr>
          <p:nvPr>
            <p:ph type="sldImg"/>
          </p:nvPr>
        </p:nvSpPr>
        <p:spPr>
          <a:ln/>
        </p:spPr>
      </p:sp>
      <p:sp>
        <p:nvSpPr>
          <p:cNvPr id="18329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85346" name="Rectangle 2"/>
          <p:cNvSpPr>
            <a:spLocks noTextEdit="1"/>
          </p:cNvSpPr>
          <p:nvPr>
            <p:ph type="sldImg"/>
          </p:nvPr>
        </p:nvSpPr>
        <p:spPr>
          <a:ln/>
        </p:spPr>
      </p:sp>
      <p:sp>
        <p:nvSpPr>
          <p:cNvPr id="18534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87394" name="Rectangle 2"/>
          <p:cNvSpPr>
            <a:spLocks noTextEdit="1"/>
          </p:cNvSpPr>
          <p:nvPr>
            <p:ph type="sldImg"/>
          </p:nvPr>
        </p:nvSpPr>
        <p:spPr>
          <a:ln/>
        </p:spPr>
      </p:sp>
      <p:sp>
        <p:nvSpPr>
          <p:cNvPr id="18739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89442" name="Rectangle 2"/>
          <p:cNvSpPr>
            <a:spLocks noTextEdit="1"/>
          </p:cNvSpPr>
          <p:nvPr>
            <p:ph type="sldImg"/>
          </p:nvPr>
        </p:nvSpPr>
        <p:spPr>
          <a:ln/>
        </p:spPr>
      </p:sp>
      <p:sp>
        <p:nvSpPr>
          <p:cNvPr id="18944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p:nvPr>
        </p:nvSpPr>
        <p:spPr>
          <a:ln/>
        </p:spPr>
        <p:txBody>
          <a:bodyPr wrap="square" lIns="91440" tIns="45720" rIns="91440" bIns="45720" anchor="t"/>
          <a:p>
            <a:pPr lvl="0" eaLnBrk="1" hangingPunct="1"/>
            <a:endParaRPr dirty="0"/>
          </a:p>
        </p:txBody>
      </p:sp>
      <p:sp>
        <p:nvSpPr>
          <p:cNvPr id="25603" name="Slide Number Placeholder 3"/>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91490" name="Rectangle 2"/>
          <p:cNvSpPr>
            <a:spLocks noTextEdit="1"/>
          </p:cNvSpPr>
          <p:nvPr>
            <p:ph type="sldImg"/>
          </p:nvPr>
        </p:nvSpPr>
        <p:spPr>
          <a:ln/>
        </p:spPr>
      </p:sp>
      <p:sp>
        <p:nvSpPr>
          <p:cNvPr id="19149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93538" name="Rectangle 2"/>
          <p:cNvSpPr>
            <a:spLocks noTextEdit="1"/>
          </p:cNvSpPr>
          <p:nvPr>
            <p:ph type="sldImg"/>
          </p:nvPr>
        </p:nvSpPr>
        <p:spPr>
          <a:ln/>
        </p:spPr>
      </p:sp>
      <p:sp>
        <p:nvSpPr>
          <p:cNvPr id="19353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95586" name="Rectangle 2"/>
          <p:cNvSpPr>
            <a:spLocks noTextEdit="1"/>
          </p:cNvSpPr>
          <p:nvPr>
            <p:ph type="sldImg"/>
          </p:nvPr>
        </p:nvSpPr>
        <p:spPr>
          <a:ln/>
        </p:spPr>
      </p:sp>
      <p:sp>
        <p:nvSpPr>
          <p:cNvPr id="19558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97634" name="Rectangle 2"/>
          <p:cNvSpPr>
            <a:spLocks noTextEdit="1"/>
          </p:cNvSpPr>
          <p:nvPr>
            <p:ph type="sldImg"/>
          </p:nvPr>
        </p:nvSpPr>
        <p:spPr>
          <a:ln/>
        </p:spPr>
      </p:sp>
      <p:sp>
        <p:nvSpPr>
          <p:cNvPr id="19763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199682" name="Rectangle 2"/>
          <p:cNvSpPr>
            <a:spLocks noTextEdit="1"/>
          </p:cNvSpPr>
          <p:nvPr>
            <p:ph type="sldImg"/>
          </p:nvPr>
        </p:nvSpPr>
        <p:spPr>
          <a:ln/>
        </p:spPr>
      </p:sp>
      <p:sp>
        <p:nvSpPr>
          <p:cNvPr id="19968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01730" name="Rectangle 2"/>
          <p:cNvSpPr>
            <a:spLocks noTextEdit="1"/>
          </p:cNvSpPr>
          <p:nvPr>
            <p:ph type="sldImg"/>
          </p:nvPr>
        </p:nvSpPr>
        <p:spPr>
          <a:ln/>
        </p:spPr>
      </p:sp>
      <p:sp>
        <p:nvSpPr>
          <p:cNvPr id="201731"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03778" name="Rectangle 2"/>
          <p:cNvSpPr>
            <a:spLocks noTextEdit="1"/>
          </p:cNvSpPr>
          <p:nvPr>
            <p:ph type="sldImg"/>
          </p:nvPr>
        </p:nvSpPr>
        <p:spPr>
          <a:ln/>
        </p:spPr>
      </p:sp>
      <p:sp>
        <p:nvSpPr>
          <p:cNvPr id="203779"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05826" name="Rectangle 2"/>
          <p:cNvSpPr>
            <a:spLocks noTextEdit="1"/>
          </p:cNvSpPr>
          <p:nvPr>
            <p:ph type="sldImg"/>
          </p:nvPr>
        </p:nvSpPr>
        <p:spPr>
          <a:ln/>
        </p:spPr>
      </p:sp>
      <p:sp>
        <p:nvSpPr>
          <p:cNvPr id="205827"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07874" name="Rectangle 2"/>
          <p:cNvSpPr>
            <a:spLocks noTextEdit="1"/>
          </p:cNvSpPr>
          <p:nvPr>
            <p:ph type="sldImg"/>
          </p:nvPr>
        </p:nvSpPr>
        <p:spPr>
          <a:ln/>
        </p:spPr>
      </p:sp>
      <p:sp>
        <p:nvSpPr>
          <p:cNvPr id="207875"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algn="r">
              <a:spcBef>
                <a:spcPct val="0"/>
              </a:spcBef>
            </a:pPr>
            <a:fld id="{9A0DB2DC-4C9A-4742-B13C-FB6460FD3503}" type="slidenum">
              <a:rPr lang="en-US" altLang="en-US" sz="1200" b="0" dirty="0">
                <a:latin typeface="Times New Roman" panose="02020603050405020304" pitchFamily="18" charset="0"/>
                <a:cs typeface="SimSun" charset="0"/>
              </a:rPr>
            </a:fld>
            <a:endParaRPr lang="en-US" altLang="en-US" sz="1200" b="0" dirty="0">
              <a:latin typeface="Times New Roman" panose="02020603050405020304" pitchFamily="18" charset="0"/>
              <a:ea typeface="SimSun" charset="0"/>
              <a:cs typeface="SimSun" charset="0"/>
            </a:endParaRPr>
          </a:p>
        </p:txBody>
      </p:sp>
      <p:sp>
        <p:nvSpPr>
          <p:cNvPr id="209922" name="Rectangle 2"/>
          <p:cNvSpPr>
            <a:spLocks noTextEdit="1"/>
          </p:cNvSpPr>
          <p:nvPr>
            <p:ph type="sldImg"/>
          </p:nvPr>
        </p:nvSpPr>
        <p:spPr>
          <a:ln/>
        </p:spPr>
      </p:sp>
      <p:sp>
        <p:nvSpPr>
          <p:cNvPr id="209923" name="Rectangle 3"/>
          <p:cNvSpPr>
            <a:spLocks noGrp="1"/>
          </p:cNvSpPr>
          <p:nvPr>
            <p:ph type="body"/>
          </p:nvPr>
        </p:nvSpPr>
        <p:spPr>
          <a:ln/>
        </p:spPr>
        <p:txBody>
          <a:bodyPr wrap="square" lIns="91440" tIns="45720" rIns="91440" bIns="45720" anchor="t"/>
          <a:p>
            <a:pPr lvl="0" eaLnBrk="1" hangingPunct="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AEAEA"/>
        </a:solidFill>
        <a:effectLst/>
      </p:bgPr>
    </p:bg>
    <p:spTree>
      <p:nvGrpSpPr>
        <p:cNvPr id="1" name=""/>
        <p:cNvGrpSpPr/>
        <p:nvPr/>
      </p:nvGrpSpPr>
      <p:grpSpPr>
        <a:xfrm>
          <a:off x="0" y="0"/>
          <a:ext cx="0" cy="0"/>
          <a:chOff x="0" y="0"/>
          <a:chExt cx="0" cy="0"/>
        </a:xfrm>
      </p:grpSpPr>
      <p:sp>
        <p:nvSpPr>
          <p:cNvPr id="7" name="Text Box 8"/>
          <p:cNvSpPr txBox="1">
            <a:spLocks noChangeArrowheads="1"/>
          </p:cNvSpPr>
          <p:nvPr/>
        </p:nvSpPr>
        <p:spPr bwMode="auto">
          <a:xfrm>
            <a:off x="20638" y="152400"/>
            <a:ext cx="9123363" cy="823913"/>
          </a:xfrm>
          <a:prstGeom prst="rect">
            <a:avLst/>
          </a:prstGeom>
          <a:noFill/>
          <a:ln w="3175" algn="ctr">
            <a:noFill/>
            <a:miter lim="800000"/>
          </a:ln>
          <a:effectLst/>
        </p:spPr>
        <p:txBody>
          <a:bodyPr>
            <a:spAutoFit/>
          </a:bodyPr>
          <a:p>
            <a:pPr lvl="0" algn="ctr" defTabSz="914400"/>
            <a:r>
              <a:rPr lang="en-US" altLang="en-US" sz="4800">
                <a:latin typeface="Monotype Corsiva" pitchFamily="66" charset="0"/>
                <a:cs typeface="Arial" panose="020B0604020202020204" pitchFamily="34" charset="0"/>
              </a:rPr>
              <a:t>Section</a:t>
            </a:r>
            <a:r>
              <a:rPr lang="en-US" altLang="en-US" sz="4000">
                <a:latin typeface="Monotype Corsiva" pitchFamily="66" charset="0"/>
                <a:cs typeface="Arial" panose="020B0604020202020204" pitchFamily="34" charset="0"/>
              </a:rPr>
              <a:t>:</a:t>
            </a:r>
            <a:endParaRPr sz="4000">
              <a:latin typeface="Monotype Corsiva" pitchFamily="66" charset="0"/>
              <a:ea typeface="Arial" panose="020B0604020202020204" pitchFamily="34" charset="0"/>
            </a:endParaRPr>
          </a:p>
        </p:txBody>
      </p:sp>
      <p:sp>
        <p:nvSpPr>
          <p:cNvPr id="382978" name="Rectangle 2"/>
          <p:cNvSpPr>
            <a:spLocks noGrp="1" noChangeArrowheads="1"/>
          </p:cNvSpPr>
          <p:nvPr>
            <p:ph type="ctrTitle"/>
          </p:nvPr>
        </p:nvSpPr>
        <p:spPr>
          <a:xfrm>
            <a:off x="685800" y="1584325"/>
            <a:ext cx="7772400" cy="1470025"/>
          </a:xfrm>
        </p:spPr>
        <p:txBody>
          <a:bodyPr/>
          <a:lstStyle>
            <a:lvl1pPr>
              <a:defRPr sz="8000">
                <a:latin typeface="Impact" panose="020B0806030902050204" pitchFamily="34" charset="0"/>
              </a:defRPr>
            </a:lvl1pPr>
          </a:lstStyle>
          <a:p>
            <a:pPr fontAlgn="base"/>
            <a:r>
              <a:rPr lang="en-US" strike="noStrike" noProof="1"/>
              <a:t>Click to edit Master title style</a:t>
            </a:r>
            <a:endParaRPr lang="en-US" strike="noStrike" noProof="1"/>
          </a:p>
        </p:txBody>
      </p:sp>
      <p:sp>
        <p:nvSpPr>
          <p:cNvPr id="382979"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pPr fontAlgn="base"/>
            <a:r>
              <a:rPr lang="en-US" strike="noStrike" noProof="1"/>
              <a:t>Click to edit Master subtitle style</a:t>
            </a:r>
            <a:endParaRPr lang="en-US" strike="noStrike" noProof="1"/>
          </a:p>
        </p:txBody>
      </p:sp>
      <p:sp>
        <p:nvSpPr>
          <p:cNvPr id="8" name="Rectangle 7"/>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p>
            <a:pPr>
              <a:spcBef>
                <a:spcPct val="0"/>
              </a:spcBef>
            </a:pPr>
            <a:endParaRPr dirty="0">
              <a:latin typeface="Times New Roman" panose="02020603050405020304" pitchFamily="18" charset="0"/>
            </a:endParaRPr>
          </a:p>
        </p:txBody>
      </p:sp>
      <p:sp>
        <p:nvSpPr>
          <p:cNvPr id="9" name="Rectangle 8"/>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p>
            <a:pPr algn="ctr">
              <a:spcBef>
                <a:spcPct val="0"/>
              </a:spcBef>
            </a:pPr>
            <a:endParaRPr dirty="0">
              <a:latin typeface="Times New Roman" panose="02020603050405020304" pitchFamily="18" charset="0"/>
            </a:endParaRPr>
          </a:p>
        </p:txBody>
      </p:sp>
      <p:sp>
        <p:nvSpPr>
          <p:cNvPr id="10" name="Rectangle 9"/>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p>
            <a:pPr algn="r">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969696"/>
        </a:solidFill>
        <a:effectLst/>
      </p:bgPr>
    </p:bg>
    <p:spTree>
      <p:nvGrpSpPr>
        <p:cNvPr id="1" name=""/>
        <p:cNvGrpSpPr/>
        <p:nvPr/>
      </p:nvGrpSpPr>
      <p:grpSpPr>
        <a:xfrm>
          <a:off x="0" y="0"/>
          <a:ext cx="0" cy="0"/>
          <a:chOff x="0" y="0"/>
          <a:chExt cx="0" cy="0"/>
        </a:xfrm>
      </p:grpSpPr>
      <p:sp>
        <p:nvSpPr>
          <p:cNvPr id="394242" name="Rectangle 2"/>
          <p:cNvSpPr>
            <a:spLocks noGrp="1" noChangeArrowheads="1"/>
          </p:cNvSpPr>
          <p:nvPr>
            <p:ph type="ctrTitle"/>
          </p:nvPr>
        </p:nvSpPr>
        <p:spPr>
          <a:xfrm>
            <a:off x="685800" y="1812925"/>
            <a:ext cx="7772400" cy="1470025"/>
          </a:xfrm>
        </p:spPr>
        <p:txBody>
          <a:bodyPr/>
          <a:lstStyle>
            <a:lvl1pPr>
              <a:defRPr sz="8800" b="1">
                <a:solidFill>
                  <a:srgbClr val="EAEAEA"/>
                </a:solidFill>
                <a:latin typeface="Times New Roman" panose="02020603050405020304" pitchFamily="18" charset="0"/>
              </a:defRPr>
            </a:lvl1pPr>
          </a:lstStyle>
          <a:p>
            <a:pPr fontAlgn="base"/>
            <a:r>
              <a:rPr lang="en-US" strike="noStrike" noProof="1"/>
              <a:t>Click to edit Master title style</a:t>
            </a:r>
            <a:endParaRPr lang="en-US" strike="noStrike" noProof="1"/>
          </a:p>
        </p:txBody>
      </p:sp>
      <p:sp>
        <p:nvSpPr>
          <p:cNvPr id="394243" name="Rectangle 3"/>
          <p:cNvSpPr>
            <a:spLocks noGrp="1" noChangeArrowheads="1"/>
          </p:cNvSpPr>
          <p:nvPr>
            <p:ph type="subTitle" idx="1"/>
          </p:nvPr>
        </p:nvSpPr>
        <p:spPr>
          <a:xfrm>
            <a:off x="1371600" y="4818063"/>
            <a:ext cx="6400800" cy="947737"/>
          </a:xfrm>
        </p:spPr>
        <p:txBody>
          <a:bodyPr/>
          <a:lstStyle>
            <a:lvl1pPr marL="0" indent="0" algn="ctr">
              <a:buFontTx/>
              <a:buNone/>
              <a:defRPr>
                <a:solidFill>
                  <a:srgbClr val="DDDDDD"/>
                </a:solidFill>
              </a:defRPr>
            </a:lvl1pPr>
          </a:lstStyle>
          <a:p>
            <a:pPr fontAlgn="base"/>
            <a:r>
              <a:rPr lang="en-US" strike="noStrike" noProof="1"/>
              <a:t>Click to edit Master subtitle style</a:t>
            </a:r>
            <a:endParaRPr lang="en-US" strike="noStrike" noProof="1"/>
          </a:p>
        </p:txBody>
      </p:sp>
      <p:sp>
        <p:nvSpPr>
          <p:cNvPr id="7"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p>
            <a:pPr>
              <a:spcBef>
                <a:spcPct val="0"/>
              </a:spcBef>
            </a:pPr>
            <a:endParaRPr dirty="0">
              <a:latin typeface="Times New Roman" panose="02020603050405020304" pitchFamily="18" charset="0"/>
              <a:ea typeface="Arial" panose="020B0604020202020204" pitchFamily="34" charset="0"/>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p>
            <a:pPr algn="ctr">
              <a:spcBef>
                <a:spcPct val="0"/>
              </a:spcBef>
            </a:pPr>
            <a:endParaRPr dirty="0">
              <a:latin typeface="Times New Roman" panose="02020603050405020304" pitchFamily="18" charset="0"/>
              <a:ea typeface="Arial" panose="020B0604020202020204" pitchFamily="34" charset="0"/>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p>
            <a:pPr algn="r">
              <a:spcBef>
                <a:spcPct val="0"/>
              </a:spcBef>
            </a:pPr>
            <a:fld id="{9A0DB2DC-4C9A-4742-B13C-FB6460FD3503}" type="slidenum">
              <a:rPr lang="en-US" altLang="en-US" dirty="0">
                <a:latin typeface="Times New Roman" panose="02020603050405020304" pitchFamily="18" charset="0"/>
                <a:cs typeface="Arial" panose="020B0604020202020204" pitchFamily="34" charset="0"/>
              </a:rPr>
            </a:fld>
            <a:endParaRPr lang="en-US" altLang="en-US"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a:spcBef>
                <a:spcPct val="0"/>
              </a:spcBef>
            </a:pPr>
            <a:endParaRPr dirty="0"/>
          </a:p>
        </p:txBody>
      </p:sp>
      <p:sp>
        <p:nvSpPr>
          <p:cNvPr id="8" name="Footer Placeholder 7"/>
          <p:cNvSpPr>
            <a:spLocks noGrp="1"/>
          </p:cNvSpPr>
          <p:nvPr>
            <p:ph type="ftr" sz="quarter" idx="11"/>
          </p:nvPr>
        </p:nvSpPr>
        <p:spPr/>
        <p:txBody>
          <a:bodyPr/>
          <a:p>
            <a:pPr lvl="0">
              <a:spcBef>
                <a:spcPct val="0"/>
              </a:spcBef>
            </a:pPr>
            <a:endParaRPr dirty="0"/>
          </a:p>
        </p:txBody>
      </p:sp>
      <p:sp>
        <p:nvSpPr>
          <p:cNvPr id="9" name="Slide Number Placeholder 8"/>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a:spcBef>
                <a:spcPct val="0"/>
              </a:spcBef>
            </a:pPr>
            <a:endParaRPr dirty="0"/>
          </a:p>
        </p:txBody>
      </p:sp>
      <p:sp>
        <p:nvSpPr>
          <p:cNvPr id="4" name="Footer Placeholder 3"/>
          <p:cNvSpPr>
            <a:spLocks noGrp="1"/>
          </p:cNvSpPr>
          <p:nvPr>
            <p:ph type="ftr" sz="quarter" idx="11"/>
          </p:nvPr>
        </p:nvSpPr>
        <p:spPr/>
        <p:txBody>
          <a:bodyPr/>
          <a:p>
            <a:pPr lvl="0">
              <a:spcBef>
                <a:spcPct val="0"/>
              </a:spcBef>
            </a:pPr>
            <a:endParaRPr dirty="0"/>
          </a:p>
        </p:txBody>
      </p:sp>
      <p:sp>
        <p:nvSpPr>
          <p:cNvPr id="5" name="Slide Number Placeholder 4"/>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spcBef>
                <a:spcPct val="0"/>
              </a:spcBef>
            </a:pPr>
            <a:endParaRPr dirty="0"/>
          </a:p>
        </p:txBody>
      </p:sp>
      <p:sp>
        <p:nvSpPr>
          <p:cNvPr id="3" name="Footer Placeholder 2"/>
          <p:cNvSpPr>
            <a:spLocks noGrp="1"/>
          </p:cNvSpPr>
          <p:nvPr>
            <p:ph type="ftr" sz="quarter" idx="11"/>
          </p:nvPr>
        </p:nvSpPr>
        <p:spPr/>
        <p:txBody>
          <a:bodyPr/>
          <a:p>
            <a:pPr lvl="0">
              <a:spcBef>
                <a:spcPct val="0"/>
              </a:spcBef>
            </a:pPr>
            <a:endParaRPr dirty="0"/>
          </a:p>
        </p:txBody>
      </p:sp>
      <p:sp>
        <p:nvSpPr>
          <p:cNvPr id="4" name="Slide Number Placeholder 3"/>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ctrTitle"/>
          </p:nvPr>
        </p:nvSpPr>
        <p:spPr>
          <a:xfrm>
            <a:off x="685800" y="2130425"/>
            <a:ext cx="7772400" cy="1470025"/>
          </a:xfrm>
        </p:spPr>
        <p:txBody>
          <a:bodyPr/>
          <a:lstStyle>
            <a:lvl1pPr>
              <a:defRPr/>
            </a:lvl1pPr>
          </a:lstStyle>
          <a:p>
            <a:pPr fontAlgn="base"/>
            <a:r>
              <a:rPr lang="en-US" strike="noStrike" noProof="1"/>
              <a:t>Click to edit Master title style</a:t>
            </a:r>
            <a:endParaRPr lang="en-US" strike="noStrike" noProof="1"/>
          </a:p>
        </p:txBody>
      </p:sp>
      <p:sp>
        <p:nvSpPr>
          <p:cNvPr id="400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fontAlgn="base"/>
            <a:r>
              <a:rPr lang="en-US" strike="noStrike" noProof="1"/>
              <a:t>Click to edit Master subtitle style</a:t>
            </a:r>
            <a:endParaRPr lang="en-US" strike="noStrike" noProof="1"/>
          </a:p>
        </p:txBody>
      </p:sp>
      <p:sp>
        <p:nvSpPr>
          <p:cNvPr id="7"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p>
            <a:pPr>
              <a:spcBef>
                <a:spcPct val="0"/>
              </a:spcBef>
            </a:pPr>
            <a:endParaRPr dirty="0">
              <a:latin typeface="Times New Roman" panose="02020603050405020304" pitchFamily="18" charset="0"/>
              <a:ea typeface="Arial" panose="020B0604020202020204" pitchFamily="34" charset="0"/>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p>
            <a:pPr algn="ctr">
              <a:spcBef>
                <a:spcPct val="0"/>
              </a:spcBef>
            </a:pPr>
            <a:endParaRPr dirty="0">
              <a:latin typeface="Times New Roman" panose="02020603050405020304" pitchFamily="18" charset="0"/>
              <a:ea typeface="Arial" panose="020B0604020202020204" pitchFamily="34" charset="0"/>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p>
            <a:pPr algn="r">
              <a:spcBef>
                <a:spcPct val="0"/>
              </a:spcBef>
            </a:pPr>
            <a:fld id="{9A0DB2DC-4C9A-4742-B13C-FB6460FD3503}" type="slidenum">
              <a:rPr lang="en-US" altLang="en-US" dirty="0">
                <a:latin typeface="Times New Roman" panose="02020603050405020304" pitchFamily="18" charset="0"/>
                <a:cs typeface="Arial" panose="020B0604020202020204" pitchFamily="34" charset="0"/>
              </a:rPr>
            </a:fld>
            <a:endParaRPr lang="en-US" altLang="en-US"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304800" y="14478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800600" y="14478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a:spcBef>
                <a:spcPct val="0"/>
              </a:spcBef>
            </a:pPr>
            <a:endParaRPr dirty="0"/>
          </a:p>
        </p:txBody>
      </p:sp>
      <p:sp>
        <p:nvSpPr>
          <p:cNvPr id="8" name="Footer Placeholder 7"/>
          <p:cNvSpPr>
            <a:spLocks noGrp="1"/>
          </p:cNvSpPr>
          <p:nvPr>
            <p:ph type="ftr" sz="quarter" idx="11"/>
          </p:nvPr>
        </p:nvSpPr>
        <p:spPr/>
        <p:txBody>
          <a:bodyPr/>
          <a:p>
            <a:pPr lvl="0">
              <a:spcBef>
                <a:spcPct val="0"/>
              </a:spcBef>
            </a:pPr>
            <a:endParaRPr dirty="0"/>
          </a:p>
        </p:txBody>
      </p:sp>
      <p:sp>
        <p:nvSpPr>
          <p:cNvPr id="9" name="Slide Number Placeholder 8"/>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a:spcBef>
                <a:spcPct val="0"/>
              </a:spcBef>
            </a:pPr>
            <a:endParaRPr dirty="0"/>
          </a:p>
        </p:txBody>
      </p:sp>
      <p:sp>
        <p:nvSpPr>
          <p:cNvPr id="4" name="Footer Placeholder 3"/>
          <p:cNvSpPr>
            <a:spLocks noGrp="1"/>
          </p:cNvSpPr>
          <p:nvPr>
            <p:ph type="ftr" sz="quarter" idx="11"/>
          </p:nvPr>
        </p:nvSpPr>
        <p:spPr/>
        <p:txBody>
          <a:bodyPr/>
          <a:p>
            <a:pPr lvl="0">
              <a:spcBef>
                <a:spcPct val="0"/>
              </a:spcBef>
            </a:pPr>
            <a:endParaRPr dirty="0"/>
          </a:p>
        </p:txBody>
      </p:sp>
      <p:sp>
        <p:nvSpPr>
          <p:cNvPr id="5" name="Slide Number Placeholder 4"/>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spcBef>
                <a:spcPct val="0"/>
              </a:spcBef>
            </a:pPr>
            <a:endParaRPr dirty="0"/>
          </a:p>
        </p:txBody>
      </p:sp>
      <p:sp>
        <p:nvSpPr>
          <p:cNvPr id="3" name="Footer Placeholder 2"/>
          <p:cNvSpPr>
            <a:spLocks noGrp="1"/>
          </p:cNvSpPr>
          <p:nvPr>
            <p:ph type="ftr" sz="quarter" idx="11"/>
          </p:nvPr>
        </p:nvSpPr>
        <p:spPr/>
        <p:txBody>
          <a:bodyPr/>
          <a:p>
            <a:pPr lvl="0">
              <a:spcBef>
                <a:spcPct val="0"/>
              </a:spcBef>
            </a:pPr>
            <a:endParaRPr dirty="0"/>
          </a:p>
        </p:txBody>
      </p:sp>
      <p:sp>
        <p:nvSpPr>
          <p:cNvPr id="4" name="Slide Number Placeholder 3"/>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781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0" y="76200"/>
            <a:ext cx="6705600" cy="6781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0"/>
              </a:spcBef>
            </a:pPr>
            <a:endParaRPr dirty="0"/>
          </a:p>
        </p:txBody>
      </p:sp>
      <p:sp>
        <p:nvSpPr>
          <p:cNvPr id="5" name="Footer Placeholder 4"/>
          <p:cNvSpPr>
            <a:spLocks noGrp="1"/>
          </p:cNvSpPr>
          <p:nvPr>
            <p:ph type="ftr" sz="quarter" idx="11"/>
          </p:nvPr>
        </p:nvSpPr>
        <p:spPr/>
        <p:txBody>
          <a:bodyPr/>
          <a:p>
            <a:pPr lvl="0">
              <a:spcBef>
                <a:spcPct val="0"/>
              </a:spcBef>
            </a:pPr>
            <a:endParaRPr dirty="0"/>
          </a:p>
        </p:txBody>
      </p:sp>
      <p:sp>
        <p:nvSpPr>
          <p:cNvPr id="6" name="Slide Number Placeholder 5"/>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304800" y="1447800"/>
            <a:ext cx="4343400" cy="5410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800600" y="1447800"/>
            <a:ext cx="4343400" cy="5410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304800" y="1447800"/>
            <a:ext cx="4343400" cy="5410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800600" y="1447800"/>
            <a:ext cx="4343400" cy="26289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800600" y="4229100"/>
            <a:ext cx="4343400" cy="26289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lvl="0">
              <a:spcBef>
                <a:spcPct val="0"/>
              </a:spcBef>
            </a:pPr>
            <a:endParaRPr dirty="0"/>
          </a:p>
        </p:txBody>
      </p:sp>
      <p:sp>
        <p:nvSpPr>
          <p:cNvPr id="7" name="Footer Placeholder 6"/>
          <p:cNvSpPr>
            <a:spLocks noGrp="1"/>
          </p:cNvSpPr>
          <p:nvPr>
            <p:ph type="ftr" sz="quarter" idx="11"/>
          </p:nvPr>
        </p:nvSpPr>
        <p:spPr/>
        <p:txBody>
          <a:bodyPr/>
          <a:p>
            <a:pPr lvl="0">
              <a:spcBef>
                <a:spcPct val="0"/>
              </a:spcBef>
            </a:pPr>
            <a:endParaRPr dirty="0"/>
          </a:p>
        </p:txBody>
      </p:sp>
      <p:sp>
        <p:nvSpPr>
          <p:cNvPr id="8" name="Slide Number Placeholder 7"/>
          <p:cNvSpPr>
            <a:spLocks noGrp="1"/>
          </p:cNvSpPr>
          <p:nvPr>
            <p:ph type="sldNum" sz="quarter" idx="12"/>
          </p:nvPr>
        </p:nvSpPr>
        <p:spPr/>
        <p:txBody>
          <a:bodyPr/>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a:spcBef>
                <a:spcPct val="0"/>
              </a:spcBef>
            </a:pPr>
            <a:endParaRPr dirty="0"/>
          </a:p>
        </p:txBody>
      </p:sp>
      <p:sp>
        <p:nvSpPr>
          <p:cNvPr id="8" name="Footer Placeholder 7"/>
          <p:cNvSpPr>
            <a:spLocks noGrp="1"/>
          </p:cNvSpPr>
          <p:nvPr>
            <p:ph type="ftr" sz="quarter" idx="11"/>
          </p:nvPr>
        </p:nvSpPr>
        <p:spPr/>
        <p:txBody>
          <a:bodyPr/>
          <a:p>
            <a:pPr lvl="0">
              <a:spcBef>
                <a:spcPct val="0"/>
              </a:spcBef>
            </a:pPr>
            <a:endParaRPr dirty="0"/>
          </a:p>
        </p:txBody>
      </p:sp>
      <p:sp>
        <p:nvSpPr>
          <p:cNvPr id="9" name="Slide Number Placeholder 8"/>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a:spcBef>
                <a:spcPct val="0"/>
              </a:spcBef>
            </a:pPr>
            <a:endParaRPr dirty="0"/>
          </a:p>
        </p:txBody>
      </p:sp>
      <p:sp>
        <p:nvSpPr>
          <p:cNvPr id="4" name="Footer Placeholder 3"/>
          <p:cNvSpPr>
            <a:spLocks noGrp="1"/>
          </p:cNvSpPr>
          <p:nvPr>
            <p:ph type="ftr" sz="quarter" idx="11"/>
          </p:nvPr>
        </p:nvSpPr>
        <p:spPr/>
        <p:txBody>
          <a:bodyPr/>
          <a:p>
            <a:pPr lvl="0">
              <a:spcBef>
                <a:spcPct val="0"/>
              </a:spcBef>
            </a:pPr>
            <a:endParaRPr dirty="0"/>
          </a:p>
        </p:txBody>
      </p:sp>
      <p:sp>
        <p:nvSpPr>
          <p:cNvPr id="5" name="Slide Number Placeholder 4"/>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spcBef>
                <a:spcPct val="0"/>
              </a:spcBef>
            </a:pPr>
            <a:endParaRPr dirty="0"/>
          </a:p>
        </p:txBody>
      </p:sp>
      <p:sp>
        <p:nvSpPr>
          <p:cNvPr id="3" name="Footer Placeholder 2"/>
          <p:cNvSpPr>
            <a:spLocks noGrp="1"/>
          </p:cNvSpPr>
          <p:nvPr>
            <p:ph type="ftr" sz="quarter" idx="11"/>
          </p:nvPr>
        </p:nvSpPr>
        <p:spPr/>
        <p:txBody>
          <a:bodyPr/>
          <a:p>
            <a:pPr lvl="0">
              <a:spcBef>
                <a:spcPct val="0"/>
              </a:spcBef>
            </a:pPr>
            <a:endParaRPr dirty="0"/>
          </a:p>
        </p:txBody>
      </p:sp>
      <p:sp>
        <p:nvSpPr>
          <p:cNvPr id="4" name="Slide Number Placeholder 3"/>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0"/>
              </a:spcBef>
            </a:pPr>
            <a:endParaRPr dirty="0"/>
          </a:p>
        </p:txBody>
      </p:sp>
      <p:sp>
        <p:nvSpPr>
          <p:cNvPr id="6" name="Footer Placeholder 5"/>
          <p:cNvSpPr>
            <a:spLocks noGrp="1"/>
          </p:cNvSpPr>
          <p:nvPr>
            <p:ph type="ftr" sz="quarter" idx="11"/>
          </p:nvPr>
        </p:nvSpPr>
        <p:spPr/>
        <p:txBody>
          <a:bodyPr/>
          <a:p>
            <a:pPr lvl="0">
              <a:spcBef>
                <a:spcPct val="0"/>
              </a:spcBef>
            </a:pPr>
            <a:endParaRPr dirty="0"/>
          </a:p>
        </p:txBody>
      </p:sp>
      <p:sp>
        <p:nvSpPr>
          <p:cNvPr id="7" name="Slide Number Placeholder 6"/>
          <p:cNvSpPr>
            <a:spLocks noGrp="1"/>
          </p:cNvSpPr>
          <p:nvPr>
            <p:ph type="sldNum" sz="quarter" idx="12"/>
          </p:nvPr>
        </p:nvSpPr>
        <p:spPr/>
        <p:txBody>
          <a:bodyPr/>
          <a:p>
            <a:pPr lvl="0">
              <a:spcBef>
                <a:spcPct val="0"/>
              </a:spcBef>
            </a:pPr>
            <a:fld id="{9A0DB2DC-4C9A-4742-B13C-FB6460FD3503}" type="slidenum">
              <a:rPr lang="en-US" altLang="en-US" dirty="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dirty="0"/>
              <a:t>Click to edit Master title style</a:t>
            </a:r>
            <a:endParaRPr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a:r>
              <a:rPr dirty="0"/>
              <a:t>Click to edit Master text styles</a:t>
            </a:r>
            <a:endParaRPr dirty="0"/>
          </a:p>
          <a:p>
            <a:pPr lvl="1" indent="-285750"/>
            <a:r>
              <a:rPr dirty="0"/>
              <a:t>Second level</a:t>
            </a:r>
            <a:endParaRPr dirty="0"/>
          </a:p>
          <a:p>
            <a:pPr lvl="2" indent="-228600"/>
            <a:r>
              <a:rPr dirty="0"/>
              <a:t>Third level</a:t>
            </a:r>
            <a:endParaRPr dirty="0"/>
          </a:p>
          <a:p>
            <a:pPr lvl="3" indent="-228600"/>
            <a:r>
              <a:rPr dirty="0"/>
              <a:t>Fourth level</a:t>
            </a:r>
            <a:endParaRPr dirty="0"/>
          </a:p>
          <a:p>
            <a:pPr lvl="4" indent="-228600"/>
            <a:r>
              <a:rPr dirty="0"/>
              <a:t>Fifth level</a:t>
            </a:r>
            <a:endParaRPr dirty="0"/>
          </a:p>
        </p:txBody>
      </p:sp>
      <p:sp>
        <p:nvSpPr>
          <p:cNvPr id="38093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b="0">
                <a:latin typeface="Times New Roman" panose="02020603050405020304" pitchFamily="18" charset="0"/>
              </a:defRPr>
            </a:lvl1pPr>
          </a:lstStyle>
          <a:p>
            <a:pPr lvl="0">
              <a:spcBef>
                <a:spcPct val="0"/>
              </a:spcBef>
            </a:pPr>
            <a:endParaRPr dirty="0"/>
          </a:p>
        </p:txBody>
      </p:sp>
      <p:sp>
        <p:nvSpPr>
          <p:cNvPr id="38093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b="0">
                <a:latin typeface="Times New Roman" panose="02020603050405020304" pitchFamily="18" charset="0"/>
              </a:defRPr>
            </a:lvl1pPr>
          </a:lstStyle>
          <a:p>
            <a:pPr lvl="0">
              <a:spcBef>
                <a:spcPct val="0"/>
              </a:spcBef>
            </a:pPr>
            <a:endParaRPr dirty="0"/>
          </a:p>
        </p:txBody>
      </p:sp>
      <p:sp>
        <p:nvSpPr>
          <p:cNvPr id="38093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b="0">
                <a:latin typeface="Times New Roman" panose="02020603050405020304" pitchFamily="18" charset="0"/>
              </a:defRPr>
            </a:lvl1pPr>
          </a:lstStyle>
          <a:p>
            <a:pPr lvl="0">
              <a:spcBef>
                <a:spcPct val="0"/>
              </a:spcBef>
            </a:pPr>
            <a:fld id="{9A0DB2DC-4C9A-4742-B13C-FB6460FD3503}" type="slidenum">
              <a:rPr lang="en-US" altLang="en-US" dirty="0"/>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p>
            <a:pPr lvl="0"/>
            <a:r>
              <a:rPr dirty="0"/>
              <a:t>Click to edit Master title style</a:t>
            </a:r>
            <a:endParaRPr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nchor="t"/>
          <a:p>
            <a:pPr lvl="0"/>
            <a:r>
              <a:rPr dirty="0"/>
              <a:t>Click to edit Master text styles</a:t>
            </a:r>
            <a:endParaRPr dirty="0"/>
          </a:p>
          <a:p>
            <a:pPr lvl="1" indent="-285750"/>
            <a:r>
              <a:rPr dirty="0"/>
              <a:t>Second level</a:t>
            </a:r>
            <a:endParaRPr dirty="0"/>
          </a:p>
          <a:p>
            <a:pPr lvl="2" indent="-228600"/>
            <a:r>
              <a:rPr dirty="0"/>
              <a:t>Third level</a:t>
            </a:r>
            <a:endParaRPr dirty="0"/>
          </a:p>
          <a:p>
            <a:pPr lvl="3" indent="-228600"/>
            <a:r>
              <a:rPr dirty="0"/>
              <a:t>Fourth level</a:t>
            </a:r>
            <a:endParaRPr dirty="0"/>
          </a:p>
          <a:p>
            <a:pPr lvl="4" indent="-228600"/>
            <a:r>
              <a:rPr dirty="0"/>
              <a:t>Fifth level</a:t>
            </a:r>
            <a:endParaRPr dirty="0"/>
          </a:p>
        </p:txBody>
      </p:sp>
      <p:sp>
        <p:nvSpPr>
          <p:cNvPr id="392196"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800" b="0">
                <a:latin typeface="Times New Roman" panose="02020603050405020304" pitchFamily="18" charset="0"/>
                <a:ea typeface="Arial" panose="020B0604020202020204" pitchFamily="34" charset="0"/>
              </a:defRPr>
            </a:lvl1pPr>
          </a:lstStyle>
          <a:p>
            <a:pPr lvl="0">
              <a:spcBef>
                <a:spcPct val="0"/>
              </a:spcBef>
            </a:pPr>
            <a:endParaRPr dirty="0"/>
          </a:p>
        </p:txBody>
      </p:sp>
      <p:sp>
        <p:nvSpPr>
          <p:cNvPr id="392197"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800" b="0">
                <a:latin typeface="Times New Roman" panose="02020603050405020304" pitchFamily="18" charset="0"/>
                <a:ea typeface="Arial" panose="020B0604020202020204" pitchFamily="34" charset="0"/>
              </a:defRPr>
            </a:lvl1pPr>
          </a:lstStyle>
          <a:p>
            <a:pPr lvl="0">
              <a:spcBef>
                <a:spcPct val="0"/>
              </a:spcBef>
            </a:pPr>
            <a:endParaRPr dirty="0"/>
          </a:p>
        </p:txBody>
      </p:sp>
      <p:sp>
        <p:nvSpPr>
          <p:cNvPr id="392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800" b="0">
                <a:latin typeface="Times New Roman" panose="02020603050405020304" pitchFamily="18" charset="0"/>
              </a:defRPr>
            </a:lvl1pPr>
          </a:lstStyle>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0" y="76200"/>
            <a:ext cx="9144000" cy="1143000"/>
          </a:xfrm>
          <a:prstGeom prst="rect">
            <a:avLst/>
          </a:prstGeom>
          <a:noFill/>
          <a:ln w="9525">
            <a:noFill/>
          </a:ln>
        </p:spPr>
        <p:txBody>
          <a:bodyPr anchor="ctr"/>
          <a:p>
            <a:pPr lvl="0"/>
            <a:r>
              <a:rPr dirty="0"/>
              <a:t>Click to edit Master title style</a:t>
            </a:r>
            <a:endParaRPr dirty="0"/>
          </a:p>
        </p:txBody>
      </p:sp>
      <p:sp>
        <p:nvSpPr>
          <p:cNvPr id="3075" name="Rectangle 3"/>
          <p:cNvSpPr>
            <a:spLocks noGrp="1"/>
          </p:cNvSpPr>
          <p:nvPr>
            <p:ph type="body"/>
          </p:nvPr>
        </p:nvSpPr>
        <p:spPr>
          <a:xfrm>
            <a:off x="304800" y="1447800"/>
            <a:ext cx="8839200" cy="5410200"/>
          </a:xfrm>
          <a:prstGeom prst="rect">
            <a:avLst/>
          </a:prstGeom>
          <a:noFill/>
          <a:ln w="9525">
            <a:noFill/>
          </a:ln>
        </p:spPr>
        <p:txBody>
          <a:bodyPr anchor="t"/>
          <a:p>
            <a:pPr lvl="0"/>
            <a:r>
              <a:rPr dirty="0"/>
              <a:t>Click to edit Master text styles</a:t>
            </a:r>
            <a:endParaRPr dirty="0"/>
          </a:p>
          <a:p>
            <a:pPr lvl="1" indent="-285750"/>
            <a:r>
              <a:rPr dirty="0"/>
              <a:t>Second level</a:t>
            </a:r>
            <a:endParaRPr dirty="0"/>
          </a:p>
          <a:p>
            <a:pPr lvl="2" indent="-228600"/>
            <a:r>
              <a:rPr dirty="0"/>
              <a:t>Third level</a:t>
            </a:r>
            <a:endParaRPr dirty="0"/>
          </a:p>
          <a:p>
            <a:pPr lvl="3" indent="-228600"/>
            <a:r>
              <a:rPr dirty="0"/>
              <a:t>Fourth level</a:t>
            </a:r>
            <a:endParaRPr dirty="0"/>
          </a:p>
          <a:p>
            <a:pPr lvl="4" indent="-228600"/>
            <a:r>
              <a:rPr dirty="0"/>
              <a:t>Fifth level</a:t>
            </a:r>
            <a:endParaRPr dirty="0"/>
          </a:p>
        </p:txBody>
      </p:sp>
      <p:sp>
        <p:nvSpPr>
          <p:cNvPr id="399364"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800" b="0">
                <a:latin typeface="Times New Roman" panose="02020603050405020304" pitchFamily="18" charset="0"/>
                <a:ea typeface="Arial" panose="020B0604020202020204" pitchFamily="34" charset="0"/>
              </a:defRPr>
            </a:lvl1pPr>
          </a:lstStyle>
          <a:p>
            <a:pPr lvl="0">
              <a:spcBef>
                <a:spcPct val="0"/>
              </a:spcBef>
            </a:pPr>
            <a:endParaRPr dirty="0"/>
          </a:p>
        </p:txBody>
      </p:sp>
      <p:sp>
        <p:nvSpPr>
          <p:cNvPr id="3993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800" b="0">
                <a:latin typeface="Times New Roman" panose="02020603050405020304" pitchFamily="18" charset="0"/>
                <a:ea typeface="Arial" panose="020B0604020202020204" pitchFamily="34" charset="0"/>
              </a:defRPr>
            </a:lvl1pPr>
          </a:lstStyle>
          <a:p>
            <a:pPr lvl="0">
              <a:spcBef>
                <a:spcPct val="0"/>
              </a:spcBef>
            </a:pPr>
            <a:endParaRPr dirty="0"/>
          </a:p>
        </p:txBody>
      </p:sp>
      <p:sp>
        <p:nvSpPr>
          <p:cNvPr id="399366" name="Rectangle 6"/>
          <p:cNvSpPr>
            <a:spLocks noGrp="1" noChangeArrowheads="1"/>
          </p:cNvSpPr>
          <p:nvPr>
            <p:ph type="sldNum" sz="quarter" idx="4"/>
          </p:nvPr>
        </p:nvSpPr>
        <p:spPr bwMode="auto">
          <a:xfrm>
            <a:off x="7772400" y="0"/>
            <a:ext cx="1371600" cy="381000"/>
          </a:xfrm>
          <a:prstGeom prst="rect">
            <a:avLst/>
          </a:prstGeom>
          <a:noFill/>
          <a:ln w="9525">
            <a:noFill/>
            <a:miter lim="800000"/>
          </a:ln>
          <a:effectLst/>
        </p:spPr>
        <p:txBody>
          <a:bodyPr vert="horz" wrap="square" lIns="91440" tIns="45720" rIns="91440" bIns="45720" numCol="1" anchor="t" anchorCtr="0" compatLnSpc="1"/>
          <a:lstStyle>
            <a:lvl1pPr algn="r">
              <a:defRPr sz="1800" b="0">
                <a:latin typeface="Times New Roman" panose="02020603050405020304" pitchFamily="18" charset="0"/>
              </a:defRPr>
            </a:lvl1pPr>
          </a:lstStyle>
          <a:p>
            <a:pPr lvl="0">
              <a:spcBef>
                <a:spcPct val="0"/>
              </a:spcBef>
            </a:pPr>
            <a:fld id="{9A0DB2DC-4C9A-4742-B13C-FB6460FD3503}" type="slidenum">
              <a:rPr lang="en-US" altLang="en-US" dirty="0">
                <a:cs typeface="Arial" panose="020B0604020202020204" pitchFamily="34" charset="0"/>
              </a:rPr>
            </a:fld>
            <a:endParaRPr lang="en-US" altLang="en-US"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6.v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100.xml"/><Relationship Id="rId6" Type="http://schemas.openxmlformats.org/officeDocument/2006/relationships/vmlDrawing" Target="../drawings/vmlDrawing27.vml"/><Relationship Id="rId5" Type="http://schemas.openxmlformats.org/officeDocument/2006/relationships/slideLayout" Target="../slideLayouts/slideLayout24.xml"/><Relationship Id="rId4" Type="http://schemas.openxmlformats.org/officeDocument/2006/relationships/image" Target="../media/image60.png"/><Relationship Id="rId3" Type="http://schemas.openxmlformats.org/officeDocument/2006/relationships/oleObject" Target="../embeddings/oleObject46.bin"/><Relationship Id="rId2" Type="http://schemas.openxmlformats.org/officeDocument/2006/relationships/image" Target="../media/image59.png"/><Relationship Id="rId1" Type="http://schemas.openxmlformats.org/officeDocument/2006/relationships/oleObject" Target="../embeddings/oleObject45.bin"/></Relationships>
</file>

<file path=ppt/slides/_rels/slide101.xml.rels><?xml version="1.0" encoding="UTF-8" standalone="yes"?>
<Relationships xmlns="http://schemas.openxmlformats.org/package/2006/relationships"><Relationship Id="rId7" Type="http://schemas.openxmlformats.org/officeDocument/2006/relationships/notesSlide" Target="../notesSlides/notesSlide101.xml"/><Relationship Id="rId6" Type="http://schemas.openxmlformats.org/officeDocument/2006/relationships/vmlDrawing" Target="../drawings/vmlDrawing28.vml"/><Relationship Id="rId5" Type="http://schemas.openxmlformats.org/officeDocument/2006/relationships/slideLayout" Target="../slideLayouts/slideLayout24.xml"/><Relationship Id="rId4" Type="http://schemas.openxmlformats.org/officeDocument/2006/relationships/image" Target="../media/image62.png"/><Relationship Id="rId3" Type="http://schemas.openxmlformats.org/officeDocument/2006/relationships/oleObject" Target="../embeddings/oleObject48.bin"/><Relationship Id="rId2" Type="http://schemas.openxmlformats.org/officeDocument/2006/relationships/image" Target="../media/image61.png"/><Relationship Id="rId1" Type="http://schemas.openxmlformats.org/officeDocument/2006/relationships/oleObject" Target="../embeddings/oleObject47.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7" Type="http://schemas.openxmlformats.org/officeDocument/2006/relationships/notesSlide" Target="../notesSlides/notesSlide103.xml"/><Relationship Id="rId6" Type="http://schemas.openxmlformats.org/officeDocument/2006/relationships/vmlDrawing" Target="../drawings/vmlDrawing29.vml"/><Relationship Id="rId5" Type="http://schemas.openxmlformats.org/officeDocument/2006/relationships/slideLayout" Target="../slideLayouts/slideLayout35.xml"/><Relationship Id="rId4" Type="http://schemas.openxmlformats.org/officeDocument/2006/relationships/image" Target="../media/image64.png"/><Relationship Id="rId3" Type="http://schemas.openxmlformats.org/officeDocument/2006/relationships/oleObject" Target="../embeddings/oleObject50.bin"/><Relationship Id="rId2" Type="http://schemas.openxmlformats.org/officeDocument/2006/relationships/image" Target="../media/image63.png"/><Relationship Id="rId1" Type="http://schemas.openxmlformats.org/officeDocument/2006/relationships/oleObject" Target="../embeddings/oleObject49.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7" Type="http://schemas.openxmlformats.org/officeDocument/2006/relationships/notesSlide" Target="../notesSlides/notesSlide105.xml"/><Relationship Id="rId6" Type="http://schemas.openxmlformats.org/officeDocument/2006/relationships/vmlDrawing" Target="../drawings/vmlDrawing30.vml"/><Relationship Id="rId5" Type="http://schemas.openxmlformats.org/officeDocument/2006/relationships/slideLayout" Target="../slideLayouts/slideLayout24.xml"/><Relationship Id="rId4" Type="http://schemas.openxmlformats.org/officeDocument/2006/relationships/image" Target="../media/image66.png"/><Relationship Id="rId3" Type="http://schemas.openxmlformats.org/officeDocument/2006/relationships/oleObject" Target="../embeddings/oleObject52.bin"/><Relationship Id="rId2" Type="http://schemas.openxmlformats.org/officeDocument/2006/relationships/image" Target="../media/image65.png"/><Relationship Id="rId1" Type="http://schemas.openxmlformats.org/officeDocument/2006/relationships/oleObject" Target="../embeddings/oleObject51.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34.xml"/><Relationship Id="rId1" Type="http://schemas.openxmlformats.org/officeDocument/2006/relationships/image" Target="../media/image67.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7.v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oleObject" Target="../embeddings/oleObject7.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28.xml"/><Relationship Id="rId2" Type="http://schemas.openxmlformats.org/officeDocument/2006/relationships/image" Target="../media/image69.png"/><Relationship Id="rId1" Type="http://schemas.openxmlformats.org/officeDocument/2006/relationships/image" Target="../media/image68.png"/></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24.xml"/><Relationship Id="rId2" Type="http://schemas.openxmlformats.org/officeDocument/2006/relationships/image" Target="../media/image71.png"/><Relationship Id="rId1" Type="http://schemas.openxmlformats.org/officeDocument/2006/relationships/image" Target="../media/image70.pn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4.xml"/><Relationship Id="rId1" Type="http://schemas.openxmlformats.org/officeDocument/2006/relationships/image" Target="../media/image72.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8.xml"/><Relationship Id="rId1" Type="http://schemas.openxmlformats.org/officeDocument/2006/relationships/image" Target="../media/image73.pn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17.xml"/><Relationship Id="rId3" Type="http://schemas.openxmlformats.org/officeDocument/2006/relationships/slideLayout" Target="../slideLayouts/slideLayout28.xml"/><Relationship Id="rId2" Type="http://schemas.openxmlformats.org/officeDocument/2006/relationships/image" Target="../media/image75.png"/><Relationship Id="rId1" Type="http://schemas.openxmlformats.org/officeDocument/2006/relationships/image" Target="../media/image74.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8.xml"/><Relationship Id="rId1" Type="http://schemas.openxmlformats.org/officeDocument/2006/relationships/image" Target="../media/image76.png"/></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19.xml"/><Relationship Id="rId3" Type="http://schemas.openxmlformats.org/officeDocument/2006/relationships/slideLayout" Target="../slideLayouts/slideLayout28.xml"/><Relationship Id="rId2" Type="http://schemas.openxmlformats.org/officeDocument/2006/relationships/image" Target="../media/image78.png"/><Relationship Id="rId1" Type="http://schemas.openxmlformats.org/officeDocument/2006/relationships/image" Target="../media/image7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8.xml"/><Relationship Id="rId1" Type="http://schemas.openxmlformats.org/officeDocument/2006/relationships/image" Target="../media/image79.png"/></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28.xml"/><Relationship Id="rId2" Type="http://schemas.openxmlformats.org/officeDocument/2006/relationships/image" Target="../media/image81.png"/><Relationship Id="rId1" Type="http://schemas.openxmlformats.org/officeDocument/2006/relationships/image" Target="../media/image80.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4.xml"/><Relationship Id="rId1" Type="http://schemas.openxmlformats.org/officeDocument/2006/relationships/image" Target="../media/image82.png"/></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126.xml"/><Relationship Id="rId3" Type="http://schemas.openxmlformats.org/officeDocument/2006/relationships/slideLayout" Target="../slideLayouts/slideLayout28.xml"/><Relationship Id="rId2" Type="http://schemas.openxmlformats.org/officeDocument/2006/relationships/image" Target="../media/image84.png"/><Relationship Id="rId1" Type="http://schemas.openxmlformats.org/officeDocument/2006/relationships/image" Target="../media/image83.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8.xml"/><Relationship Id="rId1" Type="http://schemas.openxmlformats.org/officeDocument/2006/relationships/image" Target="../media/image85.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8.vml"/><Relationship Id="rId7" Type="http://schemas.openxmlformats.org/officeDocument/2006/relationships/slideLayout" Target="../slideLayouts/slideLayout35.xml"/><Relationship Id="rId6" Type="http://schemas.openxmlformats.org/officeDocument/2006/relationships/image" Target="../media/image8.png"/><Relationship Id="rId5" Type="http://schemas.openxmlformats.org/officeDocument/2006/relationships/oleObject" Target="../embeddings/oleObject10.bin"/><Relationship Id="rId4" Type="http://schemas.openxmlformats.org/officeDocument/2006/relationships/image" Target="../media/image7.png"/><Relationship Id="rId3" Type="http://schemas.openxmlformats.org/officeDocument/2006/relationships/oleObject" Target="../embeddings/oleObject9.bin"/><Relationship Id="rId2" Type="http://schemas.openxmlformats.org/officeDocument/2006/relationships/image" Target="../media/image6.png"/><Relationship Id="rId1" Type="http://schemas.openxmlformats.org/officeDocument/2006/relationships/oleObject" Target="../embeddings/oleObject8.bin"/></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3.xml"/></Relationships>
</file>

<file path=ppt/slides/_rels/slide133.xml.rels><?xml version="1.0" encoding="UTF-8" standalone="yes"?>
<Relationships xmlns="http://schemas.openxmlformats.org/package/2006/relationships"><Relationship Id="rId7" Type="http://schemas.openxmlformats.org/officeDocument/2006/relationships/notesSlide" Target="../notesSlides/notesSlide133.xml"/><Relationship Id="rId6" Type="http://schemas.openxmlformats.org/officeDocument/2006/relationships/vmlDrawing" Target="../drawings/vmlDrawing31.vml"/><Relationship Id="rId5" Type="http://schemas.openxmlformats.org/officeDocument/2006/relationships/slideLayout" Target="../slideLayouts/slideLayout24.xml"/><Relationship Id="rId4" Type="http://schemas.openxmlformats.org/officeDocument/2006/relationships/image" Target="../media/image87.png"/><Relationship Id="rId3" Type="http://schemas.openxmlformats.org/officeDocument/2006/relationships/oleObject" Target="../embeddings/oleObject54.bin"/><Relationship Id="rId2" Type="http://schemas.openxmlformats.org/officeDocument/2006/relationships/image" Target="../media/image86.png"/><Relationship Id="rId1" Type="http://schemas.openxmlformats.org/officeDocument/2006/relationships/oleObject" Target="../embeddings/oleObject53.bin"/></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3.xml"/></Relationships>
</file>

<file path=ppt/slides/_rels/slide135.xml.rels><?xml version="1.0" encoding="UTF-8" standalone="yes"?>
<Relationships xmlns="http://schemas.openxmlformats.org/package/2006/relationships"><Relationship Id="rId5" Type="http://schemas.openxmlformats.org/officeDocument/2006/relationships/notesSlide" Target="../notesSlides/notesSlide135.xml"/><Relationship Id="rId4" Type="http://schemas.openxmlformats.org/officeDocument/2006/relationships/vmlDrawing" Target="../drawings/vmlDrawing32.vml"/><Relationship Id="rId3" Type="http://schemas.openxmlformats.org/officeDocument/2006/relationships/slideLayout" Target="../slideLayouts/slideLayout24.xml"/><Relationship Id="rId2" Type="http://schemas.openxmlformats.org/officeDocument/2006/relationships/image" Target="../media/image88.png"/><Relationship Id="rId1" Type="http://schemas.openxmlformats.org/officeDocument/2006/relationships/oleObject" Target="../embeddings/oleObject55.bin"/></Relationships>
</file>

<file path=ppt/slides/_rels/slide136.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91.png"/><Relationship Id="rId7" Type="http://schemas.openxmlformats.org/officeDocument/2006/relationships/oleObject" Target="../embeddings/oleObject59.bin"/><Relationship Id="rId6" Type="http://schemas.openxmlformats.org/officeDocument/2006/relationships/image" Target="../media/image90.png"/><Relationship Id="rId5" Type="http://schemas.openxmlformats.org/officeDocument/2006/relationships/oleObject" Target="../embeddings/oleObject58.bin"/><Relationship Id="rId4" Type="http://schemas.openxmlformats.org/officeDocument/2006/relationships/image" Target="../media/image89.png"/><Relationship Id="rId3" Type="http://schemas.openxmlformats.org/officeDocument/2006/relationships/oleObject" Target="../embeddings/oleObject57.bin"/><Relationship Id="rId2" Type="http://schemas.openxmlformats.org/officeDocument/2006/relationships/image" Target="../media/image88.png"/><Relationship Id="rId15" Type="http://schemas.openxmlformats.org/officeDocument/2006/relationships/notesSlide" Target="../notesSlides/notesSlide136.xml"/><Relationship Id="rId14" Type="http://schemas.openxmlformats.org/officeDocument/2006/relationships/vmlDrawing" Target="../drawings/vmlDrawing33.vml"/><Relationship Id="rId13" Type="http://schemas.openxmlformats.org/officeDocument/2006/relationships/slideLayout" Target="../slideLayouts/slideLayout26.xml"/><Relationship Id="rId12" Type="http://schemas.openxmlformats.org/officeDocument/2006/relationships/image" Target="../media/image93.png"/><Relationship Id="rId11" Type="http://schemas.openxmlformats.org/officeDocument/2006/relationships/oleObject" Target="../embeddings/oleObject61.bin"/><Relationship Id="rId10" Type="http://schemas.openxmlformats.org/officeDocument/2006/relationships/image" Target="../media/image92.png"/><Relationship Id="rId1" Type="http://schemas.openxmlformats.org/officeDocument/2006/relationships/oleObject" Target="../embeddings/oleObject56.bin"/></Relationships>
</file>

<file path=ppt/slides/_rels/slide137.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97.png"/><Relationship Id="rId7" Type="http://schemas.openxmlformats.org/officeDocument/2006/relationships/oleObject" Target="../embeddings/oleObject65.bin"/><Relationship Id="rId6" Type="http://schemas.openxmlformats.org/officeDocument/2006/relationships/image" Target="../media/image96.png"/><Relationship Id="rId5" Type="http://schemas.openxmlformats.org/officeDocument/2006/relationships/oleObject" Target="../embeddings/oleObject64.bin"/><Relationship Id="rId4" Type="http://schemas.openxmlformats.org/officeDocument/2006/relationships/image" Target="../media/image95.png"/><Relationship Id="rId3" Type="http://schemas.openxmlformats.org/officeDocument/2006/relationships/oleObject" Target="../embeddings/oleObject63.bin"/><Relationship Id="rId2" Type="http://schemas.openxmlformats.org/officeDocument/2006/relationships/image" Target="../media/image94.png"/><Relationship Id="rId15" Type="http://schemas.openxmlformats.org/officeDocument/2006/relationships/notesSlide" Target="../notesSlides/notesSlide137.xml"/><Relationship Id="rId14" Type="http://schemas.openxmlformats.org/officeDocument/2006/relationships/vmlDrawing" Target="../drawings/vmlDrawing34.vml"/><Relationship Id="rId13" Type="http://schemas.openxmlformats.org/officeDocument/2006/relationships/slideLayout" Target="../slideLayouts/slideLayout26.xml"/><Relationship Id="rId12" Type="http://schemas.openxmlformats.org/officeDocument/2006/relationships/image" Target="../media/image99.png"/><Relationship Id="rId11" Type="http://schemas.openxmlformats.org/officeDocument/2006/relationships/oleObject" Target="../embeddings/oleObject67.bin"/><Relationship Id="rId10" Type="http://schemas.openxmlformats.org/officeDocument/2006/relationships/image" Target="../media/image98.png"/><Relationship Id="rId1" Type="http://schemas.openxmlformats.org/officeDocument/2006/relationships/oleObject" Target="../embeddings/oleObject62.bin"/></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40.xml.rels><?xml version="1.0" encoding="UTF-8" standalone="yes"?>
<Relationships xmlns="http://schemas.openxmlformats.org/package/2006/relationships"><Relationship Id="rId7" Type="http://schemas.openxmlformats.org/officeDocument/2006/relationships/notesSlide" Target="../notesSlides/notesSlide140.xml"/><Relationship Id="rId6" Type="http://schemas.openxmlformats.org/officeDocument/2006/relationships/vmlDrawing" Target="../drawings/vmlDrawing35.vml"/><Relationship Id="rId5" Type="http://schemas.openxmlformats.org/officeDocument/2006/relationships/slideLayout" Target="../slideLayouts/slideLayout34.xml"/><Relationship Id="rId4" Type="http://schemas.openxmlformats.org/officeDocument/2006/relationships/image" Target="../media/image101.png"/><Relationship Id="rId3" Type="http://schemas.openxmlformats.org/officeDocument/2006/relationships/oleObject" Target="../embeddings/oleObject69.bin"/><Relationship Id="rId2" Type="http://schemas.openxmlformats.org/officeDocument/2006/relationships/image" Target="../media/image100.png"/><Relationship Id="rId1" Type="http://schemas.openxmlformats.org/officeDocument/2006/relationships/oleObject" Target="../embeddings/oleObject68.bin"/></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5" Type="http://schemas.openxmlformats.org/officeDocument/2006/relationships/notesSlide" Target="../notesSlides/notesSlide143.xml"/><Relationship Id="rId4" Type="http://schemas.openxmlformats.org/officeDocument/2006/relationships/vmlDrawing" Target="../drawings/vmlDrawing36.vml"/><Relationship Id="rId3" Type="http://schemas.openxmlformats.org/officeDocument/2006/relationships/slideLayout" Target="../slideLayouts/slideLayout24.xml"/><Relationship Id="rId2" Type="http://schemas.openxmlformats.org/officeDocument/2006/relationships/image" Target="../media/image102.png"/><Relationship Id="rId1" Type="http://schemas.openxmlformats.org/officeDocument/2006/relationships/oleObject" Target="../embeddings/oleObject70.bin"/></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7" Type="http://schemas.openxmlformats.org/officeDocument/2006/relationships/notesSlide" Target="../notesSlides/notesSlide145.xml"/><Relationship Id="rId6" Type="http://schemas.openxmlformats.org/officeDocument/2006/relationships/vmlDrawing" Target="../drawings/vmlDrawing37.vml"/><Relationship Id="rId5" Type="http://schemas.openxmlformats.org/officeDocument/2006/relationships/slideLayout" Target="../slideLayouts/slideLayout24.xml"/><Relationship Id="rId4" Type="http://schemas.openxmlformats.org/officeDocument/2006/relationships/image" Target="../media/image104.png"/><Relationship Id="rId3" Type="http://schemas.openxmlformats.org/officeDocument/2006/relationships/oleObject" Target="../embeddings/oleObject72.bin"/><Relationship Id="rId2" Type="http://schemas.openxmlformats.org/officeDocument/2006/relationships/image" Target="../media/image103.png"/><Relationship Id="rId1" Type="http://schemas.openxmlformats.org/officeDocument/2006/relationships/oleObject" Target="../embeddings/oleObject71.bin"/></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7" Type="http://schemas.openxmlformats.org/officeDocument/2006/relationships/notesSlide" Target="../notesSlides/notesSlide148.xml"/><Relationship Id="rId6" Type="http://schemas.openxmlformats.org/officeDocument/2006/relationships/vmlDrawing" Target="../drawings/vmlDrawing38.vml"/><Relationship Id="rId5" Type="http://schemas.openxmlformats.org/officeDocument/2006/relationships/slideLayout" Target="../slideLayouts/slideLayout24.xml"/><Relationship Id="rId4" Type="http://schemas.openxmlformats.org/officeDocument/2006/relationships/image" Target="../media/image106.png"/><Relationship Id="rId3" Type="http://schemas.openxmlformats.org/officeDocument/2006/relationships/oleObject" Target="../embeddings/oleObject74.bin"/><Relationship Id="rId2" Type="http://schemas.openxmlformats.org/officeDocument/2006/relationships/image" Target="../media/image105.png"/><Relationship Id="rId1" Type="http://schemas.openxmlformats.org/officeDocument/2006/relationships/oleObject" Target="../embeddings/oleObject73.bin"/></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4.xml"/></Relationships>
</file>

<file path=ppt/slides/_rels/slide152.xml.rels><?xml version="1.0" encoding="UTF-8" standalone="yes"?>
<Relationships xmlns="http://schemas.openxmlformats.org/package/2006/relationships"><Relationship Id="rId7" Type="http://schemas.openxmlformats.org/officeDocument/2006/relationships/notesSlide" Target="../notesSlides/notesSlide152.xml"/><Relationship Id="rId6" Type="http://schemas.openxmlformats.org/officeDocument/2006/relationships/vmlDrawing" Target="../drawings/vmlDrawing39.vml"/><Relationship Id="rId5" Type="http://schemas.openxmlformats.org/officeDocument/2006/relationships/slideLayout" Target="../slideLayouts/slideLayout29.xml"/><Relationship Id="rId4" Type="http://schemas.openxmlformats.org/officeDocument/2006/relationships/image" Target="../media/image108.png"/><Relationship Id="rId3" Type="http://schemas.openxmlformats.org/officeDocument/2006/relationships/oleObject" Target="../embeddings/oleObject76.bin"/><Relationship Id="rId2" Type="http://schemas.openxmlformats.org/officeDocument/2006/relationships/image" Target="../media/image107.png"/><Relationship Id="rId1" Type="http://schemas.openxmlformats.org/officeDocument/2006/relationships/oleObject" Target="../embeddings/oleObject75.bin"/></Relationships>
</file>

<file path=ppt/slides/_rels/slide153.xml.rels><?xml version="1.0" encoding="UTF-8" standalone="yes"?>
<Relationships xmlns="http://schemas.openxmlformats.org/package/2006/relationships"><Relationship Id="rId5" Type="http://schemas.openxmlformats.org/officeDocument/2006/relationships/notesSlide" Target="../notesSlides/notesSlide153.xml"/><Relationship Id="rId4" Type="http://schemas.openxmlformats.org/officeDocument/2006/relationships/vmlDrawing" Target="../drawings/vmlDrawing40.vml"/><Relationship Id="rId3" Type="http://schemas.openxmlformats.org/officeDocument/2006/relationships/slideLayout" Target="../slideLayouts/slideLayout24.xml"/><Relationship Id="rId2" Type="http://schemas.openxmlformats.org/officeDocument/2006/relationships/image" Target="../media/image109.png"/><Relationship Id="rId1" Type="http://schemas.openxmlformats.org/officeDocument/2006/relationships/oleObject" Target="../embeddings/oleObject77.bin"/></Relationships>
</file>

<file path=ppt/slides/_rels/slide154.xml.rels><?xml version="1.0" encoding="UTF-8" standalone="yes"?>
<Relationships xmlns="http://schemas.openxmlformats.org/package/2006/relationships"><Relationship Id="rId5" Type="http://schemas.openxmlformats.org/officeDocument/2006/relationships/notesSlide" Target="../notesSlides/notesSlide154.xml"/><Relationship Id="rId4" Type="http://schemas.openxmlformats.org/officeDocument/2006/relationships/vmlDrawing" Target="../drawings/vmlDrawing41.vml"/><Relationship Id="rId3" Type="http://schemas.openxmlformats.org/officeDocument/2006/relationships/slideLayout" Target="../slideLayouts/slideLayout29.xml"/><Relationship Id="rId2" Type="http://schemas.openxmlformats.org/officeDocument/2006/relationships/image" Target="../media/image110.png"/><Relationship Id="rId1" Type="http://schemas.openxmlformats.org/officeDocument/2006/relationships/oleObject" Target="../embeddings/oleObject78.bin"/></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9.vml"/><Relationship Id="rId7" Type="http://schemas.openxmlformats.org/officeDocument/2006/relationships/slideLayout" Target="../slideLayouts/slideLayout35.xml"/><Relationship Id="rId6" Type="http://schemas.openxmlformats.org/officeDocument/2006/relationships/image" Target="../media/image12.png"/><Relationship Id="rId5" Type="http://schemas.openxmlformats.org/officeDocument/2006/relationships/oleObject" Target="../embeddings/oleObject13.bin"/><Relationship Id="rId4" Type="http://schemas.openxmlformats.org/officeDocument/2006/relationships/image" Target="../media/image11.png"/><Relationship Id="rId3" Type="http://schemas.openxmlformats.org/officeDocument/2006/relationships/oleObject" Target="../embeddings/oleObject12.bin"/><Relationship Id="rId2" Type="http://schemas.openxmlformats.org/officeDocument/2006/relationships/image" Target="../media/image10.png"/><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0.vml"/><Relationship Id="rId3" Type="http://schemas.openxmlformats.org/officeDocument/2006/relationships/slideLayout" Target="../slideLayouts/slideLayout34.xml"/><Relationship Id="rId2" Type="http://schemas.openxmlformats.org/officeDocument/2006/relationships/image" Target="../media/image13.png"/><Relationship Id="rId1"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1.vml"/><Relationship Id="rId3" Type="http://schemas.openxmlformats.org/officeDocument/2006/relationships/slideLayout" Target="../slideLayouts/slideLayout34.xml"/><Relationship Id="rId2" Type="http://schemas.openxmlformats.org/officeDocument/2006/relationships/image" Target="../media/image14.png"/><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2.vml"/><Relationship Id="rId7" Type="http://schemas.openxmlformats.org/officeDocument/2006/relationships/slideLayout" Target="../slideLayouts/slideLayout35.xml"/><Relationship Id="rId6" Type="http://schemas.openxmlformats.org/officeDocument/2006/relationships/image" Target="../media/image17.png"/><Relationship Id="rId5" Type="http://schemas.openxmlformats.org/officeDocument/2006/relationships/oleObject" Target="../embeddings/oleObject18.bin"/><Relationship Id="rId4" Type="http://schemas.openxmlformats.org/officeDocument/2006/relationships/image" Target="../media/image16.png"/><Relationship Id="rId3" Type="http://schemas.openxmlformats.org/officeDocument/2006/relationships/oleObject" Target="../embeddings/oleObject17.bin"/><Relationship Id="rId2" Type="http://schemas.openxmlformats.org/officeDocument/2006/relationships/image" Target="../media/image15.png"/><Relationship Id="rId1"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3.vml"/><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4.vml"/><Relationship Id="rId3" Type="http://schemas.openxmlformats.org/officeDocument/2006/relationships/slideLayout" Target="../slideLayouts/slideLayout24.xml"/><Relationship Id="rId2" Type="http://schemas.openxmlformats.org/officeDocument/2006/relationships/image" Target="../media/image19.png"/><Relationship Id="rId1"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5.vml"/><Relationship Id="rId3" Type="http://schemas.openxmlformats.org/officeDocument/2006/relationships/slideLayout" Target="../slideLayouts/slideLayout34.xml"/><Relationship Id="rId2" Type="http://schemas.openxmlformats.org/officeDocument/2006/relationships/image" Target="../media/image20.png"/><Relationship Id="rId1"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6.vml"/><Relationship Id="rId3" Type="http://schemas.openxmlformats.org/officeDocument/2006/relationships/slideLayout" Target="../slideLayouts/slideLayout34.xml"/><Relationship Id="rId2" Type="http://schemas.openxmlformats.org/officeDocument/2006/relationships/image" Target="../media/image21.png"/><Relationship Id="rId1"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5.png"/><Relationship Id="rId7" Type="http://schemas.openxmlformats.org/officeDocument/2006/relationships/oleObject" Target="../embeddings/oleObject26.bin"/><Relationship Id="rId6" Type="http://schemas.openxmlformats.org/officeDocument/2006/relationships/image" Target="../media/image24.png"/><Relationship Id="rId5" Type="http://schemas.openxmlformats.org/officeDocument/2006/relationships/oleObject" Target="../embeddings/oleObject25.bin"/><Relationship Id="rId4" Type="http://schemas.openxmlformats.org/officeDocument/2006/relationships/image" Target="../media/image23.png"/><Relationship Id="rId3" Type="http://schemas.openxmlformats.org/officeDocument/2006/relationships/oleObject" Target="../embeddings/oleObject24.bin"/><Relationship Id="rId2" Type="http://schemas.openxmlformats.org/officeDocument/2006/relationships/image" Target="../media/image22.png"/><Relationship Id="rId15" Type="http://schemas.openxmlformats.org/officeDocument/2006/relationships/notesSlide" Target="../notesSlides/notesSlide27.xml"/><Relationship Id="rId14" Type="http://schemas.openxmlformats.org/officeDocument/2006/relationships/vmlDrawing" Target="../drawings/vmlDrawing17.vml"/><Relationship Id="rId13" Type="http://schemas.openxmlformats.org/officeDocument/2006/relationships/slideLayout" Target="../slideLayouts/slideLayout26.xml"/><Relationship Id="rId12" Type="http://schemas.openxmlformats.org/officeDocument/2006/relationships/image" Target="../media/image27.png"/><Relationship Id="rId11" Type="http://schemas.openxmlformats.org/officeDocument/2006/relationships/oleObject" Target="../embeddings/oleObject28.bin"/><Relationship Id="rId10" Type="http://schemas.openxmlformats.org/officeDocument/2006/relationships/image" Target="../media/image26.png"/><Relationship Id="rId1"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18.vml"/><Relationship Id="rId3" Type="http://schemas.openxmlformats.org/officeDocument/2006/relationships/slideLayout" Target="../slideLayouts/slideLayout24.xml"/><Relationship Id="rId2" Type="http://schemas.openxmlformats.org/officeDocument/2006/relationships/image" Target="../media/image28.png"/><Relationship Id="rId1"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34.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4.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8.xml"/><Relationship Id="rId2" Type="http://schemas.openxmlformats.org/officeDocument/2006/relationships/image" Target="../media/image33.png"/><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34.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4.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4.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4.xml"/><Relationship Id="rId1"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8.xml"/><Relationship Id="rId1" Type="http://schemas.openxmlformats.org/officeDocument/2006/relationships/image" Target="../media/image3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8.xml"/><Relationship Id="rId1" Type="http://schemas.openxmlformats.org/officeDocument/2006/relationships/image" Target="../media/image4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4.vml"/><Relationship Id="rId3" Type="http://schemas.openxmlformats.org/officeDocument/2006/relationships/slideLayout" Target="../slideLayouts/slideLayout24.xml"/><Relationship Id="rId2" Type="http://schemas.openxmlformats.org/officeDocument/2006/relationships/image" Target="../media/image4.png"/><Relationship Id="rId1"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34.xml"/><Relationship Id="rId2" Type="http://schemas.openxmlformats.org/officeDocument/2006/relationships/image" Target="../media/image5.png"/><Relationship Id="rId1"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81.xml"/><Relationship Id="rId6" Type="http://schemas.openxmlformats.org/officeDocument/2006/relationships/vmlDrawing" Target="../drawings/vmlDrawing19.vml"/><Relationship Id="rId5" Type="http://schemas.openxmlformats.org/officeDocument/2006/relationships/slideLayout" Target="../slideLayouts/slideLayout26.xml"/><Relationship Id="rId4" Type="http://schemas.openxmlformats.org/officeDocument/2006/relationships/image" Target="../media/image42.png"/><Relationship Id="rId3" Type="http://schemas.openxmlformats.org/officeDocument/2006/relationships/oleObject" Target="../embeddings/oleObject31.bin"/><Relationship Id="rId2" Type="http://schemas.openxmlformats.org/officeDocument/2006/relationships/image" Target="../media/image41.png"/><Relationship Id="rId1" Type="http://schemas.openxmlformats.org/officeDocument/2006/relationships/oleObject" Target="../embeddings/oleObject30.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7" Type="http://schemas.openxmlformats.org/officeDocument/2006/relationships/notesSlide" Target="../notesSlides/notesSlide86.xml"/><Relationship Id="rId6" Type="http://schemas.openxmlformats.org/officeDocument/2006/relationships/vmlDrawing" Target="../drawings/vmlDrawing20.vml"/><Relationship Id="rId5" Type="http://schemas.openxmlformats.org/officeDocument/2006/relationships/slideLayout" Target="../slideLayouts/slideLayout24.xml"/><Relationship Id="rId4" Type="http://schemas.openxmlformats.org/officeDocument/2006/relationships/image" Target="../media/image44.png"/><Relationship Id="rId3" Type="http://schemas.openxmlformats.org/officeDocument/2006/relationships/oleObject" Target="../embeddings/oleObject33.bin"/><Relationship Id="rId2" Type="http://schemas.openxmlformats.org/officeDocument/2006/relationships/image" Target="../media/image43.png"/><Relationship Id="rId1" Type="http://schemas.openxmlformats.org/officeDocument/2006/relationships/oleObject" Target="../embeddings/oleObject32.bin"/></Relationships>
</file>

<file path=ppt/slides/_rels/slide87.xml.rels><?xml version="1.0" encoding="UTF-8" standalone="yes"?>
<Relationships xmlns="http://schemas.openxmlformats.org/package/2006/relationships"><Relationship Id="rId7" Type="http://schemas.openxmlformats.org/officeDocument/2006/relationships/notesSlide" Target="../notesSlides/notesSlide87.xml"/><Relationship Id="rId6" Type="http://schemas.openxmlformats.org/officeDocument/2006/relationships/vmlDrawing" Target="../drawings/vmlDrawing21.vml"/><Relationship Id="rId5" Type="http://schemas.openxmlformats.org/officeDocument/2006/relationships/slideLayout" Target="../slideLayouts/slideLayout24.xml"/><Relationship Id="rId4" Type="http://schemas.openxmlformats.org/officeDocument/2006/relationships/image" Target="../media/image46.png"/><Relationship Id="rId3" Type="http://schemas.openxmlformats.org/officeDocument/2006/relationships/oleObject" Target="../embeddings/oleObject35.bin"/><Relationship Id="rId2" Type="http://schemas.openxmlformats.org/officeDocument/2006/relationships/image" Target="../media/image45.png"/><Relationship Id="rId1" Type="http://schemas.openxmlformats.org/officeDocument/2006/relationships/oleObject" Target="../embeddings/oleObject34.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7" Type="http://schemas.openxmlformats.org/officeDocument/2006/relationships/notesSlide" Target="../notesSlides/notesSlide90.xml"/><Relationship Id="rId6" Type="http://schemas.openxmlformats.org/officeDocument/2006/relationships/vmlDrawing" Target="../drawings/vmlDrawing22.vml"/><Relationship Id="rId5" Type="http://schemas.openxmlformats.org/officeDocument/2006/relationships/slideLayout" Target="../slideLayouts/slideLayout24.xml"/><Relationship Id="rId4" Type="http://schemas.openxmlformats.org/officeDocument/2006/relationships/image" Target="../media/image48.png"/><Relationship Id="rId3" Type="http://schemas.openxmlformats.org/officeDocument/2006/relationships/oleObject" Target="../embeddings/oleObject37.bin"/><Relationship Id="rId2" Type="http://schemas.openxmlformats.org/officeDocument/2006/relationships/image" Target="../media/image47.png"/><Relationship Id="rId1" Type="http://schemas.openxmlformats.org/officeDocument/2006/relationships/oleObject" Target="../embeddings/oleObject36.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24.xml"/><Relationship Id="rId2" Type="http://schemas.openxmlformats.org/officeDocument/2006/relationships/image" Target="../media/image50.png"/><Relationship Id="rId1" Type="http://schemas.openxmlformats.org/officeDocument/2006/relationships/image" Target="../media/image49.png"/></Relationships>
</file>

<file path=ppt/slides/_rels/slide93.xml.rels><?xml version="1.0" encoding="UTF-8" standalone="yes"?>
<Relationships xmlns="http://schemas.openxmlformats.org/package/2006/relationships"><Relationship Id="rId7" Type="http://schemas.openxmlformats.org/officeDocument/2006/relationships/notesSlide" Target="../notesSlides/notesSlide93.xml"/><Relationship Id="rId6" Type="http://schemas.openxmlformats.org/officeDocument/2006/relationships/vmlDrawing" Target="../drawings/vmlDrawing23.vml"/><Relationship Id="rId5" Type="http://schemas.openxmlformats.org/officeDocument/2006/relationships/slideLayout" Target="../slideLayouts/slideLayout24.xml"/><Relationship Id="rId4" Type="http://schemas.openxmlformats.org/officeDocument/2006/relationships/image" Target="../media/image52.png"/><Relationship Id="rId3" Type="http://schemas.openxmlformats.org/officeDocument/2006/relationships/oleObject" Target="../embeddings/oleObject39.bin"/><Relationship Id="rId2" Type="http://schemas.openxmlformats.org/officeDocument/2006/relationships/image" Target="../media/image51.png"/><Relationship Id="rId1" Type="http://schemas.openxmlformats.org/officeDocument/2006/relationships/oleObject" Target="../embeddings/oleObject38.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6" Type="http://schemas.openxmlformats.org/officeDocument/2006/relationships/notesSlide" Target="../notesSlides/notesSlide95.xml"/><Relationship Id="rId5" Type="http://schemas.openxmlformats.org/officeDocument/2006/relationships/vmlDrawing" Target="../drawings/vmlDrawing24.vml"/><Relationship Id="rId4" Type="http://schemas.openxmlformats.org/officeDocument/2006/relationships/slideLayout" Target="../slideLayouts/slideLayout24.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oleObject" Target="../embeddings/oleObject40.bin"/></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96.xml"/><Relationship Id="rId6" Type="http://schemas.openxmlformats.org/officeDocument/2006/relationships/vmlDrawing" Target="../drawings/vmlDrawing25.vml"/><Relationship Id="rId5" Type="http://schemas.openxmlformats.org/officeDocument/2006/relationships/slideLayout" Target="../slideLayouts/slideLayout24.xml"/><Relationship Id="rId4" Type="http://schemas.openxmlformats.org/officeDocument/2006/relationships/image" Target="../media/image56.png"/><Relationship Id="rId3" Type="http://schemas.openxmlformats.org/officeDocument/2006/relationships/oleObject" Target="../embeddings/oleObject42.bin"/><Relationship Id="rId2" Type="http://schemas.openxmlformats.org/officeDocument/2006/relationships/image" Target="../media/image55.png"/><Relationship Id="rId1" Type="http://schemas.openxmlformats.org/officeDocument/2006/relationships/oleObject" Target="../embeddings/oleObject41.bin"/></Relationships>
</file>

<file path=ppt/slides/_rels/slide97.xml.rels><?xml version="1.0" encoding="UTF-8" standalone="yes"?>
<Relationships xmlns="http://schemas.openxmlformats.org/package/2006/relationships"><Relationship Id="rId7" Type="http://schemas.openxmlformats.org/officeDocument/2006/relationships/notesSlide" Target="../notesSlides/notesSlide97.xml"/><Relationship Id="rId6" Type="http://schemas.openxmlformats.org/officeDocument/2006/relationships/vmlDrawing" Target="../drawings/vmlDrawing26.vml"/><Relationship Id="rId5" Type="http://schemas.openxmlformats.org/officeDocument/2006/relationships/slideLayout" Target="../slideLayouts/slideLayout24.xml"/><Relationship Id="rId4" Type="http://schemas.openxmlformats.org/officeDocument/2006/relationships/image" Target="../media/image58.png"/><Relationship Id="rId3" Type="http://schemas.openxmlformats.org/officeDocument/2006/relationships/oleObject" Target="../embeddings/oleObject44.bin"/><Relationship Id="rId2" Type="http://schemas.openxmlformats.org/officeDocument/2006/relationships/image" Target="../media/image57.png"/><Relationship Id="rId1" Type="http://schemas.openxmlformats.org/officeDocument/2006/relationships/oleObject" Target="../embeddings/oleObject43.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6"/>
          <p:cNvSpPr txBox="1">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8194" name="Rectangle 4"/>
          <p:cNvSpPr>
            <a:spLocks noGrp="1"/>
          </p:cNvSpPr>
          <p:nvPr>
            <p:ph type="ctrTitle"/>
          </p:nvPr>
        </p:nvSpPr>
        <p:spPr>
          <a:xfrm>
            <a:off x="685800" y="1812925"/>
            <a:ext cx="7772400" cy="2171700"/>
          </a:xfrm>
          <a:ln/>
        </p:spPr>
        <p:txBody>
          <a:bodyPr wrap="square" lIns="91440" tIns="45720" rIns="91440" bIns="45720" anchor="ctr"/>
          <a:p>
            <a:pPr eaLnBrk="1" hangingPunct="1"/>
            <a:r>
              <a:rPr sz="4800" dirty="0">
                <a:solidFill>
                  <a:srgbClr val="EAEAEA"/>
                </a:solidFill>
                <a:latin typeface="Times New Roman" panose="02020603050405020304" pitchFamily="18" charset="0"/>
                <a:ea typeface="+mj-ea"/>
                <a:cs typeface="+mj-cs"/>
              </a:rPr>
              <a:t>Introduction to </a:t>
            </a:r>
            <a:br>
              <a:rPr sz="4800" dirty="0">
                <a:solidFill>
                  <a:srgbClr val="EAEAEA"/>
                </a:solidFill>
                <a:latin typeface="Times New Roman" panose="02020603050405020304" pitchFamily="18" charset="0"/>
                <a:ea typeface="+mj-ea"/>
                <a:cs typeface="+mj-cs"/>
              </a:rPr>
            </a:br>
            <a:r>
              <a:rPr lang="zh-CN" altLang="en-US" sz="4800" dirty="0">
                <a:solidFill>
                  <a:srgbClr val="EAEAEA"/>
                </a:solidFill>
                <a:latin typeface="Times New Roman" panose="02020603050405020304" pitchFamily="18" charset="0"/>
                <a:ea typeface="+mj-ea"/>
                <a:cs typeface="+mj-cs"/>
              </a:rPr>
              <a:t>Spreadsheets</a:t>
            </a:r>
            <a:r>
              <a:rPr sz="4800" dirty="0">
                <a:solidFill>
                  <a:srgbClr val="EAEAEA"/>
                </a:solidFill>
                <a:latin typeface="Times New Roman" panose="02020603050405020304" pitchFamily="18" charset="0"/>
                <a:ea typeface="+mj-ea"/>
                <a:cs typeface="+mj-cs"/>
              </a:rPr>
              <a:t> </a:t>
            </a:r>
            <a:br>
              <a:rPr dirty="0">
                <a:solidFill>
                  <a:srgbClr val="EAEAEA"/>
                </a:solidFill>
                <a:latin typeface="Times New Roman" panose="02020603050405020304" pitchFamily="18" charset="0"/>
                <a:ea typeface="+mj-ea"/>
                <a:cs typeface="+mj-cs"/>
              </a:rPr>
            </a:br>
            <a:endParaRPr dirty="0">
              <a:solidFill>
                <a:srgbClr val="EAEAEA"/>
              </a:solidFill>
              <a:latin typeface="Times New Roman" panose="02020603050405020304" pitchFamily="18" charset="0"/>
              <a:ea typeface="+mj-ea"/>
              <a:cs typeface="+mj-cs"/>
            </a:endParaRPr>
          </a:p>
        </p:txBody>
      </p:sp>
      <p:sp>
        <p:nvSpPr>
          <p:cNvPr id="8195" name="Rectangle 5"/>
          <p:cNvSpPr>
            <a:spLocks noGrp="1"/>
          </p:cNvSpPr>
          <p:nvPr>
            <p:ph type="subTitle" idx="1"/>
          </p:nvPr>
        </p:nvSpPr>
        <p:spPr>
          <a:ln/>
        </p:spPr>
        <p:txBody>
          <a:bodyPr wrap="square" lIns="91440" tIns="45720" rIns="91440" bIns="45720" anchor="t"/>
          <a:p>
            <a:pPr eaLnBrk="1" hangingPunct="1"/>
            <a:endParaRPr dirty="0">
              <a:solidFill>
                <a:srgbClr val="DDDDDD"/>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6626" name="Rectangle 2"/>
          <p:cNvSpPr>
            <a:spLocks noGrp="1"/>
          </p:cNvSpPr>
          <p:nvPr>
            <p:ph type="title"/>
          </p:nvPr>
        </p:nvSpPr>
        <p:spPr>
          <a:ln/>
        </p:spPr>
        <p:txBody>
          <a:bodyPr wrap="square" lIns="91440" tIns="45720" rIns="91440" bIns="45720" anchor="ctr"/>
          <a:p>
            <a:pPr eaLnBrk="1" hangingPunct="1"/>
            <a:r>
              <a:rPr sz="2400" b="1" dirty="0"/>
              <a:t>Column Names (letters) &amp; Row Names (numbers)</a:t>
            </a:r>
            <a:endParaRPr sz="2400" b="1" dirty="0"/>
          </a:p>
        </p:txBody>
      </p:sp>
      <p:sp>
        <p:nvSpPr>
          <p:cNvPr id="26627" name="Rectangle 3"/>
          <p:cNvSpPr>
            <a:spLocks noGrp="1"/>
          </p:cNvSpPr>
          <p:nvPr>
            <p:ph idx="1"/>
          </p:nvPr>
        </p:nvSpPr>
        <p:spPr>
          <a:xfrm>
            <a:off x="304800" y="1447800"/>
            <a:ext cx="3276600" cy="5257800"/>
          </a:xfrm>
          <a:ln/>
        </p:spPr>
        <p:txBody>
          <a:bodyPr wrap="square" lIns="91440" tIns="45720" rIns="91440" bIns="45720" anchor="t"/>
          <a:p>
            <a:pPr eaLnBrk="1" hangingPunct="1"/>
            <a:r>
              <a:rPr dirty="0"/>
              <a:t>The </a:t>
            </a:r>
            <a:r>
              <a:rPr b="1" u="sng" dirty="0"/>
              <a:t>columns</a:t>
            </a:r>
            <a:r>
              <a:rPr dirty="0"/>
              <a:t> of the worksheet are named with letters</a:t>
            </a:r>
            <a:endParaRPr dirty="0"/>
          </a:p>
          <a:p>
            <a:pPr eaLnBrk="1" hangingPunct="1"/>
            <a:r>
              <a:rPr dirty="0"/>
              <a:t>The </a:t>
            </a:r>
            <a:r>
              <a:rPr b="1" u="sng" dirty="0"/>
              <a:t>rows</a:t>
            </a:r>
            <a:r>
              <a:rPr dirty="0"/>
              <a:t> are named with numbers</a:t>
            </a:r>
            <a:endParaRPr dirty="0"/>
          </a:p>
          <a:p>
            <a:pPr eaLnBrk="1" hangingPunct="1"/>
            <a:endParaRPr dirty="0"/>
          </a:p>
        </p:txBody>
      </p:sp>
      <p:graphicFrame>
        <p:nvGraphicFramePr>
          <p:cNvPr id="26628" name="Object 4"/>
          <p:cNvGraphicFramePr>
            <a:graphicFrameLocks noGrp="1"/>
          </p:cNvGraphicFramePr>
          <p:nvPr>
            <p:ph idx="1"/>
          </p:nvPr>
        </p:nvGraphicFramePr>
        <p:xfrm>
          <a:off x="3962400" y="1524000"/>
          <a:ext cx="4938713" cy="4440238"/>
        </p:xfrm>
        <a:graphic>
          <a:graphicData uri="http://schemas.openxmlformats.org/presentationml/2006/ole">
            <mc:AlternateContent xmlns:mc="http://schemas.openxmlformats.org/markup-compatibility/2006">
              <mc:Choice xmlns:v="urn:schemas-microsoft-com:vml" Requires="v">
                <p:oleObj spid="_x0000_s3081" name="" r:id="rId1" imgW="3019425" imgH="2714625" progId="Paint.Picture">
                  <p:embed/>
                </p:oleObj>
              </mc:Choice>
              <mc:Fallback>
                <p:oleObj name="" r:id="rId1" imgW="3019425" imgH="2714625" progId="Paint.Picture">
                  <p:embed/>
                  <p:pic>
                    <p:nvPicPr>
                      <p:cNvPr id="0" name="Picture 3080"/>
                      <p:cNvPicPr/>
                      <p:nvPr/>
                    </p:nvPicPr>
                    <p:blipFill>
                      <a:blip r:embed="rId2"/>
                      <a:stretch>
                        <a:fillRect/>
                      </a:stretch>
                    </p:blipFill>
                    <p:spPr>
                      <a:xfrm>
                        <a:off x="3962400" y="1524000"/>
                        <a:ext cx="4938713" cy="4440238"/>
                      </a:xfrm>
                      <a:prstGeom prst="rect">
                        <a:avLst/>
                      </a:prstGeom>
                      <a:noFill/>
                      <a:ln w="3175">
                        <a:solidFill>
                          <a:schemeClr val="tx1"/>
                        </a:solidFill>
                        <a:miter/>
                      </a:ln>
                    </p:spPr>
                  </p:pic>
                </p:oleObj>
              </mc:Fallback>
            </mc:AlternateContent>
          </a:graphicData>
        </a:graphic>
      </p:graphicFrame>
      <p:sp>
        <p:nvSpPr>
          <p:cNvPr id="26629" name="Oval 5"/>
          <p:cNvSpPr/>
          <p:nvPr/>
        </p:nvSpPr>
        <p:spPr>
          <a:xfrm>
            <a:off x="4191000" y="1752600"/>
            <a:ext cx="4953000" cy="457200"/>
          </a:xfrm>
          <a:prstGeom prst="ellipse">
            <a:avLst/>
          </a:prstGeom>
          <a:noFill/>
          <a:ln w="31750" cap="flat" cmpd="sng">
            <a:solidFill>
              <a:srgbClr val="0000FF"/>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26630" name="Line 6"/>
          <p:cNvSpPr/>
          <p:nvPr/>
        </p:nvSpPr>
        <p:spPr>
          <a:xfrm>
            <a:off x="3441700" y="1968500"/>
            <a:ext cx="762000" cy="0"/>
          </a:xfrm>
          <a:prstGeom prst="line">
            <a:avLst/>
          </a:prstGeom>
          <a:ln w="31750" cap="flat" cmpd="sng">
            <a:solidFill>
              <a:srgbClr val="0000FF"/>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6631" name="Oval 7"/>
          <p:cNvSpPr/>
          <p:nvPr/>
        </p:nvSpPr>
        <p:spPr>
          <a:xfrm>
            <a:off x="3733800" y="2133600"/>
            <a:ext cx="838200" cy="3962400"/>
          </a:xfrm>
          <a:prstGeom prst="ellipse">
            <a:avLst/>
          </a:prstGeom>
          <a:noFill/>
          <a:ln w="31750"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26632" name="Line 8"/>
          <p:cNvSpPr/>
          <p:nvPr/>
        </p:nvSpPr>
        <p:spPr>
          <a:xfrm flipV="1">
            <a:off x="3048000" y="3886200"/>
            <a:ext cx="685800" cy="762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6633" name="Oval 9"/>
          <p:cNvSpPr/>
          <p:nvPr/>
        </p:nvSpPr>
        <p:spPr>
          <a:xfrm>
            <a:off x="5027613" y="2284413"/>
            <a:ext cx="1752600" cy="1524000"/>
          </a:xfrm>
          <a:prstGeom prst="ellipse">
            <a:avLst/>
          </a:prstGeom>
          <a:noFill/>
          <a:ln w="31750" cap="flat" cmpd="sng">
            <a:solidFill>
              <a:srgbClr val="339966"/>
            </a:solidFill>
            <a:prstDash val="dash"/>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6634" name="Line 10"/>
          <p:cNvSpPr/>
          <p:nvPr/>
        </p:nvSpPr>
        <p:spPr>
          <a:xfrm flipH="1" flipV="1">
            <a:off x="6553200" y="3505200"/>
            <a:ext cx="1143000" cy="685800"/>
          </a:xfrm>
          <a:prstGeom prst="line">
            <a:avLst/>
          </a:prstGeom>
          <a:ln w="31750" cap="flat" cmpd="sng">
            <a:solidFill>
              <a:srgbClr val="339966"/>
            </a:solidFill>
            <a:prstDash val="dash"/>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6635" name="Text Box 11"/>
          <p:cNvSpPr txBox="1"/>
          <p:nvPr/>
        </p:nvSpPr>
        <p:spPr>
          <a:xfrm>
            <a:off x="7543800" y="4191000"/>
            <a:ext cx="1219200" cy="64452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r>
              <a:rPr sz="1800" dirty="0">
                <a:latin typeface="Times New Roman" panose="02020603050405020304" pitchFamily="18" charset="0"/>
              </a:rPr>
              <a:t>Selected Cell</a:t>
            </a:r>
            <a:endParaRPr sz="1800" dirty="0">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10946" name="Rectangle 2"/>
          <p:cNvSpPr>
            <a:spLocks noGrp="1"/>
          </p:cNvSpPr>
          <p:nvPr>
            <p:ph type="title"/>
          </p:nvPr>
        </p:nvSpPr>
        <p:spPr>
          <a:ln/>
        </p:spPr>
        <p:txBody>
          <a:bodyPr wrap="square" lIns="91440" tIns="45720" rIns="91440" bIns="45720" anchor="ctr"/>
          <a:p>
            <a:pPr eaLnBrk="1" hangingPunct="1"/>
            <a:r>
              <a:rPr dirty="0"/>
              <a:t>LOWER ( &lt;textValue&gt; )</a:t>
            </a:r>
            <a:br>
              <a:rPr dirty="0"/>
            </a:br>
            <a:r>
              <a:rPr dirty="0"/>
              <a:t>UPPER ( &lt;textValue&gt; )</a:t>
            </a:r>
            <a:endParaRPr dirty="0"/>
          </a:p>
        </p:txBody>
      </p:sp>
      <p:sp>
        <p:nvSpPr>
          <p:cNvPr id="210947" name="Rectangle 3"/>
          <p:cNvSpPr>
            <a:spLocks noGrp="1"/>
          </p:cNvSpPr>
          <p:nvPr>
            <p:ph idx="1"/>
          </p:nvPr>
        </p:nvSpPr>
        <p:spPr>
          <a:ln/>
        </p:spPr>
        <p:txBody>
          <a:bodyPr wrap="square" lIns="91440" tIns="45720" rIns="91440" bIns="45720" anchor="t"/>
          <a:p>
            <a:pPr eaLnBrk="1" hangingPunct="1"/>
            <a:r>
              <a:rPr dirty="0"/>
              <a:t>LOWER converts text to lower case.</a:t>
            </a:r>
            <a:endParaRPr dirty="0"/>
          </a:p>
          <a:p>
            <a:pPr eaLnBrk="1" hangingPunct="1"/>
            <a:r>
              <a:rPr dirty="0"/>
              <a:t>UPPER converts text to upper case.</a:t>
            </a:r>
            <a:endParaRPr dirty="0"/>
          </a:p>
          <a:p>
            <a:pPr eaLnBrk="1" hangingPunct="1"/>
            <a:r>
              <a:rPr dirty="0"/>
              <a:t>Example:</a:t>
            </a:r>
            <a:endParaRPr dirty="0"/>
          </a:p>
        </p:txBody>
      </p:sp>
      <p:graphicFrame>
        <p:nvGraphicFramePr>
          <p:cNvPr id="210948" name="Object 4"/>
          <p:cNvGraphicFramePr/>
          <p:nvPr/>
        </p:nvGraphicFramePr>
        <p:xfrm>
          <a:off x="0" y="5602288"/>
          <a:ext cx="9144000" cy="1179512"/>
        </p:xfrm>
        <a:graphic>
          <a:graphicData uri="http://schemas.openxmlformats.org/presentationml/2006/ole">
            <mc:AlternateContent xmlns:mc="http://schemas.openxmlformats.org/markup-compatibility/2006">
              <mc:Choice xmlns:v="urn:schemas-microsoft-com:vml" Requires="v">
                <p:oleObj spid="_x0000_s3120" name="" r:id="rId1" imgW="2657475" imgH="342900" progId="Paint.Picture">
                  <p:embed/>
                </p:oleObj>
              </mc:Choice>
              <mc:Fallback>
                <p:oleObj name="" r:id="rId1" imgW="2657475" imgH="342900" progId="Paint.Picture">
                  <p:embed/>
                  <p:pic>
                    <p:nvPicPr>
                      <p:cNvPr id="0" name="Picture 3119"/>
                      <p:cNvPicPr/>
                      <p:nvPr/>
                    </p:nvPicPr>
                    <p:blipFill>
                      <a:blip r:embed="rId2"/>
                      <a:stretch>
                        <a:fillRect/>
                      </a:stretch>
                    </p:blipFill>
                    <p:spPr>
                      <a:xfrm>
                        <a:off x="0" y="5602288"/>
                        <a:ext cx="9144000" cy="1179512"/>
                      </a:xfrm>
                      <a:prstGeom prst="rect">
                        <a:avLst/>
                      </a:prstGeom>
                      <a:noFill/>
                      <a:ln w="38100">
                        <a:noFill/>
                        <a:miter/>
                      </a:ln>
                    </p:spPr>
                  </p:pic>
                </p:oleObj>
              </mc:Fallback>
            </mc:AlternateContent>
          </a:graphicData>
        </a:graphic>
      </p:graphicFrame>
      <p:graphicFrame>
        <p:nvGraphicFramePr>
          <p:cNvPr id="210949" name="Object 5"/>
          <p:cNvGraphicFramePr/>
          <p:nvPr/>
        </p:nvGraphicFramePr>
        <p:xfrm>
          <a:off x="0" y="3678238"/>
          <a:ext cx="9144000" cy="1046162"/>
        </p:xfrm>
        <a:graphic>
          <a:graphicData uri="http://schemas.openxmlformats.org/presentationml/2006/ole">
            <mc:AlternateContent xmlns:mc="http://schemas.openxmlformats.org/markup-compatibility/2006">
              <mc:Choice xmlns:v="urn:schemas-microsoft-com:vml" Requires="v">
                <p:oleObj spid="_x0000_s3121" name="" r:id="rId3" imgW="2914650" imgH="333375" progId="Paint.Picture">
                  <p:embed/>
                </p:oleObj>
              </mc:Choice>
              <mc:Fallback>
                <p:oleObj name="" r:id="rId3" imgW="2914650" imgH="333375" progId="Paint.Picture">
                  <p:embed/>
                  <p:pic>
                    <p:nvPicPr>
                      <p:cNvPr id="0" name="Picture 3120"/>
                      <p:cNvPicPr/>
                      <p:nvPr/>
                    </p:nvPicPr>
                    <p:blipFill>
                      <a:blip r:embed="rId4"/>
                      <a:stretch>
                        <a:fillRect/>
                      </a:stretch>
                    </p:blipFill>
                    <p:spPr>
                      <a:xfrm>
                        <a:off x="0" y="3678238"/>
                        <a:ext cx="9144000" cy="1046162"/>
                      </a:xfrm>
                      <a:prstGeom prst="rect">
                        <a:avLst/>
                      </a:prstGeom>
                      <a:noFill/>
                      <a:ln w="38100">
                        <a:noFill/>
                        <a:miter/>
                      </a:ln>
                    </p:spPr>
                  </p:pic>
                </p:oleObj>
              </mc:Fallback>
            </mc:AlternateContent>
          </a:graphicData>
        </a:graphic>
      </p:graphicFrame>
      <p:sp>
        <p:nvSpPr>
          <p:cNvPr id="210950" name="Text Box 6"/>
          <p:cNvSpPr txBox="1"/>
          <p:nvPr/>
        </p:nvSpPr>
        <p:spPr>
          <a:xfrm>
            <a:off x="0" y="32766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210951" name="Text Box 7"/>
          <p:cNvSpPr txBox="1"/>
          <p:nvPr/>
        </p:nvSpPr>
        <p:spPr>
          <a:xfrm>
            <a:off x="0" y="51816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12994" name="Rectangle 2"/>
          <p:cNvSpPr>
            <a:spLocks noGrp="1"/>
          </p:cNvSpPr>
          <p:nvPr>
            <p:ph type="title"/>
          </p:nvPr>
        </p:nvSpPr>
        <p:spPr>
          <a:ln/>
        </p:spPr>
        <p:txBody>
          <a:bodyPr wrap="square" lIns="91440" tIns="45720" rIns="91440" bIns="45720" anchor="ctr"/>
          <a:p>
            <a:pPr eaLnBrk="1" hangingPunct="1"/>
            <a:r>
              <a:rPr dirty="0"/>
              <a:t>LEN ( &lt;textValue&gt; )</a:t>
            </a:r>
            <a:endParaRPr dirty="0"/>
          </a:p>
        </p:txBody>
      </p:sp>
      <p:sp>
        <p:nvSpPr>
          <p:cNvPr id="212995" name="Rectangle 3"/>
          <p:cNvSpPr>
            <a:spLocks noGrp="1"/>
          </p:cNvSpPr>
          <p:nvPr>
            <p:ph idx="1"/>
          </p:nvPr>
        </p:nvSpPr>
        <p:spPr>
          <a:ln/>
        </p:spPr>
        <p:txBody>
          <a:bodyPr wrap="square" lIns="91440" tIns="45720" rIns="91440" bIns="45720" anchor="t"/>
          <a:p>
            <a:pPr eaLnBrk="1" hangingPunct="1"/>
            <a:r>
              <a:rPr dirty="0"/>
              <a:t>LEN returns a </a:t>
            </a:r>
            <a:r>
              <a:rPr u="sng" dirty="0"/>
              <a:t>numeric value</a:t>
            </a:r>
            <a:r>
              <a:rPr dirty="0"/>
              <a:t> equal to the number of character in a </a:t>
            </a:r>
            <a:r>
              <a:rPr u="sng" dirty="0"/>
              <a:t>text value</a:t>
            </a:r>
            <a:r>
              <a:rPr dirty="0"/>
              <a:t> (i.e. the “length” of the text value).</a:t>
            </a:r>
            <a:endParaRPr dirty="0"/>
          </a:p>
          <a:p>
            <a:pPr eaLnBrk="1" hangingPunct="1"/>
            <a:r>
              <a:rPr u="sng" dirty="0"/>
              <a:t>Spaces ARE included in the length.</a:t>
            </a:r>
            <a:endParaRPr u="sng" dirty="0"/>
          </a:p>
          <a:p>
            <a:pPr eaLnBrk="1" hangingPunct="1"/>
            <a:r>
              <a:rPr dirty="0"/>
              <a:t>Example</a:t>
            </a:r>
            <a:endParaRPr dirty="0"/>
          </a:p>
          <a:p>
            <a:pPr eaLnBrk="1" hangingPunct="1"/>
            <a:endParaRPr dirty="0"/>
          </a:p>
          <a:p>
            <a:pPr eaLnBrk="1" hangingPunct="1"/>
            <a:endParaRPr dirty="0"/>
          </a:p>
          <a:p>
            <a:pPr eaLnBrk="1" hangingPunct="1"/>
            <a:endParaRPr dirty="0"/>
          </a:p>
        </p:txBody>
      </p:sp>
      <p:graphicFrame>
        <p:nvGraphicFramePr>
          <p:cNvPr id="212996" name="Object 4"/>
          <p:cNvGraphicFramePr/>
          <p:nvPr/>
        </p:nvGraphicFramePr>
        <p:xfrm>
          <a:off x="2971800" y="4421188"/>
          <a:ext cx="4953000" cy="836612"/>
        </p:xfrm>
        <a:graphic>
          <a:graphicData uri="http://schemas.openxmlformats.org/presentationml/2006/ole">
            <mc:AlternateContent xmlns:mc="http://schemas.openxmlformats.org/markup-compatibility/2006">
              <mc:Choice xmlns:v="urn:schemas-microsoft-com:vml" Requires="v">
                <p:oleObj spid="_x0000_s3122" name="" r:id="rId1" imgW="2085975" imgH="352425" progId="Paint.Picture">
                  <p:embed/>
                </p:oleObj>
              </mc:Choice>
              <mc:Fallback>
                <p:oleObj name="" r:id="rId1" imgW="2085975" imgH="352425" progId="Paint.Picture">
                  <p:embed/>
                  <p:pic>
                    <p:nvPicPr>
                      <p:cNvPr id="0" name="Picture 3121"/>
                      <p:cNvPicPr/>
                      <p:nvPr/>
                    </p:nvPicPr>
                    <p:blipFill>
                      <a:blip r:embed="rId2"/>
                      <a:stretch>
                        <a:fillRect/>
                      </a:stretch>
                    </p:blipFill>
                    <p:spPr>
                      <a:xfrm>
                        <a:off x="2971800" y="4421188"/>
                        <a:ext cx="4953000" cy="836612"/>
                      </a:xfrm>
                      <a:prstGeom prst="rect">
                        <a:avLst/>
                      </a:prstGeom>
                      <a:noFill/>
                      <a:ln w="38100">
                        <a:noFill/>
                        <a:miter/>
                      </a:ln>
                    </p:spPr>
                  </p:pic>
                </p:oleObj>
              </mc:Fallback>
            </mc:AlternateContent>
          </a:graphicData>
        </a:graphic>
      </p:graphicFrame>
      <p:graphicFrame>
        <p:nvGraphicFramePr>
          <p:cNvPr id="212997" name="Object 5"/>
          <p:cNvGraphicFramePr/>
          <p:nvPr/>
        </p:nvGraphicFramePr>
        <p:xfrm>
          <a:off x="2971800" y="5884863"/>
          <a:ext cx="4953000" cy="896937"/>
        </p:xfrm>
        <a:graphic>
          <a:graphicData uri="http://schemas.openxmlformats.org/presentationml/2006/ole">
            <mc:AlternateContent xmlns:mc="http://schemas.openxmlformats.org/markup-compatibility/2006">
              <mc:Choice xmlns:v="urn:schemas-microsoft-com:vml" Requires="v">
                <p:oleObj spid="_x0000_s3123" name="" r:id="rId3" imgW="2000250" imgH="361950" progId="Paint.Picture">
                  <p:embed/>
                </p:oleObj>
              </mc:Choice>
              <mc:Fallback>
                <p:oleObj name="" r:id="rId3" imgW="2000250" imgH="361950" progId="Paint.Picture">
                  <p:embed/>
                  <p:pic>
                    <p:nvPicPr>
                      <p:cNvPr id="0" name="Picture 3122"/>
                      <p:cNvPicPr/>
                      <p:nvPr/>
                    </p:nvPicPr>
                    <p:blipFill>
                      <a:blip r:embed="rId4"/>
                      <a:stretch>
                        <a:fillRect/>
                      </a:stretch>
                    </p:blipFill>
                    <p:spPr>
                      <a:xfrm>
                        <a:off x="2971800" y="5884863"/>
                        <a:ext cx="4953000" cy="896937"/>
                      </a:xfrm>
                      <a:prstGeom prst="rect">
                        <a:avLst/>
                      </a:prstGeom>
                      <a:noFill/>
                      <a:ln w="38100">
                        <a:noFill/>
                        <a:miter/>
                      </a:ln>
                    </p:spPr>
                  </p:pic>
                </p:oleObj>
              </mc:Fallback>
            </mc:AlternateContent>
          </a:graphicData>
        </a:graphic>
      </p:graphicFrame>
      <p:sp>
        <p:nvSpPr>
          <p:cNvPr id="212998" name="Text Box 6"/>
          <p:cNvSpPr txBox="1"/>
          <p:nvPr/>
        </p:nvSpPr>
        <p:spPr>
          <a:xfrm>
            <a:off x="914400" y="48006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212999" name="Text Box 7"/>
          <p:cNvSpPr txBox="1"/>
          <p:nvPr/>
        </p:nvSpPr>
        <p:spPr>
          <a:xfrm>
            <a:off x="990600" y="62484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15042"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Dates and Times</a:t>
            </a:r>
            <a:endParaRPr dirty="0">
              <a:latin typeface="+mj-lt"/>
              <a:ea typeface="+mj-ea"/>
              <a:cs typeface="+mj-cs"/>
            </a:endParaRPr>
          </a:p>
        </p:txBody>
      </p:sp>
      <p:sp>
        <p:nvSpPr>
          <p:cNvPr id="215043"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Slide Number Placeholder 7"/>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217090" name="Object 14"/>
          <p:cNvGraphicFramePr>
            <a:graphicFrameLocks noGrp="1"/>
          </p:cNvGraphicFramePr>
          <p:nvPr>
            <p:ph sz="quarter" idx="2"/>
          </p:nvPr>
        </p:nvGraphicFramePr>
        <p:xfrm>
          <a:off x="2297113" y="5589588"/>
          <a:ext cx="3273425" cy="1044575"/>
        </p:xfrm>
        <a:graphic>
          <a:graphicData uri="http://schemas.openxmlformats.org/presentationml/2006/ole">
            <mc:AlternateContent xmlns:mc="http://schemas.openxmlformats.org/markup-compatibility/2006">
              <mc:Choice xmlns:v="urn:schemas-microsoft-com:vml" Requires="v">
                <p:oleObj spid="_x0000_s3124" name="" r:id="rId1" imgW="2209800" imgH="704850" progId="Paint.Picture">
                  <p:embed/>
                </p:oleObj>
              </mc:Choice>
              <mc:Fallback>
                <p:oleObj name="" r:id="rId1" imgW="2209800" imgH="704850" progId="Paint.Picture">
                  <p:embed/>
                  <p:pic>
                    <p:nvPicPr>
                      <p:cNvPr id="0" name="Picture 3123"/>
                      <p:cNvPicPr/>
                      <p:nvPr/>
                    </p:nvPicPr>
                    <p:blipFill>
                      <a:blip r:embed="rId2"/>
                      <a:stretch>
                        <a:fillRect/>
                      </a:stretch>
                    </p:blipFill>
                    <p:spPr>
                      <a:xfrm>
                        <a:off x="2297113" y="5589588"/>
                        <a:ext cx="3273425" cy="1044575"/>
                      </a:xfrm>
                      <a:prstGeom prst="rect">
                        <a:avLst/>
                      </a:prstGeom>
                      <a:noFill/>
                      <a:ln w="38100">
                        <a:miter/>
                      </a:ln>
                    </p:spPr>
                  </p:pic>
                </p:oleObj>
              </mc:Fallback>
            </mc:AlternateContent>
          </a:graphicData>
        </a:graphic>
      </p:graphicFrame>
      <p:sp>
        <p:nvSpPr>
          <p:cNvPr id="217091" name="Rectangle 2"/>
          <p:cNvSpPr>
            <a:spLocks noGrp="1"/>
          </p:cNvSpPr>
          <p:nvPr>
            <p:ph type="title"/>
          </p:nvPr>
        </p:nvSpPr>
        <p:spPr>
          <a:ln/>
        </p:spPr>
        <p:txBody>
          <a:bodyPr wrap="square" lIns="91440" tIns="45720" rIns="91440" bIns="45720" anchor="ctr"/>
          <a:p>
            <a:pPr eaLnBrk="1" hangingPunct="1"/>
            <a:r>
              <a:rPr dirty="0"/>
              <a:t>How Excel Stores Dates</a:t>
            </a:r>
            <a:endParaRPr dirty="0"/>
          </a:p>
        </p:txBody>
      </p:sp>
      <p:sp>
        <p:nvSpPr>
          <p:cNvPr id="217092" name="Rectangle 3"/>
          <p:cNvSpPr>
            <a:spLocks noGrp="1"/>
          </p:cNvSpPr>
          <p:nvPr>
            <p:ph type="body" sz="half" idx="1"/>
          </p:nvPr>
        </p:nvSpPr>
        <p:spPr>
          <a:xfrm>
            <a:off x="304800" y="1447800"/>
            <a:ext cx="8575675" cy="5410200"/>
          </a:xfrm>
          <a:ln/>
        </p:spPr>
        <p:txBody>
          <a:bodyPr wrap="square" lIns="91440" tIns="45720" rIns="91440" bIns="45720" anchor="t"/>
          <a:p>
            <a:pPr eaLnBrk="1" hangingPunct="1"/>
            <a:r>
              <a:rPr sz="2400" dirty="0"/>
              <a:t>Dates are stored in Excel as the number of days since Dec 31, 1899 for that date. (ex. Jan 1, 1900 is stored as the number 1).</a:t>
            </a:r>
            <a:endParaRPr sz="2400" dirty="0"/>
          </a:p>
          <a:p>
            <a:pPr eaLnBrk="1" hangingPunct="1"/>
            <a:r>
              <a:rPr sz="2400" dirty="0"/>
              <a:t>To see this, type a date in a cell and then press Ctrl-` to see the “formulas view”.</a:t>
            </a:r>
            <a:endParaRPr sz="2400" dirty="0"/>
          </a:p>
          <a:p>
            <a:pPr eaLnBrk="1" hangingPunct="1"/>
            <a:r>
              <a:rPr sz="2400" b="1" u="sng" dirty="0"/>
              <a:t>Example</a:t>
            </a:r>
            <a:endParaRPr sz="2400" b="1" u="sng" dirty="0"/>
          </a:p>
          <a:p>
            <a:pPr lvl="1" eaLnBrk="1" hangingPunct="1"/>
            <a:r>
              <a:rPr sz="2000" b="1" dirty="0"/>
              <a:t>Values View</a:t>
            </a:r>
            <a:br>
              <a:rPr sz="2000" b="1" dirty="0"/>
            </a:br>
            <a:endParaRPr sz="2000" b="1" dirty="0"/>
          </a:p>
          <a:p>
            <a:pPr lvl="1" eaLnBrk="1" hangingPunct="1"/>
            <a:endParaRPr sz="2000" b="1" dirty="0"/>
          </a:p>
          <a:p>
            <a:pPr lvl="1" eaLnBrk="1" hangingPunct="1"/>
            <a:endParaRPr sz="2000" dirty="0"/>
          </a:p>
          <a:p>
            <a:pPr lvl="1" eaLnBrk="1" hangingPunct="1"/>
            <a:endParaRPr sz="2000" dirty="0"/>
          </a:p>
          <a:p>
            <a:pPr lvl="1" eaLnBrk="1" hangingPunct="1"/>
            <a:r>
              <a:rPr sz="2000" b="1" dirty="0"/>
              <a:t>Formulas View</a:t>
            </a:r>
            <a:endParaRPr sz="2000" b="1" dirty="0"/>
          </a:p>
          <a:p>
            <a:pPr eaLnBrk="1" hangingPunct="1"/>
            <a:endParaRPr sz="2400" b="1" dirty="0"/>
          </a:p>
        </p:txBody>
      </p:sp>
      <p:sp>
        <p:nvSpPr>
          <p:cNvPr id="217093" name="Text Box 8"/>
          <p:cNvSpPr txBox="1"/>
          <p:nvPr/>
        </p:nvSpPr>
        <p:spPr>
          <a:xfrm>
            <a:off x="7250113" y="3871913"/>
            <a:ext cx="1581150" cy="1190625"/>
          </a:xfrm>
          <a:prstGeom prst="rect">
            <a:avLst/>
          </a:prstGeom>
          <a:noFill/>
          <a:ln w="3175">
            <a:noFill/>
          </a:ln>
        </p:spPr>
        <p:txBody>
          <a:bodyPr anchor="t">
            <a:spAutoFit/>
          </a:bodyPr>
          <a:p>
            <a:r>
              <a:rPr sz="1800" dirty="0">
                <a:latin typeface="Times New Roman" panose="02020603050405020304" pitchFamily="18" charset="0"/>
              </a:rPr>
              <a:t>Dates become numbers in “formulas view”</a:t>
            </a:r>
            <a:endParaRPr sz="1800" dirty="0">
              <a:latin typeface="Times New Roman" panose="02020603050405020304" pitchFamily="18" charset="0"/>
            </a:endParaRPr>
          </a:p>
        </p:txBody>
      </p:sp>
      <p:sp>
        <p:nvSpPr>
          <p:cNvPr id="217094" name="Line 9"/>
          <p:cNvSpPr/>
          <p:nvPr/>
        </p:nvSpPr>
        <p:spPr>
          <a:xfrm flipH="1">
            <a:off x="5575300" y="4240213"/>
            <a:ext cx="1527175" cy="234950"/>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17095" name="Line 11"/>
          <p:cNvSpPr/>
          <p:nvPr/>
        </p:nvSpPr>
        <p:spPr>
          <a:xfrm flipH="1">
            <a:off x="5016500" y="4532313"/>
            <a:ext cx="2193925" cy="1444625"/>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graphicFrame>
        <p:nvGraphicFramePr>
          <p:cNvPr id="217096" name="Object 12"/>
          <p:cNvGraphicFramePr/>
          <p:nvPr/>
        </p:nvGraphicFramePr>
        <p:xfrm>
          <a:off x="3116263" y="3857625"/>
          <a:ext cx="3208337" cy="1103313"/>
        </p:xfrm>
        <a:graphic>
          <a:graphicData uri="http://schemas.openxmlformats.org/presentationml/2006/ole">
            <mc:AlternateContent xmlns:mc="http://schemas.openxmlformats.org/markup-compatibility/2006">
              <mc:Choice xmlns:v="urn:schemas-microsoft-com:vml" Requires="v">
                <p:oleObj spid="_x0000_s3125" name="" r:id="rId3" imgW="2105025" imgH="723900" progId="Paint.Picture">
                  <p:embed/>
                </p:oleObj>
              </mc:Choice>
              <mc:Fallback>
                <p:oleObj name="" r:id="rId3" imgW="2105025" imgH="723900" progId="Paint.Picture">
                  <p:embed/>
                  <p:pic>
                    <p:nvPicPr>
                      <p:cNvPr id="0" name="Picture 3124"/>
                      <p:cNvPicPr/>
                      <p:nvPr/>
                    </p:nvPicPr>
                    <p:blipFill>
                      <a:blip r:embed="rId4"/>
                      <a:stretch>
                        <a:fillRect/>
                      </a:stretch>
                    </p:blipFill>
                    <p:spPr>
                      <a:xfrm>
                        <a:off x="3116263" y="3857625"/>
                        <a:ext cx="3208337" cy="1103313"/>
                      </a:xfrm>
                      <a:prstGeom prst="rect">
                        <a:avLst/>
                      </a:prstGeom>
                      <a:noFill/>
                      <a:ln w="38100">
                        <a:noFill/>
                        <a:miter/>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19138" name="Rectangle 2"/>
          <p:cNvSpPr>
            <a:spLocks noGrp="1"/>
          </p:cNvSpPr>
          <p:nvPr>
            <p:ph type="title"/>
          </p:nvPr>
        </p:nvSpPr>
        <p:spPr>
          <a:ln/>
        </p:spPr>
        <p:txBody>
          <a:bodyPr wrap="square" lIns="91440" tIns="45720" rIns="91440" bIns="45720" anchor="ctr"/>
          <a:p>
            <a:pPr eaLnBrk="1" hangingPunct="1"/>
            <a:r>
              <a:rPr dirty="0"/>
              <a:t>Times and Dates in the same Cell</a:t>
            </a:r>
            <a:endParaRPr dirty="0"/>
          </a:p>
        </p:txBody>
      </p:sp>
      <p:sp>
        <p:nvSpPr>
          <p:cNvPr id="219139" name="Rectangle 12"/>
          <p:cNvSpPr>
            <a:spLocks noGrp="1"/>
          </p:cNvSpPr>
          <p:nvPr>
            <p:ph idx="1"/>
          </p:nvPr>
        </p:nvSpPr>
        <p:spPr>
          <a:ln/>
        </p:spPr>
        <p:txBody>
          <a:bodyPr wrap="square" lIns="91440" tIns="45720" rIns="91440" bIns="45720" anchor="t"/>
          <a:p>
            <a:pPr eaLnBrk="1" hangingPunct="1">
              <a:lnSpc>
                <a:spcPct val="80000"/>
              </a:lnSpc>
            </a:pPr>
            <a:r>
              <a:rPr sz="1800" dirty="0"/>
              <a:t>A cell can contain both a date and a time.</a:t>
            </a:r>
            <a:endParaRPr sz="1800" dirty="0"/>
          </a:p>
          <a:p>
            <a:pPr eaLnBrk="1" hangingPunct="1">
              <a:lnSpc>
                <a:spcPct val="80000"/>
              </a:lnSpc>
            </a:pPr>
            <a:r>
              <a:rPr sz="1800" dirty="0"/>
              <a:t>The value of both the date and the time is stored internally as a single decimal number. </a:t>
            </a:r>
            <a:endParaRPr sz="1800" dirty="0"/>
          </a:p>
          <a:p>
            <a:pPr eaLnBrk="1" hangingPunct="1">
              <a:lnSpc>
                <a:spcPct val="80000"/>
              </a:lnSpc>
            </a:pPr>
            <a:r>
              <a:rPr sz="1800" dirty="0"/>
              <a:t>The </a:t>
            </a:r>
            <a:r>
              <a:rPr sz="1800" u="sng" dirty="0"/>
              <a:t>whole number portion</a:t>
            </a:r>
            <a:r>
              <a:rPr sz="1800" dirty="0"/>
              <a:t> represents the </a:t>
            </a:r>
            <a:r>
              <a:rPr sz="1800" u="sng" dirty="0"/>
              <a:t>DATE</a:t>
            </a:r>
            <a:r>
              <a:rPr sz="1800" dirty="0"/>
              <a:t> and is the number of days since Dec. 31, 1899</a:t>
            </a:r>
            <a:endParaRPr sz="1800" dirty="0"/>
          </a:p>
          <a:p>
            <a:pPr eaLnBrk="1" hangingPunct="1">
              <a:lnSpc>
                <a:spcPct val="80000"/>
              </a:lnSpc>
            </a:pPr>
            <a:endParaRPr sz="1800" dirty="0"/>
          </a:p>
          <a:p>
            <a:pPr eaLnBrk="1" hangingPunct="1">
              <a:lnSpc>
                <a:spcPct val="80000"/>
              </a:lnSpc>
            </a:pPr>
            <a:r>
              <a:rPr sz="1800" dirty="0"/>
              <a:t>The </a:t>
            </a:r>
            <a:r>
              <a:rPr sz="1800" u="sng" dirty="0"/>
              <a:t>decimal part</a:t>
            </a:r>
            <a:r>
              <a:rPr sz="1800" dirty="0"/>
              <a:t> represents the </a:t>
            </a:r>
            <a:r>
              <a:rPr sz="1800" u="sng" dirty="0"/>
              <a:t>TIME</a:t>
            </a:r>
            <a:r>
              <a:rPr sz="1800" dirty="0"/>
              <a:t> and is the fraction of the day that has elapsed.</a:t>
            </a:r>
            <a:endParaRPr sz="1800" dirty="0"/>
          </a:p>
          <a:p>
            <a:pPr eaLnBrk="1" hangingPunct="1">
              <a:lnSpc>
                <a:spcPct val="80000"/>
              </a:lnSpc>
            </a:pPr>
            <a:endParaRPr sz="1800" dirty="0"/>
          </a:p>
          <a:p>
            <a:pPr eaLnBrk="1" hangingPunct="1">
              <a:lnSpc>
                <a:spcPct val="80000"/>
              </a:lnSpc>
            </a:pPr>
            <a:r>
              <a:rPr sz="1800" dirty="0"/>
              <a:t>Examples:</a:t>
            </a:r>
            <a:endParaRPr sz="1800" dirty="0"/>
          </a:p>
          <a:p>
            <a:pPr lvl="1" eaLnBrk="1" hangingPunct="1">
              <a:lnSpc>
                <a:spcPct val="80000"/>
              </a:lnSpc>
            </a:pPr>
            <a:endParaRPr sz="1600" dirty="0"/>
          </a:p>
          <a:p>
            <a:pPr lvl="1" eaLnBrk="1" hangingPunct="1">
              <a:lnSpc>
                <a:spcPct val="80000"/>
              </a:lnSpc>
            </a:pPr>
            <a:r>
              <a:rPr sz="1600" dirty="0"/>
              <a:t>Jan 1, 1900 at 12AM is 1.0 (i.e. 1 day since Dec 31, 1899 and 0 percent of the day elapsed so far)</a:t>
            </a:r>
            <a:endParaRPr sz="1600" dirty="0"/>
          </a:p>
          <a:p>
            <a:pPr lvl="2" eaLnBrk="1" hangingPunct="1">
              <a:lnSpc>
                <a:spcPct val="80000"/>
              </a:lnSpc>
            </a:pPr>
            <a:endParaRPr sz="1400" dirty="0"/>
          </a:p>
          <a:p>
            <a:pPr lvl="1" eaLnBrk="1" hangingPunct="1">
              <a:lnSpc>
                <a:spcPct val="80000"/>
              </a:lnSpc>
            </a:pPr>
            <a:r>
              <a:rPr sz="1600" dirty="0"/>
              <a:t>Jan 1, 1900 at 12PM is 1.5 (i.e. 0.5 of the day elapsed)</a:t>
            </a:r>
            <a:endParaRPr sz="1600" dirty="0"/>
          </a:p>
          <a:p>
            <a:pPr lvl="2" eaLnBrk="1" hangingPunct="1">
              <a:lnSpc>
                <a:spcPct val="80000"/>
              </a:lnSpc>
            </a:pPr>
            <a:endParaRPr sz="1400" dirty="0"/>
          </a:p>
          <a:p>
            <a:pPr lvl="1" eaLnBrk="1" hangingPunct="1">
              <a:lnSpc>
                <a:spcPct val="80000"/>
              </a:lnSpc>
            </a:pPr>
            <a:r>
              <a:rPr sz="1600" dirty="0"/>
              <a:t>Jan 2, 1900 at 12PM is 2.5 (i.e. 2 days since Dec. 31, 1899)</a:t>
            </a:r>
            <a:endParaRPr sz="1600" dirty="0"/>
          </a:p>
          <a:p>
            <a:pPr lvl="2" eaLnBrk="1" hangingPunct="1">
              <a:lnSpc>
                <a:spcPct val="80000"/>
              </a:lnSpc>
            </a:pPr>
            <a:endParaRPr sz="1400" dirty="0"/>
          </a:p>
          <a:p>
            <a:pPr lvl="1" eaLnBrk="1" hangingPunct="1">
              <a:lnSpc>
                <a:spcPct val="80000"/>
              </a:lnSpc>
            </a:pPr>
            <a:r>
              <a:rPr sz="1600" dirty="0"/>
              <a:t>Feb 1, 1900 at 1:05 PM is 32.5451388888889 (i.e. 32 days since Dec 31, 1899 and 0.5451388888889 of the day elapsed by 1:05 PM. This makes sense as it is a little past noon so a little more than half of the day elapsed.</a:t>
            </a:r>
            <a:endParaRPr sz="16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21186" name="Rectangle 2"/>
          <p:cNvSpPr>
            <a:spLocks noGrp="1"/>
          </p:cNvSpPr>
          <p:nvPr>
            <p:ph type="title"/>
          </p:nvPr>
        </p:nvSpPr>
        <p:spPr>
          <a:ln/>
        </p:spPr>
        <p:txBody>
          <a:bodyPr wrap="square" lIns="91440" tIns="45720" rIns="91440" bIns="45720" anchor="ctr"/>
          <a:p>
            <a:pPr eaLnBrk="1" hangingPunct="1"/>
            <a:r>
              <a:rPr dirty="0"/>
              <a:t>Times and Dates - Example</a:t>
            </a:r>
            <a:endParaRPr dirty="0"/>
          </a:p>
        </p:txBody>
      </p:sp>
      <p:sp>
        <p:nvSpPr>
          <p:cNvPr id="221187" name="Rectangle 3"/>
          <p:cNvSpPr>
            <a:spLocks noGrp="1"/>
          </p:cNvSpPr>
          <p:nvPr>
            <p:ph idx="1"/>
          </p:nvPr>
        </p:nvSpPr>
        <p:spPr>
          <a:ln/>
        </p:spPr>
        <p:txBody>
          <a:bodyPr wrap="square" lIns="91440" tIns="45720" rIns="91440" bIns="45720" anchor="t"/>
          <a:p>
            <a:pPr eaLnBrk="1" hangingPunct="1"/>
            <a:r>
              <a:rPr dirty="0"/>
              <a:t>Values View</a:t>
            </a:r>
            <a:endParaRPr dirty="0"/>
          </a:p>
          <a:p>
            <a:pPr eaLnBrk="1" hangingPunct="1"/>
            <a:endParaRPr dirty="0"/>
          </a:p>
          <a:p>
            <a:pPr eaLnBrk="1" hangingPunct="1"/>
            <a:endParaRPr dirty="0"/>
          </a:p>
          <a:p>
            <a:pPr eaLnBrk="1" hangingPunct="1"/>
            <a:endParaRPr dirty="0"/>
          </a:p>
          <a:p>
            <a:pPr eaLnBrk="1" hangingPunct="1"/>
            <a:endParaRPr dirty="0"/>
          </a:p>
          <a:p>
            <a:pPr eaLnBrk="1" hangingPunct="1"/>
            <a:r>
              <a:rPr dirty="0"/>
              <a:t>Formulas View</a:t>
            </a:r>
            <a:endParaRPr dirty="0"/>
          </a:p>
        </p:txBody>
      </p:sp>
      <p:graphicFrame>
        <p:nvGraphicFramePr>
          <p:cNvPr id="221188" name="Object 4"/>
          <p:cNvGraphicFramePr>
            <a:graphicFrameLocks noGrp="1" noChangeAspect="1"/>
          </p:cNvGraphicFramePr>
          <p:nvPr>
            <p:ph idx="1"/>
          </p:nvPr>
        </p:nvGraphicFramePr>
        <p:xfrm>
          <a:off x="1250950" y="2128838"/>
          <a:ext cx="4341813" cy="1177925"/>
        </p:xfrm>
        <a:graphic>
          <a:graphicData uri="http://schemas.openxmlformats.org/presentationml/2006/ole">
            <mc:AlternateContent xmlns:mc="http://schemas.openxmlformats.org/markup-compatibility/2006">
              <mc:Choice xmlns:v="urn:schemas-microsoft-com:vml" Requires="v">
                <p:oleObj spid="_x0000_s3126" name="" r:id="rId1" imgW="2562225" imgH="695325" progId="Paint.Picture">
                  <p:embed/>
                </p:oleObj>
              </mc:Choice>
              <mc:Fallback>
                <p:oleObj name="" r:id="rId1" imgW="2562225" imgH="695325" progId="Paint.Picture">
                  <p:embed/>
                  <p:pic>
                    <p:nvPicPr>
                      <p:cNvPr id="0" name="Picture 3125"/>
                      <p:cNvPicPr/>
                      <p:nvPr/>
                    </p:nvPicPr>
                    <p:blipFill>
                      <a:blip r:embed="rId2"/>
                      <a:stretch>
                        <a:fillRect/>
                      </a:stretch>
                    </p:blipFill>
                    <p:spPr>
                      <a:xfrm>
                        <a:off x="1250950" y="2128838"/>
                        <a:ext cx="4341813" cy="1177925"/>
                      </a:xfrm>
                      <a:prstGeom prst="rect">
                        <a:avLst/>
                      </a:prstGeom>
                      <a:noFill/>
                      <a:ln>
                        <a:solidFill>
                          <a:schemeClr val="tx1"/>
                        </a:solidFill>
                        <a:miter/>
                      </a:ln>
                    </p:spPr>
                  </p:pic>
                </p:oleObj>
              </mc:Fallback>
            </mc:AlternateContent>
          </a:graphicData>
        </a:graphic>
      </p:graphicFrame>
      <p:graphicFrame>
        <p:nvGraphicFramePr>
          <p:cNvPr id="221189" name="Object 5"/>
          <p:cNvGraphicFramePr>
            <a:graphicFrameLocks noGrp="1"/>
          </p:cNvGraphicFramePr>
          <p:nvPr>
            <p:ph idx="1"/>
          </p:nvPr>
        </p:nvGraphicFramePr>
        <p:xfrm>
          <a:off x="1287463" y="5164138"/>
          <a:ext cx="4343400" cy="1163637"/>
        </p:xfrm>
        <a:graphic>
          <a:graphicData uri="http://schemas.openxmlformats.org/presentationml/2006/ole">
            <mc:AlternateContent xmlns:mc="http://schemas.openxmlformats.org/markup-compatibility/2006">
              <mc:Choice xmlns:v="urn:schemas-microsoft-com:vml" Requires="v">
                <p:oleObj spid="_x0000_s3127" name="" r:id="rId3" imgW="2628900" imgH="704850" progId="Paint.Picture">
                  <p:embed/>
                </p:oleObj>
              </mc:Choice>
              <mc:Fallback>
                <p:oleObj name="" r:id="rId3" imgW="2628900" imgH="704850" progId="Paint.Picture">
                  <p:embed/>
                  <p:pic>
                    <p:nvPicPr>
                      <p:cNvPr id="0" name="Picture 3126"/>
                      <p:cNvPicPr/>
                      <p:nvPr/>
                    </p:nvPicPr>
                    <p:blipFill>
                      <a:blip r:embed="rId4"/>
                      <a:stretch>
                        <a:fillRect/>
                      </a:stretch>
                    </p:blipFill>
                    <p:spPr>
                      <a:xfrm>
                        <a:off x="1287463" y="5164138"/>
                        <a:ext cx="4343400" cy="1163637"/>
                      </a:xfrm>
                      <a:prstGeom prst="rect">
                        <a:avLst/>
                      </a:prstGeom>
                      <a:noFill/>
                      <a:ln>
                        <a:solidFill>
                          <a:schemeClr val="tx1"/>
                        </a:solidFill>
                        <a:miter/>
                      </a:ln>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23234" name="Rectangle 2"/>
          <p:cNvSpPr>
            <a:spLocks noGrp="1"/>
          </p:cNvSpPr>
          <p:nvPr>
            <p:ph type="title"/>
          </p:nvPr>
        </p:nvSpPr>
        <p:spPr>
          <a:ln/>
        </p:spPr>
        <p:txBody>
          <a:bodyPr wrap="square" lIns="91440" tIns="45720" rIns="91440" bIns="45720" anchor="ctr"/>
          <a:p>
            <a:pPr eaLnBrk="1" hangingPunct="1"/>
            <a:r>
              <a:rPr dirty="0"/>
              <a:t>Date Arithmetic</a:t>
            </a:r>
            <a:endParaRPr dirty="0"/>
          </a:p>
        </p:txBody>
      </p:sp>
      <p:sp>
        <p:nvSpPr>
          <p:cNvPr id="223235" name="Rectangle 3"/>
          <p:cNvSpPr>
            <a:spLocks noGrp="1"/>
          </p:cNvSpPr>
          <p:nvPr>
            <p:ph idx="1"/>
          </p:nvPr>
        </p:nvSpPr>
        <p:spPr>
          <a:ln/>
        </p:spPr>
        <p:txBody>
          <a:bodyPr wrap="square" lIns="91440" tIns="45720" rIns="91440" bIns="45720" anchor="t"/>
          <a:p>
            <a:pPr eaLnBrk="1" hangingPunct="1">
              <a:lnSpc>
                <a:spcPct val="80000"/>
              </a:lnSpc>
            </a:pPr>
            <a:r>
              <a:rPr sz="2400" dirty="0"/>
              <a:t>You can do arithmetic with dates.</a:t>
            </a:r>
            <a:endParaRPr sz="2400" dirty="0"/>
          </a:p>
          <a:p>
            <a:pPr eaLnBrk="1" hangingPunct="1">
              <a:lnSpc>
                <a:spcPct val="80000"/>
              </a:lnSpc>
            </a:pPr>
            <a:r>
              <a:rPr sz="2400" dirty="0"/>
              <a:t>Add and subtract days by adding and subtracting whole numbers.</a:t>
            </a:r>
            <a:endParaRPr sz="2400" dirty="0"/>
          </a:p>
          <a:p>
            <a:pPr eaLnBrk="1" hangingPunct="1">
              <a:lnSpc>
                <a:spcPct val="80000"/>
              </a:lnSpc>
            </a:pPr>
            <a:r>
              <a:rPr sz="2400" dirty="0"/>
              <a:t>Add and subtract times by adding and subtracting fractional values.</a:t>
            </a:r>
            <a:endParaRPr sz="2400" dirty="0"/>
          </a:p>
          <a:p>
            <a:pPr eaLnBrk="1" hangingPunct="1">
              <a:lnSpc>
                <a:spcPct val="80000"/>
              </a:lnSpc>
            </a:pPr>
            <a:endParaRPr sz="2400" dirty="0"/>
          </a:p>
          <a:p>
            <a:pPr eaLnBrk="1" hangingPunct="1">
              <a:lnSpc>
                <a:spcPct val="80000"/>
              </a:lnSpc>
            </a:pPr>
            <a:r>
              <a:rPr sz="2400" dirty="0"/>
              <a:t>Examples</a:t>
            </a:r>
            <a:br>
              <a:rPr sz="2400" dirty="0"/>
            </a:br>
            <a:r>
              <a:rPr sz="1800" dirty="0"/>
              <a:t>=A1+7	(one week after the date in A1)</a:t>
            </a:r>
            <a:br>
              <a:rPr sz="1800" dirty="0"/>
            </a:br>
            <a:br>
              <a:rPr sz="1800" dirty="0"/>
            </a:br>
            <a:r>
              <a:rPr sz="1800" dirty="0"/>
              <a:t>=A1-5*7	(5 weeks before the date in A1)</a:t>
            </a:r>
            <a:br>
              <a:rPr sz="1800" dirty="0"/>
            </a:br>
            <a:br>
              <a:rPr sz="1800" dirty="0"/>
            </a:br>
            <a:r>
              <a:rPr sz="1800" dirty="0"/>
              <a:t>=A1- (1/24)	(one hour before the time specified in A1)</a:t>
            </a:r>
            <a:br>
              <a:rPr sz="1800" dirty="0"/>
            </a:br>
            <a:br>
              <a:rPr sz="1800" dirty="0"/>
            </a:br>
            <a:r>
              <a:rPr sz="1800" dirty="0"/>
              <a:t>=A1+ (3/24)	(three hours after the time specified in A1) </a:t>
            </a:r>
            <a:br>
              <a:rPr sz="1800" dirty="0"/>
            </a:br>
            <a:br>
              <a:rPr sz="1800" dirty="0"/>
            </a:br>
            <a:r>
              <a:rPr sz="1800" dirty="0"/>
              <a:t>=A1+2.5	(two and a half days after the time specified in A1)</a:t>
            </a:r>
            <a:br>
              <a:rPr sz="1800" dirty="0"/>
            </a:br>
            <a:br>
              <a:rPr sz="1800" dirty="0"/>
            </a:br>
            <a:r>
              <a:rPr sz="1800" dirty="0"/>
              <a:t>=A1-A2+1	(the # of days between the date in A1 and the date in A2)</a:t>
            </a:r>
            <a:endParaRPr sz="1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25282" name="Rectangle 2"/>
          <p:cNvSpPr>
            <a:spLocks noGrp="1"/>
          </p:cNvSpPr>
          <p:nvPr>
            <p:ph type="title"/>
          </p:nvPr>
        </p:nvSpPr>
        <p:spPr>
          <a:ln/>
        </p:spPr>
        <p:txBody>
          <a:bodyPr wrap="square" lIns="91440" tIns="45720" rIns="91440" bIns="45720" anchor="ctr"/>
          <a:p>
            <a:pPr eaLnBrk="1" hangingPunct="1"/>
            <a:r>
              <a:rPr dirty="0"/>
              <a:t>Formatting cells with Dates and Times</a:t>
            </a:r>
            <a:endParaRPr dirty="0"/>
          </a:p>
        </p:txBody>
      </p:sp>
      <p:sp>
        <p:nvSpPr>
          <p:cNvPr id="225283" name="Rectangle 3"/>
          <p:cNvSpPr>
            <a:spLocks noGrp="1"/>
          </p:cNvSpPr>
          <p:nvPr>
            <p:ph type="body" sz="half" idx="1"/>
          </p:nvPr>
        </p:nvSpPr>
        <p:spPr>
          <a:ln/>
        </p:spPr>
        <p:txBody>
          <a:bodyPr wrap="square" lIns="91440" tIns="45720" rIns="91440" bIns="45720" anchor="t"/>
          <a:p>
            <a:pPr eaLnBrk="1" hangingPunct="1"/>
            <a:r>
              <a:rPr sz="2400" dirty="0"/>
              <a:t>Right click on the cell and choose “Format Cells”</a:t>
            </a:r>
            <a:endParaRPr sz="2400" dirty="0"/>
          </a:p>
          <a:p>
            <a:pPr eaLnBrk="1" hangingPunct="1"/>
            <a:r>
              <a:rPr sz="2400" dirty="0"/>
              <a:t>From the “Category” list in the “Number” tab either</a:t>
            </a:r>
            <a:endParaRPr sz="2400" dirty="0"/>
          </a:p>
          <a:p>
            <a:pPr lvl="1" eaLnBrk="1" hangingPunct="1"/>
            <a:r>
              <a:rPr sz="2000" dirty="0"/>
              <a:t>Choose “Date”, “Time” or “Custom” and choose an appropriate looking format</a:t>
            </a:r>
            <a:br>
              <a:rPr sz="2000" dirty="0"/>
            </a:br>
            <a:br>
              <a:rPr sz="2000" dirty="0"/>
            </a:br>
            <a:r>
              <a:rPr sz="2000" dirty="0"/>
              <a:t>		OR </a:t>
            </a:r>
            <a:br>
              <a:rPr sz="2000" dirty="0"/>
            </a:br>
            <a:endParaRPr sz="2000" dirty="0"/>
          </a:p>
          <a:p>
            <a:pPr lvl="1" eaLnBrk="1" hangingPunct="1"/>
            <a:r>
              <a:rPr sz="2000" dirty="0"/>
              <a:t>If you choose “General” or “Number”, the internal number for the Date/Time will be displayed in the spreadsheet even in the “values” view.</a:t>
            </a:r>
            <a:endParaRPr sz="2000" dirty="0"/>
          </a:p>
        </p:txBody>
      </p:sp>
      <p:pic>
        <p:nvPicPr>
          <p:cNvPr id="225284" name="Picture 4"/>
          <p:cNvPicPr>
            <a:picLocks noGrp="1" noChangeAspect="1"/>
          </p:cNvPicPr>
          <p:nvPr>
            <p:ph sz="half" idx="2"/>
          </p:nvPr>
        </p:nvPicPr>
        <p:blipFill>
          <a:blip r:embed="rId1"/>
          <a:stretch>
            <a:fillRect/>
          </a:stretch>
        </p:blipFill>
        <p:spPr>
          <a:xfrm>
            <a:off x="4979988" y="1495425"/>
            <a:ext cx="3800475" cy="3668713"/>
          </a:xfrm>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27330" name="Rectangle 2"/>
          <p:cNvSpPr>
            <a:spLocks noGrp="1"/>
          </p:cNvSpPr>
          <p:nvPr>
            <p:ph type="ctrTitle"/>
          </p:nvPr>
        </p:nvSpPr>
        <p:spPr>
          <a:xfrm>
            <a:off x="685800" y="2286000"/>
            <a:ext cx="7772400" cy="1143000"/>
          </a:xfrm>
          <a:ln/>
        </p:spPr>
        <p:txBody>
          <a:bodyPr wrap="square" lIns="91440" tIns="45720" rIns="91440" bIns="45720" anchor="ctr"/>
          <a:p>
            <a:pPr eaLnBrk="1" hangingPunct="1"/>
            <a:r>
              <a:rPr dirty="0">
                <a:latin typeface="+mj-lt"/>
                <a:ea typeface="+mj-ea"/>
                <a:cs typeface="+mj-cs"/>
              </a:rPr>
              <a:t>Logical (AKA boolean) values</a:t>
            </a:r>
            <a:endParaRPr dirty="0">
              <a:latin typeface="+mj-lt"/>
              <a:ea typeface="+mj-ea"/>
              <a:cs typeface="+mj-cs"/>
            </a:endParaRPr>
          </a:p>
        </p:txBody>
      </p:sp>
      <p:sp>
        <p:nvSpPr>
          <p:cNvPr id="227331"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29378" name="Rectangle 2"/>
          <p:cNvSpPr>
            <a:spLocks noGrp="1"/>
          </p:cNvSpPr>
          <p:nvPr>
            <p:ph type="title"/>
          </p:nvPr>
        </p:nvSpPr>
        <p:spPr>
          <a:ln/>
        </p:spPr>
        <p:txBody>
          <a:bodyPr wrap="square" lIns="91440" tIns="45720" rIns="91440" bIns="45720" anchor="ctr"/>
          <a:p>
            <a:pPr eaLnBrk="1" hangingPunct="1"/>
            <a:r>
              <a:rPr dirty="0"/>
              <a:t>TRUE and FALSE</a:t>
            </a:r>
            <a:endParaRPr dirty="0"/>
          </a:p>
        </p:txBody>
      </p:sp>
      <p:sp>
        <p:nvSpPr>
          <p:cNvPr id="229379" name="Rectangle 3"/>
          <p:cNvSpPr>
            <a:spLocks noGrp="1"/>
          </p:cNvSpPr>
          <p:nvPr>
            <p:ph idx="1"/>
          </p:nvPr>
        </p:nvSpPr>
        <p:spPr>
          <a:ln/>
        </p:spPr>
        <p:txBody>
          <a:bodyPr wrap="square" lIns="91440" tIns="45720" rIns="91440" bIns="45720" anchor="t"/>
          <a:p>
            <a:pPr eaLnBrk="1" hangingPunct="1"/>
            <a:r>
              <a:rPr dirty="0"/>
              <a:t>A logical value can be one of only two values</a:t>
            </a:r>
            <a:br>
              <a:rPr dirty="0"/>
            </a:br>
            <a:br>
              <a:rPr dirty="0"/>
            </a:br>
            <a:br>
              <a:rPr dirty="0"/>
            </a:br>
            <a:r>
              <a:rPr dirty="0"/>
              <a:t>			TRUE</a:t>
            </a:r>
            <a:br>
              <a:rPr dirty="0"/>
            </a:br>
            <a:br>
              <a:rPr dirty="0"/>
            </a:br>
            <a:r>
              <a:rPr dirty="0"/>
              <a:t>			    or</a:t>
            </a:r>
            <a:br>
              <a:rPr dirty="0"/>
            </a:br>
            <a:br>
              <a:rPr dirty="0"/>
            </a:br>
            <a:r>
              <a:rPr dirty="0"/>
              <a:t>			FALSE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8674" name="Rectangle 2"/>
          <p:cNvSpPr>
            <a:spLocks noGrp="1"/>
          </p:cNvSpPr>
          <p:nvPr>
            <p:ph type="title"/>
          </p:nvPr>
        </p:nvSpPr>
        <p:spPr>
          <a:ln/>
        </p:spPr>
        <p:txBody>
          <a:bodyPr wrap="square" lIns="91440" tIns="45720" rIns="91440" bIns="45720" anchor="ctr"/>
          <a:p>
            <a:pPr eaLnBrk="1" hangingPunct="1"/>
            <a:r>
              <a:rPr dirty="0"/>
              <a:t>Cell Names (ex. B4)</a:t>
            </a:r>
            <a:endParaRPr dirty="0"/>
          </a:p>
        </p:txBody>
      </p:sp>
      <p:sp>
        <p:nvSpPr>
          <p:cNvPr id="28675" name="Rectangle 3"/>
          <p:cNvSpPr>
            <a:spLocks noGrp="1"/>
          </p:cNvSpPr>
          <p:nvPr>
            <p:ph idx="1"/>
          </p:nvPr>
        </p:nvSpPr>
        <p:spPr>
          <a:xfrm>
            <a:off x="231775" y="1116013"/>
            <a:ext cx="3581400" cy="5257800"/>
          </a:xfrm>
          <a:ln/>
        </p:spPr>
        <p:txBody>
          <a:bodyPr wrap="square" lIns="91440" tIns="45720" rIns="91440" bIns="45720" anchor="t"/>
          <a:p>
            <a:pPr eaLnBrk="1" hangingPunct="1">
              <a:lnSpc>
                <a:spcPct val="80000"/>
              </a:lnSpc>
            </a:pPr>
            <a:r>
              <a:rPr sz="1600" dirty="0"/>
              <a:t>The name of a cell is a combination of the </a:t>
            </a:r>
            <a:r>
              <a:rPr sz="1600" b="1" u="sng" dirty="0"/>
              <a:t>Letter Of The Column</a:t>
            </a:r>
            <a:r>
              <a:rPr sz="1600" dirty="0"/>
              <a:t> that the cell is in followed by the </a:t>
            </a:r>
            <a:r>
              <a:rPr sz="1600" b="1" u="sng" dirty="0"/>
              <a:t>Number Of The Row</a:t>
            </a:r>
            <a:r>
              <a:rPr sz="1600" dirty="0"/>
              <a:t> that the cell is in. </a:t>
            </a:r>
            <a:endParaRPr sz="1600" dirty="0"/>
          </a:p>
          <a:p>
            <a:pPr eaLnBrk="1" hangingPunct="1">
              <a:lnSpc>
                <a:spcPct val="80000"/>
              </a:lnSpc>
            </a:pPr>
            <a:endParaRPr sz="1600" dirty="0"/>
          </a:p>
          <a:p>
            <a:pPr eaLnBrk="1" hangingPunct="1">
              <a:lnSpc>
                <a:spcPct val="80000"/>
              </a:lnSpc>
            </a:pPr>
            <a:r>
              <a:rPr sz="1600" dirty="0"/>
              <a:t>Example: the selected cell in the picture is named </a:t>
            </a:r>
            <a:r>
              <a:rPr sz="1600" b="1" u="sng" dirty="0"/>
              <a:t>B4</a:t>
            </a:r>
            <a:r>
              <a:rPr sz="1600" i="1" dirty="0"/>
              <a:t>  (NOT 4B)</a:t>
            </a:r>
            <a:r>
              <a:rPr sz="1600" dirty="0"/>
              <a:t> </a:t>
            </a:r>
            <a:endParaRPr sz="1600" dirty="0"/>
          </a:p>
          <a:p>
            <a:pPr eaLnBrk="1" hangingPunct="1">
              <a:lnSpc>
                <a:spcPct val="80000"/>
              </a:lnSpc>
            </a:pPr>
            <a:endParaRPr sz="1600" dirty="0"/>
          </a:p>
          <a:p>
            <a:pPr eaLnBrk="1" hangingPunct="1">
              <a:lnSpc>
                <a:spcPct val="80000"/>
              </a:lnSpc>
            </a:pPr>
            <a:r>
              <a:rPr sz="1600" dirty="0"/>
              <a:t>Excel automatically shows the the name of the </a:t>
            </a:r>
            <a:r>
              <a:rPr sz="1600" b="1" u="sng" dirty="0"/>
              <a:t>currently selected cell </a:t>
            </a:r>
            <a:r>
              <a:rPr sz="1600" dirty="0"/>
              <a:t>in the  “</a:t>
            </a:r>
            <a:r>
              <a:rPr sz="1600" b="1" u="sng" dirty="0"/>
              <a:t>name box</a:t>
            </a:r>
            <a:r>
              <a:rPr sz="1600" dirty="0"/>
              <a:t>” (located above the worksheet).</a:t>
            </a:r>
            <a:endParaRPr sz="1600" dirty="0"/>
          </a:p>
          <a:p>
            <a:pPr eaLnBrk="1" hangingPunct="1">
              <a:lnSpc>
                <a:spcPct val="80000"/>
              </a:lnSpc>
            </a:pPr>
            <a:endParaRPr sz="1600" i="1" dirty="0"/>
          </a:p>
          <a:p>
            <a:pPr eaLnBrk="1" hangingPunct="1">
              <a:lnSpc>
                <a:spcPct val="80000"/>
              </a:lnSpc>
            </a:pPr>
            <a:r>
              <a:rPr sz="1600" dirty="0"/>
              <a:t>The letter </a:t>
            </a:r>
            <a:r>
              <a:rPr sz="1600" b="1" i="1" dirty="0"/>
              <a:t>must</a:t>
            </a:r>
            <a:r>
              <a:rPr sz="1600" dirty="0"/>
              <a:t> come first (i.e. B4, NOT 4B) and there may NOT be any spaces between the letter and the number.</a:t>
            </a:r>
            <a:endParaRPr sz="1600" dirty="0"/>
          </a:p>
          <a:p>
            <a:pPr eaLnBrk="1" hangingPunct="1">
              <a:lnSpc>
                <a:spcPct val="80000"/>
              </a:lnSpc>
            </a:pPr>
            <a:endParaRPr sz="1600" dirty="0"/>
          </a:p>
          <a:p>
            <a:pPr eaLnBrk="1" hangingPunct="1">
              <a:lnSpc>
                <a:spcPct val="80000"/>
              </a:lnSpc>
            </a:pPr>
            <a:r>
              <a:rPr sz="1600" dirty="0"/>
              <a:t>We will learn later why it is important to understand how to name cells.</a:t>
            </a:r>
            <a:endParaRPr sz="1600" dirty="0"/>
          </a:p>
        </p:txBody>
      </p:sp>
      <p:graphicFrame>
        <p:nvGraphicFramePr>
          <p:cNvPr id="28676" name="Object 4"/>
          <p:cNvGraphicFramePr>
            <a:graphicFrameLocks noGrp="1"/>
          </p:cNvGraphicFramePr>
          <p:nvPr>
            <p:ph idx="1"/>
          </p:nvPr>
        </p:nvGraphicFramePr>
        <p:xfrm>
          <a:off x="3962400" y="2082800"/>
          <a:ext cx="4938713" cy="4440238"/>
        </p:xfrm>
        <a:graphic>
          <a:graphicData uri="http://schemas.openxmlformats.org/presentationml/2006/ole">
            <mc:AlternateContent xmlns:mc="http://schemas.openxmlformats.org/markup-compatibility/2006">
              <mc:Choice xmlns:v="urn:schemas-microsoft-com:vml" Requires="v">
                <p:oleObj spid="_x0000_s3082" name="" r:id="rId1" imgW="3019425" imgH="2714625" progId="Paint.Picture">
                  <p:embed/>
                </p:oleObj>
              </mc:Choice>
              <mc:Fallback>
                <p:oleObj name="" r:id="rId1" imgW="3019425" imgH="2714625" progId="Paint.Picture">
                  <p:embed/>
                  <p:pic>
                    <p:nvPicPr>
                      <p:cNvPr id="0" name="Picture 3081"/>
                      <p:cNvPicPr/>
                      <p:nvPr/>
                    </p:nvPicPr>
                    <p:blipFill>
                      <a:blip r:embed="rId2"/>
                      <a:stretch>
                        <a:fillRect/>
                      </a:stretch>
                    </p:blipFill>
                    <p:spPr>
                      <a:xfrm>
                        <a:off x="3962400" y="2082800"/>
                        <a:ext cx="4938713" cy="4440238"/>
                      </a:xfrm>
                      <a:prstGeom prst="rect">
                        <a:avLst/>
                      </a:prstGeom>
                      <a:noFill/>
                      <a:ln w="3175">
                        <a:solidFill>
                          <a:schemeClr val="tx1"/>
                        </a:solidFill>
                        <a:miter/>
                      </a:ln>
                    </p:spPr>
                  </p:pic>
                </p:oleObj>
              </mc:Fallback>
            </mc:AlternateContent>
          </a:graphicData>
        </a:graphic>
      </p:graphicFrame>
      <p:sp>
        <p:nvSpPr>
          <p:cNvPr id="28677" name="Oval 9"/>
          <p:cNvSpPr/>
          <p:nvPr/>
        </p:nvSpPr>
        <p:spPr>
          <a:xfrm>
            <a:off x="3886200" y="1778000"/>
            <a:ext cx="1600200" cy="762000"/>
          </a:xfrm>
          <a:prstGeom prst="ellipse">
            <a:avLst/>
          </a:prstGeom>
          <a:noFill/>
          <a:ln w="31750" cap="flat" cmpd="sng">
            <a:solidFill>
              <a:srgbClr val="339966"/>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8678" name="Line 10"/>
          <p:cNvSpPr/>
          <p:nvPr/>
        </p:nvSpPr>
        <p:spPr>
          <a:xfrm flipH="1">
            <a:off x="5334000" y="1549400"/>
            <a:ext cx="1143000" cy="381000"/>
          </a:xfrm>
          <a:prstGeom prst="line">
            <a:avLst/>
          </a:prstGeom>
          <a:ln w="31750" cap="flat" cmpd="sng">
            <a:solidFill>
              <a:srgbClr val="339966"/>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8679" name="Oval 11"/>
          <p:cNvSpPr/>
          <p:nvPr/>
        </p:nvSpPr>
        <p:spPr>
          <a:xfrm>
            <a:off x="5105400" y="3225800"/>
            <a:ext cx="1600200" cy="762000"/>
          </a:xfrm>
          <a:prstGeom prst="ellipse">
            <a:avLst/>
          </a:prstGeom>
          <a:noFill/>
          <a:ln w="31750" cap="flat" cmpd="sng">
            <a:solidFill>
              <a:srgbClr val="339966"/>
            </a:solidFill>
            <a:prstDash val="dash"/>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8680" name="Line 12"/>
          <p:cNvSpPr/>
          <p:nvPr/>
        </p:nvSpPr>
        <p:spPr>
          <a:xfrm flipV="1">
            <a:off x="6477000" y="1778000"/>
            <a:ext cx="1752600" cy="1524000"/>
          </a:xfrm>
          <a:prstGeom prst="line">
            <a:avLst/>
          </a:prstGeom>
          <a:ln w="31750" cap="flat" cmpd="sng">
            <a:solidFill>
              <a:srgbClr val="339966"/>
            </a:solidFill>
            <a:prstDash val="dash"/>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8681" name="Text Box 14"/>
          <p:cNvSpPr txBox="1"/>
          <p:nvPr/>
        </p:nvSpPr>
        <p:spPr>
          <a:xfrm>
            <a:off x="6477000" y="1092200"/>
            <a:ext cx="990600" cy="644525"/>
          </a:xfrm>
          <a:prstGeom prst="rect">
            <a:avLst/>
          </a:prstGeom>
          <a:noFill/>
          <a:ln w="3175" cap="flat" cmpd="sng">
            <a:solidFill>
              <a:srgbClr val="008000"/>
            </a:solidFill>
            <a:prstDash val="solid"/>
            <a:miter/>
            <a:headEnd type="none" w="med" len="med"/>
            <a:tailEnd type="none" w="med" len="med"/>
          </a:ln>
        </p:spPr>
        <p:txBody>
          <a:bodyPr anchor="t">
            <a:spAutoFit/>
          </a:bodyPr>
          <a:p>
            <a:r>
              <a:rPr sz="1800" dirty="0">
                <a:solidFill>
                  <a:srgbClr val="008000"/>
                </a:solidFill>
                <a:latin typeface="Times New Roman" panose="02020603050405020304" pitchFamily="18" charset="0"/>
              </a:rPr>
              <a:t>Name Box</a:t>
            </a:r>
            <a:endParaRPr sz="1800" dirty="0">
              <a:solidFill>
                <a:srgbClr val="008000"/>
              </a:solidFill>
              <a:latin typeface="Times New Roman" panose="02020603050405020304" pitchFamily="18" charset="0"/>
            </a:endParaRPr>
          </a:p>
        </p:txBody>
      </p:sp>
      <p:sp>
        <p:nvSpPr>
          <p:cNvPr id="28682" name="Text Box 15"/>
          <p:cNvSpPr txBox="1"/>
          <p:nvPr/>
        </p:nvSpPr>
        <p:spPr>
          <a:xfrm>
            <a:off x="7848600" y="1168400"/>
            <a:ext cx="1066800" cy="644525"/>
          </a:xfrm>
          <a:prstGeom prst="rect">
            <a:avLst/>
          </a:prstGeom>
          <a:noFill/>
          <a:ln w="3175" cap="flat" cmpd="sng">
            <a:solidFill>
              <a:srgbClr val="008000"/>
            </a:solidFill>
            <a:prstDash val="solid"/>
            <a:miter/>
            <a:headEnd type="none" w="med" len="med"/>
            <a:tailEnd type="none" w="med" len="med"/>
          </a:ln>
        </p:spPr>
        <p:txBody>
          <a:bodyPr anchor="t">
            <a:spAutoFit/>
          </a:bodyPr>
          <a:p>
            <a:r>
              <a:rPr sz="1800" dirty="0">
                <a:solidFill>
                  <a:srgbClr val="008000"/>
                </a:solidFill>
                <a:latin typeface="Times New Roman" panose="02020603050405020304" pitchFamily="18" charset="0"/>
              </a:rPr>
              <a:t>Selected Cell</a:t>
            </a:r>
            <a:endParaRPr sz="1800" dirty="0">
              <a:solidFill>
                <a:srgbClr val="008000"/>
              </a:solidFill>
              <a:latin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31426" name="Rectangle 2"/>
          <p:cNvSpPr>
            <a:spLocks noGrp="1"/>
          </p:cNvSpPr>
          <p:nvPr>
            <p:ph type="title"/>
          </p:nvPr>
        </p:nvSpPr>
        <p:spPr>
          <a:ln/>
        </p:spPr>
        <p:txBody>
          <a:bodyPr wrap="square" lIns="91440" tIns="45720" rIns="91440" bIns="45720" anchor="ctr"/>
          <a:p>
            <a:pPr eaLnBrk="1" hangingPunct="1"/>
            <a:r>
              <a:rPr dirty="0"/>
              <a:t>TRUE</a:t>
            </a:r>
            <a:endParaRPr dirty="0"/>
          </a:p>
        </p:txBody>
      </p:sp>
      <p:sp>
        <p:nvSpPr>
          <p:cNvPr id="231427" name="Rectangle 3"/>
          <p:cNvSpPr>
            <a:spLocks noGrp="1"/>
          </p:cNvSpPr>
          <p:nvPr>
            <p:ph idx="1"/>
          </p:nvPr>
        </p:nvSpPr>
        <p:spPr>
          <a:ln/>
        </p:spPr>
        <p:txBody>
          <a:bodyPr wrap="square" lIns="91440" tIns="45720" rIns="91440" bIns="45720" anchor="t"/>
          <a:p>
            <a:pPr eaLnBrk="1" hangingPunct="1">
              <a:lnSpc>
                <a:spcPct val="90000"/>
              </a:lnSpc>
            </a:pPr>
            <a:r>
              <a:rPr sz="2400" dirty="0"/>
              <a:t>The following statements are TRUE:</a:t>
            </a:r>
            <a:br>
              <a:rPr sz="2400" dirty="0"/>
            </a:br>
            <a:endParaRPr sz="2400" dirty="0"/>
          </a:p>
          <a:p>
            <a:pPr lvl="1" eaLnBrk="1" hangingPunct="1">
              <a:lnSpc>
                <a:spcPct val="90000"/>
              </a:lnSpc>
              <a:buNone/>
            </a:pPr>
            <a:r>
              <a:rPr sz="2000" dirty="0"/>
              <a:t>		Fish live in water.</a:t>
            </a:r>
            <a:endParaRPr sz="2000" dirty="0"/>
          </a:p>
          <a:p>
            <a:pPr lvl="1" eaLnBrk="1" hangingPunct="1">
              <a:lnSpc>
                <a:spcPct val="90000"/>
              </a:lnSpc>
              <a:buNone/>
            </a:pPr>
            <a:r>
              <a:rPr sz="2000" dirty="0"/>
              <a:t>		Deer live on land.</a:t>
            </a:r>
            <a:endParaRPr sz="2000" dirty="0"/>
          </a:p>
          <a:p>
            <a:pPr lvl="1" eaLnBrk="1" hangingPunct="1">
              <a:lnSpc>
                <a:spcPct val="90000"/>
              </a:lnSpc>
              <a:buNone/>
            </a:pPr>
            <a:r>
              <a:rPr sz="2000" dirty="0"/>
              <a:t> </a:t>
            </a:r>
            <a:endParaRPr sz="2000" dirty="0"/>
          </a:p>
          <a:p>
            <a:pPr eaLnBrk="1" hangingPunct="1">
              <a:lnSpc>
                <a:spcPct val="90000"/>
              </a:lnSpc>
            </a:pPr>
            <a:r>
              <a:rPr sz="2400" dirty="0"/>
              <a:t>The following statements are also TRUE:</a:t>
            </a:r>
            <a:br>
              <a:rPr sz="2400" dirty="0"/>
            </a:br>
            <a:endParaRPr sz="2400" dirty="0"/>
          </a:p>
          <a:p>
            <a:pPr lvl="1" eaLnBrk="1" hangingPunct="1">
              <a:lnSpc>
                <a:spcPct val="90000"/>
              </a:lnSpc>
              <a:buNone/>
            </a:pPr>
            <a:r>
              <a:rPr sz="2000" dirty="0"/>
              <a:t>		3 is greater than 2</a:t>
            </a:r>
            <a:endParaRPr sz="2000" dirty="0"/>
          </a:p>
          <a:p>
            <a:pPr lvl="1" eaLnBrk="1" hangingPunct="1">
              <a:lnSpc>
                <a:spcPct val="90000"/>
              </a:lnSpc>
              <a:buNone/>
            </a:pPr>
            <a:r>
              <a:rPr sz="2000" dirty="0"/>
              <a:t>		2 is less than 3</a:t>
            </a:r>
            <a:endParaRPr sz="2000" dirty="0"/>
          </a:p>
          <a:p>
            <a:pPr lvl="1" eaLnBrk="1" hangingPunct="1">
              <a:lnSpc>
                <a:spcPct val="90000"/>
              </a:lnSpc>
              <a:buNone/>
            </a:pPr>
            <a:r>
              <a:rPr sz="2000" dirty="0"/>
              <a:t>		2 is less than or equal to 3</a:t>
            </a:r>
            <a:endParaRPr sz="2000" dirty="0"/>
          </a:p>
          <a:p>
            <a:pPr lvl="1" eaLnBrk="1" hangingPunct="1">
              <a:lnSpc>
                <a:spcPct val="90000"/>
              </a:lnSpc>
              <a:buNone/>
            </a:pPr>
            <a:r>
              <a:rPr sz="2000" dirty="0"/>
              <a:t>		2 is less than or equal to 2</a:t>
            </a:r>
            <a:endParaRPr sz="2000" dirty="0"/>
          </a:p>
          <a:p>
            <a:pPr lvl="1" eaLnBrk="1" hangingPunct="1">
              <a:lnSpc>
                <a:spcPct val="90000"/>
              </a:lnSpc>
              <a:buNone/>
            </a:pPr>
            <a:r>
              <a:rPr sz="2000" dirty="0"/>
              <a:t>		3 is greater than or equal to 2</a:t>
            </a:r>
            <a:br>
              <a:rPr sz="2000" dirty="0"/>
            </a:br>
            <a:r>
              <a:rPr sz="2000" dirty="0"/>
              <a:t>	3 is greater than or equal to 3</a:t>
            </a:r>
            <a:endParaRPr sz="2000" dirty="0"/>
          </a:p>
          <a:p>
            <a:pPr lvl="1" eaLnBrk="1" hangingPunct="1">
              <a:lnSpc>
                <a:spcPct val="90000"/>
              </a:lnSpc>
              <a:buNone/>
            </a:pPr>
            <a:r>
              <a:rPr sz="2000" dirty="0"/>
              <a:t>		2 is equal to 2</a:t>
            </a:r>
            <a:endParaRPr sz="2000" dirty="0"/>
          </a:p>
          <a:p>
            <a:pPr lvl="1" eaLnBrk="1" hangingPunct="1">
              <a:lnSpc>
                <a:spcPct val="90000"/>
              </a:lnSpc>
              <a:buNone/>
            </a:pPr>
            <a:r>
              <a:rPr sz="2000" dirty="0"/>
              <a:t>		2 is not equal to 3</a:t>
            </a:r>
            <a:endParaRPr sz="20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33474" name="Rectangle 2"/>
          <p:cNvSpPr>
            <a:spLocks noGrp="1"/>
          </p:cNvSpPr>
          <p:nvPr>
            <p:ph type="title"/>
          </p:nvPr>
        </p:nvSpPr>
        <p:spPr>
          <a:ln/>
        </p:spPr>
        <p:txBody>
          <a:bodyPr wrap="square" lIns="91440" tIns="45720" rIns="91440" bIns="45720" anchor="ctr"/>
          <a:p>
            <a:pPr eaLnBrk="1" hangingPunct="1"/>
            <a:r>
              <a:rPr dirty="0"/>
              <a:t>FALSE</a:t>
            </a:r>
            <a:endParaRPr dirty="0"/>
          </a:p>
        </p:txBody>
      </p:sp>
      <p:sp>
        <p:nvSpPr>
          <p:cNvPr id="233475" name="Rectangle 3"/>
          <p:cNvSpPr>
            <a:spLocks noGrp="1"/>
          </p:cNvSpPr>
          <p:nvPr>
            <p:ph idx="1"/>
          </p:nvPr>
        </p:nvSpPr>
        <p:spPr>
          <a:xfrm>
            <a:off x="325438" y="1012825"/>
            <a:ext cx="8839200" cy="5410200"/>
          </a:xfrm>
          <a:ln/>
        </p:spPr>
        <p:txBody>
          <a:bodyPr wrap="square" lIns="91440" tIns="45720" rIns="91440" bIns="45720" anchor="t"/>
          <a:p>
            <a:pPr eaLnBrk="1" hangingPunct="1">
              <a:lnSpc>
                <a:spcPct val="90000"/>
              </a:lnSpc>
            </a:pPr>
            <a:r>
              <a:rPr sz="2800" dirty="0"/>
              <a:t>The following statements are FALSE:</a:t>
            </a:r>
            <a:br>
              <a:rPr sz="2800" dirty="0"/>
            </a:br>
            <a:endParaRPr sz="2800" dirty="0"/>
          </a:p>
          <a:p>
            <a:pPr lvl="1" eaLnBrk="1" hangingPunct="1">
              <a:lnSpc>
                <a:spcPct val="90000"/>
              </a:lnSpc>
              <a:buNone/>
            </a:pPr>
            <a:r>
              <a:rPr sz="2400" dirty="0"/>
              <a:t>		Fish live on land.</a:t>
            </a:r>
            <a:endParaRPr sz="2400" dirty="0"/>
          </a:p>
          <a:p>
            <a:pPr lvl="1" eaLnBrk="1" hangingPunct="1">
              <a:lnSpc>
                <a:spcPct val="90000"/>
              </a:lnSpc>
              <a:buNone/>
            </a:pPr>
            <a:r>
              <a:rPr sz="2400" dirty="0"/>
              <a:t>		Deer live in water.</a:t>
            </a:r>
            <a:endParaRPr sz="2400" dirty="0"/>
          </a:p>
          <a:p>
            <a:pPr lvl="1" eaLnBrk="1" hangingPunct="1">
              <a:lnSpc>
                <a:spcPct val="90000"/>
              </a:lnSpc>
              <a:buNone/>
            </a:pPr>
            <a:r>
              <a:rPr sz="2400" dirty="0"/>
              <a:t> </a:t>
            </a:r>
            <a:endParaRPr sz="2400" dirty="0"/>
          </a:p>
          <a:p>
            <a:pPr eaLnBrk="1" hangingPunct="1">
              <a:lnSpc>
                <a:spcPct val="90000"/>
              </a:lnSpc>
            </a:pPr>
            <a:r>
              <a:rPr sz="2800" dirty="0"/>
              <a:t>The following statements are also FALSE:</a:t>
            </a:r>
            <a:br>
              <a:rPr sz="2800" dirty="0"/>
            </a:br>
            <a:endParaRPr sz="2800" dirty="0"/>
          </a:p>
          <a:p>
            <a:pPr lvl="1" eaLnBrk="1" hangingPunct="1">
              <a:lnSpc>
                <a:spcPct val="90000"/>
              </a:lnSpc>
              <a:buNone/>
            </a:pPr>
            <a:r>
              <a:rPr sz="2400" dirty="0"/>
              <a:t>		2 is greater than 3</a:t>
            </a:r>
            <a:endParaRPr sz="2400" dirty="0"/>
          </a:p>
          <a:p>
            <a:pPr lvl="1" eaLnBrk="1" hangingPunct="1">
              <a:lnSpc>
                <a:spcPct val="90000"/>
              </a:lnSpc>
              <a:buNone/>
            </a:pPr>
            <a:r>
              <a:rPr sz="2400" dirty="0"/>
              <a:t>		3 is less than 2</a:t>
            </a:r>
            <a:endParaRPr sz="2400" dirty="0"/>
          </a:p>
          <a:p>
            <a:pPr lvl="1" eaLnBrk="1" hangingPunct="1">
              <a:lnSpc>
                <a:spcPct val="90000"/>
              </a:lnSpc>
              <a:buNone/>
            </a:pPr>
            <a:r>
              <a:rPr sz="2400" dirty="0"/>
              <a:t>		3 is less than or equal to 2</a:t>
            </a:r>
            <a:endParaRPr sz="2400" dirty="0"/>
          </a:p>
          <a:p>
            <a:pPr lvl="1" eaLnBrk="1" hangingPunct="1">
              <a:lnSpc>
                <a:spcPct val="90000"/>
              </a:lnSpc>
              <a:buNone/>
            </a:pPr>
            <a:r>
              <a:rPr sz="2400" dirty="0"/>
              <a:t>		2 is greater than or equal to 3</a:t>
            </a:r>
            <a:endParaRPr sz="2400" dirty="0"/>
          </a:p>
          <a:p>
            <a:pPr lvl="1" eaLnBrk="1" hangingPunct="1">
              <a:lnSpc>
                <a:spcPct val="90000"/>
              </a:lnSpc>
              <a:buNone/>
            </a:pPr>
            <a:r>
              <a:rPr sz="2400" dirty="0"/>
              <a:t>		2 is equal to 3</a:t>
            </a:r>
            <a:endParaRPr sz="2400" dirty="0"/>
          </a:p>
          <a:p>
            <a:pPr lvl="1" eaLnBrk="1" hangingPunct="1">
              <a:lnSpc>
                <a:spcPct val="90000"/>
              </a:lnSpc>
              <a:buNone/>
            </a:pPr>
            <a:r>
              <a:rPr sz="2400" dirty="0"/>
              <a:t>		2 is not equal to 2</a:t>
            </a:r>
            <a:endParaRPr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35522" name="Rectangle 2"/>
          <p:cNvSpPr>
            <a:spLocks noGrp="1"/>
          </p:cNvSpPr>
          <p:nvPr>
            <p:ph type="title"/>
          </p:nvPr>
        </p:nvSpPr>
        <p:spPr>
          <a:ln/>
        </p:spPr>
        <p:txBody>
          <a:bodyPr wrap="square" lIns="91440" tIns="45720" rIns="91440" bIns="45720" anchor="ctr"/>
          <a:p>
            <a:pPr eaLnBrk="1" hangingPunct="1"/>
            <a:r>
              <a:rPr dirty="0"/>
              <a:t>Logical operators</a:t>
            </a:r>
            <a:endParaRPr dirty="0"/>
          </a:p>
        </p:txBody>
      </p:sp>
      <p:sp>
        <p:nvSpPr>
          <p:cNvPr id="235523" name="Rectangle 3"/>
          <p:cNvSpPr>
            <a:spLocks noGrp="1"/>
          </p:cNvSpPr>
          <p:nvPr>
            <p:ph idx="1"/>
          </p:nvPr>
        </p:nvSpPr>
        <p:spPr>
          <a:xfrm>
            <a:off x="295275" y="1044575"/>
            <a:ext cx="8839200" cy="5594350"/>
          </a:xfrm>
          <a:ln/>
        </p:spPr>
        <p:txBody>
          <a:bodyPr wrap="square" lIns="91440" tIns="45720" rIns="91440" bIns="45720" anchor="t"/>
          <a:p>
            <a:pPr eaLnBrk="1" hangingPunct="1"/>
            <a:r>
              <a:rPr dirty="0"/>
              <a:t>In Excel the following "operators" are used</a:t>
            </a:r>
            <a:endParaRPr dirty="0"/>
          </a:p>
          <a:p>
            <a:pPr lvl="1" eaLnBrk="1" hangingPunct="1">
              <a:buNone/>
            </a:pPr>
            <a:r>
              <a:rPr b="1" dirty="0"/>
              <a:t>	</a:t>
            </a:r>
            <a:r>
              <a:rPr b="1" u="sng" dirty="0"/>
              <a:t>Operator	Meaning</a:t>
            </a:r>
            <a:endParaRPr b="1" u="sng" dirty="0"/>
          </a:p>
          <a:p>
            <a:pPr lvl="1" eaLnBrk="1" hangingPunct="1">
              <a:buNone/>
            </a:pPr>
            <a:r>
              <a:rPr dirty="0"/>
              <a:t>	&gt;		greater than		</a:t>
            </a:r>
            <a:br>
              <a:rPr dirty="0"/>
            </a:br>
            <a:r>
              <a:rPr dirty="0"/>
              <a:t>&lt;		less than</a:t>
            </a:r>
            <a:br>
              <a:rPr dirty="0"/>
            </a:br>
            <a:r>
              <a:rPr dirty="0"/>
              <a:t>&gt;=		greater than or equal to</a:t>
            </a:r>
            <a:br>
              <a:rPr dirty="0"/>
            </a:br>
            <a:r>
              <a:rPr dirty="0"/>
              <a:t>&lt;=		less than or equal to</a:t>
            </a:r>
            <a:br>
              <a:rPr dirty="0"/>
            </a:br>
            <a:r>
              <a:rPr dirty="0"/>
              <a:t>=		equal to</a:t>
            </a:r>
            <a:br>
              <a:rPr dirty="0"/>
            </a:br>
            <a:r>
              <a:rPr dirty="0"/>
              <a:t>&lt;&gt;		not equal to</a:t>
            </a:r>
            <a:endParaRPr dirty="0"/>
          </a:p>
          <a:p>
            <a:pPr eaLnBrk="1" hangingPunct="1"/>
            <a:r>
              <a:rPr dirty="0"/>
              <a:t>Examples</a:t>
            </a:r>
            <a:endParaRPr dirty="0"/>
          </a:p>
          <a:p>
            <a:pPr lvl="2" eaLnBrk="1" hangingPunct="1">
              <a:buNone/>
            </a:pPr>
            <a:r>
              <a:rPr dirty="0"/>
              <a:t>3 &gt; 2		true</a:t>
            </a:r>
            <a:endParaRPr dirty="0"/>
          </a:p>
          <a:p>
            <a:pPr lvl="2" eaLnBrk="1" hangingPunct="1">
              <a:buNone/>
            </a:pPr>
            <a:r>
              <a:rPr dirty="0"/>
              <a:t>3 &lt; 2		false</a:t>
            </a:r>
            <a:endParaRP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37570" name="Rectangle 2"/>
          <p:cNvSpPr>
            <a:spLocks noGrp="1"/>
          </p:cNvSpPr>
          <p:nvPr>
            <p:ph type="title"/>
          </p:nvPr>
        </p:nvSpPr>
        <p:spPr>
          <a:ln/>
        </p:spPr>
        <p:txBody>
          <a:bodyPr wrap="square" lIns="91440" tIns="45720" rIns="91440" bIns="45720" anchor="ctr"/>
          <a:p>
            <a:pPr eaLnBrk="1" hangingPunct="1"/>
            <a:r>
              <a:rPr dirty="0"/>
              <a:t>Logical Formulas</a:t>
            </a:r>
            <a:endParaRPr dirty="0"/>
          </a:p>
        </p:txBody>
      </p:sp>
      <p:pic>
        <p:nvPicPr>
          <p:cNvPr id="237571" name="Picture 3"/>
          <p:cNvPicPr>
            <a:picLocks noChangeAspect="1"/>
          </p:cNvPicPr>
          <p:nvPr/>
        </p:nvPicPr>
        <p:blipFill>
          <a:blip r:embed="rId1"/>
          <a:stretch>
            <a:fillRect/>
          </a:stretch>
        </p:blipFill>
        <p:spPr>
          <a:xfrm>
            <a:off x="4598988" y="2057400"/>
            <a:ext cx="4446587" cy="4800600"/>
          </a:xfrm>
          <a:prstGeom prst="rect">
            <a:avLst/>
          </a:prstGeom>
          <a:noFill/>
          <a:ln w="50800">
            <a:noFill/>
          </a:ln>
        </p:spPr>
      </p:pic>
      <p:pic>
        <p:nvPicPr>
          <p:cNvPr id="237572" name="Picture 4"/>
          <p:cNvPicPr>
            <a:picLocks noChangeAspect="1"/>
          </p:cNvPicPr>
          <p:nvPr/>
        </p:nvPicPr>
        <p:blipFill>
          <a:blip r:embed="rId2"/>
          <a:stretch>
            <a:fillRect/>
          </a:stretch>
        </p:blipFill>
        <p:spPr>
          <a:xfrm>
            <a:off x="82550" y="2057400"/>
            <a:ext cx="4445000" cy="4800600"/>
          </a:xfrm>
          <a:prstGeom prst="rect">
            <a:avLst/>
          </a:prstGeom>
          <a:noFill/>
          <a:ln w="50800">
            <a:noFill/>
          </a:ln>
        </p:spPr>
      </p:pic>
      <p:sp>
        <p:nvSpPr>
          <p:cNvPr id="237573" name="Text Box 5"/>
          <p:cNvSpPr txBox="1"/>
          <p:nvPr/>
        </p:nvSpPr>
        <p:spPr>
          <a:xfrm>
            <a:off x="1066800" y="1371600"/>
            <a:ext cx="4800600" cy="457200"/>
          </a:xfrm>
          <a:prstGeom prst="rect">
            <a:avLst/>
          </a:prstGeom>
          <a:noFill/>
          <a:ln w="50800">
            <a:noFill/>
          </a:ln>
        </p:spPr>
        <p:txBody>
          <a:bodyPr anchor="t">
            <a:spAutoFit/>
          </a:bodyPr>
          <a:p>
            <a:r>
              <a:rPr sz="2400" b="0" dirty="0">
                <a:latin typeface="Times New Roman" panose="02020603050405020304" pitchFamily="18" charset="0"/>
              </a:rPr>
              <a:t>Formula View</a:t>
            </a:r>
            <a:endParaRPr sz="2400" b="0" dirty="0">
              <a:latin typeface="Times New Roman" panose="02020603050405020304" pitchFamily="18" charset="0"/>
            </a:endParaRPr>
          </a:p>
        </p:txBody>
      </p:sp>
      <p:sp>
        <p:nvSpPr>
          <p:cNvPr id="237574" name="Text Box 6"/>
          <p:cNvSpPr txBox="1"/>
          <p:nvPr/>
        </p:nvSpPr>
        <p:spPr>
          <a:xfrm>
            <a:off x="5562600" y="1371600"/>
            <a:ext cx="4800600" cy="457200"/>
          </a:xfrm>
          <a:prstGeom prst="rect">
            <a:avLst/>
          </a:prstGeom>
          <a:noFill/>
          <a:ln w="50800">
            <a:noFill/>
          </a:ln>
        </p:spPr>
        <p:txBody>
          <a:bodyPr anchor="t">
            <a:spAutoFit/>
          </a:bodyPr>
          <a:p>
            <a:r>
              <a:rPr sz="2400" b="0" dirty="0">
                <a:latin typeface="Times New Roman" panose="02020603050405020304" pitchFamily="18" charset="0"/>
              </a:rPr>
              <a:t>Values View</a:t>
            </a:r>
            <a:endParaRPr sz="2400" b="0" dirty="0">
              <a:latin typeface="Times New Roman" panose="02020603050405020304" pitchFamily="18" charset="0"/>
            </a:endParaRPr>
          </a:p>
        </p:txBody>
      </p:sp>
      <p:sp>
        <p:nvSpPr>
          <p:cNvPr id="237575" name="Oval 7"/>
          <p:cNvSpPr/>
          <p:nvPr/>
        </p:nvSpPr>
        <p:spPr>
          <a:xfrm>
            <a:off x="2055813" y="3957638"/>
            <a:ext cx="1673225" cy="2668587"/>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37576" name="Oval 8"/>
          <p:cNvSpPr/>
          <p:nvPr/>
        </p:nvSpPr>
        <p:spPr>
          <a:xfrm>
            <a:off x="6934200" y="3810000"/>
            <a:ext cx="1600200" cy="25146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37577" name="Line 9"/>
          <p:cNvSpPr/>
          <p:nvPr/>
        </p:nvSpPr>
        <p:spPr>
          <a:xfrm flipH="1" flipV="1">
            <a:off x="2362200" y="1828800"/>
            <a:ext cx="457200" cy="21336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37578" name="Line 10"/>
          <p:cNvSpPr/>
          <p:nvPr/>
        </p:nvSpPr>
        <p:spPr>
          <a:xfrm flipH="1" flipV="1">
            <a:off x="6858000" y="1828800"/>
            <a:ext cx="609600" cy="2057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37579" name="Oval 11"/>
          <p:cNvSpPr/>
          <p:nvPr/>
        </p:nvSpPr>
        <p:spPr>
          <a:xfrm>
            <a:off x="304800" y="4419600"/>
            <a:ext cx="685800" cy="7620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39618" name="Rectangle 2"/>
          <p:cNvSpPr>
            <a:spLocks noGrp="1"/>
          </p:cNvSpPr>
          <p:nvPr>
            <p:ph type="title"/>
          </p:nvPr>
        </p:nvSpPr>
        <p:spPr>
          <a:ln/>
        </p:spPr>
        <p:txBody>
          <a:bodyPr wrap="square" lIns="91440" tIns="45720" rIns="91440" bIns="45720" anchor="ctr"/>
          <a:p>
            <a:pPr eaLnBrk="1" hangingPunct="1"/>
            <a:r>
              <a:rPr dirty="0"/>
              <a:t>Same formulas, different values</a:t>
            </a:r>
            <a:endParaRPr dirty="0"/>
          </a:p>
        </p:txBody>
      </p:sp>
      <p:pic>
        <p:nvPicPr>
          <p:cNvPr id="239619" name="Picture 5"/>
          <p:cNvPicPr>
            <a:picLocks noChangeAspect="1"/>
          </p:cNvPicPr>
          <p:nvPr/>
        </p:nvPicPr>
        <p:blipFill>
          <a:blip r:embed="rId1"/>
          <a:stretch>
            <a:fillRect/>
          </a:stretch>
        </p:blipFill>
        <p:spPr>
          <a:xfrm>
            <a:off x="49213" y="2057400"/>
            <a:ext cx="4446587" cy="4800600"/>
          </a:xfrm>
          <a:prstGeom prst="rect">
            <a:avLst/>
          </a:prstGeom>
          <a:noFill/>
          <a:ln w="31750">
            <a:noFill/>
          </a:ln>
        </p:spPr>
      </p:pic>
      <p:pic>
        <p:nvPicPr>
          <p:cNvPr id="239620" name="Picture 6"/>
          <p:cNvPicPr>
            <a:picLocks noChangeAspect="1"/>
          </p:cNvPicPr>
          <p:nvPr/>
        </p:nvPicPr>
        <p:blipFill>
          <a:blip r:embed="rId2"/>
          <a:stretch>
            <a:fillRect/>
          </a:stretch>
        </p:blipFill>
        <p:spPr>
          <a:xfrm>
            <a:off x="4572000" y="2057400"/>
            <a:ext cx="4446588" cy="4800600"/>
          </a:xfrm>
          <a:prstGeom prst="rect">
            <a:avLst/>
          </a:prstGeom>
          <a:noFill/>
          <a:ln w="31750">
            <a:noFill/>
          </a:ln>
        </p:spPr>
      </p:pic>
      <p:sp>
        <p:nvSpPr>
          <p:cNvPr id="239621" name="Text Box 7"/>
          <p:cNvSpPr txBox="1"/>
          <p:nvPr/>
        </p:nvSpPr>
        <p:spPr>
          <a:xfrm>
            <a:off x="914400" y="1371600"/>
            <a:ext cx="4800600" cy="457200"/>
          </a:xfrm>
          <a:prstGeom prst="rect">
            <a:avLst/>
          </a:prstGeom>
          <a:noFill/>
          <a:ln w="50800">
            <a:noFill/>
          </a:ln>
        </p:spPr>
        <p:txBody>
          <a:bodyPr anchor="t">
            <a:spAutoFit/>
          </a:bodyPr>
          <a:p>
            <a:r>
              <a:rPr sz="2400" b="0" dirty="0">
                <a:latin typeface="Times New Roman" panose="02020603050405020304" pitchFamily="18" charset="0"/>
              </a:rPr>
              <a:t>Formula View</a:t>
            </a:r>
            <a:endParaRPr sz="2400" b="0" dirty="0">
              <a:latin typeface="Times New Roman" panose="02020603050405020304" pitchFamily="18" charset="0"/>
            </a:endParaRPr>
          </a:p>
        </p:txBody>
      </p:sp>
      <p:sp>
        <p:nvSpPr>
          <p:cNvPr id="239622" name="Text Box 8"/>
          <p:cNvSpPr txBox="1"/>
          <p:nvPr/>
        </p:nvSpPr>
        <p:spPr>
          <a:xfrm>
            <a:off x="5410200" y="1371600"/>
            <a:ext cx="4800600" cy="457200"/>
          </a:xfrm>
          <a:prstGeom prst="rect">
            <a:avLst/>
          </a:prstGeom>
          <a:noFill/>
          <a:ln w="50800">
            <a:noFill/>
          </a:ln>
        </p:spPr>
        <p:txBody>
          <a:bodyPr anchor="t">
            <a:spAutoFit/>
          </a:bodyPr>
          <a:p>
            <a:r>
              <a:rPr sz="2400" b="0" dirty="0">
                <a:latin typeface="Times New Roman" panose="02020603050405020304" pitchFamily="18" charset="0"/>
              </a:rPr>
              <a:t>Values View</a:t>
            </a:r>
            <a:endParaRPr sz="2400" b="0" dirty="0">
              <a:latin typeface="Times New Roman" panose="02020603050405020304" pitchFamily="18" charset="0"/>
            </a:endParaRPr>
          </a:p>
        </p:txBody>
      </p:sp>
      <p:sp>
        <p:nvSpPr>
          <p:cNvPr id="239623" name="Oval 9"/>
          <p:cNvSpPr/>
          <p:nvPr/>
        </p:nvSpPr>
        <p:spPr>
          <a:xfrm>
            <a:off x="0" y="4267200"/>
            <a:ext cx="914400" cy="8382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39624" name="Oval 10"/>
          <p:cNvSpPr/>
          <p:nvPr/>
        </p:nvSpPr>
        <p:spPr>
          <a:xfrm>
            <a:off x="6934200" y="3962400"/>
            <a:ext cx="1371600" cy="22098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41666" name="Rectangle 2"/>
          <p:cNvSpPr>
            <a:spLocks noGrp="1"/>
          </p:cNvSpPr>
          <p:nvPr>
            <p:ph type="title"/>
          </p:nvPr>
        </p:nvSpPr>
        <p:spPr>
          <a:ln/>
        </p:spPr>
        <p:txBody>
          <a:bodyPr wrap="square" lIns="91440" tIns="45720" rIns="91440" bIns="45720" anchor="ctr"/>
          <a:p>
            <a:pPr eaLnBrk="1" hangingPunct="1"/>
            <a:r>
              <a:rPr dirty="0"/>
              <a:t>IF Function</a:t>
            </a:r>
            <a:endParaRPr dirty="0"/>
          </a:p>
        </p:txBody>
      </p:sp>
      <p:sp>
        <p:nvSpPr>
          <p:cNvPr id="241667" name="Rectangle 3"/>
          <p:cNvSpPr>
            <a:spLocks noGrp="1"/>
          </p:cNvSpPr>
          <p:nvPr>
            <p:ph idx="1"/>
          </p:nvPr>
        </p:nvSpPr>
        <p:spPr>
          <a:ln/>
        </p:spPr>
        <p:txBody>
          <a:bodyPr wrap="square" lIns="91440" tIns="45720" rIns="91440" bIns="45720" anchor="t"/>
          <a:p>
            <a:pPr eaLnBrk="1" hangingPunct="1"/>
            <a:endParaRPr dirty="0"/>
          </a:p>
        </p:txBody>
      </p:sp>
      <p:pic>
        <p:nvPicPr>
          <p:cNvPr id="241668" name="Picture 4"/>
          <p:cNvPicPr>
            <a:picLocks noChangeAspect="1"/>
          </p:cNvPicPr>
          <p:nvPr/>
        </p:nvPicPr>
        <p:blipFill>
          <a:blip r:embed="rId1"/>
          <a:stretch>
            <a:fillRect/>
          </a:stretch>
        </p:blipFill>
        <p:spPr>
          <a:xfrm>
            <a:off x="1219200" y="1455738"/>
            <a:ext cx="6781800" cy="5291137"/>
          </a:xfrm>
          <a:prstGeom prst="rect">
            <a:avLst/>
          </a:prstGeom>
          <a:noFill/>
          <a:ln w="31750">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43714" name="Rectangle 2"/>
          <p:cNvSpPr>
            <a:spLocks noGrp="1"/>
          </p:cNvSpPr>
          <p:nvPr>
            <p:ph type="title"/>
          </p:nvPr>
        </p:nvSpPr>
        <p:spPr>
          <a:ln/>
        </p:spPr>
        <p:txBody>
          <a:bodyPr wrap="square" lIns="91440" tIns="45720" rIns="91440" bIns="45720" anchor="ctr"/>
          <a:p>
            <a:pPr eaLnBrk="1" hangingPunct="1"/>
            <a:r>
              <a:rPr dirty="0"/>
              <a:t>Parameters for IF function</a:t>
            </a:r>
            <a:endParaRPr dirty="0"/>
          </a:p>
        </p:txBody>
      </p:sp>
      <p:pic>
        <p:nvPicPr>
          <p:cNvPr id="243715" name="Picture 3"/>
          <p:cNvPicPr>
            <a:picLocks noChangeAspect="1"/>
          </p:cNvPicPr>
          <p:nvPr/>
        </p:nvPicPr>
        <p:blipFill>
          <a:blip r:embed="rId1"/>
          <a:stretch>
            <a:fillRect/>
          </a:stretch>
        </p:blipFill>
        <p:spPr>
          <a:xfrm>
            <a:off x="838200" y="2362200"/>
            <a:ext cx="7572375" cy="3303588"/>
          </a:xfrm>
          <a:prstGeom prst="rect">
            <a:avLst/>
          </a:prstGeom>
          <a:noFill/>
          <a:ln w="31750">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45762" name="Rectangle 2"/>
          <p:cNvSpPr>
            <a:spLocks noGrp="1"/>
          </p:cNvSpPr>
          <p:nvPr>
            <p:ph type="title"/>
          </p:nvPr>
        </p:nvSpPr>
        <p:spPr>
          <a:ln/>
        </p:spPr>
        <p:txBody>
          <a:bodyPr wrap="square" lIns="91440" tIns="45720" rIns="91440" bIns="45720" anchor="ctr"/>
          <a:p>
            <a:pPr eaLnBrk="1" hangingPunct="1"/>
            <a:r>
              <a:rPr dirty="0"/>
              <a:t>IF function</a:t>
            </a:r>
            <a:endParaRPr dirty="0"/>
          </a:p>
        </p:txBody>
      </p:sp>
      <p:pic>
        <p:nvPicPr>
          <p:cNvPr id="245763" name="Picture 4"/>
          <p:cNvPicPr>
            <a:picLocks noChangeAspect="1"/>
          </p:cNvPicPr>
          <p:nvPr/>
        </p:nvPicPr>
        <p:blipFill>
          <a:blip r:embed="rId1"/>
          <a:stretch>
            <a:fillRect/>
          </a:stretch>
        </p:blipFill>
        <p:spPr>
          <a:xfrm>
            <a:off x="0" y="2541588"/>
            <a:ext cx="4572000" cy="3935412"/>
          </a:xfrm>
          <a:prstGeom prst="rect">
            <a:avLst/>
          </a:prstGeom>
          <a:noFill/>
          <a:ln w="31750">
            <a:noFill/>
          </a:ln>
        </p:spPr>
      </p:pic>
      <p:pic>
        <p:nvPicPr>
          <p:cNvPr id="245764" name="Picture 5"/>
          <p:cNvPicPr>
            <a:picLocks noChangeAspect="1"/>
          </p:cNvPicPr>
          <p:nvPr/>
        </p:nvPicPr>
        <p:blipFill>
          <a:blip r:embed="rId2"/>
          <a:stretch>
            <a:fillRect/>
          </a:stretch>
        </p:blipFill>
        <p:spPr>
          <a:xfrm>
            <a:off x="4648200" y="2514600"/>
            <a:ext cx="4495800" cy="3870325"/>
          </a:xfrm>
          <a:prstGeom prst="rect">
            <a:avLst/>
          </a:prstGeom>
          <a:noFill/>
          <a:ln w="31750">
            <a:noFill/>
          </a:ln>
        </p:spPr>
      </p:pic>
      <p:sp>
        <p:nvSpPr>
          <p:cNvPr id="245765" name="Text Box 6"/>
          <p:cNvSpPr txBox="1"/>
          <p:nvPr/>
        </p:nvSpPr>
        <p:spPr>
          <a:xfrm>
            <a:off x="914400" y="1752600"/>
            <a:ext cx="4800600" cy="457200"/>
          </a:xfrm>
          <a:prstGeom prst="rect">
            <a:avLst/>
          </a:prstGeom>
          <a:noFill/>
          <a:ln w="50800">
            <a:noFill/>
          </a:ln>
        </p:spPr>
        <p:txBody>
          <a:bodyPr anchor="t">
            <a:spAutoFit/>
          </a:bodyPr>
          <a:p>
            <a:r>
              <a:rPr sz="2400" b="0" dirty="0">
                <a:latin typeface="Times New Roman" panose="02020603050405020304" pitchFamily="18" charset="0"/>
              </a:rPr>
              <a:t>Formula View</a:t>
            </a:r>
            <a:endParaRPr sz="2400" b="0" dirty="0">
              <a:latin typeface="Times New Roman" panose="02020603050405020304" pitchFamily="18" charset="0"/>
            </a:endParaRPr>
          </a:p>
        </p:txBody>
      </p:sp>
      <p:sp>
        <p:nvSpPr>
          <p:cNvPr id="245766" name="Text Box 7"/>
          <p:cNvSpPr txBox="1"/>
          <p:nvPr/>
        </p:nvSpPr>
        <p:spPr>
          <a:xfrm>
            <a:off x="5410200" y="1752600"/>
            <a:ext cx="4800600" cy="457200"/>
          </a:xfrm>
          <a:prstGeom prst="rect">
            <a:avLst/>
          </a:prstGeom>
          <a:noFill/>
          <a:ln w="50800">
            <a:noFill/>
          </a:ln>
        </p:spPr>
        <p:txBody>
          <a:bodyPr anchor="t">
            <a:spAutoFit/>
          </a:bodyPr>
          <a:p>
            <a:r>
              <a:rPr sz="2400" b="0" dirty="0">
                <a:latin typeface="Times New Roman" panose="02020603050405020304" pitchFamily="18" charset="0"/>
              </a:rPr>
              <a:t>Values View</a:t>
            </a:r>
            <a:endParaRPr sz="2400" b="0" dirty="0">
              <a:latin typeface="Times New Roman" panose="02020603050405020304"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47810" name="Rectangle 2"/>
          <p:cNvSpPr>
            <a:spLocks noGrp="1"/>
          </p:cNvSpPr>
          <p:nvPr>
            <p:ph type="title"/>
          </p:nvPr>
        </p:nvSpPr>
        <p:spPr>
          <a:ln/>
        </p:spPr>
        <p:txBody>
          <a:bodyPr wrap="square" lIns="91440" tIns="45720" rIns="91440" bIns="45720" anchor="ctr"/>
          <a:p>
            <a:pPr eaLnBrk="1" hangingPunct="1"/>
            <a:r>
              <a:rPr dirty="0"/>
              <a:t>IF with a numeric result</a:t>
            </a:r>
            <a:endParaRPr dirty="0"/>
          </a:p>
        </p:txBody>
      </p:sp>
      <p:pic>
        <p:nvPicPr>
          <p:cNvPr id="247811" name="Picture 5"/>
          <p:cNvPicPr>
            <a:picLocks noChangeAspect="1"/>
          </p:cNvPicPr>
          <p:nvPr/>
        </p:nvPicPr>
        <p:blipFill>
          <a:blip r:embed="rId1"/>
          <a:stretch>
            <a:fillRect/>
          </a:stretch>
        </p:blipFill>
        <p:spPr>
          <a:xfrm>
            <a:off x="381000" y="2209800"/>
            <a:ext cx="8534400" cy="3722688"/>
          </a:xfrm>
          <a:prstGeom prst="rect">
            <a:avLst/>
          </a:prstGeom>
          <a:noFill/>
          <a:ln w="31750">
            <a:noFill/>
          </a:ln>
        </p:spPr>
      </p:pic>
      <p:sp>
        <p:nvSpPr>
          <p:cNvPr id="247812" name="Oval 6"/>
          <p:cNvSpPr/>
          <p:nvPr/>
        </p:nvSpPr>
        <p:spPr>
          <a:xfrm>
            <a:off x="990600" y="3048000"/>
            <a:ext cx="3733800" cy="1295400"/>
          </a:xfrm>
          <a:prstGeom prst="ellipse">
            <a:avLst/>
          </a:prstGeom>
          <a:noFill/>
          <a:ln w="508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49858" name="Rectangle 2"/>
          <p:cNvSpPr>
            <a:spLocks noGrp="1"/>
          </p:cNvSpPr>
          <p:nvPr>
            <p:ph type="title"/>
          </p:nvPr>
        </p:nvSpPr>
        <p:spPr>
          <a:ln/>
        </p:spPr>
        <p:txBody>
          <a:bodyPr wrap="square" lIns="91440" tIns="45720" rIns="91440" bIns="45720" anchor="ctr"/>
          <a:p>
            <a:pPr eaLnBrk="1" hangingPunct="1"/>
            <a:r>
              <a:rPr dirty="0"/>
              <a:t>IF with a numerical result</a:t>
            </a:r>
            <a:endParaRPr dirty="0"/>
          </a:p>
        </p:txBody>
      </p:sp>
      <p:pic>
        <p:nvPicPr>
          <p:cNvPr id="249859" name="Picture 3"/>
          <p:cNvPicPr>
            <a:picLocks noChangeAspect="1"/>
          </p:cNvPicPr>
          <p:nvPr/>
        </p:nvPicPr>
        <p:blipFill>
          <a:blip r:embed="rId1"/>
          <a:stretch>
            <a:fillRect/>
          </a:stretch>
        </p:blipFill>
        <p:spPr>
          <a:xfrm>
            <a:off x="4572000" y="2359025"/>
            <a:ext cx="4572000" cy="3584575"/>
          </a:xfrm>
          <a:prstGeom prst="rect">
            <a:avLst/>
          </a:prstGeom>
          <a:noFill/>
          <a:ln w="31750">
            <a:noFill/>
          </a:ln>
        </p:spPr>
      </p:pic>
      <p:pic>
        <p:nvPicPr>
          <p:cNvPr id="249860" name="Picture 4"/>
          <p:cNvPicPr>
            <a:picLocks noChangeAspect="1"/>
          </p:cNvPicPr>
          <p:nvPr/>
        </p:nvPicPr>
        <p:blipFill>
          <a:blip r:embed="rId2"/>
          <a:stretch>
            <a:fillRect/>
          </a:stretch>
        </p:blipFill>
        <p:spPr>
          <a:xfrm>
            <a:off x="-76200" y="2359025"/>
            <a:ext cx="4572000" cy="3584575"/>
          </a:xfrm>
          <a:prstGeom prst="rect">
            <a:avLst/>
          </a:prstGeom>
          <a:noFill/>
          <a:ln w="31750">
            <a:noFill/>
          </a:ln>
        </p:spPr>
      </p:pic>
      <p:sp>
        <p:nvSpPr>
          <p:cNvPr id="249861" name="Oval 5"/>
          <p:cNvSpPr/>
          <p:nvPr/>
        </p:nvSpPr>
        <p:spPr>
          <a:xfrm>
            <a:off x="2819400" y="4267200"/>
            <a:ext cx="1295400" cy="9144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49862" name="Oval 6"/>
          <p:cNvSpPr/>
          <p:nvPr/>
        </p:nvSpPr>
        <p:spPr>
          <a:xfrm>
            <a:off x="7696200" y="4114800"/>
            <a:ext cx="1066800" cy="12192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49863" name="Text Box 7"/>
          <p:cNvSpPr txBox="1"/>
          <p:nvPr/>
        </p:nvSpPr>
        <p:spPr>
          <a:xfrm>
            <a:off x="990600" y="1524000"/>
            <a:ext cx="4800600" cy="457200"/>
          </a:xfrm>
          <a:prstGeom prst="rect">
            <a:avLst/>
          </a:prstGeom>
          <a:noFill/>
          <a:ln w="50800">
            <a:noFill/>
          </a:ln>
        </p:spPr>
        <p:txBody>
          <a:bodyPr anchor="t">
            <a:spAutoFit/>
          </a:bodyPr>
          <a:p>
            <a:r>
              <a:rPr sz="2400" b="0" dirty="0">
                <a:latin typeface="Times New Roman" panose="02020603050405020304" pitchFamily="18" charset="0"/>
              </a:rPr>
              <a:t>Formula View</a:t>
            </a:r>
            <a:endParaRPr sz="2400" b="0" dirty="0">
              <a:latin typeface="Times New Roman" panose="02020603050405020304" pitchFamily="18" charset="0"/>
            </a:endParaRPr>
          </a:p>
        </p:txBody>
      </p:sp>
      <p:sp>
        <p:nvSpPr>
          <p:cNvPr id="249864" name="Text Box 8"/>
          <p:cNvSpPr txBox="1"/>
          <p:nvPr/>
        </p:nvSpPr>
        <p:spPr>
          <a:xfrm>
            <a:off x="5486400" y="1524000"/>
            <a:ext cx="4800600" cy="457200"/>
          </a:xfrm>
          <a:prstGeom prst="rect">
            <a:avLst/>
          </a:prstGeom>
          <a:noFill/>
          <a:ln w="50800">
            <a:noFill/>
          </a:ln>
        </p:spPr>
        <p:txBody>
          <a:bodyPr anchor="t">
            <a:spAutoFit/>
          </a:bodyPr>
          <a:p>
            <a:r>
              <a:rPr sz="2400" b="0" dirty="0">
                <a:latin typeface="Times New Roman" panose="02020603050405020304" pitchFamily="18" charset="0"/>
              </a:rPr>
              <a:t>Values View</a:t>
            </a:r>
            <a:endParaRPr sz="2400" b="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0722"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Longggggggg Data</a:t>
            </a:r>
            <a:endParaRPr dirty="0">
              <a:latin typeface="+mj-lt"/>
              <a:ea typeface="+mj-ea"/>
              <a:cs typeface="+mj-cs"/>
            </a:endParaRPr>
          </a:p>
        </p:txBody>
      </p:sp>
      <p:sp>
        <p:nvSpPr>
          <p:cNvPr id="30723"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51906" name="Rectangle 2"/>
          <p:cNvSpPr>
            <a:spLocks noGrp="1"/>
          </p:cNvSpPr>
          <p:nvPr>
            <p:ph type="title"/>
          </p:nvPr>
        </p:nvSpPr>
        <p:spPr>
          <a:xfrm>
            <a:off x="0" y="2286000"/>
            <a:ext cx="9144000" cy="1143000"/>
          </a:xfrm>
          <a:ln/>
        </p:spPr>
        <p:txBody>
          <a:bodyPr wrap="square" lIns="91440" tIns="45720" rIns="91440" bIns="45720" anchor="ctr"/>
          <a:p>
            <a:pPr eaLnBrk="1" hangingPunct="1"/>
            <a:r>
              <a:rPr dirty="0"/>
              <a:t>AND</a:t>
            </a:r>
            <a:br>
              <a:rPr dirty="0"/>
            </a:br>
            <a:br>
              <a:rPr dirty="0"/>
            </a:br>
            <a:r>
              <a:rPr dirty="0"/>
              <a:t>OR</a:t>
            </a:r>
            <a:br>
              <a:rPr dirty="0"/>
            </a:br>
            <a:br>
              <a:rPr dirty="0"/>
            </a:br>
            <a:r>
              <a:rPr dirty="0"/>
              <a:t>NOT</a:t>
            </a: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53954" name="Rectangle 2"/>
          <p:cNvSpPr>
            <a:spLocks noGrp="1"/>
          </p:cNvSpPr>
          <p:nvPr>
            <p:ph type="title"/>
          </p:nvPr>
        </p:nvSpPr>
        <p:spPr>
          <a:ln/>
        </p:spPr>
        <p:txBody>
          <a:bodyPr wrap="square" lIns="91440" tIns="45720" rIns="91440" bIns="45720" anchor="ctr"/>
          <a:p>
            <a:pPr eaLnBrk="1" hangingPunct="1"/>
            <a:r>
              <a:rPr dirty="0"/>
              <a:t>AND</a:t>
            </a:r>
            <a:endParaRPr dirty="0"/>
          </a:p>
        </p:txBody>
      </p:sp>
      <p:sp>
        <p:nvSpPr>
          <p:cNvPr id="253955" name="Rectangle 3"/>
          <p:cNvSpPr>
            <a:spLocks noGrp="1"/>
          </p:cNvSpPr>
          <p:nvPr>
            <p:ph idx="1"/>
          </p:nvPr>
        </p:nvSpPr>
        <p:spPr>
          <a:ln/>
        </p:spPr>
        <p:txBody>
          <a:bodyPr wrap="square" lIns="91440" tIns="45720" rIns="91440" bIns="45720" anchor="t"/>
          <a:p>
            <a:pPr eaLnBrk="1" hangingPunct="1">
              <a:lnSpc>
                <a:spcPct val="90000"/>
              </a:lnSpc>
            </a:pPr>
            <a:r>
              <a:rPr sz="2800" dirty="0"/>
              <a:t>The following is TRUE</a:t>
            </a:r>
            <a:br>
              <a:rPr sz="2800" dirty="0"/>
            </a:br>
            <a:br>
              <a:rPr sz="2800" dirty="0"/>
            </a:br>
            <a:r>
              <a:rPr sz="2800" dirty="0"/>
              <a:t>	Fish live in water AND deer live on land.</a:t>
            </a:r>
            <a:br>
              <a:rPr sz="2800" dirty="0"/>
            </a:br>
            <a:endParaRPr sz="2800" dirty="0"/>
          </a:p>
          <a:p>
            <a:pPr eaLnBrk="1" hangingPunct="1">
              <a:lnSpc>
                <a:spcPct val="90000"/>
              </a:lnSpc>
            </a:pPr>
            <a:r>
              <a:rPr sz="2800" dirty="0"/>
              <a:t>The following are all FALSE</a:t>
            </a:r>
            <a:br>
              <a:rPr sz="2800" dirty="0"/>
            </a:br>
            <a:br>
              <a:rPr sz="2800" dirty="0"/>
            </a:br>
            <a:r>
              <a:rPr sz="2800" dirty="0"/>
              <a:t>	Fish live in water AND deer live in water.</a:t>
            </a:r>
            <a:br>
              <a:rPr sz="2800" dirty="0"/>
            </a:br>
            <a:r>
              <a:rPr sz="2800" dirty="0"/>
              <a:t>	Fish live on land AND deer live on land.</a:t>
            </a:r>
            <a:br>
              <a:rPr sz="2800" dirty="0"/>
            </a:br>
            <a:r>
              <a:rPr sz="2800" dirty="0"/>
              <a:t>	Fish live on land AND deer live in water.</a:t>
            </a:r>
            <a:br>
              <a:rPr sz="2800" dirty="0"/>
            </a:br>
            <a:br>
              <a:rPr sz="2800" dirty="0"/>
            </a:br>
            <a:endParaRPr sz="2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56002" name="Rectangle 2"/>
          <p:cNvSpPr>
            <a:spLocks noGrp="1"/>
          </p:cNvSpPr>
          <p:nvPr>
            <p:ph type="title"/>
          </p:nvPr>
        </p:nvSpPr>
        <p:spPr>
          <a:ln/>
        </p:spPr>
        <p:txBody>
          <a:bodyPr wrap="square" lIns="91440" tIns="45720" rIns="91440" bIns="45720" anchor="ctr"/>
          <a:p>
            <a:pPr eaLnBrk="1" hangingPunct="1"/>
            <a:r>
              <a:rPr dirty="0"/>
              <a:t>AND function</a:t>
            </a:r>
            <a:endParaRPr dirty="0"/>
          </a:p>
        </p:txBody>
      </p:sp>
      <p:pic>
        <p:nvPicPr>
          <p:cNvPr id="256003" name="Picture 4"/>
          <p:cNvPicPr>
            <a:picLocks noChangeAspect="1"/>
          </p:cNvPicPr>
          <p:nvPr/>
        </p:nvPicPr>
        <p:blipFill>
          <a:blip r:embed="rId1"/>
          <a:stretch>
            <a:fillRect/>
          </a:stretch>
        </p:blipFill>
        <p:spPr>
          <a:xfrm>
            <a:off x="381000" y="1524000"/>
            <a:ext cx="8305800" cy="4435475"/>
          </a:xfrm>
          <a:prstGeom prst="rect">
            <a:avLst/>
          </a:prstGeom>
          <a:noFill/>
          <a:ln w="31750">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58050" name="Rectangle 2"/>
          <p:cNvSpPr>
            <a:spLocks noGrp="1"/>
          </p:cNvSpPr>
          <p:nvPr>
            <p:ph type="title"/>
          </p:nvPr>
        </p:nvSpPr>
        <p:spPr>
          <a:ln/>
        </p:spPr>
        <p:txBody>
          <a:bodyPr wrap="square" lIns="91440" tIns="45720" rIns="91440" bIns="45720" anchor="ctr"/>
          <a:p>
            <a:pPr eaLnBrk="1" hangingPunct="1"/>
            <a:r>
              <a:rPr dirty="0"/>
              <a:t>AND</a:t>
            </a:r>
            <a:endParaRPr dirty="0"/>
          </a:p>
        </p:txBody>
      </p:sp>
      <p:pic>
        <p:nvPicPr>
          <p:cNvPr id="258051" name="Picture 3"/>
          <p:cNvPicPr>
            <a:picLocks noChangeAspect="1"/>
          </p:cNvPicPr>
          <p:nvPr/>
        </p:nvPicPr>
        <p:blipFill>
          <a:blip r:embed="rId1"/>
          <a:stretch>
            <a:fillRect/>
          </a:stretch>
        </p:blipFill>
        <p:spPr>
          <a:xfrm>
            <a:off x="0" y="1976438"/>
            <a:ext cx="4495800" cy="4348162"/>
          </a:xfrm>
          <a:prstGeom prst="rect">
            <a:avLst/>
          </a:prstGeom>
          <a:noFill/>
          <a:ln w="31750">
            <a:noFill/>
          </a:ln>
        </p:spPr>
      </p:pic>
      <p:pic>
        <p:nvPicPr>
          <p:cNvPr id="258052" name="Picture 4"/>
          <p:cNvPicPr>
            <a:picLocks noChangeAspect="1"/>
          </p:cNvPicPr>
          <p:nvPr/>
        </p:nvPicPr>
        <p:blipFill>
          <a:blip r:embed="rId2"/>
          <a:stretch>
            <a:fillRect/>
          </a:stretch>
        </p:blipFill>
        <p:spPr>
          <a:xfrm>
            <a:off x="4648200" y="1976438"/>
            <a:ext cx="4495800" cy="4348162"/>
          </a:xfrm>
          <a:prstGeom prst="rect">
            <a:avLst/>
          </a:prstGeom>
          <a:noFill/>
          <a:ln w="31750">
            <a:noFill/>
          </a:ln>
        </p:spPr>
      </p:pic>
      <p:sp>
        <p:nvSpPr>
          <p:cNvPr id="258053" name="Text Box 5"/>
          <p:cNvSpPr txBox="1"/>
          <p:nvPr/>
        </p:nvSpPr>
        <p:spPr>
          <a:xfrm>
            <a:off x="1143000" y="1143000"/>
            <a:ext cx="4800600" cy="457200"/>
          </a:xfrm>
          <a:prstGeom prst="rect">
            <a:avLst/>
          </a:prstGeom>
          <a:noFill/>
          <a:ln w="50800">
            <a:noFill/>
          </a:ln>
        </p:spPr>
        <p:txBody>
          <a:bodyPr anchor="t">
            <a:spAutoFit/>
          </a:bodyPr>
          <a:p>
            <a:r>
              <a:rPr sz="2400" b="0" dirty="0">
                <a:latin typeface="Times New Roman" panose="02020603050405020304" pitchFamily="18" charset="0"/>
              </a:rPr>
              <a:t>Formula View</a:t>
            </a:r>
            <a:endParaRPr sz="2400" b="0" dirty="0">
              <a:latin typeface="Times New Roman" panose="02020603050405020304" pitchFamily="18" charset="0"/>
            </a:endParaRPr>
          </a:p>
        </p:txBody>
      </p:sp>
      <p:sp>
        <p:nvSpPr>
          <p:cNvPr id="258054" name="Text Box 6"/>
          <p:cNvSpPr txBox="1"/>
          <p:nvPr/>
        </p:nvSpPr>
        <p:spPr>
          <a:xfrm>
            <a:off x="5638800" y="1143000"/>
            <a:ext cx="4800600" cy="457200"/>
          </a:xfrm>
          <a:prstGeom prst="rect">
            <a:avLst/>
          </a:prstGeom>
          <a:noFill/>
          <a:ln w="50800">
            <a:noFill/>
          </a:ln>
        </p:spPr>
        <p:txBody>
          <a:bodyPr anchor="t">
            <a:spAutoFit/>
          </a:bodyPr>
          <a:p>
            <a:r>
              <a:rPr sz="2400" b="0" dirty="0">
                <a:latin typeface="Times New Roman" panose="02020603050405020304" pitchFamily="18" charset="0"/>
              </a:rPr>
              <a:t>Values View</a:t>
            </a:r>
            <a:endParaRPr sz="2400" b="0" dirty="0">
              <a:latin typeface="Times New Roman" panose="02020603050405020304" pitchFamily="18" charset="0"/>
            </a:endParaRPr>
          </a:p>
        </p:txBody>
      </p:sp>
      <p:sp>
        <p:nvSpPr>
          <p:cNvPr id="258055" name="Oval 7"/>
          <p:cNvSpPr/>
          <p:nvPr/>
        </p:nvSpPr>
        <p:spPr>
          <a:xfrm>
            <a:off x="76200" y="4876800"/>
            <a:ext cx="3200400" cy="9144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58056" name="Line 8"/>
          <p:cNvSpPr/>
          <p:nvPr/>
        </p:nvSpPr>
        <p:spPr>
          <a:xfrm flipV="1">
            <a:off x="1981200" y="1676400"/>
            <a:ext cx="0" cy="3200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58057" name="Oval 9"/>
          <p:cNvSpPr/>
          <p:nvPr/>
        </p:nvSpPr>
        <p:spPr>
          <a:xfrm>
            <a:off x="4724400" y="4800600"/>
            <a:ext cx="2286000" cy="7620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58058" name="Line 10"/>
          <p:cNvSpPr/>
          <p:nvPr/>
        </p:nvSpPr>
        <p:spPr>
          <a:xfrm flipV="1">
            <a:off x="6248400" y="1600200"/>
            <a:ext cx="0" cy="3200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60098" name="Rectangle 2"/>
          <p:cNvSpPr>
            <a:spLocks noGrp="1"/>
          </p:cNvSpPr>
          <p:nvPr>
            <p:ph type="title"/>
          </p:nvPr>
        </p:nvSpPr>
        <p:spPr>
          <a:ln/>
        </p:spPr>
        <p:txBody>
          <a:bodyPr wrap="square" lIns="91440" tIns="45720" rIns="91440" bIns="45720" anchor="ctr"/>
          <a:p>
            <a:pPr eaLnBrk="1" hangingPunct="1"/>
            <a:r>
              <a:rPr dirty="0"/>
              <a:t>IF with AND - nested function calls</a:t>
            </a:r>
            <a:endParaRPr dirty="0"/>
          </a:p>
        </p:txBody>
      </p:sp>
      <p:sp>
        <p:nvSpPr>
          <p:cNvPr id="260099" name="Rectangle 3"/>
          <p:cNvSpPr>
            <a:spLocks noGrp="1"/>
          </p:cNvSpPr>
          <p:nvPr>
            <p:ph idx="1"/>
          </p:nvPr>
        </p:nvSpPr>
        <p:spPr>
          <a:ln/>
        </p:spPr>
        <p:txBody>
          <a:bodyPr wrap="square" lIns="91440" tIns="45720" rIns="91440" bIns="45720" anchor="t"/>
          <a:p>
            <a:pPr eaLnBrk="1" hangingPunct="1"/>
            <a:r>
              <a:rPr dirty="0"/>
              <a:t>You can use an AND inside of an IF.</a:t>
            </a:r>
            <a:endParaRPr dirty="0"/>
          </a:p>
          <a:p>
            <a:pPr eaLnBrk="1" hangingPunct="1"/>
            <a:r>
              <a:rPr dirty="0"/>
              <a:t>This is called a NESTED FUNCTION CALL</a:t>
            </a:r>
            <a:endParaRPr dirty="0"/>
          </a:p>
          <a:p>
            <a:pPr eaLnBrk="1" hangingPunct="1"/>
            <a:r>
              <a:rPr dirty="0"/>
              <a:t>Example</a:t>
            </a:r>
            <a:br>
              <a:rPr dirty="0"/>
            </a:br>
            <a:br>
              <a:rPr dirty="0"/>
            </a:br>
            <a:r>
              <a:rPr dirty="0"/>
              <a:t>	=IF( </a:t>
            </a:r>
            <a:r>
              <a:rPr dirty="0">
                <a:solidFill>
                  <a:srgbClr val="CC3300"/>
                </a:solidFill>
              </a:rPr>
              <a:t>AND (A2&gt;A3,B2&lt;&gt;B3) </a:t>
            </a:r>
            <a:r>
              <a:rPr dirty="0"/>
              <a:t>, 500, 1000)</a:t>
            </a:r>
            <a:endParaRPr dirty="0"/>
          </a:p>
        </p:txBody>
      </p:sp>
      <p:sp>
        <p:nvSpPr>
          <p:cNvPr id="260100" name="AutoShape 4"/>
          <p:cNvSpPr/>
          <p:nvPr/>
        </p:nvSpPr>
        <p:spPr>
          <a:xfrm rot="-5400000">
            <a:off x="4038600" y="2514600"/>
            <a:ext cx="304800" cy="3962400"/>
          </a:xfrm>
          <a:prstGeom prst="leftBrace">
            <a:avLst>
              <a:gd name="adj1" fmla="val 108273"/>
              <a:gd name="adj2" fmla="val 50000"/>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60101" name="Text Box 5"/>
          <p:cNvSpPr txBox="1"/>
          <p:nvPr/>
        </p:nvSpPr>
        <p:spPr>
          <a:xfrm>
            <a:off x="2286000" y="4876800"/>
            <a:ext cx="6477000" cy="457200"/>
          </a:xfrm>
          <a:prstGeom prst="rect">
            <a:avLst/>
          </a:prstGeom>
          <a:noFill/>
          <a:ln w="31750">
            <a:noFill/>
          </a:ln>
        </p:spPr>
        <p:txBody>
          <a:bodyPr anchor="t">
            <a:spAutoFit/>
          </a:bodyPr>
          <a:p>
            <a:r>
              <a:rPr sz="2400" b="0" dirty="0">
                <a:latin typeface="Times New Roman" panose="02020603050405020304" pitchFamily="18" charset="0"/>
              </a:rPr>
              <a:t>AND is "nested" inside of the IF</a:t>
            </a:r>
            <a:endParaRPr sz="2400" b="0" dirty="0">
              <a:latin typeface="Times New Roman" panose="02020603050405020304" pitchFamily="18" charset="0"/>
            </a:endParaRPr>
          </a:p>
        </p:txBody>
      </p:sp>
      <p:sp>
        <p:nvSpPr>
          <p:cNvPr id="260102" name="Line 6"/>
          <p:cNvSpPr/>
          <p:nvPr/>
        </p:nvSpPr>
        <p:spPr>
          <a:xfrm>
            <a:off x="1981200" y="4419600"/>
            <a:ext cx="0" cy="1295400"/>
          </a:xfrm>
          <a:prstGeom prst="line">
            <a:avLst/>
          </a:prstGeom>
          <a:ln w="31750" cap="flat" cmpd="sng">
            <a:solidFill>
              <a:srgbClr val="FF0000"/>
            </a:solidFill>
            <a:prstDash val="solid"/>
            <a:round/>
            <a:headEnd type="triangl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60103" name="Line 7"/>
          <p:cNvSpPr/>
          <p:nvPr/>
        </p:nvSpPr>
        <p:spPr>
          <a:xfrm flipH="1">
            <a:off x="8001000" y="4495800"/>
            <a:ext cx="0" cy="1066800"/>
          </a:xfrm>
          <a:prstGeom prst="line">
            <a:avLst/>
          </a:prstGeom>
          <a:ln w="31750" cap="flat" cmpd="sng">
            <a:solidFill>
              <a:srgbClr val="FF0000"/>
            </a:solidFill>
            <a:prstDash val="solid"/>
            <a:round/>
            <a:headEnd type="triangl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60104" name="Line 8"/>
          <p:cNvSpPr/>
          <p:nvPr/>
        </p:nvSpPr>
        <p:spPr>
          <a:xfrm>
            <a:off x="1990725" y="5632450"/>
            <a:ext cx="1219200" cy="6096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60105" name="Text Box 9"/>
          <p:cNvSpPr txBox="1"/>
          <p:nvPr/>
        </p:nvSpPr>
        <p:spPr>
          <a:xfrm>
            <a:off x="2330450" y="6083300"/>
            <a:ext cx="4953000" cy="822325"/>
          </a:xfrm>
          <a:prstGeom prst="rect">
            <a:avLst/>
          </a:prstGeom>
          <a:noFill/>
          <a:ln w="31750">
            <a:noFill/>
          </a:ln>
        </p:spPr>
        <p:txBody>
          <a:bodyPr wrap="square" anchor="t">
            <a:spAutoFit/>
          </a:bodyPr>
          <a:p>
            <a:r>
              <a:rPr sz="2400" b="0" dirty="0">
                <a:latin typeface="Times New Roman" panose="02020603050405020304" pitchFamily="18" charset="0"/>
              </a:rPr>
              <a:t>These parentheses "belong to" the if</a:t>
            </a:r>
            <a:endParaRPr sz="2400" b="0" dirty="0">
              <a:latin typeface="Times New Roman" panose="02020603050405020304" pitchFamily="18" charset="0"/>
            </a:endParaRPr>
          </a:p>
        </p:txBody>
      </p:sp>
      <p:sp>
        <p:nvSpPr>
          <p:cNvPr id="260106" name="Line 10"/>
          <p:cNvSpPr/>
          <p:nvPr/>
        </p:nvSpPr>
        <p:spPr>
          <a:xfrm flipH="1">
            <a:off x="6227763" y="5500688"/>
            <a:ext cx="1752600" cy="7620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62146" name="Rectangle 2"/>
          <p:cNvSpPr>
            <a:spLocks noGrp="1"/>
          </p:cNvSpPr>
          <p:nvPr>
            <p:ph type="title"/>
          </p:nvPr>
        </p:nvSpPr>
        <p:spPr>
          <a:ln/>
        </p:spPr>
        <p:txBody>
          <a:bodyPr wrap="square" lIns="91440" tIns="45720" rIns="91440" bIns="45720" anchor="ctr"/>
          <a:p>
            <a:pPr eaLnBrk="1" hangingPunct="1"/>
            <a:r>
              <a:rPr dirty="0"/>
              <a:t>IF with AND - parameters</a:t>
            </a:r>
            <a:endParaRPr dirty="0"/>
          </a:p>
        </p:txBody>
      </p:sp>
      <p:pic>
        <p:nvPicPr>
          <p:cNvPr id="262147" name="Picture 5"/>
          <p:cNvPicPr>
            <a:picLocks noChangeAspect="1"/>
          </p:cNvPicPr>
          <p:nvPr/>
        </p:nvPicPr>
        <p:blipFill>
          <a:blip r:embed="rId1"/>
          <a:stretch>
            <a:fillRect/>
          </a:stretch>
        </p:blipFill>
        <p:spPr>
          <a:xfrm>
            <a:off x="228600" y="2187575"/>
            <a:ext cx="8610600" cy="3756025"/>
          </a:xfrm>
          <a:prstGeom prst="rect">
            <a:avLst/>
          </a:prstGeom>
          <a:noFill/>
          <a:ln w="31750">
            <a:noFill/>
          </a:ln>
        </p:spPr>
      </p:pic>
      <p:sp>
        <p:nvSpPr>
          <p:cNvPr id="262148" name="Text Box 6"/>
          <p:cNvSpPr txBox="1"/>
          <p:nvPr/>
        </p:nvSpPr>
        <p:spPr>
          <a:xfrm>
            <a:off x="304800" y="1524000"/>
            <a:ext cx="8153400" cy="457200"/>
          </a:xfrm>
          <a:prstGeom prst="rect">
            <a:avLst/>
          </a:prstGeom>
          <a:noFill/>
          <a:ln w="31750">
            <a:noFill/>
          </a:ln>
        </p:spPr>
        <p:txBody>
          <a:bodyPr anchor="t">
            <a:spAutoFit/>
          </a:bodyPr>
          <a:p>
            <a:r>
              <a:rPr sz="2400" b="0" dirty="0">
                <a:latin typeface="Times New Roman" panose="02020603050405020304" pitchFamily="18" charset="0"/>
              </a:rPr>
              <a:t>Parameters for IF function:</a:t>
            </a:r>
            <a:endParaRPr sz="2400" b="0" dirty="0">
              <a:latin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3"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64194" name="Rectangle 2"/>
          <p:cNvSpPr>
            <a:spLocks noGrp="1"/>
          </p:cNvSpPr>
          <p:nvPr>
            <p:ph type="title"/>
          </p:nvPr>
        </p:nvSpPr>
        <p:spPr>
          <a:ln/>
        </p:spPr>
        <p:txBody>
          <a:bodyPr wrap="square" lIns="91440" tIns="45720" rIns="91440" bIns="45720" anchor="ctr"/>
          <a:p>
            <a:pPr eaLnBrk="1" hangingPunct="1"/>
            <a:r>
              <a:rPr dirty="0"/>
              <a:t>IF with AND - spreadsheet views</a:t>
            </a:r>
            <a:endParaRPr dirty="0"/>
          </a:p>
        </p:txBody>
      </p:sp>
      <p:pic>
        <p:nvPicPr>
          <p:cNvPr id="264195" name="Picture 3"/>
          <p:cNvPicPr>
            <a:picLocks noChangeAspect="1"/>
          </p:cNvPicPr>
          <p:nvPr/>
        </p:nvPicPr>
        <p:blipFill>
          <a:blip r:embed="rId1"/>
          <a:stretch>
            <a:fillRect/>
          </a:stretch>
        </p:blipFill>
        <p:spPr>
          <a:xfrm>
            <a:off x="5105400" y="2555875"/>
            <a:ext cx="4038600" cy="3463925"/>
          </a:xfrm>
          <a:prstGeom prst="rect">
            <a:avLst/>
          </a:prstGeom>
          <a:noFill/>
          <a:ln w="31750">
            <a:noFill/>
          </a:ln>
        </p:spPr>
      </p:pic>
      <p:pic>
        <p:nvPicPr>
          <p:cNvPr id="264196" name="Picture 4"/>
          <p:cNvPicPr>
            <a:picLocks noChangeAspect="1"/>
          </p:cNvPicPr>
          <p:nvPr/>
        </p:nvPicPr>
        <p:blipFill>
          <a:blip r:embed="rId2"/>
          <a:stretch>
            <a:fillRect/>
          </a:stretch>
        </p:blipFill>
        <p:spPr>
          <a:xfrm>
            <a:off x="0" y="2524125"/>
            <a:ext cx="5181600" cy="3876675"/>
          </a:xfrm>
          <a:prstGeom prst="rect">
            <a:avLst/>
          </a:prstGeom>
          <a:noFill/>
          <a:ln w="31750">
            <a:noFill/>
          </a:ln>
        </p:spPr>
      </p:pic>
      <p:sp>
        <p:nvSpPr>
          <p:cNvPr id="264197" name="Text Box 5"/>
          <p:cNvSpPr txBox="1"/>
          <p:nvPr/>
        </p:nvSpPr>
        <p:spPr>
          <a:xfrm>
            <a:off x="1219200" y="1676400"/>
            <a:ext cx="4800600" cy="457200"/>
          </a:xfrm>
          <a:prstGeom prst="rect">
            <a:avLst/>
          </a:prstGeom>
          <a:noFill/>
          <a:ln w="50800">
            <a:noFill/>
          </a:ln>
        </p:spPr>
        <p:txBody>
          <a:bodyPr anchor="t">
            <a:spAutoFit/>
          </a:bodyPr>
          <a:p>
            <a:r>
              <a:rPr sz="2400" b="0" dirty="0">
                <a:latin typeface="Times New Roman" panose="02020603050405020304" pitchFamily="18" charset="0"/>
              </a:rPr>
              <a:t>Formula View</a:t>
            </a:r>
            <a:endParaRPr sz="2400" b="0" dirty="0">
              <a:latin typeface="Times New Roman" panose="02020603050405020304" pitchFamily="18" charset="0"/>
            </a:endParaRPr>
          </a:p>
        </p:txBody>
      </p:sp>
      <p:sp>
        <p:nvSpPr>
          <p:cNvPr id="264198" name="Text Box 6"/>
          <p:cNvSpPr txBox="1"/>
          <p:nvPr/>
        </p:nvSpPr>
        <p:spPr>
          <a:xfrm>
            <a:off x="5715000" y="1676400"/>
            <a:ext cx="4800600" cy="457200"/>
          </a:xfrm>
          <a:prstGeom prst="rect">
            <a:avLst/>
          </a:prstGeom>
          <a:noFill/>
          <a:ln w="50800">
            <a:noFill/>
          </a:ln>
        </p:spPr>
        <p:txBody>
          <a:bodyPr anchor="t">
            <a:spAutoFit/>
          </a:bodyPr>
          <a:p>
            <a:r>
              <a:rPr sz="2400" b="0" dirty="0">
                <a:latin typeface="Times New Roman" panose="02020603050405020304" pitchFamily="18" charset="0"/>
              </a:rPr>
              <a:t>Values View</a:t>
            </a:r>
            <a:endParaRPr sz="2400" b="0" dirty="0">
              <a:latin typeface="Times New Roman" panose="02020603050405020304" pitchFamily="18" charset="0"/>
            </a:endParaRPr>
          </a:p>
        </p:txBody>
      </p:sp>
      <p:sp>
        <p:nvSpPr>
          <p:cNvPr id="264199" name="Oval 7"/>
          <p:cNvSpPr/>
          <p:nvPr/>
        </p:nvSpPr>
        <p:spPr>
          <a:xfrm>
            <a:off x="-228600" y="5038725"/>
            <a:ext cx="4953000" cy="8382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64200" name="Line 8"/>
          <p:cNvSpPr/>
          <p:nvPr/>
        </p:nvSpPr>
        <p:spPr>
          <a:xfrm flipH="1" flipV="1">
            <a:off x="2362200" y="2219325"/>
            <a:ext cx="304800" cy="2819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64201" name="Oval 9"/>
          <p:cNvSpPr/>
          <p:nvPr/>
        </p:nvSpPr>
        <p:spPr>
          <a:xfrm>
            <a:off x="5029200" y="4800600"/>
            <a:ext cx="2286000" cy="9144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264202" name="Line 10"/>
          <p:cNvSpPr/>
          <p:nvPr/>
        </p:nvSpPr>
        <p:spPr>
          <a:xfrm flipV="1">
            <a:off x="5715000" y="2057400"/>
            <a:ext cx="457200" cy="27432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66242" name="Rectangle 2"/>
          <p:cNvSpPr>
            <a:spLocks noGrp="1"/>
          </p:cNvSpPr>
          <p:nvPr>
            <p:ph type="title"/>
          </p:nvPr>
        </p:nvSpPr>
        <p:spPr>
          <a:ln/>
        </p:spPr>
        <p:txBody>
          <a:bodyPr wrap="square" lIns="91440" tIns="45720" rIns="91440" bIns="45720" anchor="ctr"/>
          <a:p>
            <a:pPr eaLnBrk="1" hangingPunct="1"/>
            <a:r>
              <a:rPr dirty="0"/>
              <a:t>AND function</a:t>
            </a:r>
            <a:endParaRPr dirty="0"/>
          </a:p>
        </p:txBody>
      </p:sp>
      <p:sp>
        <p:nvSpPr>
          <p:cNvPr id="266243" name="Rectangle 3"/>
          <p:cNvSpPr>
            <a:spLocks noGrp="1"/>
          </p:cNvSpPr>
          <p:nvPr>
            <p:ph idx="1"/>
          </p:nvPr>
        </p:nvSpPr>
        <p:spPr>
          <a:ln/>
        </p:spPr>
        <p:txBody>
          <a:bodyPr wrap="square" lIns="91440" tIns="45720" rIns="91440" bIns="45720" anchor="t"/>
          <a:p>
            <a:pPr eaLnBrk="1" hangingPunct="1"/>
            <a:r>
              <a:rPr dirty="0"/>
              <a:t>Takes any number of parameters</a:t>
            </a:r>
            <a:endParaRPr dirty="0"/>
          </a:p>
          <a:p>
            <a:pPr eaLnBrk="1" hangingPunct="1"/>
            <a:r>
              <a:rPr dirty="0"/>
              <a:t>Returns TRUE if ALL of the parameters evaluate to TRUE otherwise returns FALSE.</a:t>
            </a:r>
            <a:endParaRPr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68290" name="Rectangle 2"/>
          <p:cNvSpPr>
            <a:spLocks noGrp="1"/>
          </p:cNvSpPr>
          <p:nvPr>
            <p:ph type="title"/>
          </p:nvPr>
        </p:nvSpPr>
        <p:spPr>
          <a:ln/>
        </p:spPr>
        <p:txBody>
          <a:bodyPr wrap="square" lIns="91440" tIns="45720" rIns="91440" bIns="45720" anchor="ctr"/>
          <a:p>
            <a:pPr eaLnBrk="1" hangingPunct="1"/>
            <a:r>
              <a:rPr dirty="0"/>
              <a:t>OR and NOT functions</a:t>
            </a:r>
            <a:endParaRPr dirty="0"/>
          </a:p>
        </p:txBody>
      </p:sp>
      <p:pic>
        <p:nvPicPr>
          <p:cNvPr id="268291" name="Picture 3"/>
          <p:cNvPicPr>
            <a:picLocks noChangeAspect="1"/>
          </p:cNvPicPr>
          <p:nvPr/>
        </p:nvPicPr>
        <p:blipFill>
          <a:blip r:embed="rId1"/>
          <a:stretch>
            <a:fillRect/>
          </a:stretch>
        </p:blipFill>
        <p:spPr>
          <a:xfrm>
            <a:off x="1219200" y="1260475"/>
            <a:ext cx="6781800" cy="5292725"/>
          </a:xfrm>
          <a:prstGeom prst="rect">
            <a:avLst/>
          </a:prstGeom>
          <a:noFill/>
          <a:ln w="31750">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70338" name="Rectangle 2"/>
          <p:cNvSpPr>
            <a:spLocks noGrp="1"/>
          </p:cNvSpPr>
          <p:nvPr>
            <p:ph type="title"/>
          </p:nvPr>
        </p:nvSpPr>
        <p:spPr>
          <a:ln/>
        </p:spPr>
        <p:txBody>
          <a:bodyPr wrap="square" lIns="91440" tIns="45720" rIns="91440" bIns="45720" anchor="ctr"/>
          <a:p>
            <a:pPr eaLnBrk="1" hangingPunct="1"/>
            <a:r>
              <a:rPr dirty="0"/>
              <a:t>OR</a:t>
            </a:r>
            <a:endParaRPr dirty="0"/>
          </a:p>
        </p:txBody>
      </p:sp>
      <p:sp>
        <p:nvSpPr>
          <p:cNvPr id="270339" name="Rectangle 3"/>
          <p:cNvSpPr>
            <a:spLocks noGrp="1"/>
          </p:cNvSpPr>
          <p:nvPr>
            <p:ph idx="1"/>
          </p:nvPr>
        </p:nvSpPr>
        <p:spPr>
          <a:ln/>
        </p:spPr>
        <p:txBody>
          <a:bodyPr wrap="square" lIns="91440" tIns="45720" rIns="91440" bIns="45720" anchor="t"/>
          <a:p>
            <a:pPr eaLnBrk="1" hangingPunct="1"/>
            <a:r>
              <a:rPr dirty="0"/>
              <a:t>Takes any number of parameters</a:t>
            </a:r>
            <a:endParaRPr dirty="0"/>
          </a:p>
          <a:p>
            <a:pPr eaLnBrk="1" hangingPunct="1"/>
            <a:r>
              <a:rPr dirty="0"/>
              <a:t>Returns TRUE if ANY of the parameters evaluate to TRUE otherwise returns FALSE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Slide Number Placeholder 7"/>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2770" name="Rectangle 2"/>
          <p:cNvSpPr>
            <a:spLocks noGrp="1"/>
          </p:cNvSpPr>
          <p:nvPr>
            <p:ph type="title"/>
          </p:nvPr>
        </p:nvSpPr>
        <p:spPr>
          <a:ln/>
        </p:spPr>
        <p:txBody>
          <a:bodyPr wrap="square" lIns="91440" tIns="45720" rIns="91440" bIns="45720" anchor="ctr"/>
          <a:p>
            <a:pPr eaLnBrk="1" hangingPunct="1"/>
            <a:r>
              <a:rPr dirty="0"/>
              <a:t>Information that is “too wide” for a cell</a:t>
            </a:r>
            <a:endParaRPr dirty="0"/>
          </a:p>
        </p:txBody>
      </p:sp>
      <p:sp>
        <p:nvSpPr>
          <p:cNvPr id="32771" name="Rectangle 5"/>
          <p:cNvSpPr>
            <a:spLocks noGrp="1"/>
          </p:cNvSpPr>
          <p:nvPr>
            <p:ph type="body" sz="half" idx="1"/>
          </p:nvPr>
        </p:nvSpPr>
        <p:spPr>
          <a:xfrm>
            <a:off x="0" y="990600"/>
            <a:ext cx="4146550" cy="5410200"/>
          </a:xfrm>
          <a:ln/>
        </p:spPr>
        <p:txBody>
          <a:bodyPr wrap="square" lIns="91440" tIns="45720" rIns="91440" bIns="45720" anchor="t"/>
          <a:p>
            <a:pPr eaLnBrk="1" hangingPunct="1">
              <a:lnSpc>
                <a:spcPct val="90000"/>
              </a:lnSpc>
            </a:pPr>
            <a:r>
              <a:rPr sz="2000" dirty="0"/>
              <a:t>The word “Name” is in cell A5</a:t>
            </a:r>
            <a:endParaRPr sz="2000" dirty="0"/>
          </a:p>
          <a:p>
            <a:pPr eaLnBrk="1" hangingPunct="1">
              <a:lnSpc>
                <a:spcPct val="90000"/>
              </a:lnSpc>
            </a:pPr>
            <a:r>
              <a:rPr sz="2000" dirty="0"/>
              <a:t>The words “Hours Worked” are in cell </a:t>
            </a:r>
            <a:r>
              <a:rPr sz="2000" b="1" u="sng" dirty="0"/>
              <a:t>B5</a:t>
            </a:r>
            <a:r>
              <a:rPr sz="2000" dirty="0"/>
              <a:t> (NOT in cell C5). However, since the information is too wide for cell B5, it looks like it extends into cell C5.</a:t>
            </a:r>
            <a:endParaRPr sz="2000" dirty="0"/>
          </a:p>
          <a:p>
            <a:pPr eaLnBrk="1" hangingPunct="1">
              <a:lnSpc>
                <a:spcPct val="90000"/>
              </a:lnSpc>
            </a:pPr>
            <a:endParaRPr sz="2000" dirty="0"/>
          </a:p>
          <a:p>
            <a:pPr eaLnBrk="1" hangingPunct="1">
              <a:lnSpc>
                <a:spcPct val="90000"/>
              </a:lnSpc>
            </a:pPr>
            <a:r>
              <a:rPr sz="2000" dirty="0"/>
              <a:t>You can determine that the information is </a:t>
            </a:r>
            <a:r>
              <a:rPr sz="2000" b="1" u="sng" dirty="0"/>
              <a:t>really only </a:t>
            </a:r>
            <a:r>
              <a:rPr sz="2000" b="1" i="1" u="sng" dirty="0"/>
              <a:t>IN </a:t>
            </a:r>
            <a:r>
              <a:rPr sz="2000" b="1" u="sng" dirty="0"/>
              <a:t>cell B5</a:t>
            </a:r>
            <a:r>
              <a:rPr sz="2000" dirty="0"/>
              <a:t> by </a:t>
            </a:r>
            <a:r>
              <a:rPr sz="2000" u="sng" dirty="0"/>
              <a:t>selecting cell B5 and looking at the formula bar</a:t>
            </a:r>
            <a:r>
              <a:rPr sz="2000" dirty="0"/>
              <a:t> and then </a:t>
            </a:r>
            <a:r>
              <a:rPr sz="2000" u="sng" dirty="0"/>
              <a:t>selecting cell C5 and looking at the formula bar</a:t>
            </a:r>
            <a:r>
              <a:rPr sz="2000" dirty="0"/>
              <a:t>.</a:t>
            </a:r>
            <a:endParaRPr sz="2000" dirty="0"/>
          </a:p>
        </p:txBody>
      </p:sp>
      <p:graphicFrame>
        <p:nvGraphicFramePr>
          <p:cNvPr id="32772" name="Object 6"/>
          <p:cNvGraphicFramePr>
            <a:graphicFrameLocks noGrp="1"/>
          </p:cNvGraphicFramePr>
          <p:nvPr>
            <p:ph sz="quarter" idx="2"/>
          </p:nvPr>
        </p:nvGraphicFramePr>
        <p:xfrm>
          <a:off x="4462463" y="2814638"/>
          <a:ext cx="4681537" cy="1870075"/>
        </p:xfrm>
        <a:graphic>
          <a:graphicData uri="http://schemas.openxmlformats.org/presentationml/2006/ole">
            <mc:AlternateContent xmlns:mc="http://schemas.openxmlformats.org/markup-compatibility/2006">
              <mc:Choice xmlns:v="urn:schemas-microsoft-com:vml" Requires="v">
                <p:oleObj spid="_x0000_s3083" name="" r:id="rId1" imgW="3267075" imgH="1304925" progId="Paint.Picture">
                  <p:embed/>
                </p:oleObj>
              </mc:Choice>
              <mc:Fallback>
                <p:oleObj name="" r:id="rId1" imgW="3267075" imgH="1304925" progId="Paint.Picture">
                  <p:embed/>
                  <p:pic>
                    <p:nvPicPr>
                      <p:cNvPr id="0" name="Picture 3082"/>
                      <p:cNvPicPr/>
                      <p:nvPr/>
                    </p:nvPicPr>
                    <p:blipFill>
                      <a:blip r:embed="rId2"/>
                      <a:stretch>
                        <a:fillRect/>
                      </a:stretch>
                    </p:blipFill>
                    <p:spPr>
                      <a:xfrm>
                        <a:off x="4462463" y="2814638"/>
                        <a:ext cx="4681537" cy="1870075"/>
                      </a:xfrm>
                      <a:prstGeom prst="rect">
                        <a:avLst/>
                      </a:prstGeom>
                      <a:noFill/>
                      <a:ln w="3175">
                        <a:solidFill>
                          <a:schemeClr val="tx1"/>
                        </a:solidFill>
                        <a:miter/>
                      </a:ln>
                    </p:spPr>
                  </p:pic>
                </p:oleObj>
              </mc:Fallback>
            </mc:AlternateContent>
          </a:graphicData>
        </a:graphic>
      </p:graphicFrame>
      <p:graphicFrame>
        <p:nvGraphicFramePr>
          <p:cNvPr id="32773" name="Object 3"/>
          <p:cNvGraphicFramePr>
            <a:graphicFrameLocks noGrp="1"/>
          </p:cNvGraphicFramePr>
          <p:nvPr>
            <p:ph type="body" sz="half" idx="1"/>
          </p:nvPr>
        </p:nvGraphicFramePr>
        <p:xfrm>
          <a:off x="4414838" y="922338"/>
          <a:ext cx="4729162" cy="1693862"/>
        </p:xfrm>
        <a:graphic>
          <a:graphicData uri="http://schemas.openxmlformats.org/presentationml/2006/ole">
            <mc:AlternateContent xmlns:mc="http://schemas.openxmlformats.org/markup-compatibility/2006">
              <mc:Choice xmlns:v="urn:schemas-microsoft-com:vml" Requires="v">
                <p:oleObj spid="_x0000_s3084" name="" r:id="rId3" imgW="3295650" imgH="1181100" progId="Paint.Picture">
                  <p:embed/>
                </p:oleObj>
              </mc:Choice>
              <mc:Fallback>
                <p:oleObj name="" r:id="rId3" imgW="3295650" imgH="1181100" progId="Paint.Picture">
                  <p:embed/>
                  <p:pic>
                    <p:nvPicPr>
                      <p:cNvPr id="0" name="Picture 3083"/>
                      <p:cNvPicPr/>
                      <p:nvPr/>
                    </p:nvPicPr>
                    <p:blipFill>
                      <a:blip r:embed="rId4"/>
                      <a:stretch>
                        <a:fillRect/>
                      </a:stretch>
                    </p:blipFill>
                    <p:spPr>
                      <a:xfrm>
                        <a:off x="4414838" y="922338"/>
                        <a:ext cx="4729162" cy="1693862"/>
                      </a:xfrm>
                      <a:prstGeom prst="rect">
                        <a:avLst/>
                      </a:prstGeom>
                      <a:noFill/>
                      <a:ln>
                        <a:solidFill>
                          <a:schemeClr val="tx1"/>
                        </a:solidFill>
                        <a:miter/>
                      </a:ln>
                    </p:spPr>
                  </p:pic>
                </p:oleObj>
              </mc:Fallback>
            </mc:AlternateContent>
          </a:graphicData>
        </a:graphic>
      </p:graphicFrame>
      <p:graphicFrame>
        <p:nvGraphicFramePr>
          <p:cNvPr id="32774" name="Object 8"/>
          <p:cNvGraphicFramePr>
            <a:graphicFrameLocks noGrp="1"/>
          </p:cNvGraphicFramePr>
          <p:nvPr>
            <p:ph sz="quarter" idx="3"/>
          </p:nvPr>
        </p:nvGraphicFramePr>
        <p:xfrm>
          <a:off x="4498975" y="4884738"/>
          <a:ext cx="4645025" cy="1944687"/>
        </p:xfrm>
        <a:graphic>
          <a:graphicData uri="http://schemas.openxmlformats.org/presentationml/2006/ole">
            <mc:AlternateContent xmlns:mc="http://schemas.openxmlformats.org/markup-compatibility/2006">
              <mc:Choice xmlns:v="urn:schemas-microsoft-com:vml" Requires="v">
                <p:oleObj spid="_x0000_s3085" name="" r:id="rId5" imgW="3276600" imgH="1371600" progId="Paint.Picture">
                  <p:embed/>
                </p:oleObj>
              </mc:Choice>
              <mc:Fallback>
                <p:oleObj name="" r:id="rId5" imgW="3276600" imgH="1371600" progId="Paint.Picture">
                  <p:embed/>
                  <p:pic>
                    <p:nvPicPr>
                      <p:cNvPr id="0" name="Picture 3084"/>
                      <p:cNvPicPr/>
                      <p:nvPr/>
                    </p:nvPicPr>
                    <p:blipFill>
                      <a:blip r:embed="rId6"/>
                      <a:stretch>
                        <a:fillRect/>
                      </a:stretch>
                    </p:blipFill>
                    <p:spPr>
                      <a:xfrm>
                        <a:off x="4498975" y="4884738"/>
                        <a:ext cx="4645025" cy="1944687"/>
                      </a:xfrm>
                      <a:prstGeom prst="rect">
                        <a:avLst/>
                      </a:prstGeom>
                      <a:noFill/>
                      <a:ln w="3175">
                        <a:solidFill>
                          <a:schemeClr val="tx1"/>
                        </a:solidFill>
                        <a:miter/>
                      </a:ln>
                    </p:spPr>
                  </p:pic>
                </p:oleObj>
              </mc:Fallback>
            </mc:AlternateContent>
          </a:graphicData>
        </a:graphic>
      </p:graphicFrame>
      <p:sp>
        <p:nvSpPr>
          <p:cNvPr id="32775" name="Line 10"/>
          <p:cNvSpPr/>
          <p:nvPr/>
        </p:nvSpPr>
        <p:spPr>
          <a:xfrm>
            <a:off x="3933825" y="1254125"/>
            <a:ext cx="860425" cy="836613"/>
          </a:xfrm>
          <a:prstGeom prst="line">
            <a:avLst/>
          </a:prstGeom>
          <a:ln w="31750" cap="flat" cmpd="sng">
            <a:solidFill>
              <a:srgbClr val="0000FF"/>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776" name="Line 11"/>
          <p:cNvSpPr/>
          <p:nvPr/>
        </p:nvSpPr>
        <p:spPr>
          <a:xfrm flipV="1">
            <a:off x="3487738" y="2298700"/>
            <a:ext cx="2128837" cy="273050"/>
          </a:xfrm>
          <a:prstGeom prst="line">
            <a:avLst/>
          </a:prstGeom>
          <a:ln w="31750" cap="flat" cmpd="sng">
            <a:solidFill>
              <a:srgbClr val="0000FF"/>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777" name="Text Box 12"/>
          <p:cNvSpPr txBox="1"/>
          <p:nvPr/>
        </p:nvSpPr>
        <p:spPr>
          <a:xfrm>
            <a:off x="7802563" y="3019425"/>
            <a:ext cx="1344612" cy="1798638"/>
          </a:xfrm>
          <a:prstGeom prst="rect">
            <a:avLst/>
          </a:prstGeom>
          <a:solidFill>
            <a:schemeClr val="bg1"/>
          </a:solidFill>
          <a:ln w="3175" cap="flat" cmpd="sng">
            <a:solidFill>
              <a:schemeClr val="tx1"/>
            </a:solidFill>
            <a:prstDash val="solid"/>
            <a:miter/>
            <a:headEnd type="none" w="med" len="med"/>
            <a:tailEnd type="none" w="med" len="med"/>
          </a:ln>
        </p:spPr>
        <p:txBody>
          <a:bodyPr wrap="square" anchor="t">
            <a:spAutoFit/>
          </a:bodyPr>
          <a:p>
            <a:r>
              <a:rPr sz="1600" dirty="0">
                <a:solidFill>
                  <a:srgbClr val="008000"/>
                </a:solidFill>
                <a:latin typeface="Times New Roman" panose="02020603050405020304" pitchFamily="18" charset="0"/>
              </a:rPr>
              <a:t>“Hours Worked” is in cell B5 (look at formula bar)</a:t>
            </a:r>
            <a:endParaRPr sz="1600" dirty="0">
              <a:solidFill>
                <a:srgbClr val="008000"/>
              </a:solidFill>
              <a:latin typeface="Times New Roman" panose="02020603050405020304" pitchFamily="18" charset="0"/>
            </a:endParaRPr>
          </a:p>
        </p:txBody>
      </p:sp>
      <p:sp>
        <p:nvSpPr>
          <p:cNvPr id="32778" name="Oval 13"/>
          <p:cNvSpPr/>
          <p:nvPr/>
        </p:nvSpPr>
        <p:spPr>
          <a:xfrm>
            <a:off x="6518275" y="2573338"/>
            <a:ext cx="1789113" cy="652462"/>
          </a:xfrm>
          <a:prstGeom prst="ellipse">
            <a:avLst/>
          </a:prstGeom>
          <a:noFill/>
          <a:ln w="31750" cap="flat" cmpd="sng">
            <a:solidFill>
              <a:srgbClr val="339966"/>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32779" name="Line 14"/>
          <p:cNvSpPr/>
          <p:nvPr/>
        </p:nvSpPr>
        <p:spPr>
          <a:xfrm flipH="1">
            <a:off x="7119938" y="4271963"/>
            <a:ext cx="704850" cy="12700"/>
          </a:xfrm>
          <a:prstGeom prst="line">
            <a:avLst/>
          </a:prstGeom>
          <a:ln w="31750" cap="flat" cmpd="sng">
            <a:solidFill>
              <a:srgbClr val="339966"/>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780" name="Line 15"/>
          <p:cNvSpPr/>
          <p:nvPr/>
        </p:nvSpPr>
        <p:spPr>
          <a:xfrm flipH="1" flipV="1">
            <a:off x="7315200" y="3211513"/>
            <a:ext cx="547688" cy="955675"/>
          </a:xfrm>
          <a:prstGeom prst="line">
            <a:avLst/>
          </a:prstGeom>
          <a:ln w="31750" cap="flat" cmpd="sng">
            <a:solidFill>
              <a:srgbClr val="339966"/>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781" name="Text Box 16"/>
          <p:cNvSpPr txBox="1"/>
          <p:nvPr/>
        </p:nvSpPr>
        <p:spPr>
          <a:xfrm>
            <a:off x="7686675" y="4995863"/>
            <a:ext cx="1344613" cy="1646237"/>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r>
              <a:rPr sz="1600" dirty="0">
                <a:solidFill>
                  <a:srgbClr val="008000"/>
                </a:solidFill>
                <a:latin typeface="Times New Roman" panose="02020603050405020304" pitchFamily="18" charset="0"/>
              </a:rPr>
              <a:t>“</a:t>
            </a:r>
            <a:r>
              <a:rPr sz="1800" dirty="0">
                <a:solidFill>
                  <a:srgbClr val="008000"/>
                </a:solidFill>
                <a:latin typeface="Times New Roman" panose="02020603050405020304" pitchFamily="18" charset="0"/>
              </a:rPr>
              <a:t>Hours Worked” is NOT in cell C5 (formula bar is empty</a:t>
            </a:r>
            <a:r>
              <a:rPr sz="1600" dirty="0">
                <a:solidFill>
                  <a:srgbClr val="008000"/>
                </a:solidFill>
                <a:latin typeface="Times New Roman" panose="02020603050405020304" pitchFamily="18" charset="0"/>
              </a:rPr>
              <a:t>)</a:t>
            </a:r>
            <a:endParaRPr sz="1600" dirty="0">
              <a:solidFill>
                <a:srgbClr val="008000"/>
              </a:solidFill>
              <a:latin typeface="Times New Roman" panose="02020603050405020304" pitchFamily="18" charset="0"/>
            </a:endParaRPr>
          </a:p>
        </p:txBody>
      </p:sp>
      <p:sp>
        <p:nvSpPr>
          <p:cNvPr id="32782" name="Oval 17"/>
          <p:cNvSpPr/>
          <p:nvPr/>
        </p:nvSpPr>
        <p:spPr>
          <a:xfrm>
            <a:off x="6454775" y="4732338"/>
            <a:ext cx="1789113" cy="652462"/>
          </a:xfrm>
          <a:prstGeom prst="ellipse">
            <a:avLst/>
          </a:prstGeom>
          <a:noFill/>
          <a:ln w="31750" cap="flat" cmpd="sng">
            <a:solidFill>
              <a:srgbClr val="80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32783" name="Line 18"/>
          <p:cNvSpPr/>
          <p:nvPr/>
        </p:nvSpPr>
        <p:spPr>
          <a:xfrm flipH="1">
            <a:off x="7056438" y="6430963"/>
            <a:ext cx="704850" cy="12700"/>
          </a:xfrm>
          <a:prstGeom prst="line">
            <a:avLst/>
          </a:prstGeom>
          <a:ln w="31750" cap="flat" cmpd="sng">
            <a:solidFill>
              <a:srgbClr val="80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784" name="Line 19"/>
          <p:cNvSpPr/>
          <p:nvPr/>
        </p:nvSpPr>
        <p:spPr>
          <a:xfrm flipH="1" flipV="1">
            <a:off x="7251700" y="5370513"/>
            <a:ext cx="547688" cy="955675"/>
          </a:xfrm>
          <a:prstGeom prst="line">
            <a:avLst/>
          </a:prstGeom>
          <a:ln w="31750" cap="flat" cmpd="sng">
            <a:solidFill>
              <a:srgbClr val="80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72386" name="Rectangle 2"/>
          <p:cNvSpPr>
            <a:spLocks noGrp="1"/>
          </p:cNvSpPr>
          <p:nvPr>
            <p:ph type="title"/>
          </p:nvPr>
        </p:nvSpPr>
        <p:spPr>
          <a:ln/>
        </p:spPr>
        <p:txBody>
          <a:bodyPr wrap="square" lIns="91440" tIns="45720" rIns="91440" bIns="45720" anchor="ctr"/>
          <a:p>
            <a:pPr eaLnBrk="1" hangingPunct="1"/>
            <a:r>
              <a:rPr dirty="0"/>
              <a:t>NOT</a:t>
            </a:r>
            <a:endParaRPr dirty="0"/>
          </a:p>
        </p:txBody>
      </p:sp>
      <p:sp>
        <p:nvSpPr>
          <p:cNvPr id="272387" name="Rectangle 3"/>
          <p:cNvSpPr>
            <a:spLocks noGrp="1"/>
          </p:cNvSpPr>
          <p:nvPr>
            <p:ph idx="1"/>
          </p:nvPr>
        </p:nvSpPr>
        <p:spPr>
          <a:ln/>
        </p:spPr>
        <p:txBody>
          <a:bodyPr wrap="square" lIns="91440" tIns="45720" rIns="91440" bIns="45720" anchor="t"/>
          <a:p>
            <a:pPr eaLnBrk="1" hangingPunct="1"/>
            <a:r>
              <a:rPr dirty="0"/>
              <a:t>Takes ONLY ONE parameter</a:t>
            </a:r>
            <a:endParaRPr dirty="0"/>
          </a:p>
          <a:p>
            <a:pPr eaLnBrk="1" hangingPunct="1"/>
            <a:r>
              <a:rPr dirty="0"/>
              <a:t>Returns the "opposite" of the value of the parameter</a:t>
            </a:r>
            <a:endParaRPr dirty="0"/>
          </a:p>
          <a:p>
            <a:pPr lvl="1" eaLnBrk="1" hangingPunct="1"/>
            <a:r>
              <a:rPr dirty="0"/>
              <a:t>returns FALSE if the parameter value is TRUE</a:t>
            </a:r>
            <a:endParaRPr dirty="0"/>
          </a:p>
          <a:p>
            <a:pPr lvl="1" eaLnBrk="1" hangingPunct="1"/>
            <a:r>
              <a:rPr dirty="0"/>
              <a:t>returns TRUE if the parameter value is FALSE</a:t>
            </a:r>
            <a:endParaRPr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74434" name="Rectangle 2"/>
          <p:cNvSpPr>
            <a:spLocks noGrp="1"/>
          </p:cNvSpPr>
          <p:nvPr>
            <p:ph type="title"/>
          </p:nvPr>
        </p:nvSpPr>
        <p:spPr>
          <a:ln/>
        </p:spPr>
        <p:txBody>
          <a:bodyPr wrap="square" lIns="91440" tIns="45720" rIns="91440" bIns="45720" anchor="ctr"/>
          <a:p>
            <a:pPr eaLnBrk="1" hangingPunct="1"/>
            <a:r>
              <a:rPr sz="3600" dirty="0"/>
              <a:t>Examples of Complex Nested Function Calls</a:t>
            </a:r>
            <a:endParaRPr sz="3600" dirty="0"/>
          </a:p>
        </p:txBody>
      </p:sp>
      <p:sp>
        <p:nvSpPr>
          <p:cNvPr id="274435" name="Rectangle 3"/>
          <p:cNvSpPr>
            <a:spLocks noGrp="1"/>
          </p:cNvSpPr>
          <p:nvPr>
            <p:ph idx="1"/>
          </p:nvPr>
        </p:nvSpPr>
        <p:spPr>
          <a:ln/>
        </p:spPr>
        <p:txBody>
          <a:bodyPr wrap="square" lIns="91440" tIns="45720" rIns="91440" bIns="45720" anchor="t"/>
          <a:p>
            <a:pPr eaLnBrk="1" hangingPunct="1"/>
            <a:r>
              <a:rPr sz="2400" dirty="0"/>
              <a:t>=IF(</a:t>
            </a:r>
            <a:r>
              <a:rPr sz="2400" dirty="0">
                <a:solidFill>
                  <a:srgbClr val="CC3300"/>
                </a:solidFill>
              </a:rPr>
              <a:t>AND(A2&gt;A3, OR(B2=B3,C2&lt;C3)</a:t>
            </a:r>
            <a:r>
              <a:rPr sz="2400" dirty="0"/>
              <a:t>), 500, 1000)</a:t>
            </a:r>
            <a:br>
              <a:rPr sz="2400" dirty="0"/>
            </a:br>
            <a:br>
              <a:rPr sz="2400" dirty="0"/>
            </a:br>
            <a:br>
              <a:rPr sz="2400" dirty="0"/>
            </a:br>
            <a:endParaRPr sz="2400" dirty="0"/>
          </a:p>
          <a:p>
            <a:pPr eaLnBrk="1" hangingPunct="1"/>
            <a:r>
              <a:rPr sz="2400" dirty="0"/>
              <a:t>=IF(NOT(</a:t>
            </a:r>
            <a:r>
              <a:rPr sz="2400" dirty="0">
                <a:solidFill>
                  <a:srgbClr val="CC3300"/>
                </a:solidFill>
              </a:rPr>
              <a:t>AND(A2&gt;A3, OR(B2=B3,C2&lt;C3)</a:t>
            </a:r>
            <a:r>
              <a:rPr sz="2400" dirty="0"/>
              <a:t>)), 500, 1000)</a:t>
            </a:r>
            <a:br>
              <a:rPr sz="2400" dirty="0"/>
            </a:br>
            <a:br>
              <a:rPr sz="2400" dirty="0"/>
            </a:br>
            <a:endParaRPr sz="2400" dirty="0"/>
          </a:p>
          <a:p>
            <a:pPr eaLnBrk="1" hangingPunct="1"/>
            <a:endParaRPr sz="2400" dirty="0"/>
          </a:p>
          <a:p>
            <a:pPr eaLnBrk="1" hangingPunct="1"/>
            <a:r>
              <a:rPr sz="2400" dirty="0"/>
              <a:t>=IF(AND(A2&gt;A3, NOT(OR(B2=B3,C2&lt;C3))), 500, 1000)</a:t>
            </a:r>
            <a:endParaRPr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1"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76482" name="Rectangle 2"/>
          <p:cNvSpPr>
            <a:spLocks noGrp="1"/>
          </p:cNvSpPr>
          <p:nvPr>
            <p:ph type="ctrTitle"/>
          </p:nvPr>
        </p:nvSpPr>
        <p:spPr>
          <a:xfrm>
            <a:off x="685800" y="2286000"/>
            <a:ext cx="7772400" cy="1143000"/>
          </a:xfrm>
          <a:ln/>
        </p:spPr>
        <p:txBody>
          <a:bodyPr wrap="square" lIns="91440" tIns="45720" rIns="91440" bIns="45720" anchor="ctr"/>
          <a:p>
            <a:pPr eaLnBrk="1" hangingPunct="1"/>
            <a:r>
              <a:rPr dirty="0">
                <a:latin typeface="+mj-lt"/>
                <a:ea typeface="+mj-ea"/>
                <a:cs typeface="+mj-cs"/>
              </a:rPr>
              <a:t>Other Logical Functions:</a:t>
            </a:r>
            <a:br>
              <a:rPr dirty="0">
                <a:latin typeface="+mj-lt"/>
                <a:ea typeface="+mj-ea"/>
                <a:cs typeface="+mj-cs"/>
              </a:rPr>
            </a:br>
            <a:r>
              <a:rPr dirty="0">
                <a:latin typeface="+mj-lt"/>
                <a:ea typeface="+mj-ea"/>
                <a:cs typeface="+mj-cs"/>
              </a:rPr>
              <a:t>ISBLANK</a:t>
            </a:r>
            <a:endParaRPr dirty="0">
              <a:latin typeface="+mj-lt"/>
              <a:ea typeface="+mj-ea"/>
              <a:cs typeface="+mj-cs"/>
            </a:endParaRPr>
          </a:p>
        </p:txBody>
      </p:sp>
      <p:sp>
        <p:nvSpPr>
          <p:cNvPr id="276483"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2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78530" name="Rectangle 2"/>
          <p:cNvSpPr>
            <a:spLocks noGrp="1"/>
          </p:cNvSpPr>
          <p:nvPr>
            <p:ph type="title"/>
          </p:nvPr>
        </p:nvSpPr>
        <p:spPr>
          <a:xfrm>
            <a:off x="0" y="76200"/>
            <a:ext cx="9144000" cy="533400"/>
          </a:xfrm>
          <a:ln/>
        </p:spPr>
        <p:txBody>
          <a:bodyPr wrap="square" lIns="91440" tIns="45720" rIns="91440" bIns="45720" anchor="ctr"/>
          <a:p>
            <a:pPr eaLnBrk="1" hangingPunct="1"/>
            <a:r>
              <a:rPr sz="4000" dirty="0"/>
              <a:t>ISBLANK( &lt;value&gt; )</a:t>
            </a:r>
            <a:endParaRPr sz="4000" dirty="0"/>
          </a:p>
        </p:txBody>
      </p:sp>
      <p:sp>
        <p:nvSpPr>
          <p:cNvPr id="278531" name="Rectangle 3"/>
          <p:cNvSpPr>
            <a:spLocks noGrp="1"/>
          </p:cNvSpPr>
          <p:nvPr>
            <p:ph idx="1"/>
          </p:nvPr>
        </p:nvSpPr>
        <p:spPr>
          <a:xfrm>
            <a:off x="304800" y="685800"/>
            <a:ext cx="8839200" cy="5410200"/>
          </a:xfrm>
          <a:ln/>
        </p:spPr>
        <p:txBody>
          <a:bodyPr wrap="square" lIns="91440" tIns="45720" rIns="91440" bIns="45720" anchor="t"/>
          <a:p>
            <a:pPr eaLnBrk="1" hangingPunct="1"/>
            <a:r>
              <a:rPr sz="2800" dirty="0"/>
              <a:t>ISBLANK returns TRUE if the value is blank and false otherwise. (see example below)</a:t>
            </a:r>
            <a:endParaRPr sz="2800" dirty="0"/>
          </a:p>
          <a:p>
            <a:pPr eaLnBrk="1" hangingPunct="1">
              <a:buNone/>
            </a:pPr>
            <a:br>
              <a:rPr dirty="0"/>
            </a:br>
            <a:endParaRPr dirty="0"/>
          </a:p>
        </p:txBody>
      </p:sp>
      <p:graphicFrame>
        <p:nvGraphicFramePr>
          <p:cNvPr id="278532" name="Object 4"/>
          <p:cNvGraphicFramePr/>
          <p:nvPr/>
        </p:nvGraphicFramePr>
        <p:xfrm>
          <a:off x="228600" y="5518150"/>
          <a:ext cx="8915400" cy="1263650"/>
        </p:xfrm>
        <a:graphic>
          <a:graphicData uri="http://schemas.openxmlformats.org/presentationml/2006/ole">
            <mc:AlternateContent xmlns:mc="http://schemas.openxmlformats.org/markup-compatibility/2006">
              <mc:Choice xmlns:v="urn:schemas-microsoft-com:vml" Requires="v">
                <p:oleObj spid="_x0000_s3128" name="" r:id="rId1" imgW="3562350" imgH="504825" progId="Paint.Picture">
                  <p:embed/>
                </p:oleObj>
              </mc:Choice>
              <mc:Fallback>
                <p:oleObj name="" r:id="rId1" imgW="3562350" imgH="504825" progId="Paint.Picture">
                  <p:embed/>
                  <p:pic>
                    <p:nvPicPr>
                      <p:cNvPr id="0" name="Picture 3127"/>
                      <p:cNvPicPr/>
                      <p:nvPr/>
                    </p:nvPicPr>
                    <p:blipFill>
                      <a:blip r:embed="rId2"/>
                      <a:stretch>
                        <a:fillRect/>
                      </a:stretch>
                    </p:blipFill>
                    <p:spPr>
                      <a:xfrm>
                        <a:off x="228600" y="5518150"/>
                        <a:ext cx="8915400" cy="1263650"/>
                      </a:xfrm>
                      <a:prstGeom prst="rect">
                        <a:avLst/>
                      </a:prstGeom>
                      <a:noFill/>
                      <a:ln w="38100">
                        <a:noFill/>
                        <a:miter/>
                      </a:ln>
                    </p:spPr>
                  </p:pic>
                </p:oleObj>
              </mc:Fallback>
            </mc:AlternateContent>
          </a:graphicData>
        </a:graphic>
      </p:graphicFrame>
      <p:graphicFrame>
        <p:nvGraphicFramePr>
          <p:cNvPr id="278533" name="Object 5"/>
          <p:cNvGraphicFramePr/>
          <p:nvPr/>
        </p:nvGraphicFramePr>
        <p:xfrm>
          <a:off x="152400" y="3581400"/>
          <a:ext cx="8991600" cy="1150938"/>
        </p:xfrm>
        <a:graphic>
          <a:graphicData uri="http://schemas.openxmlformats.org/presentationml/2006/ole">
            <mc:AlternateContent xmlns:mc="http://schemas.openxmlformats.org/markup-compatibility/2006">
              <mc:Choice xmlns:v="urn:schemas-microsoft-com:vml" Requires="v">
                <p:oleObj spid="_x0000_s3129" name="" r:id="rId3" imgW="3867150" imgH="495300" progId="Paint.Picture">
                  <p:embed/>
                </p:oleObj>
              </mc:Choice>
              <mc:Fallback>
                <p:oleObj name="" r:id="rId3" imgW="3867150" imgH="495300" progId="Paint.Picture">
                  <p:embed/>
                  <p:pic>
                    <p:nvPicPr>
                      <p:cNvPr id="0" name="Picture 3128"/>
                      <p:cNvPicPr/>
                      <p:nvPr/>
                    </p:nvPicPr>
                    <p:blipFill>
                      <a:blip r:embed="rId4"/>
                      <a:stretch>
                        <a:fillRect/>
                      </a:stretch>
                    </p:blipFill>
                    <p:spPr>
                      <a:xfrm>
                        <a:off x="152400" y="3581400"/>
                        <a:ext cx="8991600" cy="1150938"/>
                      </a:xfrm>
                      <a:prstGeom prst="rect">
                        <a:avLst/>
                      </a:prstGeom>
                      <a:noFill/>
                      <a:ln w="38100">
                        <a:noFill/>
                        <a:miter/>
                      </a:ln>
                    </p:spPr>
                  </p:pic>
                </p:oleObj>
              </mc:Fallback>
            </mc:AlternateContent>
          </a:graphicData>
        </a:graphic>
      </p:graphicFrame>
      <p:sp>
        <p:nvSpPr>
          <p:cNvPr id="278534" name="Text Box 6"/>
          <p:cNvSpPr txBox="1"/>
          <p:nvPr/>
        </p:nvSpPr>
        <p:spPr>
          <a:xfrm>
            <a:off x="0" y="32004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278535" name="Text Box 7"/>
          <p:cNvSpPr txBox="1"/>
          <p:nvPr/>
        </p:nvSpPr>
        <p:spPr>
          <a:xfrm>
            <a:off x="0" y="51054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
        <p:nvSpPr>
          <p:cNvPr id="278536" name="Oval 8"/>
          <p:cNvSpPr/>
          <p:nvPr/>
        </p:nvSpPr>
        <p:spPr>
          <a:xfrm>
            <a:off x="1676400" y="4191000"/>
            <a:ext cx="1600200" cy="6858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78537" name="Text Box 9"/>
          <p:cNvSpPr txBox="1"/>
          <p:nvPr/>
        </p:nvSpPr>
        <p:spPr>
          <a:xfrm>
            <a:off x="3505200" y="4953000"/>
            <a:ext cx="1600200" cy="366713"/>
          </a:xfrm>
          <a:prstGeom prst="rect">
            <a:avLst/>
          </a:prstGeom>
          <a:noFill/>
          <a:ln w="31750">
            <a:noFill/>
          </a:ln>
        </p:spPr>
        <p:txBody>
          <a:bodyPr anchor="t">
            <a:spAutoFit/>
          </a:bodyPr>
          <a:p>
            <a:r>
              <a:rPr sz="1800" dirty="0">
                <a:latin typeface="Times New Roman" panose="02020603050405020304" pitchFamily="18" charset="0"/>
              </a:rPr>
              <a:t>blank value</a:t>
            </a:r>
            <a:endParaRPr sz="1800" dirty="0">
              <a:latin typeface="Times New Roman" panose="02020603050405020304" pitchFamily="18" charset="0"/>
            </a:endParaRPr>
          </a:p>
        </p:txBody>
      </p:sp>
      <p:sp>
        <p:nvSpPr>
          <p:cNvPr id="278538" name="Line 10"/>
          <p:cNvSpPr/>
          <p:nvPr/>
        </p:nvSpPr>
        <p:spPr>
          <a:xfrm>
            <a:off x="2819400" y="4876800"/>
            <a:ext cx="685800" cy="2286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78539" name="Oval 11"/>
          <p:cNvSpPr/>
          <p:nvPr/>
        </p:nvSpPr>
        <p:spPr>
          <a:xfrm>
            <a:off x="1981200" y="6172200"/>
            <a:ext cx="1600200" cy="6858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78540" name="Line 12"/>
          <p:cNvSpPr/>
          <p:nvPr/>
        </p:nvSpPr>
        <p:spPr>
          <a:xfrm flipV="1">
            <a:off x="3352800" y="5334000"/>
            <a:ext cx="304800" cy="914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78541" name="Text Box 13"/>
          <p:cNvSpPr txBox="1"/>
          <p:nvPr/>
        </p:nvSpPr>
        <p:spPr>
          <a:xfrm>
            <a:off x="6864350" y="1550988"/>
            <a:ext cx="2259013" cy="2011362"/>
          </a:xfrm>
          <a:prstGeom prst="rect">
            <a:avLst/>
          </a:prstGeom>
          <a:noFill/>
          <a:ln w="31750">
            <a:noFill/>
          </a:ln>
        </p:spPr>
        <p:txBody>
          <a:bodyPr wrap="square" anchor="t">
            <a:spAutoFit/>
          </a:bodyPr>
          <a:p>
            <a:r>
              <a:rPr sz="1800" dirty="0">
                <a:solidFill>
                  <a:srgbClr val="CC3300"/>
                </a:solidFill>
                <a:latin typeface="Times New Roman" panose="02020603050405020304" pitchFamily="18" charset="0"/>
              </a:rPr>
              <a:t>Total will be </a:t>
            </a:r>
            <a:r>
              <a:rPr sz="1800" u="sng" dirty="0">
                <a:solidFill>
                  <a:srgbClr val="CC3300"/>
                </a:solidFill>
                <a:latin typeface="Times New Roman" panose="02020603050405020304" pitchFamily="18" charset="0"/>
              </a:rPr>
              <a:t>wrong</a:t>
            </a:r>
            <a:r>
              <a:rPr sz="1800" dirty="0">
                <a:solidFill>
                  <a:srgbClr val="CC3300"/>
                </a:solidFill>
                <a:latin typeface="Times New Roman" panose="02020603050405020304" pitchFamily="18" charset="0"/>
              </a:rPr>
              <a:t> if quantity is blank (since a blank is normally treated as zero)</a:t>
            </a:r>
            <a:endParaRPr sz="1800" dirty="0">
              <a:solidFill>
                <a:srgbClr val="CC3300"/>
              </a:solidFill>
              <a:latin typeface="Times New Roman" panose="02020603050405020304" pitchFamily="18" charset="0"/>
            </a:endParaRPr>
          </a:p>
        </p:txBody>
      </p:sp>
      <p:sp>
        <p:nvSpPr>
          <p:cNvPr id="278542" name="Text Box 14"/>
          <p:cNvSpPr txBox="1"/>
          <p:nvPr/>
        </p:nvSpPr>
        <p:spPr>
          <a:xfrm>
            <a:off x="3200400" y="2711450"/>
            <a:ext cx="3886200" cy="915988"/>
          </a:xfrm>
          <a:prstGeom prst="rect">
            <a:avLst/>
          </a:prstGeom>
          <a:noFill/>
          <a:ln w="31750">
            <a:noFill/>
          </a:ln>
        </p:spPr>
        <p:txBody>
          <a:bodyPr anchor="t">
            <a:spAutoFit/>
          </a:bodyPr>
          <a:p>
            <a:r>
              <a:rPr sz="1800" dirty="0">
                <a:solidFill>
                  <a:srgbClr val="008000"/>
                </a:solidFill>
                <a:latin typeface="Times New Roman" panose="02020603050405020304" pitchFamily="18" charset="0"/>
              </a:rPr>
              <a:t>Total will be </a:t>
            </a:r>
            <a:r>
              <a:rPr sz="1800" u="sng" dirty="0">
                <a:solidFill>
                  <a:srgbClr val="008000"/>
                </a:solidFill>
                <a:latin typeface="Times New Roman" panose="02020603050405020304" pitchFamily="18" charset="0"/>
              </a:rPr>
              <a:t>correct</a:t>
            </a:r>
            <a:r>
              <a:rPr sz="1800" dirty="0">
                <a:solidFill>
                  <a:srgbClr val="008000"/>
                </a:solidFill>
                <a:latin typeface="Times New Roman" panose="02020603050405020304" pitchFamily="18" charset="0"/>
              </a:rPr>
              <a:t> even if quantity is blank (quantity is assumed to be 1 in that case)</a:t>
            </a:r>
            <a:endParaRPr sz="1800" dirty="0">
              <a:solidFill>
                <a:srgbClr val="008000"/>
              </a:solidFill>
              <a:latin typeface="Times New Roman" panose="02020603050405020304" pitchFamily="18" charset="0"/>
            </a:endParaRPr>
          </a:p>
        </p:txBody>
      </p:sp>
      <p:sp>
        <p:nvSpPr>
          <p:cNvPr id="278543" name="Line 15"/>
          <p:cNvSpPr/>
          <p:nvPr/>
        </p:nvSpPr>
        <p:spPr>
          <a:xfrm>
            <a:off x="5105400" y="3352800"/>
            <a:ext cx="0" cy="533400"/>
          </a:xfrm>
          <a:prstGeom prst="line">
            <a:avLst/>
          </a:prstGeom>
          <a:ln w="31750" cap="flat" cmpd="sng">
            <a:solidFill>
              <a:srgbClr val="0000FF"/>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78544" name="Line 16"/>
          <p:cNvSpPr/>
          <p:nvPr/>
        </p:nvSpPr>
        <p:spPr>
          <a:xfrm>
            <a:off x="8153400" y="3429000"/>
            <a:ext cx="0" cy="457200"/>
          </a:xfrm>
          <a:prstGeom prst="line">
            <a:avLst/>
          </a:prstGeom>
          <a:ln w="31750" cap="flat" cmpd="sng">
            <a:solidFill>
              <a:srgbClr val="0000FF"/>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7"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80578" name="Rectangle 2"/>
          <p:cNvSpPr>
            <a:spLocks noGrp="1"/>
          </p:cNvSpPr>
          <p:nvPr>
            <p:ph type="ctrTitle"/>
          </p:nvPr>
        </p:nvSpPr>
        <p:spPr>
          <a:xfrm>
            <a:off x="685800" y="2286000"/>
            <a:ext cx="7772400" cy="1143000"/>
          </a:xfrm>
          <a:ln/>
        </p:spPr>
        <p:txBody>
          <a:bodyPr wrap="square" lIns="91440" tIns="45720" rIns="91440" bIns="45720" anchor="ctr"/>
          <a:p>
            <a:pPr eaLnBrk="1" hangingPunct="1"/>
            <a:r>
              <a:rPr dirty="0">
                <a:latin typeface="+mj-lt"/>
                <a:ea typeface="+mj-ea"/>
                <a:cs typeface="+mj-cs"/>
              </a:rPr>
              <a:t>Using the mouse to create formulas.</a:t>
            </a:r>
            <a:endParaRPr dirty="0">
              <a:latin typeface="+mj-lt"/>
              <a:ea typeface="+mj-ea"/>
              <a:cs typeface="+mj-cs"/>
            </a:endParaRPr>
          </a:p>
        </p:txBody>
      </p:sp>
      <p:sp>
        <p:nvSpPr>
          <p:cNvPr id="280579"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82626" name="Rectangle 2"/>
          <p:cNvSpPr>
            <a:spLocks noGrp="1"/>
          </p:cNvSpPr>
          <p:nvPr>
            <p:ph type="title"/>
          </p:nvPr>
        </p:nvSpPr>
        <p:spPr>
          <a:ln/>
        </p:spPr>
        <p:txBody>
          <a:bodyPr wrap="square" lIns="91440" tIns="45720" rIns="91440" bIns="45720" anchor="ctr"/>
          <a:p>
            <a:pPr eaLnBrk="1" hangingPunct="1"/>
            <a:r>
              <a:rPr dirty="0"/>
              <a:t>Click to choose cell references</a:t>
            </a:r>
            <a:endParaRPr dirty="0"/>
          </a:p>
        </p:txBody>
      </p:sp>
      <p:sp>
        <p:nvSpPr>
          <p:cNvPr id="282627" name="Rectangle 3"/>
          <p:cNvSpPr>
            <a:spLocks noGrp="1"/>
          </p:cNvSpPr>
          <p:nvPr>
            <p:ph idx="1"/>
          </p:nvPr>
        </p:nvSpPr>
        <p:spPr>
          <a:ln/>
        </p:spPr>
        <p:txBody>
          <a:bodyPr wrap="square" lIns="91440" tIns="45720" rIns="91440" bIns="45720" anchor="t"/>
          <a:p>
            <a:pPr eaLnBrk="1" hangingPunct="1"/>
            <a:r>
              <a:rPr sz="2800" dirty="0"/>
              <a:t>Once you type the equal sign (=) you can click with your mouse to enter cell references into a formula. </a:t>
            </a:r>
            <a:endParaRPr sz="2800" dirty="0"/>
          </a:p>
          <a:p>
            <a:pPr eaLnBrk="1" hangingPunct="1"/>
            <a:endParaRPr sz="2800" dirty="0"/>
          </a:p>
          <a:p>
            <a:pPr eaLnBrk="1" hangingPunct="1"/>
            <a:endParaRPr sz="2800" dirty="0"/>
          </a:p>
          <a:p>
            <a:pPr eaLnBrk="1" hangingPunct="1"/>
            <a:endParaRPr sz="2800" dirty="0"/>
          </a:p>
          <a:p>
            <a:pPr eaLnBrk="1" hangingPunct="1"/>
            <a:endParaRPr sz="2800" dirty="0"/>
          </a:p>
          <a:p>
            <a:pPr eaLnBrk="1" hangingPunct="1"/>
            <a:endParaRPr sz="2800" dirty="0"/>
          </a:p>
          <a:p>
            <a:pPr eaLnBrk="1" hangingPunct="1"/>
            <a:endParaRPr sz="2800" dirty="0"/>
          </a:p>
          <a:p>
            <a:pPr eaLnBrk="1" hangingPunct="1"/>
            <a:r>
              <a:rPr sz="2800" dirty="0"/>
              <a:t>Example on following slides</a:t>
            </a:r>
            <a:endParaRPr sz="2800" dirty="0"/>
          </a:p>
          <a:p>
            <a:pPr eaLnBrk="1" hangingPunct="1"/>
            <a:endParaRPr sz="2800" dirty="0"/>
          </a:p>
        </p:txBody>
      </p:sp>
      <p:graphicFrame>
        <p:nvGraphicFramePr>
          <p:cNvPr id="282628" name="Object 4"/>
          <p:cNvGraphicFramePr/>
          <p:nvPr/>
        </p:nvGraphicFramePr>
        <p:xfrm>
          <a:off x="1585913" y="2701925"/>
          <a:ext cx="3824287" cy="1031875"/>
        </p:xfrm>
        <a:graphic>
          <a:graphicData uri="http://schemas.openxmlformats.org/presentationml/2006/ole">
            <mc:AlternateContent xmlns:mc="http://schemas.openxmlformats.org/markup-compatibility/2006">
              <mc:Choice xmlns:v="urn:schemas-microsoft-com:vml" Requires="v">
                <p:oleObj spid="_x0000_s3130" name="" r:id="rId1" imgW="1552575" imgH="419100" progId="Paint.Picture">
                  <p:embed/>
                </p:oleObj>
              </mc:Choice>
              <mc:Fallback>
                <p:oleObj name="" r:id="rId1" imgW="1552575" imgH="419100" progId="Paint.Picture">
                  <p:embed/>
                  <p:pic>
                    <p:nvPicPr>
                      <p:cNvPr id="0" name="Picture 3129"/>
                      <p:cNvPicPr/>
                      <p:nvPr/>
                    </p:nvPicPr>
                    <p:blipFill>
                      <a:blip r:embed="rId2"/>
                      <a:stretch>
                        <a:fillRect/>
                      </a:stretch>
                    </p:blipFill>
                    <p:spPr>
                      <a:xfrm>
                        <a:off x="1585913" y="2701925"/>
                        <a:ext cx="3824287" cy="1031875"/>
                      </a:xfrm>
                      <a:prstGeom prst="rect">
                        <a:avLst/>
                      </a:prstGeom>
                      <a:noFill/>
                      <a:ln w="38100">
                        <a:noFill/>
                        <a:miter/>
                      </a:ln>
                    </p:spPr>
                  </p:pic>
                </p:oleObj>
              </mc:Fallback>
            </mc:AlternateContent>
          </a:graphicData>
        </a:graphic>
      </p:graphicFrame>
      <p:sp>
        <p:nvSpPr>
          <p:cNvPr id="282629" name="Text Box 5"/>
          <p:cNvSpPr txBox="1"/>
          <p:nvPr/>
        </p:nvSpPr>
        <p:spPr>
          <a:xfrm>
            <a:off x="4876800" y="4267200"/>
            <a:ext cx="3886200" cy="641350"/>
          </a:xfrm>
          <a:prstGeom prst="rect">
            <a:avLst/>
          </a:prstGeom>
          <a:noFill/>
          <a:ln w="31750">
            <a:noFill/>
          </a:ln>
        </p:spPr>
        <p:txBody>
          <a:bodyPr anchor="t">
            <a:spAutoFit/>
          </a:bodyPr>
          <a:p>
            <a:r>
              <a:rPr sz="1800" dirty="0">
                <a:latin typeface="Times New Roman" panose="02020603050405020304" pitchFamily="18" charset="0"/>
              </a:rPr>
              <a:t>Now you can click with your mouse to enter cell references.</a:t>
            </a:r>
            <a:endParaRPr sz="1800" dirty="0">
              <a:latin typeface="Times New Roman" panose="02020603050405020304" pitchFamily="18" charset="0"/>
            </a:endParaRPr>
          </a:p>
        </p:txBody>
      </p:sp>
      <p:sp>
        <p:nvSpPr>
          <p:cNvPr id="282630" name="Line 6"/>
          <p:cNvSpPr/>
          <p:nvPr/>
        </p:nvSpPr>
        <p:spPr>
          <a:xfrm flipH="1" flipV="1">
            <a:off x="4038600" y="3429000"/>
            <a:ext cx="838200" cy="762000"/>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3"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84674" name="Rectangle 2"/>
          <p:cNvSpPr>
            <a:spLocks noGrp="1"/>
          </p:cNvSpPr>
          <p:nvPr>
            <p:ph type="title"/>
          </p:nvPr>
        </p:nvSpPr>
        <p:spPr>
          <a:xfrm>
            <a:off x="0" y="76200"/>
            <a:ext cx="9144000" cy="762000"/>
          </a:xfrm>
          <a:ln/>
        </p:spPr>
        <p:txBody>
          <a:bodyPr wrap="square" lIns="91440" tIns="45720" rIns="91440" bIns="45720" anchor="ctr"/>
          <a:p>
            <a:pPr eaLnBrk="1" hangingPunct="1"/>
            <a:r>
              <a:rPr sz="3200" dirty="0"/>
              <a:t>Example: click to get cell reference</a:t>
            </a:r>
            <a:endParaRPr sz="3200" dirty="0"/>
          </a:p>
        </p:txBody>
      </p:sp>
      <p:sp>
        <p:nvSpPr>
          <p:cNvPr id="284675" name="Rectangle 3"/>
          <p:cNvSpPr>
            <a:spLocks noGrp="1"/>
          </p:cNvSpPr>
          <p:nvPr>
            <p:ph sz="half" idx="1"/>
          </p:nvPr>
        </p:nvSpPr>
        <p:spPr>
          <a:xfrm>
            <a:off x="304800" y="914400"/>
            <a:ext cx="4343400" cy="5943600"/>
          </a:xfrm>
          <a:ln/>
        </p:spPr>
        <p:txBody>
          <a:bodyPr wrap="square" lIns="91440" tIns="45720" rIns="91440" bIns="45720" anchor="t"/>
          <a:p>
            <a:pPr eaLnBrk="1" hangingPunct="1">
              <a:lnSpc>
                <a:spcPct val="90000"/>
              </a:lnSpc>
            </a:pPr>
            <a:r>
              <a:rPr sz="2400" dirty="0">
                <a:latin typeface="+mn-lt"/>
                <a:ea typeface="+mn-ea"/>
                <a:cs typeface="+mn-cs"/>
              </a:rPr>
              <a:t>Type a number in cell A1</a:t>
            </a:r>
            <a:endParaRPr sz="2400" dirty="0">
              <a:latin typeface="+mn-lt"/>
              <a:ea typeface="+mn-ea"/>
              <a:cs typeface="+mn-cs"/>
            </a:endParaRPr>
          </a:p>
          <a:p>
            <a:pPr lvl="1" eaLnBrk="1" hangingPunct="1">
              <a:lnSpc>
                <a:spcPct val="90000"/>
              </a:lnSpc>
            </a:pPr>
            <a:endParaRPr sz="2000" dirty="0">
              <a:latin typeface="+mn-lt"/>
              <a:cs typeface="+mn-cs"/>
            </a:endParaRPr>
          </a:p>
          <a:p>
            <a:pPr lvl="1" eaLnBrk="1" hangingPunct="1">
              <a:lnSpc>
                <a:spcPct val="90000"/>
              </a:lnSpc>
            </a:pPr>
            <a:endParaRPr sz="2000" dirty="0">
              <a:latin typeface="+mn-lt"/>
              <a:cs typeface="+mn-cs"/>
            </a:endParaRPr>
          </a:p>
          <a:p>
            <a:pPr eaLnBrk="1" hangingPunct="1">
              <a:lnSpc>
                <a:spcPct val="90000"/>
              </a:lnSpc>
            </a:pPr>
            <a:endParaRPr sz="2400" dirty="0">
              <a:latin typeface="+mn-lt"/>
              <a:ea typeface="+mn-ea"/>
              <a:cs typeface="+mn-cs"/>
            </a:endParaRPr>
          </a:p>
          <a:p>
            <a:pPr eaLnBrk="1" hangingPunct="1">
              <a:lnSpc>
                <a:spcPct val="90000"/>
              </a:lnSpc>
            </a:pPr>
            <a:r>
              <a:rPr sz="2400" dirty="0">
                <a:latin typeface="+mn-lt"/>
                <a:ea typeface="+mn-ea"/>
                <a:cs typeface="+mn-cs"/>
              </a:rPr>
              <a:t>type an equal sign (=) in B1</a:t>
            </a:r>
            <a:endParaRPr sz="2400" dirty="0">
              <a:latin typeface="+mn-lt"/>
              <a:ea typeface="+mn-ea"/>
              <a:cs typeface="+mn-cs"/>
            </a:endParaRPr>
          </a:p>
          <a:p>
            <a:pPr lvl="1" eaLnBrk="1" hangingPunct="1">
              <a:lnSpc>
                <a:spcPct val="90000"/>
              </a:lnSpc>
            </a:pPr>
            <a:endParaRPr sz="2000" dirty="0">
              <a:latin typeface="+mn-lt"/>
              <a:cs typeface="+mn-cs"/>
            </a:endParaRPr>
          </a:p>
          <a:p>
            <a:pPr lvl="1" eaLnBrk="1" hangingPunct="1">
              <a:lnSpc>
                <a:spcPct val="90000"/>
              </a:lnSpc>
            </a:pPr>
            <a:endParaRPr sz="2000" dirty="0">
              <a:latin typeface="+mn-lt"/>
              <a:cs typeface="+mn-cs"/>
            </a:endParaRPr>
          </a:p>
          <a:p>
            <a:pPr eaLnBrk="1" hangingPunct="1">
              <a:lnSpc>
                <a:spcPct val="90000"/>
              </a:lnSpc>
            </a:pPr>
            <a:endParaRPr sz="2400" dirty="0">
              <a:latin typeface="+mn-lt"/>
              <a:ea typeface="+mn-ea"/>
              <a:cs typeface="+mn-cs"/>
            </a:endParaRPr>
          </a:p>
          <a:p>
            <a:pPr eaLnBrk="1" hangingPunct="1">
              <a:lnSpc>
                <a:spcPct val="90000"/>
              </a:lnSpc>
            </a:pPr>
            <a:r>
              <a:rPr sz="2400" dirty="0">
                <a:latin typeface="+mn-lt"/>
                <a:ea typeface="+mn-ea"/>
                <a:cs typeface="+mn-cs"/>
              </a:rPr>
              <a:t>Click on cell A1. You will see a dashed line around cell A1 and the text “A1” (without the quotes) will be entered into the formula in B1. The dashed line indicates that this is the cell reference being entered.</a:t>
            </a:r>
            <a:endParaRPr sz="2400" dirty="0">
              <a:latin typeface="+mn-lt"/>
              <a:ea typeface="+mn-ea"/>
              <a:cs typeface="+mn-cs"/>
            </a:endParaRPr>
          </a:p>
        </p:txBody>
      </p:sp>
      <p:sp>
        <p:nvSpPr>
          <p:cNvPr id="284676" name="Rectangle 4"/>
          <p:cNvSpPr>
            <a:spLocks noGrp="1"/>
          </p:cNvSpPr>
          <p:nvPr>
            <p:ph sz="half" idx="2"/>
          </p:nvPr>
        </p:nvSpPr>
        <p:spPr>
          <a:xfrm>
            <a:off x="4800600" y="914400"/>
            <a:ext cx="4343400" cy="5943600"/>
          </a:xfrm>
          <a:ln/>
        </p:spPr>
        <p:txBody>
          <a:bodyPr wrap="square" lIns="91440" tIns="45720" rIns="91440" bIns="45720" anchor="t"/>
          <a:p>
            <a:pPr eaLnBrk="1" hangingPunct="1">
              <a:lnSpc>
                <a:spcPct val="90000"/>
              </a:lnSpc>
            </a:pPr>
            <a:r>
              <a:rPr sz="2400" dirty="0">
                <a:latin typeface="+mn-lt"/>
                <a:ea typeface="+mn-ea"/>
                <a:cs typeface="+mn-cs"/>
              </a:rPr>
              <a:t>Type a plus sign (+) sign and the dashed line around cell A1 disappears.</a:t>
            </a:r>
            <a:endParaRPr sz="2400" dirty="0">
              <a:latin typeface="+mn-lt"/>
              <a:ea typeface="+mn-ea"/>
              <a:cs typeface="+mn-cs"/>
            </a:endParaRPr>
          </a:p>
          <a:p>
            <a:pPr eaLnBrk="1" hangingPunct="1">
              <a:lnSpc>
                <a:spcPct val="90000"/>
              </a:lnSpc>
            </a:pPr>
            <a:endParaRPr sz="2400" dirty="0">
              <a:latin typeface="+mn-lt"/>
              <a:ea typeface="+mn-ea"/>
              <a:cs typeface="+mn-cs"/>
            </a:endParaRPr>
          </a:p>
          <a:p>
            <a:pPr eaLnBrk="1" hangingPunct="1">
              <a:lnSpc>
                <a:spcPct val="90000"/>
              </a:lnSpc>
            </a:pPr>
            <a:endParaRPr sz="2400" dirty="0">
              <a:latin typeface="+mn-lt"/>
              <a:ea typeface="+mn-ea"/>
              <a:cs typeface="+mn-cs"/>
            </a:endParaRPr>
          </a:p>
          <a:p>
            <a:pPr eaLnBrk="1" hangingPunct="1">
              <a:lnSpc>
                <a:spcPct val="90000"/>
              </a:lnSpc>
            </a:pPr>
            <a:endParaRPr sz="2400" dirty="0">
              <a:latin typeface="+mn-lt"/>
              <a:ea typeface="+mn-ea"/>
              <a:cs typeface="+mn-cs"/>
            </a:endParaRPr>
          </a:p>
          <a:p>
            <a:pPr eaLnBrk="1" hangingPunct="1">
              <a:lnSpc>
                <a:spcPct val="90000"/>
              </a:lnSpc>
            </a:pPr>
            <a:r>
              <a:rPr sz="2400" dirty="0">
                <a:latin typeface="+mn-lt"/>
                <a:ea typeface="+mn-ea"/>
                <a:cs typeface="+mn-cs"/>
              </a:rPr>
              <a:t>You can continue to fill out the rest of the formula now:</a:t>
            </a:r>
            <a:endParaRPr sz="2400" dirty="0">
              <a:latin typeface="+mn-lt"/>
              <a:ea typeface="+mn-ea"/>
              <a:cs typeface="+mn-cs"/>
            </a:endParaRPr>
          </a:p>
          <a:p>
            <a:pPr eaLnBrk="1" hangingPunct="1">
              <a:lnSpc>
                <a:spcPct val="90000"/>
              </a:lnSpc>
            </a:pPr>
            <a:endParaRPr sz="2400" dirty="0">
              <a:latin typeface="+mn-lt"/>
              <a:ea typeface="+mn-ea"/>
              <a:cs typeface="+mn-cs"/>
            </a:endParaRPr>
          </a:p>
          <a:p>
            <a:pPr eaLnBrk="1" hangingPunct="1">
              <a:lnSpc>
                <a:spcPct val="90000"/>
              </a:lnSpc>
            </a:pPr>
            <a:endParaRPr sz="2400" dirty="0">
              <a:latin typeface="+mn-lt"/>
              <a:ea typeface="+mn-ea"/>
              <a:cs typeface="+mn-cs"/>
            </a:endParaRPr>
          </a:p>
          <a:p>
            <a:pPr eaLnBrk="1" hangingPunct="1">
              <a:lnSpc>
                <a:spcPct val="90000"/>
              </a:lnSpc>
            </a:pPr>
            <a:endParaRPr sz="2400" dirty="0">
              <a:latin typeface="+mn-lt"/>
              <a:ea typeface="+mn-ea"/>
              <a:cs typeface="+mn-cs"/>
            </a:endParaRPr>
          </a:p>
          <a:p>
            <a:pPr eaLnBrk="1" hangingPunct="1">
              <a:lnSpc>
                <a:spcPct val="90000"/>
              </a:lnSpc>
            </a:pPr>
            <a:r>
              <a:rPr sz="2400" dirty="0">
                <a:latin typeface="+mn-lt"/>
                <a:ea typeface="+mn-ea"/>
                <a:cs typeface="+mn-cs"/>
              </a:rPr>
              <a:t>Press ENTER to get the result:</a:t>
            </a:r>
            <a:endParaRPr sz="2400" dirty="0">
              <a:latin typeface="+mn-lt"/>
              <a:ea typeface="+mn-ea"/>
              <a:cs typeface="+mn-cs"/>
            </a:endParaRPr>
          </a:p>
          <a:p>
            <a:pPr eaLnBrk="1" hangingPunct="1">
              <a:lnSpc>
                <a:spcPct val="90000"/>
              </a:lnSpc>
            </a:pPr>
            <a:endParaRPr sz="2400" dirty="0">
              <a:latin typeface="+mn-lt"/>
              <a:ea typeface="+mn-ea"/>
              <a:cs typeface="+mn-cs"/>
            </a:endParaRPr>
          </a:p>
          <a:p>
            <a:pPr eaLnBrk="1" hangingPunct="1">
              <a:lnSpc>
                <a:spcPct val="90000"/>
              </a:lnSpc>
            </a:pPr>
            <a:endParaRPr sz="2400" dirty="0">
              <a:latin typeface="+mn-lt"/>
              <a:ea typeface="+mn-ea"/>
              <a:cs typeface="+mn-cs"/>
            </a:endParaRPr>
          </a:p>
        </p:txBody>
      </p:sp>
      <p:graphicFrame>
        <p:nvGraphicFramePr>
          <p:cNvPr id="284677" name="Object 5"/>
          <p:cNvGraphicFramePr/>
          <p:nvPr/>
        </p:nvGraphicFramePr>
        <p:xfrm>
          <a:off x="1600200" y="2744788"/>
          <a:ext cx="2819400" cy="760412"/>
        </p:xfrm>
        <a:graphic>
          <a:graphicData uri="http://schemas.openxmlformats.org/presentationml/2006/ole">
            <mc:AlternateContent xmlns:mc="http://schemas.openxmlformats.org/markup-compatibility/2006">
              <mc:Choice xmlns:v="urn:schemas-microsoft-com:vml" Requires="v">
                <p:oleObj spid="_x0000_s3131" name="" r:id="rId1" imgW="1552575" imgH="419100" progId="Paint.Picture">
                  <p:embed/>
                </p:oleObj>
              </mc:Choice>
              <mc:Fallback>
                <p:oleObj name="" r:id="rId1" imgW="1552575" imgH="419100" progId="Paint.Picture">
                  <p:embed/>
                  <p:pic>
                    <p:nvPicPr>
                      <p:cNvPr id="0" name="Picture 3130"/>
                      <p:cNvPicPr/>
                      <p:nvPr/>
                    </p:nvPicPr>
                    <p:blipFill>
                      <a:blip r:embed="rId2"/>
                      <a:stretch>
                        <a:fillRect/>
                      </a:stretch>
                    </p:blipFill>
                    <p:spPr>
                      <a:xfrm>
                        <a:off x="1600200" y="2744788"/>
                        <a:ext cx="2819400" cy="760412"/>
                      </a:xfrm>
                      <a:prstGeom prst="rect">
                        <a:avLst/>
                      </a:prstGeom>
                      <a:noFill/>
                      <a:ln w="38100">
                        <a:noFill/>
                        <a:miter/>
                      </a:ln>
                    </p:spPr>
                  </p:pic>
                </p:oleObj>
              </mc:Fallback>
            </mc:AlternateContent>
          </a:graphicData>
        </a:graphic>
      </p:graphicFrame>
      <p:graphicFrame>
        <p:nvGraphicFramePr>
          <p:cNvPr id="284678" name="Object 6"/>
          <p:cNvGraphicFramePr/>
          <p:nvPr/>
        </p:nvGraphicFramePr>
        <p:xfrm>
          <a:off x="1600200" y="5995988"/>
          <a:ext cx="2895600" cy="785812"/>
        </p:xfrm>
        <a:graphic>
          <a:graphicData uri="http://schemas.openxmlformats.org/presentationml/2006/ole">
            <mc:AlternateContent xmlns:mc="http://schemas.openxmlformats.org/markup-compatibility/2006">
              <mc:Choice xmlns:v="urn:schemas-microsoft-com:vml" Requires="v">
                <p:oleObj spid="_x0000_s3132" name="" r:id="rId3" imgW="1581150" imgH="428625" progId="Paint.Picture">
                  <p:embed/>
                </p:oleObj>
              </mc:Choice>
              <mc:Fallback>
                <p:oleObj name="" r:id="rId3" imgW="1581150" imgH="428625" progId="Paint.Picture">
                  <p:embed/>
                  <p:pic>
                    <p:nvPicPr>
                      <p:cNvPr id="0" name="Picture 3131"/>
                      <p:cNvPicPr/>
                      <p:nvPr/>
                    </p:nvPicPr>
                    <p:blipFill>
                      <a:blip r:embed="rId4"/>
                      <a:stretch>
                        <a:fillRect/>
                      </a:stretch>
                    </p:blipFill>
                    <p:spPr>
                      <a:xfrm>
                        <a:off x="1600200" y="5995988"/>
                        <a:ext cx="2895600" cy="785812"/>
                      </a:xfrm>
                      <a:prstGeom prst="rect">
                        <a:avLst/>
                      </a:prstGeom>
                      <a:noFill/>
                      <a:ln w="38100">
                        <a:noFill/>
                        <a:miter/>
                      </a:ln>
                    </p:spPr>
                  </p:pic>
                </p:oleObj>
              </mc:Fallback>
            </mc:AlternateContent>
          </a:graphicData>
        </a:graphic>
      </p:graphicFrame>
      <p:graphicFrame>
        <p:nvGraphicFramePr>
          <p:cNvPr id="284679" name="Object 7"/>
          <p:cNvGraphicFramePr/>
          <p:nvPr/>
        </p:nvGraphicFramePr>
        <p:xfrm>
          <a:off x="5715000" y="1957388"/>
          <a:ext cx="2819400" cy="709612"/>
        </p:xfrm>
        <a:graphic>
          <a:graphicData uri="http://schemas.openxmlformats.org/presentationml/2006/ole">
            <mc:AlternateContent xmlns:mc="http://schemas.openxmlformats.org/markup-compatibility/2006">
              <mc:Choice xmlns:v="urn:schemas-microsoft-com:vml" Requires="v">
                <p:oleObj spid="_x0000_s3133" name="" r:id="rId5" imgW="1514475" imgH="381000" progId="Paint.Picture">
                  <p:embed/>
                </p:oleObj>
              </mc:Choice>
              <mc:Fallback>
                <p:oleObj name="" r:id="rId5" imgW="1514475" imgH="381000" progId="Paint.Picture">
                  <p:embed/>
                  <p:pic>
                    <p:nvPicPr>
                      <p:cNvPr id="0" name="Picture 3132"/>
                      <p:cNvPicPr/>
                      <p:nvPr/>
                    </p:nvPicPr>
                    <p:blipFill>
                      <a:blip r:embed="rId6"/>
                      <a:stretch>
                        <a:fillRect/>
                      </a:stretch>
                    </p:blipFill>
                    <p:spPr>
                      <a:xfrm>
                        <a:off x="5715000" y="1957388"/>
                        <a:ext cx="2819400" cy="709612"/>
                      </a:xfrm>
                      <a:prstGeom prst="rect">
                        <a:avLst/>
                      </a:prstGeom>
                      <a:noFill/>
                      <a:ln w="38100">
                        <a:noFill/>
                        <a:miter/>
                      </a:ln>
                    </p:spPr>
                  </p:pic>
                </p:oleObj>
              </mc:Fallback>
            </mc:AlternateContent>
          </a:graphicData>
        </a:graphic>
      </p:graphicFrame>
      <p:graphicFrame>
        <p:nvGraphicFramePr>
          <p:cNvPr id="284680" name="Object 8"/>
          <p:cNvGraphicFramePr/>
          <p:nvPr/>
        </p:nvGraphicFramePr>
        <p:xfrm>
          <a:off x="1600200" y="1295400"/>
          <a:ext cx="2819400" cy="677863"/>
        </p:xfrm>
        <a:graphic>
          <a:graphicData uri="http://schemas.openxmlformats.org/presentationml/2006/ole">
            <mc:AlternateContent xmlns:mc="http://schemas.openxmlformats.org/markup-compatibility/2006">
              <mc:Choice xmlns:v="urn:schemas-microsoft-com:vml" Requires="v">
                <p:oleObj spid="_x0000_s3134" name="" r:id="rId7" imgW="1504950" imgH="361950" progId="Paint.Picture">
                  <p:embed/>
                </p:oleObj>
              </mc:Choice>
              <mc:Fallback>
                <p:oleObj name="" r:id="rId7" imgW="1504950" imgH="361950" progId="Paint.Picture">
                  <p:embed/>
                  <p:pic>
                    <p:nvPicPr>
                      <p:cNvPr id="0" name="Picture 3133"/>
                      <p:cNvPicPr/>
                      <p:nvPr/>
                    </p:nvPicPr>
                    <p:blipFill>
                      <a:blip r:embed="rId8"/>
                      <a:stretch>
                        <a:fillRect/>
                      </a:stretch>
                    </p:blipFill>
                    <p:spPr>
                      <a:xfrm>
                        <a:off x="1600200" y="1295400"/>
                        <a:ext cx="2819400" cy="677863"/>
                      </a:xfrm>
                      <a:prstGeom prst="rect">
                        <a:avLst/>
                      </a:prstGeom>
                      <a:noFill/>
                      <a:ln w="38100">
                        <a:noFill/>
                        <a:miter/>
                      </a:ln>
                    </p:spPr>
                  </p:pic>
                </p:oleObj>
              </mc:Fallback>
            </mc:AlternateContent>
          </a:graphicData>
        </a:graphic>
      </p:graphicFrame>
      <p:sp>
        <p:nvSpPr>
          <p:cNvPr id="284681" name="Line 9"/>
          <p:cNvSpPr/>
          <p:nvPr/>
        </p:nvSpPr>
        <p:spPr>
          <a:xfrm flipV="1">
            <a:off x="4648200" y="1371600"/>
            <a:ext cx="228600" cy="41910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graphicFrame>
        <p:nvGraphicFramePr>
          <p:cNvPr id="284682" name="Object 10"/>
          <p:cNvGraphicFramePr/>
          <p:nvPr/>
        </p:nvGraphicFramePr>
        <p:xfrm>
          <a:off x="5715000" y="3719513"/>
          <a:ext cx="2819400" cy="700087"/>
        </p:xfrm>
        <a:graphic>
          <a:graphicData uri="http://schemas.openxmlformats.org/presentationml/2006/ole">
            <mc:AlternateContent xmlns:mc="http://schemas.openxmlformats.org/markup-compatibility/2006">
              <mc:Choice xmlns:v="urn:schemas-microsoft-com:vml" Requires="v">
                <p:oleObj spid="_x0000_s3135" name="" r:id="rId9" imgW="1495425" imgH="371475" progId="Paint.Picture">
                  <p:embed/>
                </p:oleObj>
              </mc:Choice>
              <mc:Fallback>
                <p:oleObj name="" r:id="rId9" imgW="1495425" imgH="371475" progId="Paint.Picture">
                  <p:embed/>
                  <p:pic>
                    <p:nvPicPr>
                      <p:cNvPr id="0" name="Picture 3134"/>
                      <p:cNvPicPr/>
                      <p:nvPr/>
                    </p:nvPicPr>
                    <p:blipFill>
                      <a:blip r:embed="rId10"/>
                      <a:stretch>
                        <a:fillRect/>
                      </a:stretch>
                    </p:blipFill>
                    <p:spPr>
                      <a:xfrm>
                        <a:off x="5715000" y="3719513"/>
                        <a:ext cx="2819400" cy="700087"/>
                      </a:xfrm>
                      <a:prstGeom prst="rect">
                        <a:avLst/>
                      </a:prstGeom>
                      <a:noFill/>
                      <a:ln w="38100">
                        <a:noFill/>
                        <a:miter/>
                      </a:ln>
                    </p:spPr>
                  </p:pic>
                </p:oleObj>
              </mc:Fallback>
            </mc:AlternateContent>
          </a:graphicData>
        </a:graphic>
      </p:graphicFrame>
      <p:graphicFrame>
        <p:nvGraphicFramePr>
          <p:cNvPr id="284683" name="Object 11"/>
          <p:cNvGraphicFramePr/>
          <p:nvPr/>
        </p:nvGraphicFramePr>
        <p:xfrm>
          <a:off x="5715000" y="5287963"/>
          <a:ext cx="2819400" cy="731837"/>
        </p:xfrm>
        <a:graphic>
          <a:graphicData uri="http://schemas.openxmlformats.org/presentationml/2006/ole">
            <mc:AlternateContent xmlns:mc="http://schemas.openxmlformats.org/markup-compatibility/2006">
              <mc:Choice xmlns:v="urn:schemas-microsoft-com:vml" Requires="v">
                <p:oleObj spid="_x0000_s3136" name="" r:id="rId11" imgW="1504950" imgH="390525" progId="Paint.Picture">
                  <p:embed/>
                </p:oleObj>
              </mc:Choice>
              <mc:Fallback>
                <p:oleObj name="" r:id="rId11" imgW="1504950" imgH="390525" progId="Paint.Picture">
                  <p:embed/>
                  <p:pic>
                    <p:nvPicPr>
                      <p:cNvPr id="0" name="Picture 3135"/>
                      <p:cNvPicPr/>
                      <p:nvPr/>
                    </p:nvPicPr>
                    <p:blipFill>
                      <a:blip r:embed="rId12"/>
                      <a:stretch>
                        <a:fillRect/>
                      </a:stretch>
                    </p:blipFill>
                    <p:spPr>
                      <a:xfrm>
                        <a:off x="5715000" y="5287963"/>
                        <a:ext cx="2819400" cy="731837"/>
                      </a:xfrm>
                      <a:prstGeom prst="rect">
                        <a:avLst/>
                      </a:prstGeom>
                      <a:noFill/>
                      <a:ln w="38100">
                        <a:noFill/>
                        <a:miter/>
                      </a:ln>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86722" name="Rectangle 2"/>
          <p:cNvSpPr>
            <a:spLocks noGrp="1"/>
          </p:cNvSpPr>
          <p:nvPr>
            <p:ph type="title"/>
          </p:nvPr>
        </p:nvSpPr>
        <p:spPr>
          <a:xfrm>
            <a:off x="0" y="76200"/>
            <a:ext cx="9144000" cy="762000"/>
          </a:xfrm>
          <a:ln/>
        </p:spPr>
        <p:txBody>
          <a:bodyPr wrap="square" lIns="91440" tIns="45720" rIns="91440" bIns="45720" anchor="ctr"/>
          <a:p>
            <a:pPr eaLnBrk="1" hangingPunct="1"/>
            <a:r>
              <a:rPr dirty="0"/>
              <a:t>Example: changing the cell reference</a:t>
            </a:r>
            <a:endParaRPr dirty="0"/>
          </a:p>
        </p:txBody>
      </p:sp>
      <p:sp>
        <p:nvSpPr>
          <p:cNvPr id="286723" name="Rectangle 3"/>
          <p:cNvSpPr>
            <a:spLocks noGrp="1"/>
          </p:cNvSpPr>
          <p:nvPr>
            <p:ph sz="half" idx="1"/>
          </p:nvPr>
        </p:nvSpPr>
        <p:spPr>
          <a:xfrm>
            <a:off x="0" y="914400"/>
            <a:ext cx="3962400" cy="5943600"/>
          </a:xfrm>
          <a:ln/>
        </p:spPr>
        <p:txBody>
          <a:bodyPr wrap="square" lIns="91440" tIns="45720" rIns="91440" bIns="45720" anchor="t"/>
          <a:p>
            <a:pPr eaLnBrk="1" hangingPunct="1"/>
            <a:r>
              <a:rPr sz="2000" dirty="0">
                <a:latin typeface="+mn-lt"/>
                <a:ea typeface="+mn-ea"/>
                <a:cs typeface="+mn-cs"/>
              </a:rPr>
              <a:t>Type numbers in cells A1 and B1</a:t>
            </a:r>
            <a:endParaRPr sz="2000" dirty="0">
              <a:latin typeface="+mn-lt"/>
              <a:ea typeface="+mn-ea"/>
              <a:cs typeface="+mn-cs"/>
            </a:endParaRPr>
          </a:p>
          <a:p>
            <a:pPr lvl="1" eaLnBrk="1" hangingPunct="1"/>
            <a:endParaRPr sz="1800" dirty="0">
              <a:latin typeface="+mn-lt"/>
              <a:cs typeface="+mn-cs"/>
            </a:endParaRPr>
          </a:p>
          <a:p>
            <a:pPr lvl="1" eaLnBrk="1" hangingPunct="1"/>
            <a:endParaRPr sz="1800" dirty="0">
              <a:latin typeface="+mn-lt"/>
              <a:cs typeface="+mn-cs"/>
            </a:endParaRPr>
          </a:p>
          <a:p>
            <a:pPr eaLnBrk="1" hangingPunct="1"/>
            <a:endParaRPr sz="2000" dirty="0">
              <a:latin typeface="+mn-lt"/>
              <a:ea typeface="+mn-ea"/>
              <a:cs typeface="+mn-cs"/>
            </a:endParaRPr>
          </a:p>
          <a:p>
            <a:pPr eaLnBrk="1" hangingPunct="1"/>
            <a:r>
              <a:rPr sz="2000" dirty="0">
                <a:latin typeface="+mn-lt"/>
                <a:ea typeface="+mn-ea"/>
                <a:cs typeface="+mn-cs"/>
              </a:rPr>
              <a:t>Type an equal sign (=) in C1</a:t>
            </a:r>
            <a:endParaRPr sz="2000" dirty="0">
              <a:latin typeface="+mn-lt"/>
              <a:ea typeface="+mn-ea"/>
              <a:cs typeface="+mn-cs"/>
            </a:endParaRPr>
          </a:p>
          <a:p>
            <a:pPr lvl="1" eaLnBrk="1" hangingPunct="1"/>
            <a:endParaRPr sz="1800" dirty="0">
              <a:latin typeface="+mn-lt"/>
              <a:cs typeface="+mn-cs"/>
            </a:endParaRPr>
          </a:p>
          <a:p>
            <a:pPr lvl="1" eaLnBrk="1" hangingPunct="1"/>
            <a:endParaRPr sz="1800" dirty="0">
              <a:latin typeface="+mn-lt"/>
              <a:cs typeface="+mn-cs"/>
            </a:endParaRPr>
          </a:p>
          <a:p>
            <a:pPr lvl="1" eaLnBrk="1" hangingPunct="1"/>
            <a:endParaRPr sz="1800" dirty="0">
              <a:latin typeface="+mn-lt"/>
              <a:cs typeface="+mn-cs"/>
            </a:endParaRPr>
          </a:p>
          <a:p>
            <a:pPr eaLnBrk="1" hangingPunct="1"/>
            <a:r>
              <a:rPr sz="2000" dirty="0">
                <a:latin typeface="+mn-lt"/>
                <a:ea typeface="+mn-ea"/>
                <a:cs typeface="+mn-cs"/>
              </a:rPr>
              <a:t>Click on cell A1. You will see a dashed line around cell A1 and the text “A1” (without the quotes) will be entered into the formula in C1. The dashed line indicates that this is the cell reference being entered.</a:t>
            </a:r>
            <a:endParaRPr sz="2000" dirty="0">
              <a:latin typeface="+mn-lt"/>
              <a:ea typeface="+mn-ea"/>
              <a:cs typeface="+mn-cs"/>
            </a:endParaRPr>
          </a:p>
        </p:txBody>
      </p:sp>
      <p:sp>
        <p:nvSpPr>
          <p:cNvPr id="286724" name="Rectangle 8"/>
          <p:cNvSpPr>
            <a:spLocks noGrp="1"/>
          </p:cNvSpPr>
          <p:nvPr>
            <p:ph sz="half" idx="2"/>
          </p:nvPr>
        </p:nvSpPr>
        <p:spPr>
          <a:xfrm>
            <a:off x="4648200" y="914400"/>
            <a:ext cx="4495800" cy="5943600"/>
          </a:xfrm>
          <a:ln/>
        </p:spPr>
        <p:txBody>
          <a:bodyPr wrap="square" lIns="91440" tIns="45720" rIns="91440" bIns="45720" anchor="t"/>
          <a:p>
            <a:pPr eaLnBrk="1" hangingPunct="1">
              <a:lnSpc>
                <a:spcPct val="90000"/>
              </a:lnSpc>
            </a:pPr>
            <a:r>
              <a:rPr sz="1800" dirty="0">
                <a:latin typeface="+mn-lt"/>
                <a:ea typeface="+mn-ea"/>
                <a:cs typeface="+mn-cs"/>
              </a:rPr>
              <a:t>Click cell B1. The dashed line moves to cell B1 and the text in cell C1 changes to “B1”. You can keep clicking on different cells until you click on the right one.</a:t>
            </a: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r>
              <a:rPr sz="1800" dirty="0">
                <a:latin typeface="+mn-lt"/>
                <a:ea typeface="+mn-ea"/>
                <a:cs typeface="+mn-cs"/>
              </a:rPr>
              <a:t>Type a plus sign (+) sign. The dashed line around cell B1 disappears.</a:t>
            </a: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r>
              <a:rPr sz="1800" dirty="0">
                <a:latin typeface="+mn-lt"/>
                <a:ea typeface="+mn-ea"/>
                <a:cs typeface="+mn-cs"/>
              </a:rPr>
              <a:t>If you click on another cell now, a new cell reference will be entered. </a:t>
            </a: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endParaRPr sz="1800" dirty="0">
              <a:latin typeface="+mn-lt"/>
              <a:ea typeface="+mn-ea"/>
              <a:cs typeface="+mn-cs"/>
            </a:endParaRPr>
          </a:p>
          <a:p>
            <a:pPr eaLnBrk="1" hangingPunct="1">
              <a:lnSpc>
                <a:spcPct val="90000"/>
              </a:lnSpc>
            </a:pPr>
            <a:r>
              <a:rPr sz="1800" dirty="0">
                <a:latin typeface="+mn-lt"/>
                <a:ea typeface="+mn-ea"/>
                <a:cs typeface="+mn-cs"/>
              </a:rPr>
              <a:t>You can continue to fill out the rest of the formula now …</a:t>
            </a:r>
            <a:endParaRPr sz="1800" dirty="0">
              <a:latin typeface="+mn-lt"/>
              <a:ea typeface="+mn-ea"/>
              <a:cs typeface="+mn-cs"/>
            </a:endParaRPr>
          </a:p>
          <a:p>
            <a:pPr eaLnBrk="1" hangingPunct="1">
              <a:lnSpc>
                <a:spcPct val="90000"/>
              </a:lnSpc>
            </a:pPr>
            <a:endParaRPr sz="1800" dirty="0">
              <a:latin typeface="+mn-lt"/>
              <a:ea typeface="+mn-ea"/>
              <a:cs typeface="+mn-cs"/>
            </a:endParaRPr>
          </a:p>
        </p:txBody>
      </p:sp>
      <p:sp>
        <p:nvSpPr>
          <p:cNvPr id="286725" name="Line 9"/>
          <p:cNvSpPr/>
          <p:nvPr/>
        </p:nvSpPr>
        <p:spPr>
          <a:xfrm flipV="1">
            <a:off x="4419600" y="1219200"/>
            <a:ext cx="304800" cy="51054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graphicFrame>
        <p:nvGraphicFramePr>
          <p:cNvPr id="286726" name="Object 13"/>
          <p:cNvGraphicFramePr/>
          <p:nvPr/>
        </p:nvGraphicFramePr>
        <p:xfrm>
          <a:off x="76200" y="1295400"/>
          <a:ext cx="4343400" cy="746125"/>
        </p:xfrm>
        <a:graphic>
          <a:graphicData uri="http://schemas.openxmlformats.org/presentationml/2006/ole">
            <mc:AlternateContent xmlns:mc="http://schemas.openxmlformats.org/markup-compatibility/2006">
              <mc:Choice xmlns:v="urn:schemas-microsoft-com:vml" Requires="v">
                <p:oleObj spid="_x0000_s3137" name="" r:id="rId1" imgW="2105025" imgH="361950" progId="Paint.Picture">
                  <p:embed/>
                </p:oleObj>
              </mc:Choice>
              <mc:Fallback>
                <p:oleObj name="" r:id="rId1" imgW="2105025" imgH="361950" progId="Paint.Picture">
                  <p:embed/>
                  <p:pic>
                    <p:nvPicPr>
                      <p:cNvPr id="0" name="Picture 3136"/>
                      <p:cNvPicPr/>
                      <p:nvPr/>
                    </p:nvPicPr>
                    <p:blipFill>
                      <a:blip r:embed="rId2"/>
                      <a:stretch>
                        <a:fillRect/>
                      </a:stretch>
                    </p:blipFill>
                    <p:spPr>
                      <a:xfrm>
                        <a:off x="76200" y="1295400"/>
                        <a:ext cx="4343400" cy="746125"/>
                      </a:xfrm>
                      <a:prstGeom prst="rect">
                        <a:avLst/>
                      </a:prstGeom>
                      <a:noFill/>
                      <a:ln w="38100">
                        <a:noFill/>
                        <a:miter/>
                      </a:ln>
                    </p:spPr>
                  </p:pic>
                </p:oleObj>
              </mc:Fallback>
            </mc:AlternateContent>
          </a:graphicData>
        </a:graphic>
      </p:graphicFrame>
      <p:graphicFrame>
        <p:nvGraphicFramePr>
          <p:cNvPr id="286727" name="Object 14"/>
          <p:cNvGraphicFramePr/>
          <p:nvPr/>
        </p:nvGraphicFramePr>
        <p:xfrm>
          <a:off x="76200" y="2765425"/>
          <a:ext cx="4343400" cy="739775"/>
        </p:xfrm>
        <a:graphic>
          <a:graphicData uri="http://schemas.openxmlformats.org/presentationml/2006/ole">
            <mc:AlternateContent xmlns:mc="http://schemas.openxmlformats.org/markup-compatibility/2006">
              <mc:Choice xmlns:v="urn:schemas-microsoft-com:vml" Requires="v">
                <p:oleObj spid="_x0000_s3138" name="" r:id="rId3" imgW="2124075" imgH="361950" progId="Paint.Picture">
                  <p:embed/>
                </p:oleObj>
              </mc:Choice>
              <mc:Fallback>
                <p:oleObj name="" r:id="rId3" imgW="2124075" imgH="361950" progId="Paint.Picture">
                  <p:embed/>
                  <p:pic>
                    <p:nvPicPr>
                      <p:cNvPr id="0" name="Picture 3137"/>
                      <p:cNvPicPr/>
                      <p:nvPr/>
                    </p:nvPicPr>
                    <p:blipFill>
                      <a:blip r:embed="rId4"/>
                      <a:stretch>
                        <a:fillRect/>
                      </a:stretch>
                    </p:blipFill>
                    <p:spPr>
                      <a:xfrm>
                        <a:off x="76200" y="2765425"/>
                        <a:ext cx="4343400" cy="739775"/>
                      </a:xfrm>
                      <a:prstGeom prst="rect">
                        <a:avLst/>
                      </a:prstGeom>
                      <a:noFill/>
                      <a:ln w="38100">
                        <a:noFill/>
                        <a:miter/>
                      </a:ln>
                    </p:spPr>
                  </p:pic>
                </p:oleObj>
              </mc:Fallback>
            </mc:AlternateContent>
          </a:graphicData>
        </a:graphic>
      </p:graphicFrame>
      <p:graphicFrame>
        <p:nvGraphicFramePr>
          <p:cNvPr id="286728" name="Object 15"/>
          <p:cNvGraphicFramePr/>
          <p:nvPr/>
        </p:nvGraphicFramePr>
        <p:xfrm>
          <a:off x="76200" y="5942013"/>
          <a:ext cx="4343400" cy="763587"/>
        </p:xfrm>
        <a:graphic>
          <a:graphicData uri="http://schemas.openxmlformats.org/presentationml/2006/ole">
            <mc:AlternateContent xmlns:mc="http://schemas.openxmlformats.org/markup-compatibility/2006">
              <mc:Choice xmlns:v="urn:schemas-microsoft-com:vml" Requires="v">
                <p:oleObj spid="_x0000_s3139" name="" r:id="rId5" imgW="2114550" imgH="371475" progId="Paint.Picture">
                  <p:embed/>
                </p:oleObj>
              </mc:Choice>
              <mc:Fallback>
                <p:oleObj name="" r:id="rId5" imgW="2114550" imgH="371475" progId="Paint.Picture">
                  <p:embed/>
                  <p:pic>
                    <p:nvPicPr>
                      <p:cNvPr id="0" name="Picture 3138"/>
                      <p:cNvPicPr/>
                      <p:nvPr/>
                    </p:nvPicPr>
                    <p:blipFill>
                      <a:blip r:embed="rId6"/>
                      <a:stretch>
                        <a:fillRect/>
                      </a:stretch>
                    </p:blipFill>
                    <p:spPr>
                      <a:xfrm>
                        <a:off x="76200" y="5942013"/>
                        <a:ext cx="4343400" cy="763587"/>
                      </a:xfrm>
                      <a:prstGeom prst="rect">
                        <a:avLst/>
                      </a:prstGeom>
                      <a:noFill/>
                      <a:ln w="38100">
                        <a:noFill/>
                        <a:miter/>
                      </a:ln>
                    </p:spPr>
                  </p:pic>
                </p:oleObj>
              </mc:Fallback>
            </mc:AlternateContent>
          </a:graphicData>
        </a:graphic>
      </p:graphicFrame>
      <p:graphicFrame>
        <p:nvGraphicFramePr>
          <p:cNvPr id="286729" name="Object 16"/>
          <p:cNvGraphicFramePr/>
          <p:nvPr/>
        </p:nvGraphicFramePr>
        <p:xfrm>
          <a:off x="4800600" y="1981200"/>
          <a:ext cx="4343400" cy="782638"/>
        </p:xfrm>
        <a:graphic>
          <a:graphicData uri="http://schemas.openxmlformats.org/presentationml/2006/ole">
            <mc:AlternateContent xmlns:mc="http://schemas.openxmlformats.org/markup-compatibility/2006">
              <mc:Choice xmlns:v="urn:schemas-microsoft-com:vml" Requires="v">
                <p:oleObj spid="_x0000_s3140" name="" r:id="rId7" imgW="2114550" imgH="381000" progId="Paint.Picture">
                  <p:embed/>
                </p:oleObj>
              </mc:Choice>
              <mc:Fallback>
                <p:oleObj name="" r:id="rId7" imgW="2114550" imgH="381000" progId="Paint.Picture">
                  <p:embed/>
                  <p:pic>
                    <p:nvPicPr>
                      <p:cNvPr id="0" name="Picture 3139"/>
                      <p:cNvPicPr/>
                      <p:nvPr/>
                    </p:nvPicPr>
                    <p:blipFill>
                      <a:blip r:embed="rId8"/>
                      <a:stretch>
                        <a:fillRect/>
                      </a:stretch>
                    </p:blipFill>
                    <p:spPr>
                      <a:xfrm>
                        <a:off x="4800600" y="1981200"/>
                        <a:ext cx="4343400" cy="782638"/>
                      </a:xfrm>
                      <a:prstGeom prst="rect">
                        <a:avLst/>
                      </a:prstGeom>
                      <a:noFill/>
                      <a:ln w="38100">
                        <a:noFill/>
                        <a:miter/>
                      </a:ln>
                    </p:spPr>
                  </p:pic>
                </p:oleObj>
              </mc:Fallback>
            </mc:AlternateContent>
          </a:graphicData>
        </a:graphic>
      </p:graphicFrame>
      <p:graphicFrame>
        <p:nvGraphicFramePr>
          <p:cNvPr id="286730" name="Object 17"/>
          <p:cNvGraphicFramePr/>
          <p:nvPr/>
        </p:nvGraphicFramePr>
        <p:xfrm>
          <a:off x="4800600" y="3429000"/>
          <a:ext cx="4343400" cy="727075"/>
        </p:xfrm>
        <a:graphic>
          <a:graphicData uri="http://schemas.openxmlformats.org/presentationml/2006/ole">
            <mc:AlternateContent xmlns:mc="http://schemas.openxmlformats.org/markup-compatibility/2006">
              <mc:Choice xmlns:v="urn:schemas-microsoft-com:vml" Requires="v">
                <p:oleObj spid="_x0000_s3141" name="" r:id="rId9" imgW="2105025" imgH="352425" progId="Paint.Picture">
                  <p:embed/>
                </p:oleObj>
              </mc:Choice>
              <mc:Fallback>
                <p:oleObj name="" r:id="rId9" imgW="2105025" imgH="352425" progId="Paint.Picture">
                  <p:embed/>
                  <p:pic>
                    <p:nvPicPr>
                      <p:cNvPr id="0" name="Picture 3140"/>
                      <p:cNvPicPr/>
                      <p:nvPr/>
                    </p:nvPicPr>
                    <p:blipFill>
                      <a:blip r:embed="rId10"/>
                      <a:stretch>
                        <a:fillRect/>
                      </a:stretch>
                    </p:blipFill>
                    <p:spPr>
                      <a:xfrm>
                        <a:off x="4800600" y="3429000"/>
                        <a:ext cx="4343400" cy="727075"/>
                      </a:xfrm>
                      <a:prstGeom prst="rect">
                        <a:avLst/>
                      </a:prstGeom>
                      <a:noFill/>
                      <a:ln w="38100">
                        <a:noFill/>
                        <a:miter/>
                      </a:ln>
                    </p:spPr>
                  </p:pic>
                </p:oleObj>
              </mc:Fallback>
            </mc:AlternateContent>
          </a:graphicData>
        </a:graphic>
      </p:graphicFrame>
      <p:graphicFrame>
        <p:nvGraphicFramePr>
          <p:cNvPr id="286731" name="Object 18"/>
          <p:cNvGraphicFramePr/>
          <p:nvPr/>
        </p:nvGraphicFramePr>
        <p:xfrm>
          <a:off x="4876800" y="4878388"/>
          <a:ext cx="4267200" cy="760412"/>
        </p:xfrm>
        <a:graphic>
          <a:graphicData uri="http://schemas.openxmlformats.org/presentationml/2006/ole">
            <mc:AlternateContent xmlns:mc="http://schemas.openxmlformats.org/markup-compatibility/2006">
              <mc:Choice xmlns:v="urn:schemas-microsoft-com:vml" Requires="v">
                <p:oleObj spid="_x0000_s3142" name="" r:id="rId11" imgW="2085975" imgH="371475" progId="Paint.Picture">
                  <p:embed/>
                </p:oleObj>
              </mc:Choice>
              <mc:Fallback>
                <p:oleObj name="" r:id="rId11" imgW="2085975" imgH="371475" progId="Paint.Picture">
                  <p:embed/>
                  <p:pic>
                    <p:nvPicPr>
                      <p:cNvPr id="0" name="Picture 3141"/>
                      <p:cNvPicPr/>
                      <p:nvPr/>
                    </p:nvPicPr>
                    <p:blipFill>
                      <a:blip r:embed="rId12"/>
                      <a:stretch>
                        <a:fillRect/>
                      </a:stretch>
                    </p:blipFill>
                    <p:spPr>
                      <a:xfrm>
                        <a:off x="4876800" y="4878388"/>
                        <a:ext cx="4267200" cy="760412"/>
                      </a:xfrm>
                      <a:prstGeom prst="rect">
                        <a:avLst/>
                      </a:prstGeom>
                      <a:noFill/>
                      <a:ln w="38100">
                        <a:noFill/>
                        <a:miter/>
                      </a:ln>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876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88770" name="Rectangle 2"/>
          <p:cNvSpPr>
            <a:spLocks noGrp="1"/>
          </p:cNvSpPr>
          <p:nvPr>
            <p:ph type="title"/>
          </p:nvPr>
        </p:nvSpPr>
        <p:spPr>
          <a:ln/>
        </p:spPr>
        <p:txBody>
          <a:bodyPr wrap="square" lIns="91440" tIns="45720" rIns="91440" bIns="45720" anchor="ctr"/>
          <a:p>
            <a:pPr eaLnBrk="1" hangingPunct="1"/>
            <a:r>
              <a:rPr dirty="0"/>
              <a:t>Use mouse to enter other types of cell references.</a:t>
            </a:r>
            <a:endParaRPr dirty="0"/>
          </a:p>
        </p:txBody>
      </p:sp>
      <p:sp>
        <p:nvSpPr>
          <p:cNvPr id="288771" name="Rectangle 3"/>
          <p:cNvSpPr>
            <a:spLocks noGrp="1"/>
          </p:cNvSpPr>
          <p:nvPr>
            <p:ph idx="1"/>
          </p:nvPr>
        </p:nvSpPr>
        <p:spPr>
          <a:ln/>
        </p:spPr>
        <p:txBody>
          <a:bodyPr wrap="square" lIns="91440" tIns="45720" rIns="91440" bIns="45720" anchor="t"/>
          <a:p>
            <a:pPr eaLnBrk="1" hangingPunct="1"/>
            <a:r>
              <a:rPr dirty="0"/>
              <a:t>Cell ranges:</a:t>
            </a:r>
            <a:endParaRPr dirty="0"/>
          </a:p>
          <a:p>
            <a:pPr lvl="2" eaLnBrk="1" hangingPunct="1"/>
            <a:r>
              <a:rPr dirty="0"/>
              <a:t>Click and drag on a cell to enter a cell range reference</a:t>
            </a:r>
            <a:endParaRPr dirty="0"/>
          </a:p>
          <a:p>
            <a:pPr lvl="1" eaLnBrk="1" hangingPunct="1"/>
            <a:endParaRPr dirty="0"/>
          </a:p>
          <a:p>
            <a:pPr eaLnBrk="1" hangingPunct="1"/>
            <a:r>
              <a:rPr dirty="0"/>
              <a:t>Cells on a different worksheet</a:t>
            </a:r>
            <a:endParaRPr dirty="0"/>
          </a:p>
          <a:p>
            <a:pPr lvl="1" eaLnBrk="1" hangingPunct="1"/>
            <a:r>
              <a:rPr dirty="0"/>
              <a:t>Click on a cell on another worksheet to enter a reference from a different worksheet. </a:t>
            </a:r>
            <a:endParaRPr dirty="0"/>
          </a:p>
          <a:p>
            <a:pPr lvl="1" eaLnBrk="1" hangingPunct="1"/>
            <a:r>
              <a:rPr dirty="0"/>
              <a:t>Be sure to type the next symbol in the formula (e.g. a plus sign (+) , a comma (,) , etc before you click on the original tab. If you don’t then the formula will be incorrect (try it).</a:t>
            </a:r>
            <a:endParaRPr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7"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90818" name="Rectangle 2"/>
          <p:cNvSpPr>
            <a:spLocks noGrp="1"/>
          </p:cNvSpPr>
          <p:nvPr>
            <p:ph type="ctrTitle"/>
          </p:nvPr>
        </p:nvSpPr>
        <p:spPr>
          <a:ln/>
        </p:spPr>
        <p:txBody>
          <a:bodyPr wrap="square" lIns="91440" tIns="45720" rIns="91440" bIns="45720" anchor="ctr"/>
          <a:p>
            <a:pPr eaLnBrk="1" hangingPunct="1"/>
            <a:r>
              <a:rPr dirty="0">
                <a:latin typeface="+mj-lt"/>
                <a:ea typeface="+mj-ea"/>
                <a:cs typeface="+mj-cs"/>
              </a:rPr>
              <a:t>FORMATTING A CELL AS TEXT </a:t>
            </a:r>
            <a:endParaRPr dirty="0">
              <a:latin typeface="+mj-lt"/>
              <a:ea typeface="+mj-ea"/>
              <a:cs typeface="+mj-cs"/>
            </a:endParaRPr>
          </a:p>
        </p:txBody>
      </p:sp>
      <p:sp>
        <p:nvSpPr>
          <p:cNvPr id="290819" name="Rectangle 3"/>
          <p:cNvSpPr>
            <a:spLocks noGrp="1"/>
          </p:cNvSpPr>
          <p:nvPr>
            <p:ph type="subTitle" idx="1"/>
          </p:nvPr>
        </p:nvSpPr>
        <p:spPr>
          <a:xfrm>
            <a:off x="1371600" y="4343400"/>
            <a:ext cx="6400800" cy="1752600"/>
          </a:xfrm>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4818" name="Rectangle 2"/>
          <p:cNvSpPr>
            <a:spLocks noGrp="1"/>
          </p:cNvSpPr>
          <p:nvPr>
            <p:ph type="title"/>
          </p:nvPr>
        </p:nvSpPr>
        <p:spPr>
          <a:ln/>
        </p:spPr>
        <p:txBody>
          <a:bodyPr wrap="square" lIns="91440" tIns="45720" rIns="91440" bIns="45720" anchor="ctr"/>
          <a:p>
            <a:pPr eaLnBrk="1" hangingPunct="1"/>
            <a:r>
              <a:rPr dirty="0"/>
              <a:t>Information that is “Chopped Off”</a:t>
            </a:r>
            <a:endParaRPr dirty="0"/>
          </a:p>
        </p:txBody>
      </p:sp>
      <p:sp>
        <p:nvSpPr>
          <p:cNvPr id="34819" name="Rectangle 3"/>
          <p:cNvSpPr>
            <a:spLocks noGrp="1"/>
          </p:cNvSpPr>
          <p:nvPr>
            <p:ph idx="1"/>
          </p:nvPr>
        </p:nvSpPr>
        <p:spPr>
          <a:xfrm>
            <a:off x="304800" y="1009650"/>
            <a:ext cx="2806700" cy="2497138"/>
          </a:xfrm>
          <a:ln/>
        </p:spPr>
        <p:txBody>
          <a:bodyPr wrap="square" lIns="91440" tIns="45720" rIns="91440" bIns="45720" anchor="t"/>
          <a:p>
            <a:pPr eaLnBrk="1" hangingPunct="1"/>
            <a:r>
              <a:rPr sz="2000" dirty="0"/>
              <a:t>If there is information in the cell to the right, then the original cell still contains all of the data, but the data appears to be “chopped off”.</a:t>
            </a:r>
            <a:br>
              <a:rPr sz="2000" dirty="0"/>
            </a:br>
            <a:endParaRPr sz="2000" dirty="0"/>
          </a:p>
        </p:txBody>
      </p:sp>
      <p:pic>
        <p:nvPicPr>
          <p:cNvPr id="34820" name="Picture 4"/>
          <p:cNvPicPr>
            <a:picLocks noChangeAspect="1"/>
          </p:cNvPicPr>
          <p:nvPr/>
        </p:nvPicPr>
        <p:blipFill>
          <a:blip r:embed="rId1"/>
          <a:stretch>
            <a:fillRect/>
          </a:stretch>
        </p:blipFill>
        <p:spPr>
          <a:xfrm>
            <a:off x="2463800" y="3654425"/>
            <a:ext cx="5124450" cy="2841625"/>
          </a:xfrm>
          <a:prstGeom prst="rect">
            <a:avLst/>
          </a:prstGeom>
          <a:noFill/>
          <a:ln w="3175" cap="flat" cmpd="sng">
            <a:solidFill>
              <a:schemeClr val="tx1"/>
            </a:solidFill>
            <a:prstDash val="solid"/>
            <a:miter/>
            <a:headEnd type="none" w="med" len="med"/>
            <a:tailEnd type="none" w="med" len="med"/>
          </a:ln>
        </p:spPr>
      </p:pic>
      <p:cxnSp>
        <p:nvCxnSpPr>
          <p:cNvPr id="34821" name="Straight Arrow Connector 8"/>
          <p:cNvCxnSpPr/>
          <p:nvPr/>
        </p:nvCxnSpPr>
        <p:spPr>
          <a:xfrm rot="-5400000" flipH="1">
            <a:off x="2249488" y="3382963"/>
            <a:ext cx="2306637" cy="2060575"/>
          </a:xfrm>
          <a:prstGeom prst="straightConnector1">
            <a:avLst/>
          </a:prstGeom>
          <a:ln w="57150" cap="flat" cmpd="sng">
            <a:solidFill>
              <a:srgbClr val="FF0000"/>
            </a:solidFill>
            <a:prstDash val="solid"/>
            <a:round/>
            <a:headEnd type="none" w="med" len="med"/>
            <a:tailEnd type="arrow" w="med" len="med"/>
          </a:ln>
        </p:spPr>
      </p:cxnSp>
      <p:cxnSp>
        <p:nvCxnSpPr>
          <p:cNvPr id="34822" name="Straight Arrow Connector 10"/>
          <p:cNvCxnSpPr/>
          <p:nvPr/>
        </p:nvCxnSpPr>
        <p:spPr>
          <a:xfrm rot="-5400000" flipH="1">
            <a:off x="6378575" y="3074988"/>
            <a:ext cx="1363663" cy="41275"/>
          </a:xfrm>
          <a:prstGeom prst="straightConnector1">
            <a:avLst/>
          </a:prstGeom>
          <a:ln w="57150" cap="flat" cmpd="sng">
            <a:solidFill>
              <a:srgbClr val="00B050"/>
            </a:solidFill>
            <a:prstDash val="solid"/>
            <a:round/>
            <a:headEnd type="none" w="med" len="med"/>
            <a:tailEnd type="arrow" w="med" len="med"/>
          </a:ln>
        </p:spPr>
      </p:cxnSp>
      <p:sp>
        <p:nvSpPr>
          <p:cNvPr id="15" name="Rectangle 3"/>
          <p:cNvSpPr txBox="1">
            <a:spLocks noChangeArrowheads="1"/>
          </p:cNvSpPr>
          <p:nvPr/>
        </p:nvSpPr>
        <p:spPr bwMode="auto">
          <a:xfrm>
            <a:off x="5411788" y="1077913"/>
            <a:ext cx="2806700" cy="2627313"/>
          </a:xfrm>
          <a:prstGeom prst="rect">
            <a:avLst/>
          </a:prstGeom>
          <a:noFill/>
          <a:ln w="9525">
            <a:noFill/>
            <a:miter lim="800000"/>
          </a:ln>
          <a:effectLst/>
        </p:spPr>
        <p:txBody>
          <a:bodyPr/>
          <a:p>
            <a:pPr marL="342900" indent="-342900" defTabSz="914400">
              <a:spcBef>
                <a:spcPct val="20000"/>
              </a:spcBef>
              <a:buChar char="•"/>
            </a:pPr>
            <a:r>
              <a:rPr lang="en-US" altLang="en-US" sz="2000" b="0" dirty="0">
                <a:latin typeface="Times New Roman" panose="02020603050405020304" pitchFamily="18" charset="0"/>
                <a:cs typeface="Arial" panose="020B0604020202020204" pitchFamily="34" charset="0"/>
              </a:rPr>
              <a:t>You can see the complete data by selecting the cell and looking in the formula bar.</a:t>
            </a:r>
            <a:endParaRPr sz="1800">
              <a:latin typeface="Times New Roman" panose="02020603050405020304" pitchFamily="18" charset="0"/>
              <a:ea typeface="Arial" panose="020B060402020202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5"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92866" name="Rectangle 2"/>
          <p:cNvSpPr>
            <a:spLocks noGrp="1"/>
          </p:cNvSpPr>
          <p:nvPr>
            <p:ph type="title"/>
          </p:nvPr>
        </p:nvSpPr>
        <p:spPr>
          <a:ln/>
        </p:spPr>
        <p:txBody>
          <a:bodyPr wrap="square" lIns="91440" tIns="45720" rIns="91440" bIns="45720" anchor="ctr"/>
          <a:p>
            <a:pPr eaLnBrk="1" hangingPunct="1"/>
            <a:r>
              <a:rPr dirty="0"/>
              <a:t>Numbers with leading zeros</a:t>
            </a:r>
            <a:endParaRPr dirty="0"/>
          </a:p>
        </p:txBody>
      </p:sp>
      <p:sp>
        <p:nvSpPr>
          <p:cNvPr id="292867" name="Rectangle 3"/>
          <p:cNvSpPr>
            <a:spLocks noGrp="1"/>
          </p:cNvSpPr>
          <p:nvPr>
            <p:ph type="body" sz="half" idx="1"/>
          </p:nvPr>
        </p:nvSpPr>
        <p:spPr>
          <a:xfrm>
            <a:off x="304800" y="1009650"/>
            <a:ext cx="8839200" cy="5848350"/>
          </a:xfrm>
          <a:ln/>
        </p:spPr>
        <p:txBody>
          <a:bodyPr wrap="square" lIns="91440" tIns="45720" rIns="91440" bIns="45720" anchor="t"/>
          <a:p>
            <a:pPr eaLnBrk="1" hangingPunct="1">
              <a:lnSpc>
                <a:spcPct val="90000"/>
              </a:lnSpc>
            </a:pPr>
            <a:r>
              <a:rPr sz="1800" dirty="0"/>
              <a:t>Sometimes you desire to have to have zeroes displayed at the beginning of a number.</a:t>
            </a:r>
            <a:endParaRPr sz="1800" dirty="0"/>
          </a:p>
          <a:p>
            <a:pPr eaLnBrk="1" hangingPunct="1">
              <a:lnSpc>
                <a:spcPct val="90000"/>
              </a:lnSpc>
            </a:pPr>
            <a:r>
              <a:rPr sz="1800" dirty="0"/>
              <a:t>For example, US social security numbers are made up of 9 digits. The first few digits may be zeroes.</a:t>
            </a:r>
            <a:endParaRPr sz="1800" dirty="0"/>
          </a:p>
          <a:p>
            <a:pPr eaLnBrk="1" hangingPunct="1">
              <a:lnSpc>
                <a:spcPct val="90000"/>
              </a:lnSpc>
            </a:pPr>
            <a:r>
              <a:rPr sz="1800" dirty="0"/>
              <a:t>This causes in a problem in Excel. When you type in a number with leading zeroes into a cell, Excel removes the leading zeroes when you press Enter.</a:t>
            </a:r>
            <a:br>
              <a:rPr sz="1800" dirty="0"/>
            </a:br>
            <a:endParaRPr sz="1800" dirty="0"/>
          </a:p>
          <a:p>
            <a:pPr eaLnBrk="1" hangingPunct="1">
              <a:lnSpc>
                <a:spcPct val="90000"/>
              </a:lnSpc>
            </a:pPr>
            <a:r>
              <a:rPr sz="1800" b="1" dirty="0"/>
              <a:t>EXAMPLE</a:t>
            </a:r>
            <a:r>
              <a:rPr sz="1800" dirty="0"/>
              <a:t>: </a:t>
            </a:r>
            <a:br>
              <a:rPr sz="1800" dirty="0"/>
            </a:br>
            <a:r>
              <a:rPr sz="1800" dirty="0"/>
              <a:t>	If you type the following into a cell (before you press Enter)</a:t>
            </a:r>
            <a:br>
              <a:rPr sz="1800" dirty="0"/>
            </a:br>
            <a:br>
              <a:rPr sz="1800" dirty="0"/>
            </a:br>
            <a:br>
              <a:rPr sz="1800" dirty="0"/>
            </a:br>
            <a:br>
              <a:rPr sz="1800" dirty="0"/>
            </a:br>
            <a:br>
              <a:rPr sz="1800" dirty="0"/>
            </a:br>
            <a:br>
              <a:rPr sz="1800" dirty="0"/>
            </a:br>
            <a:br>
              <a:rPr sz="1800" dirty="0"/>
            </a:br>
            <a:r>
              <a:rPr sz="1800" dirty="0"/>
              <a:t>	When you press Enter you get this:</a:t>
            </a:r>
            <a:br>
              <a:rPr sz="1800" dirty="0"/>
            </a:br>
            <a:br>
              <a:rPr sz="1800" dirty="0"/>
            </a:br>
            <a:br>
              <a:rPr sz="1800" dirty="0"/>
            </a:br>
            <a:br>
              <a:rPr sz="1800" dirty="0"/>
            </a:br>
            <a:endParaRPr sz="1800" dirty="0"/>
          </a:p>
          <a:p>
            <a:pPr eaLnBrk="1" hangingPunct="1">
              <a:lnSpc>
                <a:spcPct val="90000"/>
              </a:lnSpc>
              <a:buNone/>
            </a:pPr>
            <a:br>
              <a:rPr sz="1800" dirty="0"/>
            </a:br>
            <a:endParaRPr sz="1800" dirty="0"/>
          </a:p>
          <a:p>
            <a:pPr eaLnBrk="1" hangingPunct="1">
              <a:lnSpc>
                <a:spcPct val="90000"/>
              </a:lnSpc>
            </a:pPr>
            <a:r>
              <a:rPr sz="1800" b="1" dirty="0"/>
              <a:t>See next slides for how to fix this …</a:t>
            </a:r>
            <a:endParaRPr sz="1800" b="1" dirty="0"/>
          </a:p>
        </p:txBody>
      </p:sp>
      <p:graphicFrame>
        <p:nvGraphicFramePr>
          <p:cNvPr id="292868" name="Object 8"/>
          <p:cNvGraphicFramePr/>
          <p:nvPr/>
        </p:nvGraphicFramePr>
        <p:xfrm>
          <a:off x="5589588" y="4945063"/>
          <a:ext cx="1846262" cy="1168400"/>
        </p:xfrm>
        <a:graphic>
          <a:graphicData uri="http://schemas.openxmlformats.org/presentationml/2006/ole">
            <mc:AlternateContent xmlns:mc="http://schemas.openxmlformats.org/markup-compatibility/2006">
              <mc:Choice xmlns:v="urn:schemas-microsoft-com:vml" Requires="v">
                <p:oleObj spid="_x0000_s3143" name="" r:id="rId1" imgW="1114425" imgH="704850" progId="Paint.Picture">
                  <p:embed/>
                </p:oleObj>
              </mc:Choice>
              <mc:Fallback>
                <p:oleObj name="" r:id="rId1" imgW="1114425" imgH="704850" progId="Paint.Picture">
                  <p:embed/>
                  <p:pic>
                    <p:nvPicPr>
                      <p:cNvPr id="0" name="Picture 3142"/>
                      <p:cNvPicPr/>
                      <p:nvPr/>
                    </p:nvPicPr>
                    <p:blipFill>
                      <a:blip r:embed="rId2"/>
                      <a:stretch>
                        <a:fillRect/>
                      </a:stretch>
                    </p:blipFill>
                    <p:spPr>
                      <a:xfrm>
                        <a:off x="5589588" y="4945063"/>
                        <a:ext cx="1846262" cy="1168400"/>
                      </a:xfrm>
                      <a:prstGeom prst="rect">
                        <a:avLst/>
                      </a:prstGeom>
                      <a:noFill/>
                      <a:ln w="38100">
                        <a:noFill/>
                        <a:miter/>
                      </a:ln>
                    </p:spPr>
                  </p:pic>
                </p:oleObj>
              </mc:Fallback>
            </mc:AlternateContent>
          </a:graphicData>
        </a:graphic>
      </p:graphicFrame>
      <p:graphicFrame>
        <p:nvGraphicFramePr>
          <p:cNvPr id="292869" name="Object 11"/>
          <p:cNvGraphicFramePr>
            <a:graphicFrameLocks noGrp="1"/>
          </p:cNvGraphicFramePr>
          <p:nvPr>
            <p:ph sz="half" idx="2"/>
          </p:nvPr>
        </p:nvGraphicFramePr>
        <p:xfrm>
          <a:off x="3038475" y="3786188"/>
          <a:ext cx="1917700" cy="1177925"/>
        </p:xfrm>
        <a:graphic>
          <a:graphicData uri="http://schemas.openxmlformats.org/presentationml/2006/ole">
            <mc:AlternateContent xmlns:mc="http://schemas.openxmlformats.org/markup-compatibility/2006">
              <mc:Choice xmlns:v="urn:schemas-microsoft-com:vml" Requires="v">
                <p:oleObj spid="_x0000_s3144" name="" r:id="rId3" imgW="1133475" imgH="695325" progId="Paint.Picture">
                  <p:embed/>
                </p:oleObj>
              </mc:Choice>
              <mc:Fallback>
                <p:oleObj name="" r:id="rId3" imgW="1133475" imgH="695325" progId="Paint.Picture">
                  <p:embed/>
                  <p:pic>
                    <p:nvPicPr>
                      <p:cNvPr id="0" name="Picture 3143"/>
                      <p:cNvPicPr/>
                      <p:nvPr/>
                    </p:nvPicPr>
                    <p:blipFill>
                      <a:blip r:embed="rId4"/>
                      <a:stretch>
                        <a:fillRect/>
                      </a:stretch>
                    </p:blipFill>
                    <p:spPr>
                      <a:xfrm>
                        <a:off x="3038475" y="3786188"/>
                        <a:ext cx="1917700" cy="1177925"/>
                      </a:xfrm>
                      <a:prstGeom prst="rect">
                        <a:avLst/>
                      </a:prstGeom>
                      <a:noFill/>
                      <a:ln w="38100">
                        <a:miter/>
                      </a:ln>
                    </p:spPr>
                  </p:pic>
                </p:oleObj>
              </mc:Fallback>
            </mc:AlternateContent>
          </a:graphicData>
        </a:graphic>
      </p:graphicFrame>
      <p:sp>
        <p:nvSpPr>
          <p:cNvPr id="292870" name="Text Box 13"/>
          <p:cNvSpPr txBox="1"/>
          <p:nvPr/>
        </p:nvSpPr>
        <p:spPr>
          <a:xfrm>
            <a:off x="2400300" y="5421313"/>
            <a:ext cx="1193800" cy="730250"/>
          </a:xfrm>
          <a:prstGeom prst="rect">
            <a:avLst/>
          </a:prstGeom>
          <a:noFill/>
          <a:ln w="3175">
            <a:noFill/>
          </a:ln>
        </p:spPr>
        <p:txBody>
          <a:bodyPr anchor="t">
            <a:spAutoFit/>
          </a:bodyPr>
          <a:p>
            <a:r>
              <a:rPr sz="1800" dirty="0">
                <a:solidFill>
                  <a:srgbClr val="FF3300"/>
                </a:solidFill>
                <a:latin typeface="Times New Roman" panose="02020603050405020304" pitchFamily="18" charset="0"/>
              </a:rPr>
              <a:t>Leading zeroes are missing</a:t>
            </a:r>
            <a:endParaRPr sz="1800" dirty="0">
              <a:solidFill>
                <a:srgbClr val="FF3300"/>
              </a:solidFill>
              <a:latin typeface="Times New Roman" panose="02020603050405020304" pitchFamily="18" charset="0"/>
            </a:endParaRPr>
          </a:p>
        </p:txBody>
      </p:sp>
      <p:sp>
        <p:nvSpPr>
          <p:cNvPr id="292871" name="Line 14"/>
          <p:cNvSpPr/>
          <p:nvPr/>
        </p:nvSpPr>
        <p:spPr>
          <a:xfrm flipV="1">
            <a:off x="3221038" y="5686425"/>
            <a:ext cx="2298700" cy="6350"/>
          </a:xfrm>
          <a:prstGeom prst="line">
            <a:avLst/>
          </a:prstGeom>
          <a:ln w="38100" cap="flat" cmpd="sng">
            <a:solidFill>
              <a:srgbClr val="FF0000"/>
            </a:solidFill>
            <a:prstDash val="solid"/>
            <a:round/>
            <a:headEnd type="none" w="med" len="med"/>
            <a:tailEnd type="triangle" w="lg" len="lg"/>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94914" name="Rectangle 2"/>
          <p:cNvSpPr>
            <a:spLocks noGrp="1"/>
          </p:cNvSpPr>
          <p:nvPr>
            <p:ph type="title"/>
          </p:nvPr>
        </p:nvSpPr>
        <p:spPr>
          <a:ln/>
        </p:spPr>
        <p:txBody>
          <a:bodyPr wrap="square" lIns="91440" tIns="45720" rIns="91440" bIns="45720" anchor="ctr"/>
          <a:p>
            <a:pPr eaLnBrk="1" hangingPunct="1"/>
            <a:r>
              <a:rPr dirty="0"/>
              <a:t>Formatting a cell to display as text</a:t>
            </a:r>
            <a:endParaRPr dirty="0"/>
          </a:p>
        </p:txBody>
      </p:sp>
      <p:sp>
        <p:nvSpPr>
          <p:cNvPr id="294915" name="Rectangle 3"/>
          <p:cNvSpPr>
            <a:spLocks noGrp="1"/>
          </p:cNvSpPr>
          <p:nvPr>
            <p:ph idx="1"/>
          </p:nvPr>
        </p:nvSpPr>
        <p:spPr>
          <a:ln/>
        </p:spPr>
        <p:txBody>
          <a:bodyPr wrap="square" lIns="91440" tIns="45720" rIns="91440" bIns="45720" anchor="t"/>
          <a:p>
            <a:pPr eaLnBrk="1" hangingPunct="1">
              <a:lnSpc>
                <a:spcPct val="90000"/>
              </a:lnSpc>
            </a:pPr>
            <a:r>
              <a:rPr dirty="0"/>
              <a:t>To fix this problem you can “format” the cell to display as “text” instead of as a “number”.</a:t>
            </a:r>
            <a:endParaRPr dirty="0"/>
          </a:p>
          <a:p>
            <a:pPr eaLnBrk="1" hangingPunct="1">
              <a:lnSpc>
                <a:spcPct val="90000"/>
              </a:lnSpc>
            </a:pPr>
            <a:r>
              <a:rPr dirty="0"/>
              <a:t>The value will still be able to be used in calculations but it will be displayed on the screen using the rules for text values instead of the rules to display numbers</a:t>
            </a:r>
            <a:endParaRPr dirty="0"/>
          </a:p>
          <a:p>
            <a:pPr eaLnBrk="1" hangingPunct="1">
              <a:lnSpc>
                <a:spcPct val="90000"/>
              </a:lnSpc>
            </a:pPr>
            <a:r>
              <a:rPr dirty="0"/>
              <a:t>One of the rules Excel uses to displaying numbers is to remove leading zeroes. </a:t>
            </a:r>
            <a:endParaRPr dirty="0"/>
          </a:p>
          <a:p>
            <a:pPr eaLnBrk="1" hangingPunct="1">
              <a:lnSpc>
                <a:spcPct val="90000"/>
              </a:lnSpc>
            </a:pPr>
            <a:r>
              <a:rPr dirty="0"/>
              <a:t>However, if a number displayed as "text" data then Excel WILL display leading zeros.</a:t>
            </a:r>
            <a:endParaRPr dirty="0"/>
          </a:p>
          <a:p>
            <a:pPr eaLnBrk="1" hangingPunct="1">
              <a:lnSpc>
                <a:spcPct val="90000"/>
              </a:lnSpc>
            </a:pPr>
            <a:r>
              <a:rPr dirty="0"/>
              <a:t>See next slide for instructions on how to do this …</a:t>
            </a:r>
            <a:endParaRPr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96962" name="Rectangle 2"/>
          <p:cNvSpPr>
            <a:spLocks noGrp="1"/>
          </p:cNvSpPr>
          <p:nvPr>
            <p:ph type="title"/>
          </p:nvPr>
        </p:nvSpPr>
        <p:spPr>
          <a:ln/>
        </p:spPr>
        <p:txBody>
          <a:bodyPr wrap="square" lIns="91440" tIns="45720" rIns="91440" bIns="45720" anchor="ctr"/>
          <a:p>
            <a:pPr eaLnBrk="1" hangingPunct="1"/>
            <a:r>
              <a:rPr dirty="0"/>
              <a:t>Opening the "Format cells" dialog box</a:t>
            </a:r>
            <a:endParaRPr dirty="0"/>
          </a:p>
        </p:txBody>
      </p:sp>
      <p:sp>
        <p:nvSpPr>
          <p:cNvPr id="296963" name="Rectangle 3"/>
          <p:cNvSpPr>
            <a:spLocks noGrp="1"/>
          </p:cNvSpPr>
          <p:nvPr>
            <p:ph idx="1"/>
          </p:nvPr>
        </p:nvSpPr>
        <p:spPr>
          <a:ln/>
        </p:spPr>
        <p:txBody>
          <a:bodyPr wrap="square" lIns="91440" tIns="45720" rIns="91440" bIns="45720" anchor="t"/>
          <a:p>
            <a:pPr eaLnBrk="1" hangingPunct="1"/>
            <a:r>
              <a:rPr sz="2800" dirty="0"/>
              <a:t>Select the cell or cells that you want to format as text.</a:t>
            </a:r>
            <a:endParaRPr sz="2800" dirty="0"/>
          </a:p>
          <a:p>
            <a:pPr eaLnBrk="1" hangingPunct="1"/>
            <a:r>
              <a:rPr sz="2800" dirty="0"/>
              <a:t>Right click on the selected cell(s) and choose the following from the popup menu</a:t>
            </a:r>
            <a:br>
              <a:rPr sz="2800" dirty="0"/>
            </a:br>
            <a:r>
              <a:rPr sz="2800" dirty="0"/>
              <a:t>			format cells</a:t>
            </a:r>
            <a:br>
              <a:rPr sz="2800" dirty="0"/>
            </a:br>
            <a:br>
              <a:rPr sz="2800" dirty="0"/>
            </a:br>
            <a:r>
              <a:rPr sz="2800" dirty="0"/>
              <a:t>or click on a cell and choose the following menu choice</a:t>
            </a:r>
            <a:endParaRPr sz="2800" dirty="0"/>
          </a:p>
          <a:p>
            <a:pPr eaLnBrk="1" hangingPunct="1">
              <a:buNone/>
            </a:pPr>
            <a:r>
              <a:rPr sz="2800" dirty="0"/>
              <a:t>				format | cells</a:t>
            </a:r>
            <a:br>
              <a:rPr sz="2800" dirty="0"/>
            </a:br>
            <a:endParaRPr sz="2800" dirty="0"/>
          </a:p>
          <a:p>
            <a:pPr eaLnBrk="1" hangingPunct="1"/>
            <a:r>
              <a:rPr sz="2800" dirty="0"/>
              <a:t>Then you will see the "Format Cells" dialog box. </a:t>
            </a:r>
            <a:br>
              <a:rPr sz="2800" dirty="0"/>
            </a:br>
            <a:r>
              <a:rPr sz="2800" dirty="0"/>
              <a:t>(See the next slide ...)</a:t>
            </a:r>
            <a:endParaRPr sz="2800" dirty="0"/>
          </a:p>
          <a:p>
            <a:pPr eaLnBrk="1" hangingPunct="1"/>
            <a:endParaRPr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0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99010" name="Rectangle 2"/>
          <p:cNvSpPr>
            <a:spLocks noGrp="1"/>
          </p:cNvSpPr>
          <p:nvPr>
            <p:ph type="title"/>
          </p:nvPr>
        </p:nvSpPr>
        <p:spPr>
          <a:xfrm>
            <a:off x="0" y="76200"/>
            <a:ext cx="9144000" cy="609600"/>
          </a:xfrm>
          <a:ln/>
        </p:spPr>
        <p:txBody>
          <a:bodyPr wrap="square" lIns="91440" tIns="45720" rIns="91440" bIns="45720" anchor="ctr"/>
          <a:p>
            <a:pPr algn="l" eaLnBrk="1" hangingPunct="1"/>
            <a:r>
              <a:rPr sz="4000" dirty="0"/>
              <a:t>"Format Cells" dialog box</a:t>
            </a:r>
            <a:endParaRPr sz="4000" dirty="0"/>
          </a:p>
        </p:txBody>
      </p:sp>
      <p:sp>
        <p:nvSpPr>
          <p:cNvPr id="299011" name="Rectangle 3"/>
          <p:cNvSpPr>
            <a:spLocks noGrp="1"/>
          </p:cNvSpPr>
          <p:nvPr>
            <p:ph idx="1"/>
          </p:nvPr>
        </p:nvSpPr>
        <p:spPr>
          <a:xfrm>
            <a:off x="304800" y="1447800"/>
            <a:ext cx="1981200" cy="5105400"/>
          </a:xfrm>
          <a:ln/>
        </p:spPr>
        <p:txBody>
          <a:bodyPr wrap="square" lIns="91440" tIns="45720" rIns="91440" bIns="45720" anchor="t"/>
          <a:p>
            <a:pPr eaLnBrk="1" hangingPunct="1"/>
            <a:r>
              <a:rPr dirty="0"/>
              <a:t>Choose "Text" from the "Number" tab and press the OK button.</a:t>
            </a:r>
            <a:endParaRPr dirty="0"/>
          </a:p>
        </p:txBody>
      </p:sp>
      <p:graphicFrame>
        <p:nvGraphicFramePr>
          <p:cNvPr id="299012" name="Object 4"/>
          <p:cNvGraphicFramePr/>
          <p:nvPr/>
        </p:nvGraphicFramePr>
        <p:xfrm>
          <a:off x="2438400" y="682625"/>
          <a:ext cx="6705600" cy="6175375"/>
        </p:xfrm>
        <a:graphic>
          <a:graphicData uri="http://schemas.openxmlformats.org/presentationml/2006/ole">
            <mc:AlternateContent xmlns:mc="http://schemas.openxmlformats.org/markup-compatibility/2006">
              <mc:Choice xmlns:v="urn:schemas-microsoft-com:vml" Requires="v">
                <p:oleObj spid="_x0000_s3145" name="" r:id="rId1" imgW="4105275" imgH="3781425" progId="Paint.Picture">
                  <p:embed/>
                </p:oleObj>
              </mc:Choice>
              <mc:Fallback>
                <p:oleObj name="" r:id="rId1" imgW="4105275" imgH="3781425" progId="Paint.Picture">
                  <p:embed/>
                  <p:pic>
                    <p:nvPicPr>
                      <p:cNvPr id="0" name="Picture 3144"/>
                      <p:cNvPicPr/>
                      <p:nvPr/>
                    </p:nvPicPr>
                    <p:blipFill>
                      <a:blip r:embed="rId2"/>
                      <a:stretch>
                        <a:fillRect/>
                      </a:stretch>
                    </p:blipFill>
                    <p:spPr>
                      <a:xfrm>
                        <a:off x="2438400" y="682625"/>
                        <a:ext cx="6705600" cy="6175375"/>
                      </a:xfrm>
                      <a:prstGeom prst="rect">
                        <a:avLst/>
                      </a:prstGeom>
                      <a:noFill/>
                      <a:ln w="38100">
                        <a:noFill/>
                        <a:miter/>
                      </a:ln>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01058" name="Rectangle 2"/>
          <p:cNvSpPr>
            <a:spLocks noGrp="1"/>
          </p:cNvSpPr>
          <p:nvPr>
            <p:ph type="title"/>
          </p:nvPr>
        </p:nvSpPr>
        <p:spPr>
          <a:ln/>
        </p:spPr>
        <p:txBody>
          <a:bodyPr wrap="square" lIns="91440" tIns="45720" rIns="91440" bIns="45720" anchor="ctr"/>
          <a:p>
            <a:pPr eaLnBrk="1" hangingPunct="1"/>
            <a:r>
              <a:rPr dirty="0"/>
              <a:t>Not a Perfect Solution …</a:t>
            </a:r>
            <a:endParaRPr dirty="0"/>
          </a:p>
        </p:txBody>
      </p:sp>
      <p:sp>
        <p:nvSpPr>
          <p:cNvPr id="301059" name="Rectangle 3"/>
          <p:cNvSpPr>
            <a:spLocks noGrp="1"/>
          </p:cNvSpPr>
          <p:nvPr>
            <p:ph idx="1"/>
          </p:nvPr>
        </p:nvSpPr>
        <p:spPr>
          <a:ln/>
        </p:spPr>
        <p:txBody>
          <a:bodyPr wrap="square" lIns="91440" tIns="45720" rIns="91440" bIns="45720" anchor="t"/>
          <a:p>
            <a:pPr eaLnBrk="1" hangingPunct="1"/>
            <a:r>
              <a:rPr dirty="0"/>
              <a:t>When you format the cell as “text” it will display the leading zeroes (you must type them in again).</a:t>
            </a:r>
            <a:endParaRPr dirty="0"/>
          </a:p>
          <a:p>
            <a:pPr eaLnBrk="1" hangingPunct="1"/>
            <a:r>
              <a:rPr b="1" u="sng" dirty="0"/>
              <a:t>However</a:t>
            </a:r>
            <a:r>
              <a:rPr dirty="0"/>
              <a:t>, Excel </a:t>
            </a:r>
            <a:r>
              <a:rPr u="sng" dirty="0"/>
              <a:t>will warn you</a:t>
            </a:r>
            <a:r>
              <a:rPr dirty="0"/>
              <a:t> that a number is formatted as text. (see next slide)</a:t>
            </a:r>
            <a:endParaRPr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03106" name="Rectangle 2"/>
          <p:cNvSpPr>
            <a:spLocks noGrp="1"/>
          </p:cNvSpPr>
          <p:nvPr>
            <p:ph type="title"/>
          </p:nvPr>
        </p:nvSpPr>
        <p:spPr>
          <a:ln/>
        </p:spPr>
        <p:txBody>
          <a:bodyPr wrap="square" lIns="91440" tIns="45720" rIns="91440" bIns="45720" anchor="ctr"/>
          <a:p>
            <a:pPr eaLnBrk="1" hangingPunct="1"/>
            <a:r>
              <a:rPr dirty="0"/>
              <a:t>Result of Formatting a Number as Text</a:t>
            </a:r>
            <a:endParaRPr dirty="0"/>
          </a:p>
        </p:txBody>
      </p:sp>
      <p:sp>
        <p:nvSpPr>
          <p:cNvPr id="303107" name="Rectangle 3"/>
          <p:cNvSpPr>
            <a:spLocks noGrp="1"/>
          </p:cNvSpPr>
          <p:nvPr>
            <p:ph idx="1"/>
          </p:nvPr>
        </p:nvSpPr>
        <p:spPr>
          <a:xfrm>
            <a:off x="304800" y="1447800"/>
            <a:ext cx="3438525" cy="5410200"/>
          </a:xfrm>
          <a:ln/>
        </p:spPr>
        <p:txBody>
          <a:bodyPr wrap="square" lIns="91440" tIns="45720" rIns="91440" bIns="45720" anchor="t"/>
          <a:p>
            <a:pPr eaLnBrk="1" hangingPunct="1">
              <a:lnSpc>
                <a:spcPct val="80000"/>
              </a:lnSpc>
            </a:pPr>
            <a:r>
              <a:rPr sz="2000" dirty="0"/>
              <a:t>Excel indicates this issue with a </a:t>
            </a:r>
            <a:br>
              <a:rPr sz="2000" dirty="0"/>
            </a:br>
            <a:r>
              <a:rPr sz="2000" dirty="0"/>
              <a:t>green triangle in the upper left hand corner of the cell:</a:t>
            </a:r>
            <a:endParaRPr sz="2000" dirty="0"/>
          </a:p>
          <a:p>
            <a:pPr eaLnBrk="1" hangingPunct="1">
              <a:lnSpc>
                <a:spcPct val="80000"/>
              </a:lnSpc>
            </a:pPr>
            <a:endParaRPr sz="2000" dirty="0"/>
          </a:p>
          <a:p>
            <a:pPr eaLnBrk="1" hangingPunct="1">
              <a:lnSpc>
                <a:spcPct val="80000"/>
              </a:lnSpc>
            </a:pPr>
            <a:endParaRPr sz="2000" dirty="0"/>
          </a:p>
          <a:p>
            <a:pPr eaLnBrk="1" hangingPunct="1">
              <a:lnSpc>
                <a:spcPct val="80000"/>
              </a:lnSpc>
            </a:pPr>
            <a:r>
              <a:rPr sz="2000" dirty="0"/>
              <a:t>If you select the cell you can see the error message.</a:t>
            </a:r>
            <a:endParaRPr sz="2000" dirty="0"/>
          </a:p>
          <a:p>
            <a:pPr eaLnBrk="1" hangingPunct="1">
              <a:lnSpc>
                <a:spcPct val="80000"/>
              </a:lnSpc>
            </a:pPr>
            <a:endParaRPr sz="2000" dirty="0"/>
          </a:p>
          <a:p>
            <a:pPr eaLnBrk="1" hangingPunct="1">
              <a:lnSpc>
                <a:spcPct val="80000"/>
              </a:lnSpc>
            </a:pPr>
            <a:endParaRPr sz="2000" dirty="0"/>
          </a:p>
          <a:p>
            <a:pPr eaLnBrk="1" hangingPunct="1">
              <a:lnSpc>
                <a:spcPct val="80000"/>
              </a:lnSpc>
            </a:pPr>
            <a:r>
              <a:rPr sz="2000" dirty="0"/>
              <a:t>You can have Excel to ignore this type of “error” by choosing the “Tools | Options” menu choice and unchecking the “Number stored as text” option from the “Error Checking” tab. (this solution is not shown on this slide)</a:t>
            </a:r>
            <a:endParaRPr sz="2000" dirty="0"/>
          </a:p>
        </p:txBody>
      </p:sp>
      <p:graphicFrame>
        <p:nvGraphicFramePr>
          <p:cNvPr id="303108" name="Object 4"/>
          <p:cNvGraphicFramePr>
            <a:graphicFrameLocks noGrp="1"/>
          </p:cNvGraphicFramePr>
          <p:nvPr>
            <p:ph idx="1"/>
          </p:nvPr>
        </p:nvGraphicFramePr>
        <p:xfrm>
          <a:off x="4105275" y="3078163"/>
          <a:ext cx="5038725" cy="3614737"/>
        </p:xfrm>
        <a:graphic>
          <a:graphicData uri="http://schemas.openxmlformats.org/presentationml/2006/ole">
            <mc:AlternateContent xmlns:mc="http://schemas.openxmlformats.org/markup-compatibility/2006">
              <mc:Choice xmlns:v="urn:schemas-microsoft-com:vml" Requires="v">
                <p:oleObj spid="_x0000_s3146" name="" r:id="rId1" imgW="3067050" imgH="2200275" progId="Paint.Picture">
                  <p:embed/>
                </p:oleObj>
              </mc:Choice>
              <mc:Fallback>
                <p:oleObj name="" r:id="rId1" imgW="3067050" imgH="2200275" progId="Paint.Picture">
                  <p:embed/>
                  <p:pic>
                    <p:nvPicPr>
                      <p:cNvPr id="0" name="Picture 3145"/>
                      <p:cNvPicPr/>
                      <p:nvPr/>
                    </p:nvPicPr>
                    <p:blipFill>
                      <a:blip r:embed="rId2"/>
                      <a:stretch>
                        <a:fillRect/>
                      </a:stretch>
                    </p:blipFill>
                    <p:spPr>
                      <a:xfrm>
                        <a:off x="4105275" y="3078163"/>
                        <a:ext cx="5038725" cy="3614737"/>
                      </a:xfrm>
                      <a:prstGeom prst="rect">
                        <a:avLst/>
                      </a:prstGeom>
                      <a:noFill/>
                      <a:ln w="38100">
                        <a:miter/>
                      </a:ln>
                    </p:spPr>
                  </p:pic>
                </p:oleObj>
              </mc:Fallback>
            </mc:AlternateContent>
          </a:graphicData>
        </a:graphic>
      </p:graphicFrame>
      <p:graphicFrame>
        <p:nvGraphicFramePr>
          <p:cNvPr id="303109" name="Object 5"/>
          <p:cNvGraphicFramePr>
            <a:graphicFrameLocks noGrp="1"/>
          </p:cNvGraphicFramePr>
          <p:nvPr>
            <p:ph idx="1"/>
          </p:nvPr>
        </p:nvGraphicFramePr>
        <p:xfrm>
          <a:off x="3943350" y="1150938"/>
          <a:ext cx="2965450" cy="1457325"/>
        </p:xfrm>
        <a:graphic>
          <a:graphicData uri="http://schemas.openxmlformats.org/presentationml/2006/ole">
            <mc:AlternateContent xmlns:mc="http://schemas.openxmlformats.org/markup-compatibility/2006">
              <mc:Choice xmlns:v="urn:schemas-microsoft-com:vml" Requires="v">
                <p:oleObj spid="_x0000_s3147" name="" r:id="rId3" imgW="1104900" imgH="542925" progId="Paint.Picture">
                  <p:embed/>
                </p:oleObj>
              </mc:Choice>
              <mc:Fallback>
                <p:oleObj name="" r:id="rId3" imgW="1104900" imgH="542925" progId="Paint.Picture">
                  <p:embed/>
                  <p:pic>
                    <p:nvPicPr>
                      <p:cNvPr id="0" name="Picture 3146"/>
                      <p:cNvPicPr/>
                      <p:nvPr/>
                    </p:nvPicPr>
                    <p:blipFill>
                      <a:blip r:embed="rId4"/>
                      <a:stretch>
                        <a:fillRect/>
                      </a:stretch>
                    </p:blipFill>
                    <p:spPr>
                      <a:xfrm>
                        <a:off x="3943350" y="1150938"/>
                        <a:ext cx="2965450" cy="1457325"/>
                      </a:xfrm>
                      <a:prstGeom prst="rect">
                        <a:avLst/>
                      </a:prstGeom>
                      <a:noFill/>
                      <a:ln w="38100">
                        <a:miter/>
                      </a:ln>
                    </p:spPr>
                  </p:pic>
                </p:oleObj>
              </mc:Fallback>
            </mc:AlternateContent>
          </a:graphicData>
        </a:graphic>
      </p:graphicFrame>
      <p:sp>
        <p:nvSpPr>
          <p:cNvPr id="303110" name="Oval 6"/>
          <p:cNvSpPr/>
          <p:nvPr/>
        </p:nvSpPr>
        <p:spPr>
          <a:xfrm>
            <a:off x="4298950" y="1801813"/>
            <a:ext cx="658813" cy="549275"/>
          </a:xfrm>
          <a:prstGeom prst="ellipse">
            <a:avLst/>
          </a:prstGeom>
          <a:noFill/>
          <a:ln w="57150" cap="flat" cmpd="sng">
            <a:solidFill>
              <a:srgbClr val="339966"/>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303111" name="Line 7"/>
          <p:cNvSpPr/>
          <p:nvPr/>
        </p:nvSpPr>
        <p:spPr>
          <a:xfrm flipV="1">
            <a:off x="3582988" y="2120900"/>
            <a:ext cx="695325" cy="0"/>
          </a:xfrm>
          <a:prstGeom prst="line">
            <a:avLst/>
          </a:prstGeom>
          <a:ln w="57150" cap="flat" cmpd="sng">
            <a:solidFill>
              <a:srgbClr val="339966"/>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03112" name="Line 8"/>
          <p:cNvSpPr/>
          <p:nvPr/>
        </p:nvSpPr>
        <p:spPr>
          <a:xfrm>
            <a:off x="2611438" y="3717925"/>
            <a:ext cx="3435350" cy="512763"/>
          </a:xfrm>
          <a:prstGeom prst="line">
            <a:avLst/>
          </a:prstGeom>
          <a:ln w="5715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3"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05154" name="Rectangle 2"/>
          <p:cNvSpPr>
            <a:spLocks noGrp="1"/>
          </p:cNvSpPr>
          <p:nvPr>
            <p:ph type="ctrTitle"/>
          </p:nvPr>
        </p:nvSpPr>
        <p:spPr>
          <a:ln/>
        </p:spPr>
        <p:txBody>
          <a:bodyPr wrap="square" lIns="91440" tIns="45720" rIns="91440" bIns="45720" anchor="ctr"/>
          <a:p>
            <a:pPr eaLnBrk="1" hangingPunct="1"/>
            <a:r>
              <a:rPr dirty="0">
                <a:latin typeface="+mj-lt"/>
                <a:ea typeface="+mj-ea"/>
                <a:cs typeface="+mj-cs"/>
              </a:rPr>
              <a:t>Another Option – using an Apostrophe (‘)</a:t>
            </a:r>
            <a:endParaRPr dirty="0">
              <a:latin typeface="+mj-lt"/>
              <a:ea typeface="+mj-ea"/>
              <a:cs typeface="+mj-cs"/>
            </a:endParaRPr>
          </a:p>
        </p:txBody>
      </p:sp>
      <p:sp>
        <p:nvSpPr>
          <p:cNvPr id="305155"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07202" name="Rectangle 2"/>
          <p:cNvSpPr>
            <a:spLocks noGrp="1"/>
          </p:cNvSpPr>
          <p:nvPr>
            <p:ph type="title"/>
          </p:nvPr>
        </p:nvSpPr>
        <p:spPr>
          <a:ln/>
        </p:spPr>
        <p:txBody>
          <a:bodyPr wrap="square" lIns="91440" tIns="45720" rIns="91440" bIns="45720" anchor="ctr"/>
          <a:p>
            <a:pPr eaLnBrk="1" hangingPunct="1"/>
            <a:r>
              <a:rPr sz="4000" dirty="0"/>
              <a:t>Force a Cell to Display as Text by Using an Apostrophe (')</a:t>
            </a:r>
            <a:endParaRPr sz="4000" dirty="0"/>
          </a:p>
        </p:txBody>
      </p:sp>
      <p:sp>
        <p:nvSpPr>
          <p:cNvPr id="307203" name="Rectangle 3"/>
          <p:cNvSpPr>
            <a:spLocks noGrp="1"/>
          </p:cNvSpPr>
          <p:nvPr>
            <p:ph idx="1"/>
          </p:nvPr>
        </p:nvSpPr>
        <p:spPr>
          <a:ln/>
        </p:spPr>
        <p:txBody>
          <a:bodyPr wrap="square" lIns="91440" tIns="45720" rIns="91440" bIns="45720" anchor="t"/>
          <a:p>
            <a:pPr eaLnBrk="1" hangingPunct="1"/>
            <a:r>
              <a:rPr sz="2800" dirty="0"/>
              <a:t>Another way to display leading zeroes in a number is to type an apostrophe as the first character in the cell.</a:t>
            </a:r>
            <a:endParaRPr sz="2800" dirty="0"/>
          </a:p>
          <a:p>
            <a:pPr eaLnBrk="1" hangingPunct="1"/>
            <a:r>
              <a:rPr sz="2800" dirty="0"/>
              <a:t>When you press Enter, the apostrophe is NOT displayed in the cell (it is displayed in the formula bar).</a:t>
            </a:r>
            <a:endParaRPr sz="2800" dirty="0"/>
          </a:p>
          <a:p>
            <a:pPr eaLnBrk="1" hangingPunct="1"/>
            <a:r>
              <a:rPr sz="2800" dirty="0"/>
              <a:t>The apostrophe tells Excel that the contents of the cell should be treated as text.</a:t>
            </a:r>
            <a:endParaRPr sz="2800" dirty="0"/>
          </a:p>
          <a:p>
            <a:pPr eaLnBrk="1" hangingPunct="1"/>
            <a:r>
              <a:rPr sz="2800" dirty="0"/>
              <a:t>The apostrophe is similar to the = sign.</a:t>
            </a:r>
            <a:endParaRPr sz="2800" dirty="0"/>
          </a:p>
          <a:p>
            <a:pPr lvl="1" eaLnBrk="1" hangingPunct="1"/>
            <a:r>
              <a:rPr sz="2400" dirty="0"/>
              <a:t>The = sign tells Excel that the cell contains a formula.</a:t>
            </a:r>
            <a:endParaRPr sz="2400" dirty="0"/>
          </a:p>
          <a:p>
            <a:pPr lvl="1" eaLnBrk="1" hangingPunct="1"/>
            <a:r>
              <a:rPr sz="2400" dirty="0"/>
              <a:t>The apostrophe (‘) tells Excel that the cell contains a text value.</a:t>
            </a:r>
            <a:endParaRPr sz="24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4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09250" name="Rectangle 13"/>
          <p:cNvSpPr>
            <a:spLocks noGrp="1"/>
          </p:cNvSpPr>
          <p:nvPr>
            <p:ph type="title"/>
          </p:nvPr>
        </p:nvSpPr>
        <p:spPr>
          <a:ln/>
        </p:spPr>
        <p:txBody>
          <a:bodyPr wrap="square" lIns="91440" tIns="45720" rIns="91440" bIns="45720" anchor="ctr"/>
          <a:p>
            <a:pPr eaLnBrk="1" hangingPunct="1"/>
            <a:r>
              <a:rPr dirty="0"/>
              <a:t>Results of Using an Apostrophe</a:t>
            </a:r>
            <a:endParaRPr dirty="0"/>
          </a:p>
        </p:txBody>
      </p:sp>
      <p:sp>
        <p:nvSpPr>
          <p:cNvPr id="309251" name="Rectangle 14"/>
          <p:cNvSpPr>
            <a:spLocks noGrp="1"/>
          </p:cNvSpPr>
          <p:nvPr>
            <p:ph idx="1"/>
          </p:nvPr>
        </p:nvSpPr>
        <p:spPr>
          <a:xfrm>
            <a:off x="304800" y="1447800"/>
            <a:ext cx="4108450" cy="5410200"/>
          </a:xfrm>
          <a:ln/>
        </p:spPr>
        <p:txBody>
          <a:bodyPr wrap="square" lIns="91440" tIns="45720" rIns="91440" bIns="45720" anchor="t"/>
          <a:p>
            <a:pPr eaLnBrk="1" hangingPunct="1">
              <a:lnSpc>
                <a:spcPct val="80000"/>
              </a:lnSpc>
            </a:pPr>
            <a:r>
              <a:rPr sz="2800" dirty="0"/>
              <a:t>Type an apostrophe followed by the SSN.</a:t>
            </a:r>
            <a:endParaRPr sz="2800" dirty="0"/>
          </a:p>
          <a:p>
            <a:pPr eaLnBrk="1" hangingPunct="1">
              <a:lnSpc>
                <a:spcPct val="80000"/>
              </a:lnSpc>
            </a:pPr>
            <a:r>
              <a:rPr sz="2800" dirty="0"/>
              <a:t>Before pressing Enter you can see the apostrophe.</a:t>
            </a:r>
            <a:endParaRPr sz="2800" dirty="0"/>
          </a:p>
          <a:p>
            <a:pPr eaLnBrk="1" hangingPunct="1">
              <a:lnSpc>
                <a:spcPct val="80000"/>
              </a:lnSpc>
            </a:pPr>
            <a:r>
              <a:rPr sz="2800" dirty="0"/>
              <a:t>After pressing Enter you can’t see the apostrophe anymore and leading zeroes remain.</a:t>
            </a:r>
            <a:br>
              <a:rPr sz="2800" dirty="0"/>
            </a:br>
            <a:br>
              <a:rPr sz="2800" dirty="0"/>
            </a:br>
            <a:r>
              <a:rPr sz="2800" b="1" u="sng" dirty="0"/>
              <a:t>However</a:t>
            </a:r>
            <a:r>
              <a:rPr sz="2800" dirty="0"/>
              <a:t>, Excel </a:t>
            </a:r>
            <a:r>
              <a:rPr sz="2800" u="sng" dirty="0"/>
              <a:t>will warn you</a:t>
            </a:r>
            <a:r>
              <a:rPr sz="2800" dirty="0"/>
              <a:t> that a number is formatted as text via the green triangle. (see earlier slides)</a:t>
            </a:r>
            <a:endParaRPr sz="2800" dirty="0"/>
          </a:p>
        </p:txBody>
      </p:sp>
      <p:graphicFrame>
        <p:nvGraphicFramePr>
          <p:cNvPr id="309252" name="Object 4"/>
          <p:cNvGraphicFramePr>
            <a:graphicFrameLocks noGrp="1"/>
          </p:cNvGraphicFramePr>
          <p:nvPr>
            <p:ph idx="1"/>
          </p:nvPr>
        </p:nvGraphicFramePr>
        <p:xfrm>
          <a:off x="4910138" y="1327150"/>
          <a:ext cx="4233862" cy="2614613"/>
        </p:xfrm>
        <a:graphic>
          <a:graphicData uri="http://schemas.openxmlformats.org/presentationml/2006/ole">
            <mc:AlternateContent xmlns:mc="http://schemas.openxmlformats.org/markup-compatibility/2006">
              <mc:Choice xmlns:v="urn:schemas-microsoft-com:vml" Requires="v">
                <p:oleObj spid="_x0000_s3148" name="" r:id="rId1" imgW="1095375" imgH="676275" progId="Paint.Picture">
                  <p:embed/>
                </p:oleObj>
              </mc:Choice>
              <mc:Fallback>
                <p:oleObj name="" r:id="rId1" imgW="1095375" imgH="676275" progId="Paint.Picture">
                  <p:embed/>
                  <p:pic>
                    <p:nvPicPr>
                      <p:cNvPr id="0" name="Picture 3147"/>
                      <p:cNvPicPr/>
                      <p:nvPr/>
                    </p:nvPicPr>
                    <p:blipFill>
                      <a:blip r:embed="rId2"/>
                      <a:stretch>
                        <a:fillRect/>
                      </a:stretch>
                    </p:blipFill>
                    <p:spPr>
                      <a:xfrm>
                        <a:off x="4910138" y="1327150"/>
                        <a:ext cx="4233862" cy="2614613"/>
                      </a:xfrm>
                      <a:prstGeom prst="rect">
                        <a:avLst/>
                      </a:prstGeom>
                      <a:noFill/>
                      <a:ln w="38100">
                        <a:miter/>
                      </a:ln>
                    </p:spPr>
                  </p:pic>
                </p:oleObj>
              </mc:Fallback>
            </mc:AlternateContent>
          </a:graphicData>
        </a:graphic>
      </p:graphicFrame>
      <p:graphicFrame>
        <p:nvGraphicFramePr>
          <p:cNvPr id="309253" name="Object 10"/>
          <p:cNvGraphicFramePr>
            <a:graphicFrameLocks noGrp="1"/>
          </p:cNvGraphicFramePr>
          <p:nvPr>
            <p:ph idx="1"/>
          </p:nvPr>
        </p:nvGraphicFramePr>
        <p:xfrm>
          <a:off x="4929188" y="4206875"/>
          <a:ext cx="4214812" cy="2654300"/>
        </p:xfrm>
        <a:graphic>
          <a:graphicData uri="http://schemas.openxmlformats.org/presentationml/2006/ole">
            <mc:AlternateContent xmlns:mc="http://schemas.openxmlformats.org/markup-compatibility/2006">
              <mc:Choice xmlns:v="urn:schemas-microsoft-com:vml" Requires="v">
                <p:oleObj spid="_x0000_s3149" name="" r:id="rId3" imgW="1104900" imgH="695325" progId="Paint.Picture">
                  <p:embed/>
                </p:oleObj>
              </mc:Choice>
              <mc:Fallback>
                <p:oleObj name="" r:id="rId3" imgW="1104900" imgH="695325" progId="Paint.Picture">
                  <p:embed/>
                  <p:pic>
                    <p:nvPicPr>
                      <p:cNvPr id="0" name="Picture 3148"/>
                      <p:cNvPicPr/>
                      <p:nvPr/>
                    </p:nvPicPr>
                    <p:blipFill>
                      <a:blip r:embed="rId4"/>
                      <a:stretch>
                        <a:fillRect/>
                      </a:stretch>
                    </p:blipFill>
                    <p:spPr>
                      <a:xfrm>
                        <a:off x="4929188" y="4206875"/>
                        <a:ext cx="4214812" cy="2654300"/>
                      </a:xfrm>
                      <a:prstGeom prst="rect">
                        <a:avLst/>
                      </a:prstGeom>
                      <a:noFill/>
                      <a:ln w="38100">
                        <a:miter/>
                      </a:ln>
                    </p:spPr>
                  </p:pic>
                </p:oleObj>
              </mc:Fallback>
            </mc:AlternateContent>
          </a:graphicData>
        </a:graphic>
      </p:graphicFrame>
      <p:sp>
        <p:nvSpPr>
          <p:cNvPr id="309254" name="Oval 15"/>
          <p:cNvSpPr/>
          <p:nvPr/>
        </p:nvSpPr>
        <p:spPr>
          <a:xfrm>
            <a:off x="5788025" y="2632075"/>
            <a:ext cx="476250" cy="365125"/>
          </a:xfrm>
          <a:prstGeom prst="ellipse">
            <a:avLst/>
          </a:prstGeom>
          <a:noFill/>
          <a:ln w="57150"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309255" name="Line 16"/>
          <p:cNvSpPr/>
          <p:nvPr/>
        </p:nvSpPr>
        <p:spPr>
          <a:xfrm flipH="1">
            <a:off x="2462213" y="2779713"/>
            <a:ext cx="3325812" cy="487362"/>
          </a:xfrm>
          <a:prstGeom prst="line">
            <a:avLst/>
          </a:prstGeom>
          <a:ln w="571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09256" name="Oval 17"/>
          <p:cNvSpPr/>
          <p:nvPr/>
        </p:nvSpPr>
        <p:spPr>
          <a:xfrm>
            <a:off x="5788025" y="5278438"/>
            <a:ext cx="404813" cy="525462"/>
          </a:xfrm>
          <a:prstGeom prst="ellipse">
            <a:avLst/>
          </a:prstGeom>
          <a:noFill/>
          <a:ln w="571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309257" name="Line 18"/>
          <p:cNvSpPr/>
          <p:nvPr/>
        </p:nvSpPr>
        <p:spPr>
          <a:xfrm flipH="1" flipV="1">
            <a:off x="4035425" y="4522788"/>
            <a:ext cx="1752600" cy="903287"/>
          </a:xfrm>
          <a:prstGeom prst="line">
            <a:avLst/>
          </a:prstGeom>
          <a:ln w="571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7"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11298"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Ignoring numbers in calculations</a:t>
            </a:r>
            <a:endParaRPr dirty="0">
              <a:latin typeface="+mj-lt"/>
              <a:ea typeface="+mj-ea"/>
              <a:cs typeface="+mj-cs"/>
            </a:endParaRPr>
          </a:p>
        </p:txBody>
      </p:sp>
      <p:sp>
        <p:nvSpPr>
          <p:cNvPr id="311299"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6866" name="Rectangle 4"/>
          <p:cNvSpPr>
            <a:spLocks noGrp="1"/>
          </p:cNvSpPr>
          <p:nvPr>
            <p:ph type="ctrTitle"/>
          </p:nvPr>
        </p:nvSpPr>
        <p:spPr>
          <a:ln/>
        </p:spPr>
        <p:txBody>
          <a:bodyPr wrap="square" lIns="91440" tIns="45720" rIns="91440" bIns="45720" anchor="ctr"/>
          <a:p>
            <a:pPr eaLnBrk="1" hangingPunct="1"/>
            <a:r>
              <a:rPr sz="4000" dirty="0">
                <a:latin typeface="+mj-lt"/>
                <a:ea typeface="+mj-ea"/>
                <a:cs typeface="+mj-cs"/>
              </a:rPr>
              <a:t>Change the Width of a Column or the Height of a Row</a:t>
            </a:r>
            <a:endParaRPr sz="4000" dirty="0">
              <a:latin typeface="+mj-lt"/>
              <a:ea typeface="+mj-ea"/>
              <a:cs typeface="+mj-cs"/>
            </a:endParaRPr>
          </a:p>
        </p:txBody>
      </p:sp>
      <p:sp>
        <p:nvSpPr>
          <p:cNvPr id="36867"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13346" name="Rectangle 2"/>
          <p:cNvSpPr>
            <a:spLocks noGrp="1"/>
          </p:cNvSpPr>
          <p:nvPr>
            <p:ph type="title"/>
          </p:nvPr>
        </p:nvSpPr>
        <p:spPr>
          <a:ln/>
        </p:spPr>
        <p:txBody>
          <a:bodyPr wrap="square" lIns="91440" tIns="45720" rIns="91440" bIns="45720" anchor="ctr"/>
          <a:p>
            <a:pPr eaLnBrk="1" hangingPunct="1"/>
            <a:r>
              <a:rPr dirty="0"/>
              <a:t>Ignoring numbers in calculations</a:t>
            </a:r>
            <a:endParaRPr dirty="0"/>
          </a:p>
        </p:txBody>
      </p:sp>
      <p:sp>
        <p:nvSpPr>
          <p:cNvPr id="313347" name="Rectangle 3"/>
          <p:cNvSpPr>
            <a:spLocks noGrp="1"/>
          </p:cNvSpPr>
          <p:nvPr>
            <p:ph idx="1"/>
          </p:nvPr>
        </p:nvSpPr>
        <p:spPr>
          <a:ln/>
        </p:spPr>
        <p:txBody>
          <a:bodyPr wrap="square" lIns="91440" tIns="45720" rIns="91440" bIns="45720" anchor="t"/>
          <a:p>
            <a:pPr eaLnBrk="1" hangingPunct="1"/>
            <a:r>
              <a:rPr dirty="0"/>
              <a:t>Typing an apostrophe (‘) as the first character in a cell with a number has the additional effect of causing the number to be ignored in calculations.</a:t>
            </a:r>
            <a:endParaRPr dirty="0"/>
          </a:p>
          <a:p>
            <a:pPr eaLnBrk="1" hangingPunct="1"/>
            <a:endParaRPr dirty="0"/>
          </a:p>
          <a:p>
            <a:pPr eaLnBrk="1" hangingPunct="1"/>
            <a:r>
              <a:rPr b="1" u="sng" dirty="0"/>
              <a:t>NOTE</a:t>
            </a:r>
            <a:r>
              <a:rPr dirty="0"/>
              <a:t>: This does not happen when you format the cell that contains a number to display as text.</a:t>
            </a:r>
            <a:endParaRPr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15394" name="Rectangle 2"/>
          <p:cNvSpPr>
            <a:spLocks noGrp="1"/>
          </p:cNvSpPr>
          <p:nvPr>
            <p:ph type="title"/>
          </p:nvPr>
        </p:nvSpPr>
        <p:spPr>
          <a:ln/>
        </p:spPr>
        <p:txBody>
          <a:bodyPr wrap="square" lIns="91440" tIns="45720" rIns="91440" bIns="45720" anchor="ctr"/>
          <a:p>
            <a:pPr eaLnBrk="1" hangingPunct="1"/>
            <a:r>
              <a:rPr dirty="0"/>
              <a:t>Ignoring numbers in calculations.</a:t>
            </a:r>
            <a:endParaRPr dirty="0"/>
          </a:p>
        </p:txBody>
      </p:sp>
      <p:sp>
        <p:nvSpPr>
          <p:cNvPr id="315395" name="Rectangle 3"/>
          <p:cNvSpPr>
            <a:spLocks noGrp="1"/>
          </p:cNvSpPr>
          <p:nvPr>
            <p:ph idx="1"/>
          </p:nvPr>
        </p:nvSpPr>
        <p:spPr>
          <a:ln/>
        </p:spPr>
        <p:txBody>
          <a:bodyPr wrap="square" lIns="91440" tIns="45720" rIns="91440" bIns="45720" anchor="t"/>
          <a:p>
            <a:pPr eaLnBrk="1" hangingPunct="1"/>
            <a:r>
              <a:rPr sz="2800" i="1" dirty="0"/>
              <a:t>By default</a:t>
            </a:r>
            <a:r>
              <a:rPr sz="2800" dirty="0"/>
              <a:t>, all numbers </a:t>
            </a:r>
            <a:r>
              <a:rPr sz="2800" i="1" dirty="0"/>
              <a:t>are</a:t>
            </a:r>
            <a:r>
              <a:rPr sz="2800" dirty="0"/>
              <a:t> included in numeric calculations.</a:t>
            </a:r>
            <a:endParaRPr sz="2800" dirty="0"/>
          </a:p>
          <a:p>
            <a:pPr eaLnBrk="1" hangingPunct="1"/>
            <a:r>
              <a:rPr sz="2800" dirty="0"/>
              <a:t>However, you can force a cell that contains a number to be treated as text and not be included in calculations with numeric functions (ex. SUM, AVERAGE, etc.) by </a:t>
            </a:r>
            <a:r>
              <a:rPr sz="4000" dirty="0">
                <a:solidFill>
                  <a:srgbClr val="FF3300"/>
                </a:solidFill>
              </a:rPr>
              <a:t>placing an apostrophe as the first character in the cell</a:t>
            </a:r>
            <a:endParaRPr sz="4000" dirty="0">
              <a:solidFill>
                <a:srgbClr val="FF330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1" name="Slide Number Placeholder 3"/>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317442" name="Object 2"/>
          <p:cNvGraphicFramePr/>
          <p:nvPr/>
        </p:nvGraphicFramePr>
        <p:xfrm>
          <a:off x="2209800" y="4648200"/>
          <a:ext cx="6859588" cy="1770063"/>
        </p:xfrm>
        <a:graphic>
          <a:graphicData uri="http://schemas.openxmlformats.org/presentationml/2006/ole">
            <mc:AlternateContent xmlns:mc="http://schemas.openxmlformats.org/markup-compatibility/2006">
              <mc:Choice xmlns:v="urn:schemas-microsoft-com:vml" Requires="v">
                <p:oleObj spid="_x0000_s3150" name="" r:id="rId1" imgW="4429125" imgH="1143000" progId="Paint.Picture">
                  <p:embed/>
                </p:oleObj>
              </mc:Choice>
              <mc:Fallback>
                <p:oleObj name="" r:id="rId1" imgW="4429125" imgH="1143000" progId="Paint.Picture">
                  <p:embed/>
                  <p:pic>
                    <p:nvPicPr>
                      <p:cNvPr id="0" name="Picture 3149"/>
                      <p:cNvPicPr/>
                      <p:nvPr/>
                    </p:nvPicPr>
                    <p:blipFill>
                      <a:blip r:embed="rId2"/>
                      <a:stretch>
                        <a:fillRect/>
                      </a:stretch>
                    </p:blipFill>
                    <p:spPr>
                      <a:xfrm>
                        <a:off x="2209800" y="4648200"/>
                        <a:ext cx="6859588" cy="1770063"/>
                      </a:xfrm>
                      <a:prstGeom prst="rect">
                        <a:avLst/>
                      </a:prstGeom>
                      <a:noFill/>
                      <a:ln w="38100">
                        <a:noFill/>
                        <a:miter/>
                      </a:ln>
                    </p:spPr>
                  </p:pic>
                </p:oleObj>
              </mc:Fallback>
            </mc:AlternateContent>
          </a:graphicData>
        </a:graphic>
      </p:graphicFrame>
      <p:graphicFrame>
        <p:nvGraphicFramePr>
          <p:cNvPr id="317443" name="Object 3"/>
          <p:cNvGraphicFramePr/>
          <p:nvPr/>
        </p:nvGraphicFramePr>
        <p:xfrm>
          <a:off x="2286000" y="1752600"/>
          <a:ext cx="6735763" cy="1701800"/>
        </p:xfrm>
        <a:graphic>
          <a:graphicData uri="http://schemas.openxmlformats.org/presentationml/2006/ole">
            <mc:AlternateContent xmlns:mc="http://schemas.openxmlformats.org/markup-compatibility/2006">
              <mc:Choice xmlns:v="urn:schemas-microsoft-com:vml" Requires="v">
                <p:oleObj spid="_x0000_s3151" name="" r:id="rId3" imgW="4448175" imgH="1123950" progId="Paint.Picture">
                  <p:embed/>
                </p:oleObj>
              </mc:Choice>
              <mc:Fallback>
                <p:oleObj name="" r:id="rId3" imgW="4448175" imgH="1123950" progId="Paint.Picture">
                  <p:embed/>
                  <p:pic>
                    <p:nvPicPr>
                      <p:cNvPr id="0" name="Picture 3150"/>
                      <p:cNvPicPr/>
                      <p:nvPr/>
                    </p:nvPicPr>
                    <p:blipFill>
                      <a:blip r:embed="rId4"/>
                      <a:stretch>
                        <a:fillRect/>
                      </a:stretch>
                    </p:blipFill>
                    <p:spPr>
                      <a:xfrm>
                        <a:off x="2286000" y="1752600"/>
                        <a:ext cx="6735763" cy="1701800"/>
                      </a:xfrm>
                      <a:prstGeom prst="rect">
                        <a:avLst/>
                      </a:prstGeom>
                      <a:noFill/>
                      <a:ln w="38100">
                        <a:noFill/>
                        <a:miter/>
                      </a:ln>
                    </p:spPr>
                  </p:pic>
                </p:oleObj>
              </mc:Fallback>
            </mc:AlternateContent>
          </a:graphicData>
        </a:graphic>
      </p:graphicFrame>
      <p:sp>
        <p:nvSpPr>
          <p:cNvPr id="317444" name="Rectangle 4"/>
          <p:cNvSpPr/>
          <p:nvPr/>
        </p:nvSpPr>
        <p:spPr>
          <a:xfrm>
            <a:off x="0" y="76200"/>
            <a:ext cx="9144000" cy="1143000"/>
          </a:xfrm>
          <a:prstGeom prst="rect">
            <a:avLst/>
          </a:prstGeom>
          <a:noFill/>
          <a:ln w="9525">
            <a:noFill/>
          </a:ln>
        </p:spPr>
        <p:txBody>
          <a:bodyPr anchor="ctr"/>
          <a:p>
            <a:pPr algn="ctr">
              <a:spcBef>
                <a:spcPct val="0"/>
              </a:spcBef>
            </a:pPr>
            <a:r>
              <a:rPr sz="4400" b="0" dirty="0">
                <a:solidFill>
                  <a:schemeClr val="tx2"/>
                </a:solidFill>
                <a:latin typeface="Times New Roman" panose="02020603050405020304" pitchFamily="18" charset="0"/>
              </a:rPr>
              <a:t>Example </a:t>
            </a:r>
            <a:endParaRPr sz="4400" b="0" dirty="0">
              <a:solidFill>
                <a:schemeClr val="tx2"/>
              </a:solidFill>
              <a:latin typeface="Times New Roman" panose="02020603050405020304" pitchFamily="18" charset="0"/>
            </a:endParaRPr>
          </a:p>
        </p:txBody>
      </p:sp>
      <p:sp>
        <p:nvSpPr>
          <p:cNvPr id="317445" name="Line 5"/>
          <p:cNvSpPr/>
          <p:nvPr/>
        </p:nvSpPr>
        <p:spPr>
          <a:xfrm>
            <a:off x="1371600" y="2209800"/>
            <a:ext cx="1219200" cy="762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17446" name="Oval 6"/>
          <p:cNvSpPr/>
          <p:nvPr/>
        </p:nvSpPr>
        <p:spPr>
          <a:xfrm>
            <a:off x="2590800" y="1981200"/>
            <a:ext cx="1676400" cy="6858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317447" name="Oval 7"/>
          <p:cNvSpPr/>
          <p:nvPr/>
        </p:nvSpPr>
        <p:spPr>
          <a:xfrm>
            <a:off x="3200400" y="5181600"/>
            <a:ext cx="1219200" cy="3810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317448" name="Line 8"/>
          <p:cNvSpPr/>
          <p:nvPr/>
        </p:nvSpPr>
        <p:spPr>
          <a:xfrm>
            <a:off x="1371600" y="5181600"/>
            <a:ext cx="1828800" cy="152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17449" name="Line 9"/>
          <p:cNvSpPr/>
          <p:nvPr/>
        </p:nvSpPr>
        <p:spPr>
          <a:xfrm flipV="1">
            <a:off x="1066800" y="3429000"/>
            <a:ext cx="1066800" cy="381000"/>
          </a:xfrm>
          <a:prstGeom prst="line">
            <a:avLst/>
          </a:prstGeom>
          <a:ln w="3175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17450" name="Line 10"/>
          <p:cNvSpPr/>
          <p:nvPr/>
        </p:nvSpPr>
        <p:spPr>
          <a:xfrm>
            <a:off x="1066800" y="3886200"/>
            <a:ext cx="1066800" cy="457200"/>
          </a:xfrm>
          <a:prstGeom prst="line">
            <a:avLst/>
          </a:prstGeom>
          <a:ln w="3175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17451" name="Text Box 11"/>
          <p:cNvSpPr txBox="1">
            <a:spLocks noChangeAspect="1"/>
          </p:cNvSpPr>
          <p:nvPr/>
        </p:nvSpPr>
        <p:spPr>
          <a:xfrm>
            <a:off x="0" y="1371600"/>
            <a:ext cx="1524000" cy="5060950"/>
          </a:xfrm>
          <a:prstGeom prst="rect">
            <a:avLst/>
          </a:prstGeom>
          <a:noFill/>
          <a:ln w="31750">
            <a:noFill/>
          </a:ln>
        </p:spPr>
        <p:txBody>
          <a:bodyPr anchor="t">
            <a:spAutoFit/>
          </a:bodyPr>
          <a:p>
            <a:r>
              <a:rPr sz="2000" b="0" dirty="0">
                <a:latin typeface="Times New Roman" panose="02020603050405020304" pitchFamily="18" charset="0"/>
              </a:rPr>
              <a:t>Formula to add up all numbers in column D</a:t>
            </a:r>
            <a:endParaRPr sz="2000" b="0" dirty="0">
              <a:latin typeface="Times New Roman" panose="02020603050405020304" pitchFamily="18" charset="0"/>
            </a:endParaRPr>
          </a:p>
          <a:p>
            <a:endParaRPr sz="2000" b="0" dirty="0">
              <a:latin typeface="Times New Roman" panose="02020603050405020304" pitchFamily="18" charset="0"/>
            </a:endParaRPr>
          </a:p>
          <a:p>
            <a:br>
              <a:rPr sz="2000" dirty="0">
                <a:latin typeface="Times New Roman" panose="02020603050405020304" pitchFamily="18" charset="0"/>
              </a:rPr>
            </a:br>
            <a:r>
              <a:rPr sz="1800" dirty="0">
                <a:latin typeface="Times New Roman" panose="02020603050405020304" pitchFamily="18" charset="0"/>
              </a:rPr>
              <a:t>(Same Spreadsheet)</a:t>
            </a:r>
            <a:endParaRPr sz="1800" dirty="0">
              <a:latin typeface="Times New Roman" panose="02020603050405020304" pitchFamily="18" charset="0"/>
            </a:endParaRPr>
          </a:p>
          <a:p>
            <a:endParaRPr sz="2000" b="0" dirty="0">
              <a:latin typeface="Times New Roman" panose="02020603050405020304" pitchFamily="18" charset="0"/>
            </a:endParaRPr>
          </a:p>
          <a:p>
            <a:r>
              <a:rPr sz="2000" b="0" dirty="0">
                <a:latin typeface="Times New Roman" panose="02020603050405020304" pitchFamily="18" charset="0"/>
              </a:rPr>
              <a:t>The </a:t>
            </a:r>
            <a:r>
              <a:rPr sz="2000" dirty="0">
                <a:latin typeface="Times New Roman" panose="02020603050405020304" pitchFamily="18" charset="0"/>
              </a:rPr>
              <a:t>Year</a:t>
            </a:r>
            <a:r>
              <a:rPr sz="2000" b="0" dirty="0">
                <a:latin typeface="Times New Roman" panose="02020603050405020304" pitchFamily="18" charset="0"/>
              </a:rPr>
              <a:t> is incorrectly included in the sum.</a:t>
            </a:r>
            <a:endParaRPr sz="2000" b="0" dirty="0">
              <a:latin typeface="Times New Roman" panose="02020603050405020304" pitchFamily="18" charset="0"/>
            </a:endParaRPr>
          </a:p>
          <a:p>
            <a:endParaRPr sz="2000" b="0" dirty="0">
              <a:latin typeface="Times New Roman" panose="02020603050405020304" pitchFamily="18" charset="0"/>
            </a:endParaRPr>
          </a:p>
        </p:txBody>
      </p:sp>
      <p:sp>
        <p:nvSpPr>
          <p:cNvPr id="317452" name="Text Box 12"/>
          <p:cNvSpPr txBox="1"/>
          <p:nvPr/>
        </p:nvSpPr>
        <p:spPr>
          <a:xfrm>
            <a:off x="2286000" y="1295400"/>
            <a:ext cx="6737350" cy="469900"/>
          </a:xfrm>
          <a:prstGeom prst="rect">
            <a:avLst/>
          </a:prstGeom>
          <a:solidFill>
            <a:srgbClr val="FF66FF"/>
          </a:solidFill>
          <a:ln w="12700" cap="flat" cmpd="sng">
            <a:solidFill>
              <a:schemeClr val="tx1"/>
            </a:solidFill>
            <a:prstDash val="solid"/>
            <a:miter/>
            <a:headEnd type="none" w="med" len="med"/>
            <a:tailEnd type="none" w="med" len="med"/>
          </a:ln>
        </p:spPr>
        <p:txBody>
          <a:bodyPr anchor="t" anchorCtr="1">
            <a:spAutoFit/>
          </a:bodyPr>
          <a:p>
            <a:r>
              <a:rPr sz="2400" b="0" dirty="0">
                <a:latin typeface="Times New Roman" panose="02020603050405020304" pitchFamily="18" charset="0"/>
              </a:rPr>
              <a:t>formula view (press Cntrl-`)</a:t>
            </a:r>
            <a:endParaRPr sz="2400" b="0" dirty="0">
              <a:latin typeface="Times New Roman" panose="02020603050405020304" pitchFamily="18" charset="0"/>
            </a:endParaRPr>
          </a:p>
        </p:txBody>
      </p:sp>
      <p:sp>
        <p:nvSpPr>
          <p:cNvPr id="317453" name="Text Box 13"/>
          <p:cNvSpPr txBox="1"/>
          <p:nvPr/>
        </p:nvSpPr>
        <p:spPr>
          <a:xfrm>
            <a:off x="2209800" y="4224338"/>
            <a:ext cx="6826250" cy="469900"/>
          </a:xfrm>
          <a:prstGeom prst="rect">
            <a:avLst/>
          </a:prstGeom>
          <a:solidFill>
            <a:srgbClr val="00FF00"/>
          </a:solidFill>
          <a:ln w="12700" cap="flat" cmpd="sng">
            <a:solidFill>
              <a:schemeClr val="tx1"/>
            </a:solidFill>
            <a:prstDash val="solid"/>
            <a:miter/>
            <a:headEnd type="none" w="med" len="med"/>
            <a:tailEnd type="none" w="med" len="med"/>
          </a:ln>
        </p:spPr>
        <p:txBody>
          <a:bodyPr anchor="t" anchorCtr="1">
            <a:spAutoFit/>
          </a:bodyPr>
          <a:p>
            <a:r>
              <a:rPr sz="2400" b="0" dirty="0">
                <a:latin typeface="Times New Roman" panose="02020603050405020304" pitchFamily="18" charset="0"/>
              </a:rPr>
              <a:t>values view (press Cntrl-`)</a:t>
            </a:r>
            <a:endParaRPr sz="2400" b="0" dirty="0">
              <a:latin typeface="Times New Roman" panose="02020603050405020304" pitchFamily="18"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8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19490" name="Rectangle 2"/>
          <p:cNvSpPr>
            <a:spLocks noGrp="1"/>
          </p:cNvSpPr>
          <p:nvPr>
            <p:ph type="title"/>
          </p:nvPr>
        </p:nvSpPr>
        <p:spPr>
          <a:ln/>
        </p:spPr>
        <p:txBody>
          <a:bodyPr wrap="square" lIns="91440" tIns="45720" rIns="91440" bIns="45720" anchor="ctr"/>
          <a:p>
            <a:pPr eaLnBrk="1" hangingPunct="1"/>
            <a:r>
              <a:rPr dirty="0"/>
              <a:t>Example - continued</a:t>
            </a:r>
            <a:endParaRPr dirty="0"/>
          </a:p>
        </p:txBody>
      </p:sp>
      <p:graphicFrame>
        <p:nvGraphicFramePr>
          <p:cNvPr id="319491" name="Object 3"/>
          <p:cNvGraphicFramePr>
            <a:graphicFrameLocks noGrp="1"/>
          </p:cNvGraphicFramePr>
          <p:nvPr>
            <p:ph idx="1"/>
          </p:nvPr>
        </p:nvGraphicFramePr>
        <p:xfrm>
          <a:off x="152400" y="2908300"/>
          <a:ext cx="8805863" cy="3568700"/>
        </p:xfrm>
        <a:graphic>
          <a:graphicData uri="http://schemas.openxmlformats.org/presentationml/2006/ole">
            <mc:AlternateContent xmlns:mc="http://schemas.openxmlformats.org/markup-compatibility/2006">
              <mc:Choice xmlns:v="urn:schemas-microsoft-com:vml" Requires="v">
                <p:oleObj spid="_x0000_s3152" name="" r:id="rId1" imgW="1457325" imgH="590550" progId="Paint.Picture">
                  <p:embed/>
                </p:oleObj>
              </mc:Choice>
              <mc:Fallback>
                <p:oleObj name="" r:id="rId1" imgW="1457325" imgH="590550" progId="Paint.Picture">
                  <p:embed/>
                  <p:pic>
                    <p:nvPicPr>
                      <p:cNvPr id="0" name="Picture 3151"/>
                      <p:cNvPicPr/>
                      <p:nvPr/>
                    </p:nvPicPr>
                    <p:blipFill>
                      <a:blip r:embed="rId2"/>
                      <a:stretch>
                        <a:fillRect/>
                      </a:stretch>
                    </p:blipFill>
                    <p:spPr>
                      <a:xfrm>
                        <a:off x="152400" y="2908300"/>
                        <a:ext cx="8805863" cy="3568700"/>
                      </a:xfrm>
                      <a:prstGeom prst="rect">
                        <a:avLst/>
                      </a:prstGeom>
                      <a:noFill/>
                      <a:ln w="38100">
                        <a:miter/>
                      </a:ln>
                    </p:spPr>
                  </p:pic>
                </p:oleObj>
              </mc:Fallback>
            </mc:AlternateContent>
          </a:graphicData>
        </a:graphic>
      </p:graphicFrame>
      <p:sp>
        <p:nvSpPr>
          <p:cNvPr id="319492" name="Text Box 4"/>
          <p:cNvSpPr txBox="1"/>
          <p:nvPr/>
        </p:nvSpPr>
        <p:spPr>
          <a:xfrm>
            <a:off x="228600" y="1143000"/>
            <a:ext cx="3200400" cy="1465263"/>
          </a:xfrm>
          <a:prstGeom prst="rect">
            <a:avLst/>
          </a:prstGeom>
          <a:noFill/>
          <a:ln w="31750">
            <a:noFill/>
          </a:ln>
        </p:spPr>
        <p:txBody>
          <a:bodyPr anchor="t">
            <a:spAutoFit/>
          </a:bodyPr>
          <a:p>
            <a:r>
              <a:rPr sz="1800" dirty="0">
                <a:latin typeface="Times New Roman" panose="02020603050405020304" pitchFamily="18" charset="0"/>
              </a:rPr>
              <a:t>To fix the problem you can add an apostrophe (') before the data for the year (no space necessary after the apostrophe).  </a:t>
            </a:r>
            <a:endParaRPr sz="1800" dirty="0">
              <a:latin typeface="Times New Roman" panose="02020603050405020304" pitchFamily="18" charset="0"/>
            </a:endParaRPr>
          </a:p>
        </p:txBody>
      </p:sp>
      <p:sp>
        <p:nvSpPr>
          <p:cNvPr id="319493" name="Oval 5"/>
          <p:cNvSpPr/>
          <p:nvPr/>
        </p:nvSpPr>
        <p:spPr>
          <a:xfrm>
            <a:off x="6022975" y="3729038"/>
            <a:ext cx="612775" cy="685800"/>
          </a:xfrm>
          <a:prstGeom prst="ellipse">
            <a:avLst/>
          </a:prstGeom>
          <a:noFill/>
          <a:ln w="114300"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319494" name="Line 6"/>
          <p:cNvSpPr/>
          <p:nvPr/>
        </p:nvSpPr>
        <p:spPr>
          <a:xfrm>
            <a:off x="1752600" y="2514600"/>
            <a:ext cx="4267200" cy="1295400"/>
          </a:xfrm>
          <a:prstGeom prst="line">
            <a:avLst/>
          </a:prstGeom>
          <a:ln w="11430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19495" name="Text Box 7"/>
          <p:cNvSpPr txBox="1"/>
          <p:nvPr/>
        </p:nvSpPr>
        <p:spPr>
          <a:xfrm>
            <a:off x="5943600" y="1143000"/>
            <a:ext cx="3048000" cy="1739900"/>
          </a:xfrm>
          <a:prstGeom prst="rect">
            <a:avLst/>
          </a:prstGeom>
          <a:noFill/>
          <a:ln w="114300">
            <a:noFill/>
          </a:ln>
        </p:spPr>
        <p:txBody>
          <a:bodyPr anchor="t">
            <a:spAutoFit/>
          </a:bodyPr>
          <a:p>
            <a:r>
              <a:rPr sz="1800" dirty="0">
                <a:latin typeface="Times New Roman" panose="02020603050405020304" pitchFamily="18" charset="0"/>
              </a:rPr>
              <a:t>NOTE: When you stop editing the cell, the apostrophe will NOT be visible in the spreadsheet. However, it will be visible in the formula bar.</a:t>
            </a:r>
            <a:endParaRPr sz="1800" dirty="0">
              <a:latin typeface="Times New Roman" panose="02020603050405020304" pitchFamily="18" charset="0"/>
            </a:endParaRPr>
          </a:p>
        </p:txBody>
      </p:sp>
      <p:sp>
        <p:nvSpPr>
          <p:cNvPr id="319496" name="Text Box 8"/>
          <p:cNvSpPr txBox="1"/>
          <p:nvPr/>
        </p:nvSpPr>
        <p:spPr>
          <a:xfrm>
            <a:off x="3733800" y="1143000"/>
            <a:ext cx="1600200" cy="1465263"/>
          </a:xfrm>
          <a:prstGeom prst="rect">
            <a:avLst/>
          </a:prstGeom>
          <a:noFill/>
          <a:ln w="114300">
            <a:noFill/>
          </a:ln>
        </p:spPr>
        <p:txBody>
          <a:bodyPr anchor="t">
            <a:spAutoFit/>
          </a:bodyPr>
          <a:p>
            <a:r>
              <a:rPr sz="1800" dirty="0">
                <a:latin typeface="Times New Roman" panose="02020603050405020304" pitchFamily="18" charset="0"/>
              </a:rPr>
              <a:t>This will force the number to be treated as text (see next slide).</a:t>
            </a:r>
            <a:endParaRPr sz="1800" dirty="0">
              <a:latin typeface="Times New Roman" panose="02020603050405020304" pitchFamily="18"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7" name="Slide Number Placeholder 3"/>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321538" name="Object 2"/>
          <p:cNvGraphicFramePr/>
          <p:nvPr/>
        </p:nvGraphicFramePr>
        <p:xfrm>
          <a:off x="762000" y="3049588"/>
          <a:ext cx="7548563" cy="3732212"/>
        </p:xfrm>
        <a:graphic>
          <a:graphicData uri="http://schemas.openxmlformats.org/presentationml/2006/ole">
            <mc:AlternateContent xmlns:mc="http://schemas.openxmlformats.org/markup-compatibility/2006">
              <mc:Choice xmlns:v="urn:schemas-microsoft-com:vml" Requires="v">
                <p:oleObj spid="_x0000_s3153" name="" r:id="rId1" imgW="2600325" imgH="1285875" progId="Paint.Picture">
                  <p:embed/>
                </p:oleObj>
              </mc:Choice>
              <mc:Fallback>
                <p:oleObj name="" r:id="rId1" imgW="2600325" imgH="1285875" progId="Paint.Picture">
                  <p:embed/>
                  <p:pic>
                    <p:nvPicPr>
                      <p:cNvPr id="0" name="Picture 3152"/>
                      <p:cNvPicPr/>
                      <p:nvPr/>
                    </p:nvPicPr>
                    <p:blipFill>
                      <a:blip r:embed="rId2"/>
                      <a:stretch>
                        <a:fillRect/>
                      </a:stretch>
                    </p:blipFill>
                    <p:spPr>
                      <a:xfrm>
                        <a:off x="762000" y="3049588"/>
                        <a:ext cx="7548563" cy="3732212"/>
                      </a:xfrm>
                      <a:prstGeom prst="rect">
                        <a:avLst/>
                      </a:prstGeom>
                      <a:noFill/>
                      <a:ln w="38100">
                        <a:noFill/>
                        <a:miter/>
                      </a:ln>
                    </p:spPr>
                  </p:pic>
                </p:oleObj>
              </mc:Fallback>
            </mc:AlternateContent>
          </a:graphicData>
        </a:graphic>
      </p:graphicFrame>
      <p:sp>
        <p:nvSpPr>
          <p:cNvPr id="321539" name="Rectangle 3"/>
          <p:cNvSpPr/>
          <p:nvPr/>
        </p:nvSpPr>
        <p:spPr>
          <a:xfrm>
            <a:off x="0" y="76200"/>
            <a:ext cx="9144000" cy="1143000"/>
          </a:xfrm>
          <a:prstGeom prst="rect">
            <a:avLst/>
          </a:prstGeom>
          <a:noFill/>
          <a:ln w="9525">
            <a:noFill/>
          </a:ln>
        </p:spPr>
        <p:txBody>
          <a:bodyPr anchor="ctr"/>
          <a:p>
            <a:pPr algn="ctr">
              <a:spcBef>
                <a:spcPct val="0"/>
              </a:spcBef>
            </a:pPr>
            <a:r>
              <a:rPr sz="4400" b="0" dirty="0">
                <a:solidFill>
                  <a:schemeClr val="tx2"/>
                </a:solidFill>
                <a:latin typeface="Times New Roman" panose="02020603050405020304" pitchFamily="18" charset="0"/>
              </a:rPr>
              <a:t>Example - finished</a:t>
            </a:r>
            <a:endParaRPr sz="4400" b="0" dirty="0">
              <a:solidFill>
                <a:schemeClr val="tx2"/>
              </a:solidFill>
              <a:latin typeface="Times New Roman" panose="02020603050405020304" pitchFamily="18" charset="0"/>
            </a:endParaRPr>
          </a:p>
        </p:txBody>
      </p:sp>
      <p:sp>
        <p:nvSpPr>
          <p:cNvPr id="321540" name="Line 4"/>
          <p:cNvSpPr/>
          <p:nvPr/>
        </p:nvSpPr>
        <p:spPr>
          <a:xfrm>
            <a:off x="1066800" y="2362200"/>
            <a:ext cx="1828800" cy="2438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1541" name="Oval 5"/>
          <p:cNvSpPr/>
          <p:nvPr/>
        </p:nvSpPr>
        <p:spPr>
          <a:xfrm>
            <a:off x="2895600" y="4495800"/>
            <a:ext cx="1676400" cy="6858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321542" name="Line 6"/>
          <p:cNvSpPr/>
          <p:nvPr/>
        </p:nvSpPr>
        <p:spPr>
          <a:xfrm>
            <a:off x="3581400" y="2286000"/>
            <a:ext cx="2667000" cy="2057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1543" name="Text Box 7"/>
          <p:cNvSpPr txBox="1"/>
          <p:nvPr/>
        </p:nvSpPr>
        <p:spPr>
          <a:xfrm>
            <a:off x="3048000" y="1295400"/>
            <a:ext cx="3276600" cy="915988"/>
          </a:xfrm>
          <a:prstGeom prst="rect">
            <a:avLst/>
          </a:prstGeom>
          <a:noFill/>
          <a:ln w="114300">
            <a:noFill/>
          </a:ln>
        </p:spPr>
        <p:txBody>
          <a:bodyPr anchor="t">
            <a:spAutoFit/>
          </a:bodyPr>
          <a:p>
            <a:r>
              <a:rPr sz="1800" dirty="0">
                <a:latin typeface="Times New Roman" panose="02020603050405020304" pitchFamily="18" charset="0"/>
              </a:rPr>
              <a:t>The apostrophe in not visible in the spreadsheet (unless you're editing the cell).</a:t>
            </a:r>
            <a:endParaRPr sz="1800" dirty="0">
              <a:latin typeface="Times New Roman" panose="02020603050405020304" pitchFamily="18" charset="0"/>
            </a:endParaRPr>
          </a:p>
        </p:txBody>
      </p:sp>
      <p:sp>
        <p:nvSpPr>
          <p:cNvPr id="321544" name="Text Box 8"/>
          <p:cNvSpPr txBox="1"/>
          <p:nvPr/>
        </p:nvSpPr>
        <p:spPr>
          <a:xfrm>
            <a:off x="76200" y="1295400"/>
            <a:ext cx="2819400" cy="915988"/>
          </a:xfrm>
          <a:prstGeom prst="rect">
            <a:avLst/>
          </a:prstGeom>
          <a:noFill/>
          <a:ln w="114300">
            <a:noFill/>
          </a:ln>
        </p:spPr>
        <p:txBody>
          <a:bodyPr anchor="t">
            <a:spAutoFit/>
          </a:bodyPr>
          <a:p>
            <a:r>
              <a:rPr sz="1800" dirty="0">
                <a:latin typeface="Times New Roman" panose="02020603050405020304" pitchFamily="18" charset="0"/>
              </a:rPr>
              <a:t>The number for the year is now treated as text and is not included in the sum.</a:t>
            </a:r>
            <a:endParaRPr sz="1800" dirty="0">
              <a:latin typeface="Times New Roman" panose="02020603050405020304" pitchFamily="18" charset="0"/>
            </a:endParaRPr>
          </a:p>
        </p:txBody>
      </p:sp>
      <p:sp>
        <p:nvSpPr>
          <p:cNvPr id="321545" name="Oval 9"/>
          <p:cNvSpPr/>
          <p:nvPr/>
        </p:nvSpPr>
        <p:spPr>
          <a:xfrm>
            <a:off x="5486400" y="3048000"/>
            <a:ext cx="457200" cy="3810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321546" name="Text Box 10"/>
          <p:cNvSpPr txBox="1"/>
          <p:nvPr/>
        </p:nvSpPr>
        <p:spPr>
          <a:xfrm>
            <a:off x="6553200" y="1293813"/>
            <a:ext cx="2438400" cy="915987"/>
          </a:xfrm>
          <a:prstGeom prst="rect">
            <a:avLst/>
          </a:prstGeom>
          <a:noFill/>
          <a:ln w="31750">
            <a:noFill/>
          </a:ln>
        </p:spPr>
        <p:txBody>
          <a:bodyPr anchor="t">
            <a:spAutoFit/>
          </a:bodyPr>
          <a:p>
            <a:r>
              <a:rPr sz="1800" dirty="0">
                <a:latin typeface="Times New Roman" panose="02020603050405020304" pitchFamily="18" charset="0"/>
              </a:rPr>
              <a:t>The apostrophe IS visible in the formula bar.</a:t>
            </a:r>
            <a:endParaRPr sz="1800" dirty="0">
              <a:latin typeface="Times New Roman" panose="02020603050405020304" pitchFamily="18" charset="0"/>
            </a:endParaRPr>
          </a:p>
        </p:txBody>
      </p:sp>
      <p:sp>
        <p:nvSpPr>
          <p:cNvPr id="321547" name="Line 11"/>
          <p:cNvSpPr/>
          <p:nvPr/>
        </p:nvSpPr>
        <p:spPr>
          <a:xfrm flipH="1">
            <a:off x="5791200" y="2133600"/>
            <a:ext cx="685800" cy="914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21548" name="Oval 12"/>
          <p:cNvSpPr/>
          <p:nvPr/>
        </p:nvSpPr>
        <p:spPr>
          <a:xfrm>
            <a:off x="6248400" y="4038600"/>
            <a:ext cx="609600" cy="8382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5" name="Rectangle 6"/>
          <p:cNvSpPr txBox="1">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323586" name="Rectangle 4"/>
          <p:cNvSpPr>
            <a:spLocks noGrp="1"/>
          </p:cNvSpPr>
          <p:nvPr>
            <p:ph type="ctrTitle"/>
          </p:nvPr>
        </p:nvSpPr>
        <p:spPr>
          <a:ln/>
        </p:spPr>
        <p:txBody>
          <a:bodyPr wrap="square" lIns="91440" tIns="45720" rIns="91440" bIns="45720" anchor="ctr"/>
          <a:p>
            <a:pPr eaLnBrk="1" hangingPunct="1"/>
            <a:r>
              <a:rPr dirty="0">
                <a:solidFill>
                  <a:srgbClr val="EAEAEA"/>
                </a:solidFill>
                <a:latin typeface="Times New Roman" panose="02020603050405020304" pitchFamily="18" charset="0"/>
                <a:ea typeface="+mj-ea"/>
                <a:cs typeface="+mj-cs"/>
              </a:rPr>
              <a:t>The End</a:t>
            </a:r>
            <a:endParaRPr dirty="0">
              <a:solidFill>
                <a:srgbClr val="EAEAEA"/>
              </a:solidFill>
              <a:latin typeface="Times New Roman" panose="02020603050405020304" pitchFamily="18" charset="0"/>
              <a:ea typeface="+mj-ea"/>
              <a:cs typeface="+mj-cs"/>
            </a:endParaRPr>
          </a:p>
        </p:txBody>
      </p:sp>
      <p:sp>
        <p:nvSpPr>
          <p:cNvPr id="323587" name="Rectangle 5"/>
          <p:cNvSpPr>
            <a:spLocks noGrp="1"/>
          </p:cNvSpPr>
          <p:nvPr>
            <p:ph type="subTitle" idx="1"/>
          </p:nvPr>
        </p:nvSpPr>
        <p:spPr>
          <a:ln/>
        </p:spPr>
        <p:txBody>
          <a:bodyPr wrap="square" lIns="91440" tIns="45720" rIns="91440" bIns="45720" anchor="t"/>
          <a:p>
            <a:pPr eaLnBrk="1" hangingPunct="1"/>
            <a:r>
              <a:rPr sz="2800" dirty="0">
                <a:solidFill>
                  <a:srgbClr val="DDDDDD"/>
                </a:solidFill>
                <a:latin typeface="+mn-lt"/>
                <a:ea typeface="+mn-ea"/>
                <a:cs typeface="+mn-cs"/>
              </a:rPr>
              <a:t>Slides after this one are in progress – you can ignore them</a:t>
            </a:r>
            <a:endParaRPr sz="2800" dirty="0">
              <a:solidFill>
                <a:srgbClr val="DDDDDD"/>
              </a:solidFill>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Slide Number Placeholder 7"/>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38914" name="Object 21"/>
          <p:cNvGraphicFramePr/>
          <p:nvPr/>
        </p:nvGraphicFramePr>
        <p:xfrm>
          <a:off x="4276725" y="3930650"/>
          <a:ext cx="4867275" cy="1574800"/>
        </p:xfrm>
        <a:graphic>
          <a:graphicData uri="http://schemas.openxmlformats.org/presentationml/2006/ole">
            <mc:AlternateContent xmlns:mc="http://schemas.openxmlformats.org/markup-compatibility/2006">
              <mc:Choice xmlns:v="urn:schemas-microsoft-com:vml" Requires="v">
                <p:oleObj spid="_x0000_s3086" name="" r:id="rId1" imgW="3676650" imgH="1190625" progId="Paint.Picture">
                  <p:embed/>
                </p:oleObj>
              </mc:Choice>
              <mc:Fallback>
                <p:oleObj name="" r:id="rId1" imgW="3676650" imgH="1190625" progId="Paint.Picture">
                  <p:embed/>
                  <p:pic>
                    <p:nvPicPr>
                      <p:cNvPr id="0" name="Picture 3085"/>
                      <p:cNvPicPr/>
                      <p:nvPr/>
                    </p:nvPicPr>
                    <p:blipFill>
                      <a:blip r:embed="rId2"/>
                      <a:stretch>
                        <a:fillRect/>
                      </a:stretch>
                    </p:blipFill>
                    <p:spPr>
                      <a:xfrm>
                        <a:off x="4276725" y="3930650"/>
                        <a:ext cx="4867275" cy="1574800"/>
                      </a:xfrm>
                      <a:prstGeom prst="rect">
                        <a:avLst/>
                      </a:prstGeom>
                      <a:noFill/>
                      <a:ln w="38100">
                        <a:noFill/>
                        <a:miter/>
                      </a:ln>
                    </p:spPr>
                  </p:pic>
                </p:oleObj>
              </mc:Fallback>
            </mc:AlternateContent>
          </a:graphicData>
        </a:graphic>
      </p:graphicFrame>
      <p:sp>
        <p:nvSpPr>
          <p:cNvPr id="38915" name="Rectangle 13"/>
          <p:cNvSpPr>
            <a:spLocks noGrp="1"/>
          </p:cNvSpPr>
          <p:nvPr>
            <p:ph type="title"/>
          </p:nvPr>
        </p:nvSpPr>
        <p:spPr>
          <a:ln/>
        </p:spPr>
        <p:txBody>
          <a:bodyPr wrap="square" lIns="91440" tIns="45720" rIns="91440" bIns="45720" anchor="ctr"/>
          <a:p>
            <a:pPr eaLnBrk="1" hangingPunct="1"/>
            <a:r>
              <a:rPr dirty="0"/>
              <a:t>Make a column wider</a:t>
            </a:r>
            <a:endParaRPr dirty="0"/>
          </a:p>
        </p:txBody>
      </p:sp>
      <p:sp>
        <p:nvSpPr>
          <p:cNvPr id="38916" name="Rectangle 8"/>
          <p:cNvSpPr>
            <a:spLocks noGrp="1"/>
          </p:cNvSpPr>
          <p:nvPr>
            <p:ph type="body" sz="half" idx="1"/>
          </p:nvPr>
        </p:nvSpPr>
        <p:spPr>
          <a:xfrm>
            <a:off x="0" y="1239838"/>
            <a:ext cx="3938588" cy="5410200"/>
          </a:xfrm>
          <a:ln/>
        </p:spPr>
        <p:txBody>
          <a:bodyPr wrap="square" lIns="91440" tIns="45720" rIns="91440" bIns="45720" anchor="t"/>
          <a:p>
            <a:pPr eaLnBrk="1" hangingPunct="1"/>
            <a:r>
              <a:rPr sz="2400" dirty="0"/>
              <a:t>T</a:t>
            </a:r>
            <a:r>
              <a:rPr sz="2000" dirty="0"/>
              <a:t>o make Column B wider, point the cursor to the column separator between columns B and column C.</a:t>
            </a:r>
            <a:endParaRPr sz="2000" dirty="0"/>
          </a:p>
          <a:p>
            <a:pPr eaLnBrk="1" hangingPunct="1"/>
            <a:r>
              <a:rPr sz="2000" dirty="0"/>
              <a:t>The cursor changes to a “Double headed arrow”.</a:t>
            </a:r>
            <a:endParaRPr sz="2000" dirty="0"/>
          </a:p>
          <a:p>
            <a:pPr eaLnBrk="1" hangingPunct="1"/>
            <a:r>
              <a:rPr sz="2000" dirty="0"/>
              <a:t>Now, click the left mouse button and without letting go of the button, drag the separator to the right to make the column wider (or to the </a:t>
            </a:r>
            <a:r>
              <a:rPr sz="2000" u="sng" dirty="0"/>
              <a:t>left</a:t>
            </a:r>
            <a:r>
              <a:rPr sz="2000" dirty="0"/>
              <a:t> to make the column </a:t>
            </a:r>
            <a:r>
              <a:rPr sz="2000" u="sng" dirty="0"/>
              <a:t>narrower</a:t>
            </a:r>
            <a:r>
              <a:rPr sz="2000" dirty="0"/>
              <a:t>).</a:t>
            </a:r>
            <a:endParaRPr sz="2000" dirty="0"/>
          </a:p>
        </p:txBody>
      </p:sp>
      <p:graphicFrame>
        <p:nvGraphicFramePr>
          <p:cNvPr id="38917" name="Object 9"/>
          <p:cNvGraphicFramePr>
            <a:graphicFrameLocks noGrp="1"/>
          </p:cNvGraphicFramePr>
          <p:nvPr>
            <p:ph sz="quarter" idx="2"/>
          </p:nvPr>
        </p:nvGraphicFramePr>
        <p:xfrm>
          <a:off x="6810375" y="2662238"/>
          <a:ext cx="323850" cy="200025"/>
        </p:xfrm>
        <a:graphic>
          <a:graphicData uri="http://schemas.openxmlformats.org/presentationml/2006/ole">
            <mc:AlternateContent xmlns:mc="http://schemas.openxmlformats.org/markup-compatibility/2006">
              <mc:Choice xmlns:v="urn:schemas-microsoft-com:vml" Requires="v">
                <p:oleObj spid="_x0000_s3087" name="" r:id="rId3" imgW="323850" imgH="200025" progId="Paint.Picture">
                  <p:embed/>
                </p:oleObj>
              </mc:Choice>
              <mc:Fallback>
                <p:oleObj name="" r:id="rId3" imgW="323850" imgH="200025" progId="Paint.Picture">
                  <p:embed/>
                  <p:pic>
                    <p:nvPicPr>
                      <p:cNvPr id="0" name="Picture 3086"/>
                      <p:cNvPicPr/>
                      <p:nvPr/>
                    </p:nvPicPr>
                    <p:blipFill>
                      <a:blip r:embed="rId4"/>
                      <a:stretch>
                        <a:fillRect/>
                      </a:stretch>
                    </p:blipFill>
                    <p:spPr>
                      <a:xfrm>
                        <a:off x="6810375" y="2662238"/>
                        <a:ext cx="323850" cy="200025"/>
                      </a:xfrm>
                      <a:prstGeom prst="rect">
                        <a:avLst/>
                      </a:prstGeom>
                      <a:noFill/>
                      <a:ln w="38100">
                        <a:miter/>
                      </a:ln>
                    </p:spPr>
                  </p:pic>
                </p:oleObj>
              </mc:Fallback>
            </mc:AlternateContent>
          </a:graphicData>
        </a:graphic>
      </p:graphicFrame>
      <p:graphicFrame>
        <p:nvGraphicFramePr>
          <p:cNvPr id="38918" name="Object 4"/>
          <p:cNvGraphicFramePr>
            <a:graphicFrameLocks noGrp="1"/>
          </p:cNvGraphicFramePr>
          <p:nvPr>
            <p:ph type="body" sz="half" idx="1"/>
          </p:nvPr>
        </p:nvGraphicFramePr>
        <p:xfrm>
          <a:off x="4251325" y="1503363"/>
          <a:ext cx="4892675" cy="1733550"/>
        </p:xfrm>
        <a:graphic>
          <a:graphicData uri="http://schemas.openxmlformats.org/presentationml/2006/ole">
            <mc:AlternateContent xmlns:mc="http://schemas.openxmlformats.org/markup-compatibility/2006">
              <mc:Choice xmlns:v="urn:schemas-microsoft-com:vml" Requires="v">
                <p:oleObj spid="_x0000_s3088" name="" r:id="rId5" imgW="3305175" imgH="1171575" progId="Paint.Picture">
                  <p:embed/>
                </p:oleObj>
              </mc:Choice>
              <mc:Fallback>
                <p:oleObj name="" r:id="rId5" imgW="3305175" imgH="1171575" progId="Paint.Picture">
                  <p:embed/>
                  <p:pic>
                    <p:nvPicPr>
                      <p:cNvPr id="0" name="Picture 3087"/>
                      <p:cNvPicPr/>
                      <p:nvPr/>
                    </p:nvPicPr>
                    <p:blipFill>
                      <a:blip r:embed="rId6"/>
                      <a:stretch>
                        <a:fillRect/>
                      </a:stretch>
                    </p:blipFill>
                    <p:spPr>
                      <a:xfrm>
                        <a:off x="4251325" y="1503363"/>
                        <a:ext cx="4892675" cy="1733550"/>
                      </a:xfrm>
                      <a:prstGeom prst="rect">
                        <a:avLst/>
                      </a:prstGeom>
                      <a:noFill/>
                      <a:ln w="38100">
                        <a:miter/>
                      </a:ln>
                    </p:spPr>
                  </p:pic>
                </p:oleObj>
              </mc:Fallback>
            </mc:AlternateContent>
          </a:graphicData>
        </a:graphic>
      </p:graphicFrame>
      <p:sp>
        <p:nvSpPr>
          <p:cNvPr id="38919" name="Oval 15"/>
          <p:cNvSpPr/>
          <p:nvPr/>
        </p:nvSpPr>
        <p:spPr>
          <a:xfrm>
            <a:off x="6061075" y="1096963"/>
            <a:ext cx="901700" cy="993775"/>
          </a:xfrm>
          <a:prstGeom prst="ellipse">
            <a:avLst/>
          </a:prstGeom>
          <a:noFill/>
          <a:ln w="31750" cap="flat" cmpd="sng">
            <a:solidFill>
              <a:srgbClr val="339966"/>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38920" name="Line 16"/>
          <p:cNvSpPr/>
          <p:nvPr/>
        </p:nvSpPr>
        <p:spPr>
          <a:xfrm flipV="1">
            <a:off x="3513138" y="1868488"/>
            <a:ext cx="2625725" cy="1122362"/>
          </a:xfrm>
          <a:prstGeom prst="line">
            <a:avLst/>
          </a:prstGeom>
          <a:ln w="31750" cap="flat" cmpd="sng">
            <a:solidFill>
              <a:srgbClr val="339966"/>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38921" name="AutoShape 19"/>
          <p:cNvSpPr/>
          <p:nvPr/>
        </p:nvSpPr>
        <p:spPr>
          <a:xfrm rot="-5400000">
            <a:off x="6249988" y="4654550"/>
            <a:ext cx="287337" cy="2011363"/>
          </a:xfrm>
          <a:prstGeom prst="leftBrace">
            <a:avLst>
              <a:gd name="adj1" fmla="val 115338"/>
              <a:gd name="adj2" fmla="val 47764"/>
            </a:avLst>
          </a:prstGeom>
          <a:noFill/>
          <a:ln w="31750" cap="flat" cmpd="sng">
            <a:solidFill>
              <a:srgbClr val="339966"/>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38922" name="Text Box 20"/>
          <p:cNvSpPr txBox="1"/>
          <p:nvPr/>
        </p:nvSpPr>
        <p:spPr>
          <a:xfrm>
            <a:off x="5224463" y="5786438"/>
            <a:ext cx="2378075" cy="366712"/>
          </a:xfrm>
          <a:prstGeom prst="rect">
            <a:avLst/>
          </a:prstGeom>
          <a:noFill/>
          <a:ln w="31750">
            <a:noFill/>
          </a:ln>
        </p:spPr>
        <p:txBody>
          <a:bodyPr anchor="t">
            <a:spAutoFit/>
          </a:bodyPr>
          <a:p>
            <a:r>
              <a:rPr sz="1800" dirty="0">
                <a:latin typeface="Times New Roman" panose="02020603050405020304" pitchFamily="18" charset="0"/>
              </a:rPr>
              <a:t>Column is now wider</a:t>
            </a:r>
            <a:endParaRPr sz="1800" dirty="0">
              <a:latin typeface="Times New Roman" panose="02020603050405020304" pitchFamily="18" charset="0"/>
            </a:endParaRPr>
          </a:p>
        </p:txBody>
      </p:sp>
      <p:sp>
        <p:nvSpPr>
          <p:cNvPr id="38923" name="Text Box 23"/>
          <p:cNvSpPr txBox="1"/>
          <p:nvPr/>
        </p:nvSpPr>
        <p:spPr>
          <a:xfrm>
            <a:off x="7250113" y="608013"/>
            <a:ext cx="1893887" cy="915987"/>
          </a:xfrm>
          <a:prstGeom prst="rect">
            <a:avLst/>
          </a:prstGeom>
          <a:noFill/>
          <a:ln w="31750">
            <a:noFill/>
          </a:ln>
        </p:spPr>
        <p:txBody>
          <a:bodyPr anchor="t">
            <a:spAutoFit/>
          </a:bodyPr>
          <a:p>
            <a:r>
              <a:rPr sz="1800" dirty="0">
                <a:latin typeface="Times New Roman" panose="02020603050405020304" pitchFamily="18" charset="0"/>
              </a:rPr>
              <a:t>Drag column separator to the right</a:t>
            </a:r>
            <a:endParaRPr sz="1800" dirty="0">
              <a:latin typeface="Times New Roman" panose="02020603050405020304" pitchFamily="18" charset="0"/>
            </a:endParaRPr>
          </a:p>
        </p:txBody>
      </p:sp>
      <p:sp>
        <p:nvSpPr>
          <p:cNvPr id="38924" name="Line 24"/>
          <p:cNvSpPr/>
          <p:nvPr/>
        </p:nvSpPr>
        <p:spPr>
          <a:xfrm flipV="1">
            <a:off x="6596063" y="1071563"/>
            <a:ext cx="706437" cy="415925"/>
          </a:xfrm>
          <a:prstGeom prst="line">
            <a:avLst/>
          </a:prstGeom>
          <a:ln w="31750" cap="flat" cmpd="sng">
            <a:solidFill>
              <a:srgbClr val="339966"/>
            </a:solidFill>
            <a:prstDash val="solid"/>
            <a:round/>
            <a:headEnd type="triangl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40962" name="Rectangle 2"/>
          <p:cNvSpPr>
            <a:spLocks noGrp="1"/>
          </p:cNvSpPr>
          <p:nvPr>
            <p:ph type="title"/>
          </p:nvPr>
        </p:nvSpPr>
        <p:spPr>
          <a:ln/>
        </p:spPr>
        <p:txBody>
          <a:bodyPr wrap="square" lIns="91440" tIns="45720" rIns="91440" bIns="45720" anchor="ctr"/>
          <a:p>
            <a:pPr eaLnBrk="1" hangingPunct="1"/>
            <a:r>
              <a:rPr dirty="0"/>
              <a:t>Getting the Exact Width</a:t>
            </a:r>
            <a:endParaRPr dirty="0"/>
          </a:p>
        </p:txBody>
      </p:sp>
      <p:sp>
        <p:nvSpPr>
          <p:cNvPr id="40963" name="Rectangle 3"/>
          <p:cNvSpPr>
            <a:spLocks noGrp="1"/>
          </p:cNvSpPr>
          <p:nvPr>
            <p:ph type="body" sz="half" idx="1"/>
          </p:nvPr>
        </p:nvSpPr>
        <p:spPr>
          <a:ln/>
        </p:spPr>
        <p:txBody>
          <a:bodyPr wrap="square" lIns="91440" tIns="45720" rIns="91440" bIns="45720" anchor="t"/>
          <a:p>
            <a:pPr eaLnBrk="1" hangingPunct="1"/>
            <a:r>
              <a:rPr sz="2800" dirty="0"/>
              <a:t>To get the “exact” width, double click on the separator instead of dragging it.</a:t>
            </a:r>
            <a:endParaRPr sz="2800" dirty="0"/>
          </a:p>
        </p:txBody>
      </p:sp>
      <p:graphicFrame>
        <p:nvGraphicFramePr>
          <p:cNvPr id="40964" name="Object 4"/>
          <p:cNvGraphicFramePr>
            <a:graphicFrameLocks noGrp="1"/>
          </p:cNvGraphicFramePr>
          <p:nvPr>
            <p:ph sz="half" idx="2"/>
          </p:nvPr>
        </p:nvGraphicFramePr>
        <p:xfrm>
          <a:off x="3933825" y="2838450"/>
          <a:ext cx="5210175" cy="1905000"/>
        </p:xfrm>
        <a:graphic>
          <a:graphicData uri="http://schemas.openxmlformats.org/presentationml/2006/ole">
            <mc:AlternateContent xmlns:mc="http://schemas.openxmlformats.org/markup-compatibility/2006">
              <mc:Choice xmlns:v="urn:schemas-microsoft-com:vml" Requires="v">
                <p:oleObj spid="_x0000_s3089" name="" r:id="rId1" imgW="3228975" imgH="1181100" progId="Paint.Picture">
                  <p:embed/>
                </p:oleObj>
              </mc:Choice>
              <mc:Fallback>
                <p:oleObj name="" r:id="rId1" imgW="3228975" imgH="1181100" progId="Paint.Picture">
                  <p:embed/>
                  <p:pic>
                    <p:nvPicPr>
                      <p:cNvPr id="0" name="Picture 3088"/>
                      <p:cNvPicPr/>
                      <p:nvPr/>
                    </p:nvPicPr>
                    <p:blipFill>
                      <a:blip r:embed="rId2"/>
                      <a:stretch>
                        <a:fillRect/>
                      </a:stretch>
                    </p:blipFill>
                    <p:spPr>
                      <a:xfrm>
                        <a:off x="3933825" y="2838450"/>
                        <a:ext cx="5210175" cy="1905000"/>
                      </a:xfrm>
                      <a:prstGeom prst="rect">
                        <a:avLst/>
                      </a:prstGeom>
                      <a:noFill/>
                      <a:ln w="38100">
                        <a:miter/>
                      </a:ln>
                    </p:spPr>
                  </p:pic>
                </p:oleObj>
              </mc:Fallback>
            </mc:AlternateContent>
          </a:graphicData>
        </a:graphic>
      </p:graphicFrame>
      <p:sp>
        <p:nvSpPr>
          <p:cNvPr id="40965" name="AutoShape 6"/>
          <p:cNvSpPr/>
          <p:nvPr/>
        </p:nvSpPr>
        <p:spPr>
          <a:xfrm rot="-5400000">
            <a:off x="5630863" y="4011613"/>
            <a:ext cx="758825" cy="1476375"/>
          </a:xfrm>
          <a:prstGeom prst="leftBrace">
            <a:avLst>
              <a:gd name="adj1" fmla="val 17582"/>
              <a:gd name="adj2" fmla="val 47764"/>
            </a:avLst>
          </a:prstGeom>
          <a:noFill/>
          <a:ln w="31750" cap="flat" cmpd="sng">
            <a:solidFill>
              <a:srgbClr val="339966"/>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40966" name="Text Box 7"/>
          <p:cNvSpPr txBox="1"/>
          <p:nvPr/>
        </p:nvSpPr>
        <p:spPr>
          <a:xfrm>
            <a:off x="4092575" y="5113338"/>
            <a:ext cx="4662488" cy="366712"/>
          </a:xfrm>
          <a:prstGeom prst="rect">
            <a:avLst/>
          </a:prstGeom>
          <a:noFill/>
          <a:ln w="31750">
            <a:noFill/>
          </a:ln>
        </p:spPr>
        <p:txBody>
          <a:bodyPr anchor="t">
            <a:spAutoFit/>
          </a:bodyPr>
          <a:p>
            <a:r>
              <a:rPr sz="1800" dirty="0">
                <a:latin typeface="Times New Roman" panose="02020603050405020304" pitchFamily="18" charset="0"/>
              </a:rPr>
              <a:t>Column is now </a:t>
            </a:r>
            <a:r>
              <a:rPr sz="1800" i="1" u="sng" dirty="0">
                <a:latin typeface="Times New Roman" panose="02020603050405020304" pitchFamily="18" charset="0"/>
              </a:rPr>
              <a:t>EXACTLY</a:t>
            </a:r>
            <a:r>
              <a:rPr sz="1800" dirty="0">
                <a:latin typeface="Times New Roman" panose="02020603050405020304" pitchFamily="18" charset="0"/>
              </a:rPr>
              <a:t> the correct width</a:t>
            </a:r>
            <a:endParaRPr sz="1800" dirty="0">
              <a:latin typeface="Times New Roman" panose="02020603050405020304" pitchFamily="18" charset="0"/>
            </a:endParaRPr>
          </a:p>
        </p:txBody>
      </p:sp>
      <p:sp>
        <p:nvSpPr>
          <p:cNvPr id="40967" name="Oval 9"/>
          <p:cNvSpPr/>
          <p:nvPr/>
        </p:nvSpPr>
        <p:spPr>
          <a:xfrm>
            <a:off x="6570663" y="2820988"/>
            <a:ext cx="274637" cy="339725"/>
          </a:xfrm>
          <a:prstGeom prst="ellipse">
            <a:avLst/>
          </a:prstGeom>
          <a:noFill/>
          <a:ln w="31750" cap="flat" cmpd="sng">
            <a:solidFill>
              <a:srgbClr val="339966"/>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40968" name="Text Box 10"/>
          <p:cNvSpPr txBox="1"/>
          <p:nvPr/>
        </p:nvSpPr>
        <p:spPr>
          <a:xfrm>
            <a:off x="5329238" y="1554163"/>
            <a:ext cx="2286000" cy="366712"/>
          </a:xfrm>
          <a:prstGeom prst="rect">
            <a:avLst/>
          </a:prstGeom>
          <a:noFill/>
          <a:ln w="31750">
            <a:noFill/>
          </a:ln>
        </p:spPr>
        <p:txBody>
          <a:bodyPr anchor="t">
            <a:spAutoFit/>
          </a:bodyPr>
          <a:p>
            <a:r>
              <a:rPr sz="1800" dirty="0">
                <a:latin typeface="Times New Roman" panose="02020603050405020304" pitchFamily="18" charset="0"/>
              </a:rPr>
              <a:t>Double click here</a:t>
            </a:r>
            <a:endParaRPr sz="1800" dirty="0">
              <a:latin typeface="Times New Roman" panose="02020603050405020304" pitchFamily="18" charset="0"/>
            </a:endParaRPr>
          </a:p>
        </p:txBody>
      </p:sp>
      <p:sp>
        <p:nvSpPr>
          <p:cNvPr id="40969" name="Line 11"/>
          <p:cNvSpPr/>
          <p:nvPr/>
        </p:nvSpPr>
        <p:spPr>
          <a:xfrm>
            <a:off x="6100763" y="1958975"/>
            <a:ext cx="509587" cy="889000"/>
          </a:xfrm>
          <a:prstGeom prst="line">
            <a:avLst/>
          </a:prstGeom>
          <a:ln w="31750" cap="flat" cmpd="sng">
            <a:solidFill>
              <a:srgbClr val="339966"/>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43010" name="Rectangle 2"/>
          <p:cNvSpPr>
            <a:spLocks noGrp="1"/>
          </p:cNvSpPr>
          <p:nvPr>
            <p:ph type="title"/>
          </p:nvPr>
        </p:nvSpPr>
        <p:spPr>
          <a:ln/>
        </p:spPr>
        <p:txBody>
          <a:bodyPr wrap="square" lIns="91440" tIns="45720" rIns="91440" bIns="45720" anchor="ctr"/>
          <a:p>
            <a:pPr eaLnBrk="1" hangingPunct="1"/>
            <a:r>
              <a:rPr dirty="0"/>
              <a:t>Resizing a Row</a:t>
            </a:r>
            <a:endParaRPr dirty="0"/>
          </a:p>
        </p:txBody>
      </p:sp>
      <p:sp>
        <p:nvSpPr>
          <p:cNvPr id="43011" name="Rectangle 3"/>
          <p:cNvSpPr>
            <a:spLocks noGrp="1"/>
          </p:cNvSpPr>
          <p:nvPr>
            <p:ph type="body" sz="half" idx="1"/>
          </p:nvPr>
        </p:nvSpPr>
        <p:spPr>
          <a:xfrm>
            <a:off x="-25400" y="1384300"/>
            <a:ext cx="2033588" cy="5200650"/>
          </a:xfrm>
          <a:ln/>
        </p:spPr>
        <p:txBody>
          <a:bodyPr wrap="square" lIns="91440" tIns="45720" rIns="91440" bIns="45720" anchor="t"/>
          <a:p>
            <a:pPr eaLnBrk="1" hangingPunct="1">
              <a:lnSpc>
                <a:spcPct val="90000"/>
              </a:lnSpc>
            </a:pPr>
            <a:r>
              <a:rPr sz="2400" dirty="0"/>
              <a:t>Make a row taller or shorter by dragging the separator between the rows.</a:t>
            </a:r>
            <a:endParaRPr sz="2400" dirty="0"/>
          </a:p>
          <a:p>
            <a:pPr eaLnBrk="1" hangingPunct="1">
              <a:lnSpc>
                <a:spcPct val="90000"/>
              </a:lnSpc>
            </a:pPr>
            <a:endParaRPr sz="2400" dirty="0"/>
          </a:p>
          <a:p>
            <a:pPr eaLnBrk="1" hangingPunct="1">
              <a:lnSpc>
                <a:spcPct val="90000"/>
              </a:lnSpc>
            </a:pPr>
            <a:endParaRPr sz="2400" dirty="0"/>
          </a:p>
          <a:p>
            <a:pPr eaLnBrk="1" hangingPunct="1">
              <a:lnSpc>
                <a:spcPct val="90000"/>
              </a:lnSpc>
            </a:pPr>
            <a:r>
              <a:rPr sz="2400" dirty="0"/>
              <a:t>Click and drag here to resize row 5.</a:t>
            </a:r>
            <a:endParaRPr sz="2400" dirty="0"/>
          </a:p>
        </p:txBody>
      </p:sp>
      <p:graphicFrame>
        <p:nvGraphicFramePr>
          <p:cNvPr id="43012" name="Object 4"/>
          <p:cNvGraphicFramePr>
            <a:graphicFrameLocks noGrp="1"/>
          </p:cNvGraphicFramePr>
          <p:nvPr>
            <p:ph sz="half" idx="2"/>
          </p:nvPr>
        </p:nvGraphicFramePr>
        <p:xfrm>
          <a:off x="2114550" y="2444750"/>
          <a:ext cx="6811963" cy="3532188"/>
        </p:xfrm>
        <a:graphic>
          <a:graphicData uri="http://schemas.openxmlformats.org/presentationml/2006/ole">
            <mc:AlternateContent xmlns:mc="http://schemas.openxmlformats.org/markup-compatibility/2006">
              <mc:Choice xmlns:v="urn:schemas-microsoft-com:vml" Requires="v">
                <p:oleObj spid="_x0000_s3090" name="" r:id="rId1" imgW="3286125" imgH="1704975" progId="Paint.Picture">
                  <p:embed/>
                </p:oleObj>
              </mc:Choice>
              <mc:Fallback>
                <p:oleObj name="" r:id="rId1" imgW="3286125" imgH="1704975" progId="Paint.Picture">
                  <p:embed/>
                  <p:pic>
                    <p:nvPicPr>
                      <p:cNvPr id="0" name="Picture 3089"/>
                      <p:cNvPicPr/>
                      <p:nvPr/>
                    </p:nvPicPr>
                    <p:blipFill>
                      <a:blip r:embed="rId2"/>
                      <a:stretch>
                        <a:fillRect/>
                      </a:stretch>
                    </p:blipFill>
                    <p:spPr>
                      <a:xfrm>
                        <a:off x="2114550" y="2444750"/>
                        <a:ext cx="6811963" cy="3532188"/>
                      </a:xfrm>
                      <a:prstGeom prst="rect">
                        <a:avLst/>
                      </a:prstGeom>
                      <a:noFill/>
                      <a:ln w="38100">
                        <a:miter/>
                      </a:ln>
                    </p:spPr>
                  </p:pic>
                </p:oleObj>
              </mc:Fallback>
            </mc:AlternateContent>
          </a:graphicData>
        </a:graphic>
      </p:graphicFrame>
      <p:sp>
        <p:nvSpPr>
          <p:cNvPr id="43013" name="Oval 6"/>
          <p:cNvSpPr/>
          <p:nvPr/>
        </p:nvSpPr>
        <p:spPr>
          <a:xfrm>
            <a:off x="2128838" y="5448300"/>
            <a:ext cx="563562" cy="220663"/>
          </a:xfrm>
          <a:prstGeom prst="ellipse">
            <a:avLst/>
          </a:prstGeom>
          <a:noFill/>
          <a:ln w="31750" cap="flat" cmpd="sng">
            <a:solidFill>
              <a:srgbClr val="339966"/>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43014" name="Line 7"/>
          <p:cNvSpPr/>
          <p:nvPr/>
        </p:nvSpPr>
        <p:spPr>
          <a:xfrm>
            <a:off x="1776413" y="5197475"/>
            <a:ext cx="352425" cy="301625"/>
          </a:xfrm>
          <a:prstGeom prst="line">
            <a:avLst/>
          </a:prstGeom>
          <a:ln w="31750" cap="flat" cmpd="sng">
            <a:solidFill>
              <a:srgbClr val="339966"/>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3015" name="AutoShape 8"/>
          <p:cNvSpPr/>
          <p:nvPr/>
        </p:nvSpPr>
        <p:spPr>
          <a:xfrm>
            <a:off x="5956300" y="4102100"/>
            <a:ext cx="352425" cy="1489075"/>
          </a:xfrm>
          <a:prstGeom prst="rightBrace">
            <a:avLst>
              <a:gd name="adj1" fmla="val 35190"/>
              <a:gd name="adj2" fmla="val 50000"/>
            </a:avLst>
          </a:prstGeom>
          <a:noFill/>
          <a:ln w="31750" cap="flat" cmpd="sng">
            <a:solidFill>
              <a:srgbClr val="339966"/>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43016" name="Text Box 9"/>
          <p:cNvSpPr txBox="1"/>
          <p:nvPr/>
        </p:nvSpPr>
        <p:spPr>
          <a:xfrm>
            <a:off x="6575425" y="4557713"/>
            <a:ext cx="1344613" cy="673100"/>
          </a:xfrm>
          <a:prstGeom prst="rect">
            <a:avLst/>
          </a:prstGeom>
          <a:solidFill>
            <a:schemeClr val="bg1"/>
          </a:solidFill>
          <a:ln w="31750" cap="flat" cmpd="sng">
            <a:solidFill>
              <a:schemeClr val="tx1"/>
            </a:solidFill>
            <a:prstDash val="solid"/>
            <a:miter/>
            <a:headEnd type="none" w="med" len="med"/>
            <a:tailEnd type="none" w="med" len="med"/>
          </a:ln>
        </p:spPr>
        <p:txBody>
          <a:bodyPr anchor="t">
            <a:spAutoFit/>
          </a:bodyPr>
          <a:p>
            <a:r>
              <a:rPr sz="1800" dirty="0">
                <a:latin typeface="Times New Roman" panose="02020603050405020304" pitchFamily="18" charset="0"/>
              </a:rPr>
              <a:t>Row is now taller</a:t>
            </a:r>
            <a:endParaRPr sz="18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Slide Number Placeholder 7"/>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45058" name="Rectangle 2"/>
          <p:cNvSpPr>
            <a:spLocks noGrp="1"/>
          </p:cNvSpPr>
          <p:nvPr>
            <p:ph type="title"/>
          </p:nvPr>
        </p:nvSpPr>
        <p:spPr>
          <a:xfrm>
            <a:off x="0" y="-139700"/>
            <a:ext cx="9144000" cy="1143000"/>
          </a:xfrm>
          <a:ln/>
        </p:spPr>
        <p:txBody>
          <a:bodyPr wrap="square" lIns="91440" tIns="45720" rIns="91440" bIns="45720" anchor="ctr"/>
          <a:p>
            <a:pPr eaLnBrk="1" hangingPunct="1"/>
            <a:r>
              <a:rPr dirty="0"/>
              <a:t>Putting an “Enter” inside a cell</a:t>
            </a:r>
            <a:endParaRPr dirty="0"/>
          </a:p>
        </p:txBody>
      </p:sp>
      <p:sp>
        <p:nvSpPr>
          <p:cNvPr id="45059" name="Rectangle 3"/>
          <p:cNvSpPr>
            <a:spLocks noGrp="1"/>
          </p:cNvSpPr>
          <p:nvPr>
            <p:ph type="body" sz="half" idx="1"/>
          </p:nvPr>
        </p:nvSpPr>
        <p:spPr>
          <a:xfrm>
            <a:off x="201613" y="939800"/>
            <a:ext cx="2944812" cy="5410200"/>
          </a:xfrm>
          <a:ln/>
        </p:spPr>
        <p:txBody>
          <a:bodyPr wrap="square" lIns="91440" tIns="45720" rIns="91440" bIns="45720" anchor="t"/>
          <a:p>
            <a:pPr eaLnBrk="1" hangingPunct="1"/>
            <a:r>
              <a:rPr sz="2400" dirty="0"/>
              <a:t>To add a new line inside a cell</a:t>
            </a:r>
            <a:endParaRPr sz="2400" dirty="0"/>
          </a:p>
          <a:p>
            <a:pPr lvl="1" eaLnBrk="1" hangingPunct="1"/>
            <a:r>
              <a:rPr sz="1600" dirty="0"/>
              <a:t>Double click inside the cell where you want the new line.</a:t>
            </a:r>
            <a:endParaRPr sz="1600" dirty="0"/>
          </a:p>
          <a:p>
            <a:pPr lvl="1" eaLnBrk="1" hangingPunct="1"/>
            <a:r>
              <a:rPr sz="1600" dirty="0"/>
              <a:t>Press Ctrl-Enter (i.e. hold down the Ctrl key and press Enter while still holding down Ctrl).</a:t>
            </a:r>
            <a:endParaRPr sz="1600" dirty="0"/>
          </a:p>
          <a:p>
            <a:pPr lvl="1" eaLnBrk="1" hangingPunct="1"/>
            <a:r>
              <a:rPr sz="1600" dirty="0"/>
              <a:t>When you are done editing, press Enter (without holding down Ctrl) to accept the changes.</a:t>
            </a:r>
            <a:endParaRPr sz="1600" dirty="0"/>
          </a:p>
        </p:txBody>
      </p:sp>
      <p:graphicFrame>
        <p:nvGraphicFramePr>
          <p:cNvPr id="45060" name="Object 4"/>
          <p:cNvGraphicFramePr>
            <a:graphicFrameLocks noGrp="1"/>
          </p:cNvGraphicFramePr>
          <p:nvPr>
            <p:ph sz="quarter" idx="2"/>
          </p:nvPr>
        </p:nvGraphicFramePr>
        <p:xfrm>
          <a:off x="5788025" y="715963"/>
          <a:ext cx="3232150" cy="1603375"/>
        </p:xfrm>
        <a:graphic>
          <a:graphicData uri="http://schemas.openxmlformats.org/presentationml/2006/ole">
            <mc:AlternateContent xmlns:mc="http://schemas.openxmlformats.org/markup-compatibility/2006">
              <mc:Choice xmlns:v="urn:schemas-microsoft-com:vml" Requires="v">
                <p:oleObj spid="_x0000_s3091" name="" r:id="rId1" imgW="2362200" imgH="1171575" progId="Paint.Picture">
                  <p:embed/>
                </p:oleObj>
              </mc:Choice>
              <mc:Fallback>
                <p:oleObj name="" r:id="rId1" imgW="2362200" imgH="1171575" progId="Paint.Picture">
                  <p:embed/>
                  <p:pic>
                    <p:nvPicPr>
                      <p:cNvPr id="0" name="Picture 3090"/>
                      <p:cNvPicPr/>
                      <p:nvPr/>
                    </p:nvPicPr>
                    <p:blipFill>
                      <a:blip r:embed="rId2"/>
                      <a:stretch>
                        <a:fillRect/>
                      </a:stretch>
                    </p:blipFill>
                    <p:spPr>
                      <a:xfrm>
                        <a:off x="5788025" y="715963"/>
                        <a:ext cx="3232150" cy="1603375"/>
                      </a:xfrm>
                      <a:prstGeom prst="rect">
                        <a:avLst/>
                      </a:prstGeom>
                      <a:noFill/>
                      <a:ln w="3175">
                        <a:solidFill>
                          <a:schemeClr val="tx1"/>
                        </a:solidFill>
                        <a:miter/>
                      </a:ln>
                    </p:spPr>
                  </p:pic>
                </p:oleObj>
              </mc:Fallback>
            </mc:AlternateContent>
          </a:graphicData>
        </a:graphic>
      </p:graphicFrame>
      <p:graphicFrame>
        <p:nvGraphicFramePr>
          <p:cNvPr id="45061" name="Object 6"/>
          <p:cNvGraphicFramePr>
            <a:graphicFrameLocks noGrp="1"/>
          </p:cNvGraphicFramePr>
          <p:nvPr>
            <p:ph sz="quarter" idx="3"/>
          </p:nvPr>
        </p:nvGraphicFramePr>
        <p:xfrm>
          <a:off x="5813425" y="2435225"/>
          <a:ext cx="3203575" cy="2036763"/>
        </p:xfrm>
        <a:graphic>
          <a:graphicData uri="http://schemas.openxmlformats.org/presentationml/2006/ole">
            <mc:AlternateContent xmlns:mc="http://schemas.openxmlformats.org/markup-compatibility/2006">
              <mc:Choice xmlns:v="urn:schemas-microsoft-com:vml" Requires="v">
                <p:oleObj spid="_x0000_s3092" name="" r:id="rId3" imgW="2352675" imgH="1495425" progId="Paint.Picture">
                  <p:embed/>
                </p:oleObj>
              </mc:Choice>
              <mc:Fallback>
                <p:oleObj name="" r:id="rId3" imgW="2352675" imgH="1495425" progId="Paint.Picture">
                  <p:embed/>
                  <p:pic>
                    <p:nvPicPr>
                      <p:cNvPr id="0" name="Picture 3091"/>
                      <p:cNvPicPr/>
                      <p:nvPr/>
                    </p:nvPicPr>
                    <p:blipFill>
                      <a:blip r:embed="rId4"/>
                      <a:stretch>
                        <a:fillRect/>
                      </a:stretch>
                    </p:blipFill>
                    <p:spPr>
                      <a:xfrm>
                        <a:off x="5813425" y="2435225"/>
                        <a:ext cx="3203575" cy="2036763"/>
                      </a:xfrm>
                      <a:prstGeom prst="rect">
                        <a:avLst/>
                      </a:prstGeom>
                      <a:noFill/>
                      <a:ln w="3175">
                        <a:solidFill>
                          <a:schemeClr val="tx1"/>
                        </a:solidFill>
                        <a:miter/>
                      </a:ln>
                    </p:spPr>
                  </p:pic>
                </p:oleObj>
              </mc:Fallback>
            </mc:AlternateContent>
          </a:graphicData>
        </a:graphic>
      </p:graphicFrame>
      <p:graphicFrame>
        <p:nvGraphicFramePr>
          <p:cNvPr id="45062" name="Object 8"/>
          <p:cNvGraphicFramePr/>
          <p:nvPr/>
        </p:nvGraphicFramePr>
        <p:xfrm>
          <a:off x="5805488" y="4602163"/>
          <a:ext cx="3122612" cy="2255837"/>
        </p:xfrm>
        <a:graphic>
          <a:graphicData uri="http://schemas.openxmlformats.org/presentationml/2006/ole">
            <mc:AlternateContent xmlns:mc="http://schemas.openxmlformats.org/markup-compatibility/2006">
              <mc:Choice xmlns:v="urn:schemas-microsoft-com:vml" Requires="v">
                <p:oleObj spid="_x0000_s3093" name="" r:id="rId5" imgW="2333625" imgH="1685925" progId="Paint.Picture">
                  <p:embed/>
                </p:oleObj>
              </mc:Choice>
              <mc:Fallback>
                <p:oleObj name="" r:id="rId5" imgW="2333625" imgH="1685925" progId="Paint.Picture">
                  <p:embed/>
                  <p:pic>
                    <p:nvPicPr>
                      <p:cNvPr id="0" name="Picture 3092"/>
                      <p:cNvPicPr/>
                      <p:nvPr/>
                    </p:nvPicPr>
                    <p:blipFill>
                      <a:blip r:embed="rId6"/>
                      <a:stretch>
                        <a:fillRect/>
                      </a:stretch>
                    </p:blipFill>
                    <p:spPr>
                      <a:xfrm>
                        <a:off x="5805488" y="4602163"/>
                        <a:ext cx="3122612" cy="2255837"/>
                      </a:xfrm>
                      <a:prstGeom prst="rect">
                        <a:avLst/>
                      </a:prstGeom>
                      <a:noFill/>
                      <a:ln w="3175" cap="flat" cmpd="sng">
                        <a:solidFill>
                          <a:schemeClr val="tx1"/>
                        </a:solidFill>
                        <a:prstDash val="solid"/>
                        <a:miter/>
                        <a:headEnd type="none" w="med" len="med"/>
                        <a:tailEnd type="none" w="med" len="med"/>
                      </a:ln>
                    </p:spPr>
                  </p:pic>
                </p:oleObj>
              </mc:Fallback>
            </mc:AlternateContent>
          </a:graphicData>
        </a:graphic>
      </p:graphicFrame>
      <p:sp>
        <p:nvSpPr>
          <p:cNvPr id="45063" name="Text Box 9"/>
          <p:cNvSpPr txBox="1"/>
          <p:nvPr/>
        </p:nvSpPr>
        <p:spPr>
          <a:xfrm>
            <a:off x="3313113" y="1009650"/>
            <a:ext cx="2039937" cy="1463675"/>
          </a:xfrm>
          <a:prstGeom prst="rect">
            <a:avLst/>
          </a:prstGeom>
          <a:solidFill>
            <a:schemeClr val="bg1"/>
          </a:solidFill>
          <a:ln w="3175" cap="flat" cmpd="sng">
            <a:solidFill>
              <a:schemeClr val="tx1"/>
            </a:solidFill>
            <a:prstDash val="solid"/>
            <a:miter/>
            <a:headEnd type="none" w="med" len="med"/>
            <a:tailEnd type="none" w="med" len="med"/>
          </a:ln>
        </p:spPr>
        <p:txBody>
          <a:bodyPr wrap="square" anchor="t">
            <a:spAutoFit/>
          </a:bodyPr>
          <a:p>
            <a:r>
              <a:rPr sz="1800" dirty="0">
                <a:solidFill>
                  <a:srgbClr val="008000"/>
                </a:solidFill>
                <a:latin typeface="Times New Roman" panose="02020603050405020304" pitchFamily="18" charset="0"/>
              </a:rPr>
              <a:t>Step 1: Originally “Hours Worked” is on one line.</a:t>
            </a:r>
            <a:endParaRPr sz="1800" dirty="0">
              <a:solidFill>
                <a:srgbClr val="008000"/>
              </a:solidFill>
              <a:latin typeface="Times New Roman" panose="02020603050405020304" pitchFamily="18" charset="0"/>
            </a:endParaRPr>
          </a:p>
        </p:txBody>
      </p:sp>
      <p:sp>
        <p:nvSpPr>
          <p:cNvPr id="45064" name="Text Box 10"/>
          <p:cNvSpPr txBox="1"/>
          <p:nvPr/>
        </p:nvSpPr>
        <p:spPr>
          <a:xfrm>
            <a:off x="3313113" y="2755900"/>
            <a:ext cx="2170112" cy="1463675"/>
          </a:xfrm>
          <a:prstGeom prst="rect">
            <a:avLst/>
          </a:prstGeom>
          <a:solidFill>
            <a:schemeClr val="bg1"/>
          </a:solidFill>
          <a:ln w="3175" cap="flat" cmpd="sng">
            <a:solidFill>
              <a:schemeClr val="tx1"/>
            </a:solidFill>
            <a:prstDash val="solid"/>
            <a:miter/>
            <a:headEnd type="none" w="med" len="med"/>
            <a:tailEnd type="none" w="med" len="med"/>
          </a:ln>
        </p:spPr>
        <p:txBody>
          <a:bodyPr wrap="square" anchor="t">
            <a:spAutoFit/>
          </a:bodyPr>
          <a:p>
            <a:r>
              <a:rPr sz="1800" dirty="0">
                <a:solidFill>
                  <a:srgbClr val="008000"/>
                </a:solidFill>
                <a:latin typeface="Times New Roman" panose="02020603050405020304" pitchFamily="18" charset="0"/>
              </a:rPr>
              <a:t>Step 2: Double click to edit cell and then press Ctrl-Enter</a:t>
            </a:r>
            <a:endParaRPr sz="1800" dirty="0">
              <a:solidFill>
                <a:srgbClr val="008000"/>
              </a:solidFill>
              <a:latin typeface="Times New Roman" panose="02020603050405020304" pitchFamily="18" charset="0"/>
            </a:endParaRPr>
          </a:p>
        </p:txBody>
      </p:sp>
      <p:sp>
        <p:nvSpPr>
          <p:cNvPr id="45065" name="Text Box 11"/>
          <p:cNvSpPr txBox="1"/>
          <p:nvPr/>
        </p:nvSpPr>
        <p:spPr>
          <a:xfrm>
            <a:off x="3313113" y="5057775"/>
            <a:ext cx="2170112" cy="1189038"/>
          </a:xfrm>
          <a:prstGeom prst="rect">
            <a:avLst/>
          </a:prstGeom>
          <a:solidFill>
            <a:schemeClr val="bg1"/>
          </a:solidFill>
          <a:ln w="3175" cap="flat" cmpd="sng">
            <a:solidFill>
              <a:schemeClr val="tx1"/>
            </a:solidFill>
            <a:prstDash val="solid"/>
            <a:miter/>
            <a:headEnd type="none" w="med" len="med"/>
            <a:tailEnd type="none" w="med" len="med"/>
          </a:ln>
        </p:spPr>
        <p:txBody>
          <a:bodyPr wrap="square" anchor="t">
            <a:spAutoFit/>
          </a:bodyPr>
          <a:p>
            <a:r>
              <a:rPr sz="1800" dirty="0">
                <a:solidFill>
                  <a:srgbClr val="008000"/>
                </a:solidFill>
                <a:latin typeface="Times New Roman" panose="02020603050405020304" pitchFamily="18" charset="0"/>
              </a:rPr>
              <a:t>Step 3: Press Enter (without Ctrl) to accept the changes.</a:t>
            </a:r>
            <a:endParaRPr sz="1800" dirty="0">
              <a:solidFill>
                <a:srgbClr val="008000"/>
              </a:solidFill>
              <a:latin typeface="Times New Roman" panose="02020603050405020304" pitchFamily="18" charset="0"/>
            </a:endParaRPr>
          </a:p>
        </p:txBody>
      </p:sp>
      <p:sp>
        <p:nvSpPr>
          <p:cNvPr id="45066" name="Line 12"/>
          <p:cNvSpPr/>
          <p:nvPr/>
        </p:nvSpPr>
        <p:spPr>
          <a:xfrm>
            <a:off x="5354638" y="1466850"/>
            <a:ext cx="1830387" cy="349250"/>
          </a:xfrm>
          <a:prstGeom prst="line">
            <a:avLst/>
          </a:prstGeom>
          <a:ln w="31750" cap="flat" cmpd="sng">
            <a:solidFill>
              <a:srgbClr val="339966"/>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5067" name="Line 13"/>
          <p:cNvSpPr/>
          <p:nvPr/>
        </p:nvSpPr>
        <p:spPr>
          <a:xfrm>
            <a:off x="5473700" y="3184525"/>
            <a:ext cx="1978025" cy="728663"/>
          </a:xfrm>
          <a:prstGeom prst="line">
            <a:avLst/>
          </a:prstGeom>
          <a:ln w="31750" cap="flat" cmpd="sng">
            <a:solidFill>
              <a:srgbClr val="339966"/>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5068" name="Line 14"/>
          <p:cNvSpPr/>
          <p:nvPr/>
        </p:nvSpPr>
        <p:spPr>
          <a:xfrm>
            <a:off x="5422900" y="5578475"/>
            <a:ext cx="1527175" cy="614363"/>
          </a:xfrm>
          <a:prstGeom prst="line">
            <a:avLst/>
          </a:prstGeom>
          <a:ln w="31750" cap="flat" cmpd="sng">
            <a:solidFill>
              <a:srgbClr val="339966"/>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ctrTitle"/>
          </p:nvPr>
        </p:nvSpPr>
        <p:spPr>
          <a:xfrm>
            <a:off x="685800" y="1739900"/>
            <a:ext cx="7772400" cy="1143000"/>
          </a:xfrm>
          <a:ln/>
        </p:spPr>
        <p:txBody>
          <a:bodyPr wrap="square" lIns="91440" tIns="45720" rIns="91440" bIns="45720" anchor="ctr"/>
          <a:p>
            <a:pPr eaLnBrk="1" hangingPunct="1"/>
            <a:r>
              <a:rPr dirty="0">
                <a:latin typeface="+mj-lt"/>
                <a:ea typeface="+mj-ea"/>
                <a:cs typeface="+mj-cs"/>
              </a:rPr>
              <a:t>Worksheet </a:t>
            </a:r>
            <a:br>
              <a:rPr dirty="0">
                <a:latin typeface="+mj-lt"/>
                <a:ea typeface="+mj-ea"/>
                <a:cs typeface="+mj-cs"/>
              </a:rPr>
            </a:br>
            <a:r>
              <a:rPr dirty="0">
                <a:latin typeface="+mj-lt"/>
                <a:ea typeface="+mj-ea"/>
                <a:cs typeface="+mj-cs"/>
              </a:rPr>
              <a:t>Basics</a:t>
            </a:r>
            <a:endParaRPr dirty="0">
              <a:latin typeface="+mj-lt"/>
              <a:ea typeface="+mj-ea"/>
              <a:cs typeface="+mj-cs"/>
            </a:endParaRPr>
          </a:p>
        </p:txBody>
      </p:sp>
      <p:sp>
        <p:nvSpPr>
          <p:cNvPr id="10242"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
        <p:nvSpPr>
          <p:cNvPr id="10243"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47106"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Basic Formatting</a:t>
            </a:r>
            <a:br>
              <a:rPr dirty="0">
                <a:latin typeface="+mj-lt"/>
                <a:ea typeface="+mj-ea"/>
                <a:cs typeface="+mj-cs"/>
              </a:rPr>
            </a:br>
            <a:r>
              <a:rPr dirty="0">
                <a:latin typeface="+mj-lt"/>
                <a:ea typeface="+mj-ea"/>
                <a:cs typeface="+mj-cs"/>
              </a:rPr>
              <a:t>(e.g. bold, colors, fonts, etc)</a:t>
            </a:r>
            <a:endParaRPr dirty="0">
              <a:latin typeface="+mj-lt"/>
              <a:ea typeface="+mj-ea"/>
              <a:cs typeface="+mj-cs"/>
            </a:endParaRPr>
          </a:p>
        </p:txBody>
      </p:sp>
      <p:sp>
        <p:nvSpPr>
          <p:cNvPr id="47107"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49154" name="Object 4"/>
          <p:cNvGraphicFramePr>
            <a:graphicFrameLocks noGrp="1"/>
          </p:cNvGraphicFramePr>
          <p:nvPr>
            <p:ph idx="1"/>
          </p:nvPr>
        </p:nvGraphicFramePr>
        <p:xfrm>
          <a:off x="0" y="4435475"/>
          <a:ext cx="9144000" cy="361950"/>
        </p:xfrm>
        <a:graphic>
          <a:graphicData uri="http://schemas.openxmlformats.org/presentationml/2006/ole">
            <mc:AlternateContent xmlns:mc="http://schemas.openxmlformats.org/markup-compatibility/2006">
              <mc:Choice xmlns:v="urn:schemas-microsoft-com:vml" Requires="v">
                <p:oleObj spid="_x0000_s3094" name="" r:id="rId1" imgW="6029325" imgH="238125" progId="Paint.Picture">
                  <p:embed/>
                </p:oleObj>
              </mc:Choice>
              <mc:Fallback>
                <p:oleObj name="" r:id="rId1" imgW="6029325" imgH="238125" progId="Paint.Picture">
                  <p:embed/>
                  <p:pic>
                    <p:nvPicPr>
                      <p:cNvPr id="0" name="Picture 3093"/>
                      <p:cNvPicPr/>
                      <p:nvPr/>
                    </p:nvPicPr>
                    <p:blipFill>
                      <a:blip r:embed="rId2"/>
                      <a:stretch>
                        <a:fillRect/>
                      </a:stretch>
                    </p:blipFill>
                    <p:spPr>
                      <a:xfrm>
                        <a:off x="0" y="4435475"/>
                        <a:ext cx="9144000" cy="361950"/>
                      </a:xfrm>
                      <a:prstGeom prst="rect">
                        <a:avLst/>
                      </a:prstGeom>
                      <a:noFill/>
                      <a:ln w="38100">
                        <a:miter/>
                      </a:ln>
                    </p:spPr>
                  </p:pic>
                </p:oleObj>
              </mc:Fallback>
            </mc:AlternateContent>
          </a:graphicData>
        </a:graphic>
      </p:graphicFrame>
      <p:sp>
        <p:nvSpPr>
          <p:cNvPr id="49155" name="Oval 31"/>
          <p:cNvSpPr/>
          <p:nvPr/>
        </p:nvSpPr>
        <p:spPr>
          <a:xfrm>
            <a:off x="5091113" y="4108450"/>
            <a:ext cx="1755775" cy="842963"/>
          </a:xfrm>
          <a:prstGeom prst="ellipse">
            <a:avLst/>
          </a:prstGeom>
          <a:noFill/>
          <a:ln w="3175"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49156" name="Rectangle 11"/>
          <p:cNvSpPr>
            <a:spLocks noGrp="1"/>
          </p:cNvSpPr>
          <p:nvPr>
            <p:ph type="title"/>
          </p:nvPr>
        </p:nvSpPr>
        <p:spPr>
          <a:xfrm>
            <a:off x="0" y="76200"/>
            <a:ext cx="9144000" cy="776288"/>
          </a:xfrm>
          <a:ln/>
        </p:spPr>
        <p:txBody>
          <a:bodyPr wrap="square" lIns="91440" tIns="45720" rIns="91440" bIns="45720" anchor="ctr"/>
          <a:p>
            <a:pPr eaLnBrk="1" hangingPunct="1"/>
            <a:r>
              <a:rPr dirty="0"/>
              <a:t>Formatting Cells</a:t>
            </a:r>
            <a:endParaRPr dirty="0"/>
          </a:p>
        </p:txBody>
      </p:sp>
      <p:sp>
        <p:nvSpPr>
          <p:cNvPr id="49157" name="Rectangle 12"/>
          <p:cNvSpPr>
            <a:spLocks noGrp="1"/>
          </p:cNvSpPr>
          <p:nvPr>
            <p:ph idx="1"/>
          </p:nvPr>
        </p:nvSpPr>
        <p:spPr>
          <a:xfrm>
            <a:off x="304800" y="1155700"/>
            <a:ext cx="8839200" cy="5702300"/>
          </a:xfrm>
          <a:ln/>
        </p:spPr>
        <p:txBody>
          <a:bodyPr wrap="square" lIns="91440" tIns="45720" rIns="91440" bIns="45720" anchor="t"/>
          <a:p>
            <a:pPr eaLnBrk="1" hangingPunct="1"/>
            <a:r>
              <a:rPr sz="2000" dirty="0"/>
              <a:t>Select </a:t>
            </a:r>
            <a:r>
              <a:rPr sz="2000" b="1" u="sng" dirty="0"/>
              <a:t>one or more cells</a:t>
            </a:r>
            <a:r>
              <a:rPr sz="2000" dirty="0"/>
              <a:t> and then click on any of the formatting buttons (see below) to change the formatting of the </a:t>
            </a:r>
            <a:r>
              <a:rPr sz="2000" b="1" u="sng" dirty="0"/>
              <a:t>selected cells</a:t>
            </a:r>
            <a:r>
              <a:rPr sz="2000" dirty="0"/>
              <a:t>.</a:t>
            </a:r>
            <a:endParaRPr sz="2000" dirty="0"/>
          </a:p>
          <a:p>
            <a:pPr eaLnBrk="1" hangingPunct="1"/>
            <a:r>
              <a:rPr sz="2000" dirty="0"/>
              <a:t>Formatting buttons:</a:t>
            </a:r>
            <a:endParaRPr sz="2000" dirty="0"/>
          </a:p>
        </p:txBody>
      </p:sp>
      <p:sp>
        <p:nvSpPr>
          <p:cNvPr id="49158" name="Text Box 13"/>
          <p:cNvSpPr txBox="1"/>
          <p:nvPr/>
        </p:nvSpPr>
        <p:spPr>
          <a:xfrm>
            <a:off x="0" y="3554413"/>
            <a:ext cx="658813" cy="517525"/>
          </a:xfrm>
          <a:prstGeom prst="rect">
            <a:avLst/>
          </a:prstGeom>
          <a:noFill/>
          <a:ln w="28575">
            <a:noFill/>
          </a:ln>
        </p:spPr>
        <p:txBody>
          <a:bodyPr anchor="t">
            <a:spAutoFit/>
          </a:bodyPr>
          <a:p>
            <a:r>
              <a:rPr sz="1800" b="0" dirty="0">
                <a:latin typeface="Times New Roman" panose="02020603050405020304" pitchFamily="18" charset="0"/>
              </a:rPr>
              <a:t>font name</a:t>
            </a:r>
            <a:endParaRPr sz="1800" b="0" dirty="0">
              <a:latin typeface="Times New Roman" panose="02020603050405020304" pitchFamily="18" charset="0"/>
            </a:endParaRPr>
          </a:p>
        </p:txBody>
      </p:sp>
      <p:sp>
        <p:nvSpPr>
          <p:cNvPr id="49159" name="Text Box 14"/>
          <p:cNvSpPr txBox="1"/>
          <p:nvPr/>
        </p:nvSpPr>
        <p:spPr>
          <a:xfrm>
            <a:off x="1874838" y="3586163"/>
            <a:ext cx="658812" cy="517525"/>
          </a:xfrm>
          <a:prstGeom prst="rect">
            <a:avLst/>
          </a:prstGeom>
          <a:noFill/>
          <a:ln w="28575">
            <a:noFill/>
          </a:ln>
        </p:spPr>
        <p:txBody>
          <a:bodyPr anchor="t">
            <a:spAutoFit/>
          </a:bodyPr>
          <a:p>
            <a:r>
              <a:rPr sz="1800" b="0" dirty="0">
                <a:latin typeface="Times New Roman" panose="02020603050405020304" pitchFamily="18" charset="0"/>
              </a:rPr>
              <a:t>font size</a:t>
            </a:r>
            <a:endParaRPr sz="1800" b="0" dirty="0">
              <a:latin typeface="Times New Roman" panose="02020603050405020304" pitchFamily="18" charset="0"/>
            </a:endParaRPr>
          </a:p>
        </p:txBody>
      </p:sp>
      <p:sp>
        <p:nvSpPr>
          <p:cNvPr id="49160" name="Text Box 15"/>
          <p:cNvSpPr txBox="1"/>
          <p:nvPr/>
        </p:nvSpPr>
        <p:spPr>
          <a:xfrm>
            <a:off x="2393950" y="5019675"/>
            <a:ext cx="584200" cy="304800"/>
          </a:xfrm>
          <a:prstGeom prst="rect">
            <a:avLst/>
          </a:prstGeom>
          <a:noFill/>
          <a:ln w="28575">
            <a:noFill/>
          </a:ln>
        </p:spPr>
        <p:txBody>
          <a:bodyPr anchor="t">
            <a:spAutoFit/>
          </a:bodyPr>
          <a:p>
            <a:r>
              <a:rPr sz="1800" dirty="0">
                <a:latin typeface="Times New Roman" panose="02020603050405020304" pitchFamily="18" charset="0"/>
              </a:rPr>
              <a:t>bold</a:t>
            </a:r>
            <a:endParaRPr sz="1800" dirty="0">
              <a:latin typeface="Times New Roman" panose="02020603050405020304" pitchFamily="18" charset="0"/>
            </a:endParaRPr>
          </a:p>
        </p:txBody>
      </p:sp>
      <p:sp>
        <p:nvSpPr>
          <p:cNvPr id="49161" name="Text Box 16"/>
          <p:cNvSpPr txBox="1"/>
          <p:nvPr/>
        </p:nvSpPr>
        <p:spPr>
          <a:xfrm>
            <a:off x="2682875" y="5308600"/>
            <a:ext cx="889000" cy="304800"/>
          </a:xfrm>
          <a:prstGeom prst="rect">
            <a:avLst/>
          </a:prstGeom>
          <a:noFill/>
          <a:ln w="28575">
            <a:noFill/>
          </a:ln>
        </p:spPr>
        <p:txBody>
          <a:bodyPr anchor="t">
            <a:spAutoFit/>
          </a:bodyPr>
          <a:p>
            <a:r>
              <a:rPr sz="1800" b="0" i="1" dirty="0">
                <a:latin typeface="Times New Roman" panose="02020603050405020304" pitchFamily="18" charset="0"/>
              </a:rPr>
              <a:t>italics</a:t>
            </a:r>
            <a:endParaRPr sz="1800" b="0" i="1" dirty="0">
              <a:latin typeface="Times New Roman" panose="02020603050405020304" pitchFamily="18" charset="0"/>
            </a:endParaRPr>
          </a:p>
        </p:txBody>
      </p:sp>
      <p:sp>
        <p:nvSpPr>
          <p:cNvPr id="49162" name="Text Box 17"/>
          <p:cNvSpPr txBox="1"/>
          <p:nvPr/>
        </p:nvSpPr>
        <p:spPr>
          <a:xfrm>
            <a:off x="2936875" y="5610225"/>
            <a:ext cx="976313" cy="304800"/>
          </a:xfrm>
          <a:prstGeom prst="rect">
            <a:avLst/>
          </a:prstGeom>
          <a:noFill/>
          <a:ln w="28575">
            <a:noFill/>
          </a:ln>
        </p:spPr>
        <p:txBody>
          <a:bodyPr anchor="t">
            <a:spAutoFit/>
          </a:bodyPr>
          <a:p>
            <a:r>
              <a:rPr sz="1800" b="0" u="sng" dirty="0">
                <a:latin typeface="Times New Roman" panose="02020603050405020304" pitchFamily="18" charset="0"/>
              </a:rPr>
              <a:t>underline</a:t>
            </a:r>
            <a:endParaRPr sz="1800" b="0" u="sng" dirty="0">
              <a:latin typeface="Times New Roman" panose="02020603050405020304" pitchFamily="18" charset="0"/>
            </a:endParaRPr>
          </a:p>
        </p:txBody>
      </p:sp>
      <p:sp>
        <p:nvSpPr>
          <p:cNvPr id="49163" name="Text Box 21"/>
          <p:cNvSpPr txBox="1"/>
          <p:nvPr/>
        </p:nvSpPr>
        <p:spPr>
          <a:xfrm>
            <a:off x="3575050" y="5019675"/>
            <a:ext cx="1571625" cy="457200"/>
          </a:xfrm>
          <a:prstGeom prst="rect">
            <a:avLst/>
          </a:prstGeom>
          <a:noFill/>
          <a:ln w="3175">
            <a:noFill/>
          </a:ln>
        </p:spPr>
        <p:txBody>
          <a:bodyPr anchor="t">
            <a:spAutoFit/>
          </a:bodyPr>
          <a:p>
            <a:pPr algn="ctr"/>
            <a:r>
              <a:rPr sz="1200" b="0" dirty="0">
                <a:latin typeface="Times New Roman" panose="02020603050405020304" pitchFamily="18" charset="0"/>
              </a:rPr>
              <a:t>center &amp; merge cells</a:t>
            </a:r>
            <a:br>
              <a:rPr sz="1200" b="0" dirty="0">
                <a:latin typeface="Times New Roman" panose="02020603050405020304" pitchFamily="18" charset="0"/>
              </a:rPr>
            </a:br>
            <a:r>
              <a:rPr sz="1200" b="0" dirty="0">
                <a:latin typeface="Times New Roman" panose="02020603050405020304" pitchFamily="18" charset="0"/>
              </a:rPr>
              <a:t>(will explain later)</a:t>
            </a:r>
            <a:endParaRPr sz="1200" b="0" dirty="0">
              <a:latin typeface="Times New Roman" panose="02020603050405020304" pitchFamily="18" charset="0"/>
            </a:endParaRPr>
          </a:p>
        </p:txBody>
      </p:sp>
      <p:sp>
        <p:nvSpPr>
          <p:cNvPr id="49164" name="Line 22"/>
          <p:cNvSpPr/>
          <p:nvPr/>
        </p:nvSpPr>
        <p:spPr>
          <a:xfrm>
            <a:off x="4864100" y="4872038"/>
            <a:ext cx="0" cy="193675"/>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65" name="Line 23"/>
          <p:cNvSpPr/>
          <p:nvPr/>
        </p:nvSpPr>
        <p:spPr>
          <a:xfrm>
            <a:off x="328613" y="4103688"/>
            <a:ext cx="0" cy="219075"/>
          </a:xfrm>
          <a:prstGeom prst="line">
            <a:avLst/>
          </a:prstGeom>
          <a:ln w="3175" cap="flat" cmpd="sng">
            <a:solidFill>
              <a:schemeClr val="tx1"/>
            </a:solidFill>
            <a:prstDash val="solid"/>
            <a:round/>
            <a:headEnd type="none" w="med" len="med"/>
            <a:tailEnd type="stealth"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66" name="Line 24"/>
          <p:cNvSpPr/>
          <p:nvPr/>
        </p:nvSpPr>
        <p:spPr>
          <a:xfrm>
            <a:off x="2119313" y="4116388"/>
            <a:ext cx="0" cy="219075"/>
          </a:xfrm>
          <a:prstGeom prst="line">
            <a:avLst/>
          </a:prstGeom>
          <a:ln w="3175" cap="flat" cmpd="sng">
            <a:solidFill>
              <a:schemeClr val="tx1"/>
            </a:solidFill>
            <a:prstDash val="solid"/>
            <a:round/>
            <a:headEnd type="none" w="med" len="med"/>
            <a:tailEnd type="stealth"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67" name="Line 25"/>
          <p:cNvSpPr/>
          <p:nvPr/>
        </p:nvSpPr>
        <p:spPr>
          <a:xfrm>
            <a:off x="3821113" y="4129088"/>
            <a:ext cx="0" cy="219075"/>
          </a:xfrm>
          <a:prstGeom prst="line">
            <a:avLst/>
          </a:prstGeom>
          <a:ln w="3175" cap="flat" cmpd="sng">
            <a:solidFill>
              <a:schemeClr val="tx1"/>
            </a:solidFill>
            <a:prstDash val="solid"/>
            <a:round/>
            <a:headEnd type="none" w="med" len="med"/>
            <a:tailEnd type="stealth"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68" name="Line 26"/>
          <p:cNvSpPr/>
          <p:nvPr/>
        </p:nvSpPr>
        <p:spPr>
          <a:xfrm>
            <a:off x="4545013" y="4129088"/>
            <a:ext cx="0" cy="219075"/>
          </a:xfrm>
          <a:prstGeom prst="line">
            <a:avLst/>
          </a:prstGeom>
          <a:ln w="3175" cap="flat" cmpd="sng">
            <a:solidFill>
              <a:schemeClr val="tx1"/>
            </a:solidFill>
            <a:prstDash val="solid"/>
            <a:round/>
            <a:headEnd type="none" w="med" len="med"/>
            <a:tailEnd type="stealth"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69" name="Line 27"/>
          <p:cNvSpPr/>
          <p:nvPr/>
        </p:nvSpPr>
        <p:spPr>
          <a:xfrm>
            <a:off x="4176713" y="3616325"/>
            <a:ext cx="0" cy="731838"/>
          </a:xfrm>
          <a:prstGeom prst="line">
            <a:avLst/>
          </a:prstGeom>
          <a:ln w="3175" cap="flat" cmpd="sng">
            <a:solidFill>
              <a:schemeClr val="tx1"/>
            </a:solidFill>
            <a:prstDash val="solid"/>
            <a:round/>
            <a:headEnd type="none" w="med" len="med"/>
            <a:tailEnd type="stealth"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70" name="Text Box 19"/>
          <p:cNvSpPr txBox="1"/>
          <p:nvPr/>
        </p:nvSpPr>
        <p:spPr>
          <a:xfrm>
            <a:off x="3556000" y="3362325"/>
            <a:ext cx="1158875" cy="30797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algn="ctr"/>
            <a:r>
              <a:rPr sz="1800" b="0" dirty="0">
                <a:latin typeface="Times New Roman" panose="02020603050405020304" pitchFamily="18" charset="0"/>
              </a:rPr>
              <a:t>center</a:t>
            </a:r>
            <a:endParaRPr sz="1800" b="0" dirty="0">
              <a:latin typeface="Times New Roman" panose="02020603050405020304" pitchFamily="18" charset="0"/>
            </a:endParaRPr>
          </a:p>
        </p:txBody>
      </p:sp>
      <p:sp>
        <p:nvSpPr>
          <p:cNvPr id="49171" name="Text Box 20"/>
          <p:cNvSpPr txBox="1"/>
          <p:nvPr/>
        </p:nvSpPr>
        <p:spPr>
          <a:xfrm>
            <a:off x="4305300" y="3827463"/>
            <a:ext cx="1196975" cy="30797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pPr algn="r"/>
            <a:r>
              <a:rPr sz="1800" b="0" dirty="0">
                <a:latin typeface="Times New Roman" panose="02020603050405020304" pitchFamily="18" charset="0"/>
              </a:rPr>
              <a:t>right justify</a:t>
            </a:r>
            <a:endParaRPr sz="1800" b="0" dirty="0">
              <a:latin typeface="Times New Roman" panose="02020603050405020304" pitchFamily="18" charset="0"/>
            </a:endParaRPr>
          </a:p>
        </p:txBody>
      </p:sp>
      <p:sp>
        <p:nvSpPr>
          <p:cNvPr id="49172" name="Text Box 18"/>
          <p:cNvSpPr txBox="1"/>
          <p:nvPr/>
        </p:nvSpPr>
        <p:spPr>
          <a:xfrm>
            <a:off x="2947988" y="3835400"/>
            <a:ext cx="1087437" cy="307975"/>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r>
              <a:rPr sz="1800" b="0" dirty="0">
                <a:latin typeface="Times New Roman" panose="02020603050405020304" pitchFamily="18" charset="0"/>
              </a:rPr>
              <a:t>left justify</a:t>
            </a:r>
            <a:endParaRPr sz="1800" b="0" dirty="0">
              <a:latin typeface="Times New Roman" panose="02020603050405020304" pitchFamily="18" charset="0"/>
            </a:endParaRPr>
          </a:p>
        </p:txBody>
      </p:sp>
      <p:sp>
        <p:nvSpPr>
          <p:cNvPr id="49173" name="Line 28"/>
          <p:cNvSpPr/>
          <p:nvPr/>
        </p:nvSpPr>
        <p:spPr>
          <a:xfrm>
            <a:off x="2781300" y="4884738"/>
            <a:ext cx="0" cy="193675"/>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74" name="Line 29"/>
          <p:cNvSpPr/>
          <p:nvPr/>
        </p:nvSpPr>
        <p:spPr>
          <a:xfrm>
            <a:off x="3111500" y="4897438"/>
            <a:ext cx="0" cy="450850"/>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75" name="Line 30"/>
          <p:cNvSpPr/>
          <p:nvPr/>
        </p:nvSpPr>
        <p:spPr>
          <a:xfrm flipH="1">
            <a:off x="3452813" y="4897438"/>
            <a:ext cx="1587" cy="754062"/>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76" name="Line 32"/>
          <p:cNvSpPr/>
          <p:nvPr/>
        </p:nvSpPr>
        <p:spPr>
          <a:xfrm flipV="1">
            <a:off x="5629275" y="3162300"/>
            <a:ext cx="1588" cy="965200"/>
          </a:xfrm>
          <a:prstGeom prst="line">
            <a:avLst/>
          </a:prstGeom>
          <a:ln w="317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77" name="Text Box 33"/>
          <p:cNvSpPr txBox="1"/>
          <p:nvPr/>
        </p:nvSpPr>
        <p:spPr>
          <a:xfrm>
            <a:off x="4148138" y="2390775"/>
            <a:ext cx="1817687" cy="825500"/>
          </a:xfrm>
          <a:prstGeom prst="rect">
            <a:avLst/>
          </a:prstGeom>
          <a:solidFill>
            <a:srgbClr val="EAEAEA"/>
          </a:solidFill>
          <a:ln w="3175" cap="flat" cmpd="sng">
            <a:solidFill>
              <a:schemeClr val="tx1"/>
            </a:solidFill>
            <a:prstDash val="solid"/>
            <a:miter/>
            <a:headEnd type="none" w="med" len="med"/>
            <a:tailEnd type="none" w="med" len="med"/>
          </a:ln>
        </p:spPr>
        <p:txBody>
          <a:bodyPr anchor="t">
            <a:spAutoFit/>
          </a:bodyPr>
          <a:p>
            <a:pPr algn="ctr"/>
            <a:r>
              <a:rPr sz="1200" b="0" dirty="0">
                <a:solidFill>
                  <a:srgbClr val="FF3300"/>
                </a:solidFill>
                <a:latin typeface="Times New Roman" panose="02020603050405020304" pitchFamily="18" charset="0"/>
              </a:rPr>
              <a:t>These change the way </a:t>
            </a:r>
            <a:r>
              <a:rPr sz="1200" b="0" u="sng" dirty="0">
                <a:solidFill>
                  <a:srgbClr val="FF3300"/>
                </a:solidFill>
                <a:latin typeface="Times New Roman" panose="02020603050405020304" pitchFamily="18" charset="0"/>
              </a:rPr>
              <a:t>numbers</a:t>
            </a:r>
            <a:r>
              <a:rPr sz="1200" b="0" dirty="0">
                <a:solidFill>
                  <a:srgbClr val="FF3300"/>
                </a:solidFill>
                <a:latin typeface="Times New Roman" panose="02020603050405020304" pitchFamily="18" charset="0"/>
              </a:rPr>
              <a:t> are displayed in cells. (these don’t affect words).</a:t>
            </a:r>
            <a:endParaRPr sz="1200" b="0" dirty="0">
              <a:solidFill>
                <a:srgbClr val="FF3300"/>
              </a:solidFill>
              <a:latin typeface="Times New Roman" panose="02020603050405020304" pitchFamily="18" charset="0"/>
            </a:endParaRPr>
          </a:p>
        </p:txBody>
      </p:sp>
      <p:sp>
        <p:nvSpPr>
          <p:cNvPr id="49178" name="Text Box 34"/>
          <p:cNvSpPr txBox="1"/>
          <p:nvPr/>
        </p:nvSpPr>
        <p:spPr>
          <a:xfrm>
            <a:off x="2717800" y="6248400"/>
            <a:ext cx="2898775" cy="457200"/>
          </a:xfrm>
          <a:prstGeom prst="rect">
            <a:avLst/>
          </a:prstGeom>
          <a:noFill/>
          <a:ln w="3175">
            <a:noFill/>
          </a:ln>
        </p:spPr>
        <p:txBody>
          <a:bodyPr anchor="t">
            <a:spAutoFit/>
          </a:bodyPr>
          <a:p>
            <a:pPr algn="r"/>
            <a:r>
              <a:rPr sz="1200" b="0" dirty="0">
                <a:latin typeface="Times New Roman" panose="02020603050405020304" pitchFamily="18" charset="0"/>
              </a:rPr>
              <a:t>show as currency </a:t>
            </a:r>
            <a:br>
              <a:rPr sz="1200" b="0" dirty="0">
                <a:latin typeface="Times New Roman" panose="02020603050405020304" pitchFamily="18" charset="0"/>
              </a:rPr>
            </a:br>
            <a:r>
              <a:rPr sz="1200" b="0" dirty="0">
                <a:latin typeface="Times New Roman" panose="02020603050405020304" pitchFamily="18" charset="0"/>
              </a:rPr>
              <a:t>(ex. 1000.507 becomes $1000.50)</a:t>
            </a:r>
            <a:endParaRPr sz="1200" b="0" dirty="0">
              <a:latin typeface="Times New Roman" panose="02020603050405020304" pitchFamily="18" charset="0"/>
            </a:endParaRPr>
          </a:p>
        </p:txBody>
      </p:sp>
      <p:sp>
        <p:nvSpPr>
          <p:cNvPr id="49179" name="Text Box 35"/>
          <p:cNvSpPr txBox="1"/>
          <p:nvPr/>
        </p:nvSpPr>
        <p:spPr>
          <a:xfrm>
            <a:off x="5611813" y="5451475"/>
            <a:ext cx="1925637" cy="457200"/>
          </a:xfrm>
          <a:prstGeom prst="rect">
            <a:avLst/>
          </a:prstGeom>
          <a:noFill/>
          <a:ln w="3175">
            <a:noFill/>
          </a:ln>
        </p:spPr>
        <p:txBody>
          <a:bodyPr anchor="t">
            <a:spAutoFit/>
          </a:bodyPr>
          <a:p>
            <a:pPr algn="ctr"/>
            <a:r>
              <a:rPr sz="1200" b="0" dirty="0">
                <a:latin typeface="Times New Roman" panose="02020603050405020304" pitchFamily="18" charset="0"/>
              </a:rPr>
              <a:t>show with commas (e.g. 12345 becomes 12,345)</a:t>
            </a:r>
            <a:endParaRPr sz="1200" b="0" dirty="0">
              <a:latin typeface="Times New Roman" panose="02020603050405020304" pitchFamily="18" charset="0"/>
            </a:endParaRPr>
          </a:p>
        </p:txBody>
      </p:sp>
      <p:sp>
        <p:nvSpPr>
          <p:cNvPr id="49180" name="Text Box 36"/>
          <p:cNvSpPr txBox="1"/>
          <p:nvPr/>
        </p:nvSpPr>
        <p:spPr>
          <a:xfrm>
            <a:off x="5275263" y="5881688"/>
            <a:ext cx="1717675" cy="457200"/>
          </a:xfrm>
          <a:prstGeom prst="rect">
            <a:avLst/>
          </a:prstGeom>
          <a:noFill/>
          <a:ln w="3175">
            <a:noFill/>
          </a:ln>
        </p:spPr>
        <p:txBody>
          <a:bodyPr anchor="t">
            <a:spAutoFit/>
          </a:bodyPr>
          <a:p>
            <a:pPr algn="ctr"/>
            <a:r>
              <a:rPr sz="1200" b="0" dirty="0">
                <a:latin typeface="Times New Roman" panose="02020603050405020304" pitchFamily="18" charset="0"/>
              </a:rPr>
              <a:t>show as percent (ex. 0.5 becomes 50%)</a:t>
            </a:r>
            <a:endParaRPr sz="1200" b="0" dirty="0">
              <a:latin typeface="Times New Roman" panose="02020603050405020304" pitchFamily="18" charset="0"/>
            </a:endParaRPr>
          </a:p>
        </p:txBody>
      </p:sp>
      <p:sp>
        <p:nvSpPr>
          <p:cNvPr id="49181" name="Text Box 37"/>
          <p:cNvSpPr txBox="1"/>
          <p:nvPr/>
        </p:nvSpPr>
        <p:spPr>
          <a:xfrm>
            <a:off x="6218238" y="5157788"/>
            <a:ext cx="1301750" cy="274637"/>
          </a:xfrm>
          <a:prstGeom prst="rect">
            <a:avLst/>
          </a:prstGeom>
          <a:noFill/>
          <a:ln w="3175">
            <a:noFill/>
          </a:ln>
        </p:spPr>
        <p:txBody>
          <a:bodyPr anchor="t">
            <a:spAutoFit/>
          </a:bodyPr>
          <a:p>
            <a:pPr algn="ctr"/>
            <a:r>
              <a:rPr sz="1200" b="0" dirty="0">
                <a:latin typeface="Times New Roman" panose="02020603050405020304" pitchFamily="18" charset="0"/>
              </a:rPr>
              <a:t>remove indent</a:t>
            </a:r>
            <a:endParaRPr sz="1200" b="0" dirty="0">
              <a:latin typeface="Times New Roman" panose="02020603050405020304" pitchFamily="18" charset="0"/>
            </a:endParaRPr>
          </a:p>
        </p:txBody>
      </p:sp>
      <p:sp>
        <p:nvSpPr>
          <p:cNvPr id="49182" name="Text Box 38"/>
          <p:cNvSpPr txBox="1"/>
          <p:nvPr/>
        </p:nvSpPr>
        <p:spPr>
          <a:xfrm>
            <a:off x="5622925" y="1960563"/>
            <a:ext cx="2559050" cy="457200"/>
          </a:xfrm>
          <a:prstGeom prst="rect">
            <a:avLst/>
          </a:prstGeom>
          <a:noFill/>
          <a:ln w="3175">
            <a:noFill/>
          </a:ln>
        </p:spPr>
        <p:txBody>
          <a:bodyPr anchor="t">
            <a:spAutoFit/>
          </a:bodyPr>
          <a:p>
            <a:pPr algn="ctr"/>
            <a:r>
              <a:rPr sz="1200" b="0" dirty="0">
                <a:latin typeface="Times New Roman" panose="02020603050405020304" pitchFamily="18" charset="0"/>
              </a:rPr>
              <a:t>show fewer decimal points (ex. 10.507 is </a:t>
            </a:r>
            <a:r>
              <a:rPr sz="1200" b="0" i="1" u="sng" dirty="0">
                <a:latin typeface="Times New Roman" panose="02020603050405020304" pitchFamily="18" charset="0"/>
              </a:rPr>
              <a:t>displayed</a:t>
            </a:r>
            <a:r>
              <a:rPr sz="1200" b="0" dirty="0">
                <a:latin typeface="Times New Roman" panose="02020603050405020304" pitchFamily="18" charset="0"/>
              </a:rPr>
              <a:t> as 10.51)</a:t>
            </a:r>
            <a:endParaRPr sz="1200" b="0" dirty="0">
              <a:latin typeface="Times New Roman" panose="02020603050405020304" pitchFamily="18" charset="0"/>
            </a:endParaRPr>
          </a:p>
        </p:txBody>
      </p:sp>
      <p:sp>
        <p:nvSpPr>
          <p:cNvPr id="49183" name="Text Box 39"/>
          <p:cNvSpPr txBox="1"/>
          <p:nvPr/>
        </p:nvSpPr>
        <p:spPr>
          <a:xfrm>
            <a:off x="6194425" y="2455863"/>
            <a:ext cx="2559050" cy="457200"/>
          </a:xfrm>
          <a:prstGeom prst="rect">
            <a:avLst/>
          </a:prstGeom>
          <a:noFill/>
          <a:ln w="3175">
            <a:noFill/>
          </a:ln>
        </p:spPr>
        <p:txBody>
          <a:bodyPr anchor="t">
            <a:spAutoFit/>
          </a:bodyPr>
          <a:p>
            <a:pPr algn="ctr"/>
            <a:r>
              <a:rPr sz="1200" b="0" dirty="0">
                <a:latin typeface="Times New Roman" panose="02020603050405020304" pitchFamily="18" charset="0"/>
              </a:rPr>
              <a:t>show more decimal points (ex. 10.507 is </a:t>
            </a:r>
            <a:r>
              <a:rPr sz="1200" b="0" i="1" u="sng" dirty="0">
                <a:latin typeface="Times New Roman" panose="02020603050405020304" pitchFamily="18" charset="0"/>
              </a:rPr>
              <a:t>displayed</a:t>
            </a:r>
            <a:r>
              <a:rPr sz="1200" b="0" dirty="0">
                <a:latin typeface="Times New Roman" panose="02020603050405020304" pitchFamily="18" charset="0"/>
              </a:rPr>
              <a:t> as 10.5070)</a:t>
            </a:r>
            <a:endParaRPr sz="1200" b="0" dirty="0">
              <a:latin typeface="Times New Roman" panose="02020603050405020304" pitchFamily="18" charset="0"/>
            </a:endParaRPr>
          </a:p>
        </p:txBody>
      </p:sp>
      <p:sp>
        <p:nvSpPr>
          <p:cNvPr id="49184" name="Line 40"/>
          <p:cNvSpPr/>
          <p:nvPr/>
        </p:nvSpPr>
        <p:spPr>
          <a:xfrm>
            <a:off x="6259513" y="2449513"/>
            <a:ext cx="0" cy="1925637"/>
          </a:xfrm>
          <a:prstGeom prst="line">
            <a:avLst/>
          </a:prstGeom>
          <a:ln w="3175" cap="flat" cmpd="sng">
            <a:solidFill>
              <a:schemeClr val="tx1"/>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85" name="Line 41"/>
          <p:cNvSpPr/>
          <p:nvPr/>
        </p:nvSpPr>
        <p:spPr>
          <a:xfrm flipH="1">
            <a:off x="6640513" y="2925763"/>
            <a:ext cx="0" cy="1449387"/>
          </a:xfrm>
          <a:prstGeom prst="line">
            <a:avLst/>
          </a:prstGeom>
          <a:ln w="3175" cap="flat" cmpd="sng">
            <a:solidFill>
              <a:schemeClr val="tx1"/>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86" name="Text Box 42"/>
          <p:cNvSpPr txBox="1"/>
          <p:nvPr/>
        </p:nvSpPr>
        <p:spPr>
          <a:xfrm>
            <a:off x="6815138" y="2890838"/>
            <a:ext cx="1301750" cy="274637"/>
          </a:xfrm>
          <a:prstGeom prst="rect">
            <a:avLst/>
          </a:prstGeom>
          <a:noFill/>
          <a:ln w="3175">
            <a:noFill/>
          </a:ln>
        </p:spPr>
        <p:txBody>
          <a:bodyPr anchor="t">
            <a:spAutoFit/>
          </a:bodyPr>
          <a:p>
            <a:pPr algn="ctr"/>
            <a:r>
              <a:rPr sz="1200" b="0" dirty="0">
                <a:latin typeface="Times New Roman" panose="02020603050405020304" pitchFamily="18" charset="0"/>
              </a:rPr>
              <a:t>indent within cell</a:t>
            </a:r>
            <a:endParaRPr sz="1200" b="0" dirty="0">
              <a:latin typeface="Times New Roman" panose="02020603050405020304" pitchFamily="18" charset="0"/>
            </a:endParaRPr>
          </a:p>
        </p:txBody>
      </p:sp>
      <p:sp>
        <p:nvSpPr>
          <p:cNvPr id="49187" name="Line 43"/>
          <p:cNvSpPr/>
          <p:nvPr/>
        </p:nvSpPr>
        <p:spPr>
          <a:xfrm flipH="1">
            <a:off x="5294313" y="4897438"/>
            <a:ext cx="1587" cy="1365250"/>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88" name="Line 44"/>
          <p:cNvSpPr/>
          <p:nvPr/>
        </p:nvSpPr>
        <p:spPr>
          <a:xfrm flipH="1">
            <a:off x="5599113" y="4897438"/>
            <a:ext cx="1587" cy="1011237"/>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89" name="Line 45"/>
          <p:cNvSpPr/>
          <p:nvPr/>
        </p:nvSpPr>
        <p:spPr>
          <a:xfrm flipH="1">
            <a:off x="5942013" y="4897438"/>
            <a:ext cx="1587" cy="584200"/>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90" name="Line 46"/>
          <p:cNvSpPr/>
          <p:nvPr/>
        </p:nvSpPr>
        <p:spPr>
          <a:xfrm flipH="1">
            <a:off x="7034213" y="4872038"/>
            <a:ext cx="1587" cy="339725"/>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91" name="Line 47"/>
          <p:cNvSpPr/>
          <p:nvPr/>
        </p:nvSpPr>
        <p:spPr>
          <a:xfrm flipH="1">
            <a:off x="8507413" y="4897438"/>
            <a:ext cx="1587" cy="693737"/>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92" name="Line 48"/>
          <p:cNvSpPr/>
          <p:nvPr/>
        </p:nvSpPr>
        <p:spPr>
          <a:xfrm flipH="1">
            <a:off x="7377113" y="3144838"/>
            <a:ext cx="0" cy="1230312"/>
          </a:xfrm>
          <a:prstGeom prst="line">
            <a:avLst/>
          </a:prstGeom>
          <a:ln w="3175" cap="flat" cmpd="sng">
            <a:solidFill>
              <a:schemeClr val="tx1"/>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93" name="Text Box 49"/>
          <p:cNvSpPr txBox="1"/>
          <p:nvPr/>
        </p:nvSpPr>
        <p:spPr>
          <a:xfrm>
            <a:off x="7396163" y="3106738"/>
            <a:ext cx="1912937" cy="274637"/>
          </a:xfrm>
          <a:prstGeom prst="rect">
            <a:avLst/>
          </a:prstGeom>
          <a:noFill/>
          <a:ln w="3175">
            <a:noFill/>
          </a:ln>
        </p:spPr>
        <p:txBody>
          <a:bodyPr anchor="t">
            <a:spAutoFit/>
          </a:bodyPr>
          <a:p>
            <a:r>
              <a:rPr sz="1200" b="0" dirty="0">
                <a:latin typeface="Times New Roman" panose="02020603050405020304" pitchFamily="18" charset="0"/>
              </a:rPr>
              <a:t>put border around cell(s)</a:t>
            </a:r>
            <a:endParaRPr sz="1200" b="0" dirty="0">
              <a:latin typeface="Times New Roman" panose="02020603050405020304" pitchFamily="18" charset="0"/>
            </a:endParaRPr>
          </a:p>
        </p:txBody>
      </p:sp>
      <p:sp>
        <p:nvSpPr>
          <p:cNvPr id="49194" name="Line 50"/>
          <p:cNvSpPr/>
          <p:nvPr/>
        </p:nvSpPr>
        <p:spPr>
          <a:xfrm flipH="1">
            <a:off x="7783513" y="3389313"/>
            <a:ext cx="0" cy="985837"/>
          </a:xfrm>
          <a:prstGeom prst="line">
            <a:avLst/>
          </a:prstGeom>
          <a:ln w="3175" cap="flat" cmpd="sng">
            <a:solidFill>
              <a:schemeClr val="tx1"/>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95" name="Line 51"/>
          <p:cNvSpPr/>
          <p:nvPr/>
        </p:nvSpPr>
        <p:spPr>
          <a:xfrm flipH="1">
            <a:off x="8278813" y="3608388"/>
            <a:ext cx="0" cy="766762"/>
          </a:xfrm>
          <a:prstGeom prst="line">
            <a:avLst/>
          </a:prstGeom>
          <a:ln w="3175" cap="flat" cmpd="sng">
            <a:solidFill>
              <a:schemeClr val="tx1"/>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96" name="Text Box 52"/>
          <p:cNvSpPr txBox="1"/>
          <p:nvPr/>
        </p:nvSpPr>
        <p:spPr>
          <a:xfrm>
            <a:off x="7862888" y="3373438"/>
            <a:ext cx="1049337" cy="274637"/>
          </a:xfrm>
          <a:prstGeom prst="rect">
            <a:avLst/>
          </a:prstGeom>
          <a:noFill/>
          <a:ln w="3175">
            <a:noFill/>
          </a:ln>
        </p:spPr>
        <p:txBody>
          <a:bodyPr anchor="t">
            <a:spAutoFit/>
          </a:bodyPr>
          <a:p>
            <a:r>
              <a:rPr sz="1200" b="0" dirty="0">
                <a:latin typeface="Times New Roman" panose="02020603050405020304" pitchFamily="18" charset="0"/>
              </a:rPr>
              <a:t>color of cell</a:t>
            </a:r>
            <a:endParaRPr sz="1200" b="0" dirty="0">
              <a:latin typeface="Times New Roman" panose="02020603050405020304" pitchFamily="18" charset="0"/>
            </a:endParaRPr>
          </a:p>
        </p:txBody>
      </p:sp>
      <p:sp>
        <p:nvSpPr>
          <p:cNvPr id="49197" name="Text Box 53"/>
          <p:cNvSpPr txBox="1"/>
          <p:nvPr/>
        </p:nvSpPr>
        <p:spPr>
          <a:xfrm>
            <a:off x="8216900" y="3616325"/>
            <a:ext cx="927100" cy="457200"/>
          </a:xfrm>
          <a:prstGeom prst="rect">
            <a:avLst/>
          </a:prstGeom>
          <a:noFill/>
          <a:ln w="3175">
            <a:noFill/>
          </a:ln>
        </p:spPr>
        <p:txBody>
          <a:bodyPr anchor="t">
            <a:spAutoFit/>
          </a:bodyPr>
          <a:p>
            <a:pPr algn="r"/>
            <a:r>
              <a:rPr sz="1200" b="0" dirty="0">
                <a:latin typeface="Times New Roman" panose="02020603050405020304" pitchFamily="18" charset="0"/>
              </a:rPr>
              <a:t>color of text in cell</a:t>
            </a:r>
            <a:endParaRPr sz="1200" b="0" dirty="0">
              <a:latin typeface="Times New Roman" panose="02020603050405020304" pitchFamily="18" charset="0"/>
            </a:endParaRPr>
          </a:p>
        </p:txBody>
      </p:sp>
      <p:sp>
        <p:nvSpPr>
          <p:cNvPr id="49198" name="Line 54"/>
          <p:cNvSpPr/>
          <p:nvPr/>
        </p:nvSpPr>
        <p:spPr>
          <a:xfrm flipH="1">
            <a:off x="8748713" y="4095750"/>
            <a:ext cx="0" cy="279400"/>
          </a:xfrm>
          <a:prstGeom prst="line">
            <a:avLst/>
          </a:prstGeom>
          <a:ln w="3175" cap="flat" cmpd="sng">
            <a:solidFill>
              <a:schemeClr val="tx1"/>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199" name="Line 55"/>
          <p:cNvSpPr/>
          <p:nvPr/>
        </p:nvSpPr>
        <p:spPr>
          <a:xfrm flipH="1">
            <a:off x="8050213" y="4897438"/>
            <a:ext cx="1587" cy="693737"/>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200" name="Line 56"/>
          <p:cNvSpPr/>
          <p:nvPr/>
        </p:nvSpPr>
        <p:spPr>
          <a:xfrm flipH="1">
            <a:off x="8990013" y="4897438"/>
            <a:ext cx="1587" cy="693737"/>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201" name="Text Box 57"/>
          <p:cNvSpPr txBox="1"/>
          <p:nvPr/>
        </p:nvSpPr>
        <p:spPr>
          <a:xfrm>
            <a:off x="7824788" y="5592763"/>
            <a:ext cx="1293812" cy="1190625"/>
          </a:xfrm>
          <a:prstGeom prst="rect">
            <a:avLst/>
          </a:prstGeom>
          <a:solidFill>
            <a:srgbClr val="EAEAEA"/>
          </a:solidFill>
          <a:ln w="3175" cap="flat" cmpd="sng">
            <a:solidFill>
              <a:schemeClr val="tx1"/>
            </a:solidFill>
            <a:prstDash val="solid"/>
            <a:miter/>
            <a:headEnd type="none" w="med" len="med"/>
            <a:tailEnd type="none" w="med" len="med"/>
          </a:ln>
        </p:spPr>
        <p:txBody>
          <a:bodyPr anchor="t">
            <a:spAutoFit/>
          </a:bodyPr>
          <a:p>
            <a:pPr algn="ctr"/>
            <a:r>
              <a:rPr sz="1200" b="0" dirty="0">
                <a:solidFill>
                  <a:srgbClr val="FF3300"/>
                </a:solidFill>
                <a:latin typeface="Times New Roman" panose="02020603050405020304" pitchFamily="18" charset="0"/>
              </a:rPr>
              <a:t>click on downward pointing arrows for other colors and border styles</a:t>
            </a:r>
            <a:endParaRPr sz="1200" b="0" dirty="0">
              <a:solidFill>
                <a:srgbClr val="FF3300"/>
              </a:solidFill>
              <a:latin typeface="Times New Roman" panose="02020603050405020304" pitchFamily="18" charset="0"/>
            </a:endParaRPr>
          </a:p>
        </p:txBody>
      </p:sp>
      <p:sp>
        <p:nvSpPr>
          <p:cNvPr id="49202" name="Line 58"/>
          <p:cNvSpPr/>
          <p:nvPr/>
        </p:nvSpPr>
        <p:spPr>
          <a:xfrm flipH="1">
            <a:off x="1890713" y="4895850"/>
            <a:ext cx="1587" cy="693738"/>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203" name="Line 60"/>
          <p:cNvSpPr/>
          <p:nvPr/>
        </p:nvSpPr>
        <p:spPr>
          <a:xfrm flipH="1">
            <a:off x="2373313" y="4895850"/>
            <a:ext cx="1587" cy="693738"/>
          </a:xfrm>
          <a:prstGeom prst="line">
            <a:avLst/>
          </a:prstGeom>
          <a:ln w="3175" cap="flat" cmpd="sng">
            <a:solidFill>
              <a:schemeClr val="tx1"/>
            </a:solidFill>
            <a:prstDash val="solid"/>
            <a:round/>
            <a:headEnd type="stealth"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49204" name="Text Box 61"/>
          <p:cNvSpPr txBox="1"/>
          <p:nvPr/>
        </p:nvSpPr>
        <p:spPr>
          <a:xfrm>
            <a:off x="1233488" y="5591175"/>
            <a:ext cx="1293812" cy="1190625"/>
          </a:xfrm>
          <a:prstGeom prst="rect">
            <a:avLst/>
          </a:prstGeom>
          <a:solidFill>
            <a:srgbClr val="EAEAEA"/>
          </a:solidFill>
          <a:ln w="3175" cap="flat" cmpd="sng">
            <a:solidFill>
              <a:schemeClr val="tx1"/>
            </a:solidFill>
            <a:prstDash val="solid"/>
            <a:miter/>
            <a:headEnd type="none" w="med" len="med"/>
            <a:tailEnd type="none" w="med" len="med"/>
          </a:ln>
        </p:spPr>
        <p:txBody>
          <a:bodyPr anchor="t">
            <a:spAutoFit/>
          </a:bodyPr>
          <a:p>
            <a:pPr algn="ctr"/>
            <a:r>
              <a:rPr sz="1200" b="0" dirty="0">
                <a:solidFill>
                  <a:srgbClr val="FF3300"/>
                </a:solidFill>
                <a:latin typeface="Times New Roman" panose="02020603050405020304" pitchFamily="18" charset="0"/>
              </a:rPr>
              <a:t>click on downward pointing arrows for other font names and sizes</a:t>
            </a:r>
            <a:endParaRPr sz="1200" b="0" dirty="0">
              <a:solidFill>
                <a:srgbClr val="FF3300"/>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51202" name="Rectangle 7"/>
          <p:cNvSpPr>
            <a:spLocks noGrp="1"/>
          </p:cNvSpPr>
          <p:nvPr>
            <p:ph type="title"/>
          </p:nvPr>
        </p:nvSpPr>
        <p:spPr>
          <a:ln/>
        </p:spPr>
        <p:txBody>
          <a:bodyPr wrap="square" lIns="91440" tIns="45720" rIns="91440" bIns="45720" anchor="ctr"/>
          <a:p>
            <a:pPr eaLnBrk="1" hangingPunct="1"/>
            <a:r>
              <a:rPr dirty="0"/>
              <a:t>Example – unformatted worksheet</a:t>
            </a:r>
            <a:endParaRPr dirty="0"/>
          </a:p>
        </p:txBody>
      </p:sp>
      <p:sp>
        <p:nvSpPr>
          <p:cNvPr id="51203" name="Rectangle 8"/>
          <p:cNvSpPr>
            <a:spLocks noGrp="1"/>
          </p:cNvSpPr>
          <p:nvPr>
            <p:ph idx="1"/>
          </p:nvPr>
        </p:nvSpPr>
        <p:spPr>
          <a:xfrm>
            <a:off x="304800" y="1447800"/>
            <a:ext cx="8839200" cy="609600"/>
          </a:xfrm>
          <a:ln/>
        </p:spPr>
        <p:txBody>
          <a:bodyPr wrap="square" lIns="91440" tIns="45720" rIns="91440" bIns="45720" anchor="t"/>
          <a:p>
            <a:pPr eaLnBrk="1" hangingPunct="1">
              <a:lnSpc>
                <a:spcPct val="90000"/>
              </a:lnSpc>
            </a:pPr>
            <a:r>
              <a:rPr sz="2800" dirty="0"/>
              <a:t>Unformatted worksheet – see next slide for formatting.</a:t>
            </a:r>
            <a:endParaRPr sz="2800" dirty="0"/>
          </a:p>
        </p:txBody>
      </p:sp>
      <p:graphicFrame>
        <p:nvGraphicFramePr>
          <p:cNvPr id="51204" name="Object 4"/>
          <p:cNvGraphicFramePr>
            <a:graphicFrameLocks noGrp="1"/>
          </p:cNvGraphicFramePr>
          <p:nvPr>
            <p:ph idx="1"/>
          </p:nvPr>
        </p:nvGraphicFramePr>
        <p:xfrm>
          <a:off x="1724025" y="2017713"/>
          <a:ext cx="5614988" cy="4237037"/>
        </p:xfrm>
        <a:graphic>
          <a:graphicData uri="http://schemas.openxmlformats.org/presentationml/2006/ole">
            <mc:AlternateContent xmlns:mc="http://schemas.openxmlformats.org/markup-compatibility/2006">
              <mc:Choice xmlns:v="urn:schemas-microsoft-com:vml" Requires="v">
                <p:oleObj spid="_x0000_s3095" name="" r:id="rId1" imgW="3143250" imgH="2371725" progId="Paint.Picture">
                  <p:embed/>
                </p:oleObj>
              </mc:Choice>
              <mc:Fallback>
                <p:oleObj name="" r:id="rId1" imgW="3143250" imgH="2371725" progId="Paint.Picture">
                  <p:embed/>
                  <p:pic>
                    <p:nvPicPr>
                      <p:cNvPr id="0" name="Picture 3094"/>
                      <p:cNvPicPr/>
                      <p:nvPr/>
                    </p:nvPicPr>
                    <p:blipFill>
                      <a:blip r:embed="rId2"/>
                      <a:stretch>
                        <a:fillRect/>
                      </a:stretch>
                    </p:blipFill>
                    <p:spPr>
                      <a:xfrm>
                        <a:off x="1724025" y="2017713"/>
                        <a:ext cx="5614988" cy="4237037"/>
                      </a:xfrm>
                      <a:prstGeom prst="rect">
                        <a:avLst/>
                      </a:prstGeom>
                      <a:noFill/>
                      <a:ln w="3175">
                        <a:solidFill>
                          <a:schemeClr val="tx1"/>
                        </a:solid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53250" name="Object 5"/>
          <p:cNvGraphicFramePr>
            <a:graphicFrameLocks noGrp="1"/>
          </p:cNvGraphicFramePr>
          <p:nvPr>
            <p:ph sz="half" idx="2"/>
          </p:nvPr>
        </p:nvGraphicFramePr>
        <p:xfrm>
          <a:off x="1878013" y="2468563"/>
          <a:ext cx="5616575" cy="4286250"/>
        </p:xfrm>
        <a:graphic>
          <a:graphicData uri="http://schemas.openxmlformats.org/presentationml/2006/ole">
            <mc:AlternateContent xmlns:mc="http://schemas.openxmlformats.org/markup-compatibility/2006">
              <mc:Choice xmlns:v="urn:schemas-microsoft-com:vml" Requires="v">
                <p:oleObj spid="_x0000_s3096" name="" r:id="rId1" imgW="3057525" imgH="2333625" progId="Paint.Picture">
                  <p:embed/>
                </p:oleObj>
              </mc:Choice>
              <mc:Fallback>
                <p:oleObj name="" r:id="rId1" imgW="3057525" imgH="2333625" progId="Paint.Picture">
                  <p:embed/>
                  <p:pic>
                    <p:nvPicPr>
                      <p:cNvPr id="0" name="Picture 3095"/>
                      <p:cNvPicPr/>
                      <p:nvPr/>
                    </p:nvPicPr>
                    <p:blipFill>
                      <a:blip r:embed="rId2"/>
                      <a:stretch>
                        <a:fillRect/>
                      </a:stretch>
                    </p:blipFill>
                    <p:spPr>
                      <a:xfrm>
                        <a:off x="1878013" y="2468563"/>
                        <a:ext cx="5616575" cy="4286250"/>
                      </a:xfrm>
                      <a:prstGeom prst="rect">
                        <a:avLst/>
                      </a:prstGeom>
                      <a:noFill/>
                      <a:ln w="3175">
                        <a:solidFill>
                          <a:schemeClr val="tx1"/>
                        </a:solidFill>
                        <a:miter/>
                      </a:ln>
                    </p:spPr>
                  </p:pic>
                </p:oleObj>
              </mc:Fallback>
            </mc:AlternateContent>
          </a:graphicData>
        </a:graphic>
      </p:graphicFrame>
      <p:sp>
        <p:nvSpPr>
          <p:cNvPr id="53251" name="Rectangle 2"/>
          <p:cNvSpPr>
            <a:spLocks noGrp="1"/>
          </p:cNvSpPr>
          <p:nvPr>
            <p:ph type="title"/>
          </p:nvPr>
        </p:nvSpPr>
        <p:spPr>
          <a:ln/>
        </p:spPr>
        <p:txBody>
          <a:bodyPr wrap="square" lIns="91440" tIns="45720" rIns="91440" bIns="45720" anchor="ctr"/>
          <a:p>
            <a:pPr eaLnBrk="1" hangingPunct="1"/>
            <a:r>
              <a:rPr dirty="0"/>
              <a:t>Example –making cells bold</a:t>
            </a:r>
            <a:endParaRPr dirty="0"/>
          </a:p>
        </p:txBody>
      </p:sp>
      <p:sp>
        <p:nvSpPr>
          <p:cNvPr id="53252" name="Rectangle 3"/>
          <p:cNvSpPr>
            <a:spLocks noGrp="1"/>
          </p:cNvSpPr>
          <p:nvPr>
            <p:ph type="body" sz="half" idx="1"/>
          </p:nvPr>
        </p:nvSpPr>
        <p:spPr>
          <a:xfrm>
            <a:off x="304800" y="1120775"/>
            <a:ext cx="8510588" cy="1287463"/>
          </a:xfrm>
          <a:ln/>
        </p:spPr>
        <p:txBody>
          <a:bodyPr wrap="square" lIns="91440" tIns="45720" rIns="91440" bIns="45720" anchor="t"/>
          <a:p>
            <a:pPr eaLnBrk="1" hangingPunct="1">
              <a:lnSpc>
                <a:spcPct val="80000"/>
              </a:lnSpc>
            </a:pPr>
            <a:r>
              <a:rPr sz="2000" dirty="0"/>
              <a:t>Click on cell A1 and drag to cell A3. </a:t>
            </a:r>
            <a:endParaRPr sz="2000" dirty="0"/>
          </a:p>
          <a:p>
            <a:pPr eaLnBrk="1" hangingPunct="1">
              <a:lnSpc>
                <a:spcPct val="80000"/>
              </a:lnSpc>
            </a:pPr>
            <a:r>
              <a:rPr sz="2000" dirty="0"/>
              <a:t>Then press the Bold button to make cells A1,A2,A3 bold.</a:t>
            </a:r>
            <a:endParaRPr sz="2000" dirty="0"/>
          </a:p>
          <a:p>
            <a:pPr eaLnBrk="1" hangingPunct="1">
              <a:lnSpc>
                <a:spcPct val="80000"/>
              </a:lnSpc>
            </a:pPr>
            <a:r>
              <a:rPr sz="2000" dirty="0"/>
              <a:t>You could also press the font or background color buttons to change the color or apply any other formatting you like (this is not shown below).</a:t>
            </a: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55298" name="Rectangle 2"/>
          <p:cNvSpPr>
            <a:spLocks noGrp="1"/>
          </p:cNvSpPr>
          <p:nvPr>
            <p:ph type="title"/>
          </p:nvPr>
        </p:nvSpPr>
        <p:spPr>
          <a:ln/>
        </p:spPr>
        <p:txBody>
          <a:bodyPr wrap="square" lIns="91440" tIns="45720" rIns="91440" bIns="45720" anchor="ctr"/>
          <a:p>
            <a:pPr eaLnBrk="1" hangingPunct="1"/>
            <a:r>
              <a:rPr sz="4000" dirty="0"/>
              <a:t>Other Ways of Selecting More Than One Cell</a:t>
            </a:r>
            <a:endParaRPr sz="4000" dirty="0"/>
          </a:p>
        </p:txBody>
      </p:sp>
      <p:sp>
        <p:nvSpPr>
          <p:cNvPr id="55299" name="Rectangle 3"/>
          <p:cNvSpPr>
            <a:spLocks noGrp="1"/>
          </p:cNvSpPr>
          <p:nvPr>
            <p:ph idx="1"/>
          </p:nvPr>
        </p:nvSpPr>
        <p:spPr>
          <a:ln/>
        </p:spPr>
        <p:txBody>
          <a:bodyPr wrap="square" lIns="91440" tIns="45720" rIns="91440" bIns="45720" anchor="t"/>
          <a:p>
            <a:pPr eaLnBrk="1" hangingPunct="1"/>
            <a:r>
              <a:rPr dirty="0"/>
              <a:t>To select a large range of cells, click on the upper left cell in the range. Then hold the shift key and click on the lower right cell in the range.</a:t>
            </a:r>
            <a:endParaRPr dirty="0"/>
          </a:p>
          <a:p>
            <a:pPr eaLnBrk="1" hangingPunct="1"/>
            <a:r>
              <a:rPr dirty="0"/>
              <a:t>You can select different “non-contiguous” areas of cells by holding down the Ctrl key while clicking and dragging.</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57346" name="Rectangle 2"/>
          <p:cNvSpPr>
            <a:spLocks noGrp="1"/>
          </p:cNvSpPr>
          <p:nvPr>
            <p:ph type="title"/>
          </p:nvPr>
        </p:nvSpPr>
        <p:spPr>
          <a:ln/>
        </p:spPr>
        <p:txBody>
          <a:bodyPr wrap="square" lIns="91440" tIns="45720" rIns="91440" bIns="45720" anchor="ctr"/>
          <a:p>
            <a:pPr eaLnBrk="1" hangingPunct="1"/>
            <a:r>
              <a:rPr dirty="0"/>
              <a:t>Selecting Non-Contiguous Ranges</a:t>
            </a:r>
            <a:endParaRPr dirty="0"/>
          </a:p>
        </p:txBody>
      </p:sp>
      <p:sp>
        <p:nvSpPr>
          <p:cNvPr id="57347" name="Rectangle 6"/>
          <p:cNvSpPr>
            <a:spLocks noGrp="1"/>
          </p:cNvSpPr>
          <p:nvPr>
            <p:ph type="body" sz="half" idx="1"/>
          </p:nvPr>
        </p:nvSpPr>
        <p:spPr>
          <a:xfrm>
            <a:off x="304800" y="1447800"/>
            <a:ext cx="2017713" cy="5410200"/>
          </a:xfrm>
          <a:ln/>
        </p:spPr>
        <p:txBody>
          <a:bodyPr wrap="square" lIns="91440" tIns="45720" rIns="91440" bIns="45720" anchor="t"/>
          <a:p>
            <a:pPr eaLnBrk="1" hangingPunct="1"/>
            <a:r>
              <a:rPr sz="2800" dirty="0"/>
              <a:t>Click and drag to select the first range.</a:t>
            </a:r>
            <a:endParaRPr sz="2800" dirty="0"/>
          </a:p>
          <a:p>
            <a:pPr eaLnBrk="1" hangingPunct="1"/>
            <a:endParaRPr sz="2800" dirty="0"/>
          </a:p>
          <a:p>
            <a:pPr eaLnBrk="1" hangingPunct="1"/>
            <a:r>
              <a:rPr sz="2800" dirty="0"/>
              <a:t>Ctrl-click and drag to select additional ranges</a:t>
            </a:r>
            <a:endParaRPr sz="2800" dirty="0"/>
          </a:p>
        </p:txBody>
      </p:sp>
      <p:graphicFrame>
        <p:nvGraphicFramePr>
          <p:cNvPr id="57348" name="Object 7"/>
          <p:cNvGraphicFramePr>
            <a:graphicFrameLocks noGrp="1"/>
          </p:cNvGraphicFramePr>
          <p:nvPr>
            <p:ph sz="half" idx="2"/>
          </p:nvPr>
        </p:nvGraphicFramePr>
        <p:xfrm>
          <a:off x="2606675" y="2406650"/>
          <a:ext cx="6313488" cy="3138488"/>
        </p:xfrm>
        <a:graphic>
          <a:graphicData uri="http://schemas.openxmlformats.org/presentationml/2006/ole">
            <mc:AlternateContent xmlns:mc="http://schemas.openxmlformats.org/markup-compatibility/2006">
              <mc:Choice xmlns:v="urn:schemas-microsoft-com:vml" Requires="v">
                <p:oleObj spid="_x0000_s3097" name="" r:id="rId1" imgW="4848225" imgH="2409825" progId="Paint.Picture">
                  <p:embed/>
                </p:oleObj>
              </mc:Choice>
              <mc:Fallback>
                <p:oleObj name="" r:id="rId1" imgW="4848225" imgH="2409825" progId="Paint.Picture">
                  <p:embed/>
                  <p:pic>
                    <p:nvPicPr>
                      <p:cNvPr id="0" name="Picture 3096"/>
                      <p:cNvPicPr/>
                      <p:nvPr/>
                    </p:nvPicPr>
                    <p:blipFill>
                      <a:blip r:embed="rId2"/>
                      <a:stretch>
                        <a:fillRect/>
                      </a:stretch>
                    </p:blipFill>
                    <p:spPr>
                      <a:xfrm>
                        <a:off x="2606675" y="2406650"/>
                        <a:ext cx="6313488" cy="3138488"/>
                      </a:xfrm>
                      <a:prstGeom prst="rect">
                        <a:avLst/>
                      </a:prstGeom>
                      <a:noFill/>
                      <a:ln w="3175">
                        <a:solidFill>
                          <a:schemeClr val="tx1"/>
                        </a:solidFill>
                        <a:miter/>
                      </a:ln>
                    </p:spPr>
                  </p:pic>
                </p:oleObj>
              </mc:Fallback>
            </mc:AlternateContent>
          </a:graphicData>
        </a:graphic>
      </p:graphicFrame>
      <p:sp>
        <p:nvSpPr>
          <p:cNvPr id="57349" name="Line 9"/>
          <p:cNvSpPr/>
          <p:nvPr/>
        </p:nvSpPr>
        <p:spPr>
          <a:xfrm>
            <a:off x="2009775" y="2311400"/>
            <a:ext cx="1620838" cy="614363"/>
          </a:xfrm>
          <a:prstGeom prst="line">
            <a:avLst/>
          </a:prstGeom>
          <a:ln w="50800" cap="flat" cmpd="sng">
            <a:solidFill>
              <a:srgbClr val="9933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57350" name="Line 10"/>
          <p:cNvSpPr/>
          <p:nvPr/>
        </p:nvSpPr>
        <p:spPr>
          <a:xfrm flipV="1">
            <a:off x="2220913" y="3762375"/>
            <a:ext cx="4532312" cy="222250"/>
          </a:xfrm>
          <a:prstGeom prst="line">
            <a:avLst/>
          </a:prstGeom>
          <a:ln w="50800" cap="flat" cmpd="sng">
            <a:solidFill>
              <a:srgbClr val="9933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57351" name="Line 11"/>
          <p:cNvSpPr/>
          <p:nvPr/>
        </p:nvSpPr>
        <p:spPr>
          <a:xfrm>
            <a:off x="2141538" y="4284663"/>
            <a:ext cx="2300287" cy="287337"/>
          </a:xfrm>
          <a:prstGeom prst="line">
            <a:avLst/>
          </a:prstGeom>
          <a:ln w="50800" cap="flat" cmpd="sng">
            <a:solidFill>
              <a:srgbClr val="9933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57352" name="Line 13"/>
          <p:cNvSpPr/>
          <p:nvPr/>
        </p:nvSpPr>
        <p:spPr>
          <a:xfrm>
            <a:off x="5276850" y="4348163"/>
            <a:ext cx="1295400" cy="742950"/>
          </a:xfrm>
          <a:prstGeom prst="line">
            <a:avLst/>
          </a:prstGeom>
          <a:ln w="38100" cap="flat" cmpd="sng">
            <a:solidFill>
              <a:srgbClr val="008000"/>
            </a:solidFill>
            <a:prstDash val="solid"/>
            <a:round/>
            <a:headEnd type="triangl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57353" name="Text Box 12"/>
          <p:cNvSpPr txBox="1"/>
          <p:nvPr/>
        </p:nvSpPr>
        <p:spPr>
          <a:xfrm>
            <a:off x="6510338" y="4979988"/>
            <a:ext cx="2459037" cy="83502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sz="1600" dirty="0">
                <a:latin typeface="Times New Roman" panose="02020603050405020304" pitchFamily="18" charset="0"/>
              </a:rPr>
              <a:t>(This cell is also selected even though it appears white).</a:t>
            </a:r>
            <a:endParaRPr sz="16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59394" name="Rectangle 2"/>
          <p:cNvSpPr>
            <a:spLocks noGrp="1"/>
          </p:cNvSpPr>
          <p:nvPr>
            <p:ph type="title"/>
          </p:nvPr>
        </p:nvSpPr>
        <p:spPr>
          <a:ln/>
        </p:spPr>
        <p:txBody>
          <a:bodyPr wrap="square" lIns="91440" tIns="45720" rIns="91440" bIns="45720" anchor="ctr"/>
          <a:p>
            <a:pPr eaLnBrk="1" hangingPunct="1"/>
            <a:r>
              <a:rPr sz="3200" dirty="0"/>
              <a:t>Selecting entire Rows, entire Columns or all cells on the worksheet.</a:t>
            </a:r>
            <a:endParaRPr sz="3200" dirty="0"/>
          </a:p>
        </p:txBody>
      </p:sp>
      <p:sp>
        <p:nvSpPr>
          <p:cNvPr id="59395" name="Rectangle 3"/>
          <p:cNvSpPr>
            <a:spLocks noGrp="1"/>
          </p:cNvSpPr>
          <p:nvPr>
            <p:ph idx="1"/>
          </p:nvPr>
        </p:nvSpPr>
        <p:spPr>
          <a:ln/>
        </p:spPr>
        <p:txBody>
          <a:bodyPr wrap="square" lIns="91440" tIns="45720" rIns="91440" bIns="45720" anchor="t"/>
          <a:p>
            <a:pPr eaLnBrk="1" hangingPunct="1"/>
            <a:r>
              <a:rPr sz="2400" dirty="0"/>
              <a:t>To select an entire column, click on the letter for the column header. To select several columns, click on the header for the first column and drag to the right.</a:t>
            </a:r>
            <a:endParaRPr sz="2400" dirty="0"/>
          </a:p>
          <a:p>
            <a:pPr eaLnBrk="1" hangingPunct="1"/>
            <a:r>
              <a:rPr sz="2400" dirty="0"/>
              <a:t>To select an entire row, click on the number for the row header. To select several rows, click on the header for the first row and drag down.</a:t>
            </a:r>
            <a:endParaRPr sz="2400" dirty="0"/>
          </a:p>
          <a:p>
            <a:pPr eaLnBrk="1" hangingPunct="1"/>
            <a:r>
              <a:rPr sz="2400" dirty="0"/>
              <a:t>To select all of the cells on the spreadsheet, click on the upper left hand corner of the spreadsheet (where the column headers meet the row headers)</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61442" name="Rectangle 2"/>
          <p:cNvSpPr>
            <a:spLocks noGrp="1"/>
          </p:cNvSpPr>
          <p:nvPr>
            <p:ph type="title"/>
          </p:nvPr>
        </p:nvSpPr>
        <p:spPr>
          <a:xfrm>
            <a:off x="0" y="76200"/>
            <a:ext cx="9144000" cy="709613"/>
          </a:xfrm>
          <a:ln/>
        </p:spPr>
        <p:txBody>
          <a:bodyPr wrap="square" lIns="91440" tIns="45720" rIns="91440" bIns="45720" anchor="ctr"/>
          <a:p>
            <a:pPr eaLnBrk="1" hangingPunct="1"/>
            <a:r>
              <a:rPr sz="4000" dirty="0"/>
              <a:t>Select Entire Columns/Rows/Worksheet</a:t>
            </a:r>
            <a:endParaRPr sz="4000" dirty="0"/>
          </a:p>
        </p:txBody>
      </p:sp>
      <p:sp>
        <p:nvSpPr>
          <p:cNvPr id="61443" name="Rectangle 14"/>
          <p:cNvSpPr>
            <a:spLocks noGrp="1"/>
          </p:cNvSpPr>
          <p:nvPr>
            <p:ph sz="half" idx="1"/>
          </p:nvPr>
        </p:nvSpPr>
        <p:spPr>
          <a:xfrm>
            <a:off x="0" y="766763"/>
            <a:ext cx="4648200" cy="6103937"/>
          </a:xfrm>
          <a:ln/>
        </p:spPr>
        <p:txBody>
          <a:bodyPr wrap="square" lIns="91440" tIns="45720" rIns="91440" bIns="45720" anchor="t"/>
          <a:p>
            <a:pPr eaLnBrk="1" hangingPunct="1">
              <a:buNone/>
            </a:pPr>
            <a:r>
              <a:rPr sz="1600" b="1" dirty="0">
                <a:latin typeface="+mn-lt"/>
                <a:ea typeface="+mn-ea"/>
                <a:cs typeface="+mn-cs"/>
              </a:rPr>
              <a:t>To select </a:t>
            </a:r>
            <a:r>
              <a:rPr sz="1600" b="1" u="sng" dirty="0">
                <a:solidFill>
                  <a:srgbClr val="CC3300"/>
                </a:solidFill>
                <a:latin typeface="+mn-lt"/>
                <a:ea typeface="+mn-ea"/>
                <a:cs typeface="+mn-cs"/>
              </a:rPr>
              <a:t>ENTIRE COLUMN  B</a:t>
            </a:r>
            <a:br>
              <a:rPr sz="1600" b="1" dirty="0">
                <a:latin typeface="+mn-lt"/>
                <a:ea typeface="+mn-ea"/>
                <a:cs typeface="+mn-cs"/>
              </a:rPr>
            </a:br>
            <a:r>
              <a:rPr sz="1600" b="1" dirty="0">
                <a:latin typeface="+mn-lt"/>
                <a:ea typeface="+mn-ea"/>
                <a:cs typeface="+mn-cs"/>
              </a:rPr>
              <a:t>	</a:t>
            </a:r>
            <a:r>
              <a:rPr sz="1200" b="1" dirty="0">
                <a:latin typeface="+mn-lt"/>
                <a:ea typeface="+mn-ea"/>
                <a:cs typeface="+mn-cs"/>
              </a:rPr>
              <a:t>click on “B” column header</a:t>
            </a:r>
            <a:br>
              <a:rPr sz="1200" b="1" dirty="0">
                <a:latin typeface="+mn-lt"/>
                <a:ea typeface="+mn-ea"/>
                <a:cs typeface="+mn-cs"/>
              </a:rPr>
            </a:br>
            <a:endParaRPr sz="12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buNone/>
            </a:pPr>
            <a:r>
              <a:rPr sz="1600" b="1" dirty="0">
                <a:latin typeface="+mn-lt"/>
                <a:ea typeface="+mn-ea"/>
                <a:cs typeface="+mn-cs"/>
              </a:rPr>
              <a:t>To select </a:t>
            </a:r>
            <a:r>
              <a:rPr sz="1600" b="1" u="sng" dirty="0">
                <a:solidFill>
                  <a:srgbClr val="CC3300"/>
                </a:solidFill>
                <a:latin typeface="+mn-lt"/>
                <a:ea typeface="+mn-ea"/>
                <a:cs typeface="+mn-cs"/>
              </a:rPr>
              <a:t>COLUMNS  B,C,D</a:t>
            </a:r>
            <a:br>
              <a:rPr sz="1600" b="1" dirty="0">
                <a:latin typeface="+mn-lt"/>
                <a:ea typeface="+mn-ea"/>
                <a:cs typeface="+mn-cs"/>
              </a:rPr>
            </a:br>
            <a:r>
              <a:rPr sz="1600" b="1" dirty="0">
                <a:latin typeface="+mn-lt"/>
                <a:ea typeface="+mn-ea"/>
                <a:cs typeface="+mn-cs"/>
              </a:rPr>
              <a:t>	</a:t>
            </a:r>
            <a:r>
              <a:rPr sz="1200" b="1" dirty="0">
                <a:latin typeface="+mn-lt"/>
                <a:ea typeface="+mn-ea"/>
                <a:cs typeface="+mn-cs"/>
              </a:rPr>
              <a:t>click on “B” column header and drag to right</a:t>
            </a:r>
            <a:br>
              <a:rPr sz="1600" b="1" dirty="0">
                <a:latin typeface="+mn-lt"/>
                <a:ea typeface="+mn-ea"/>
                <a:cs typeface="+mn-cs"/>
              </a:rPr>
            </a:br>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buNone/>
            </a:pPr>
            <a:r>
              <a:rPr sz="1600" b="1" dirty="0">
                <a:latin typeface="+mn-lt"/>
                <a:ea typeface="+mn-ea"/>
                <a:cs typeface="+mn-cs"/>
              </a:rPr>
              <a:t>To select </a:t>
            </a:r>
            <a:r>
              <a:rPr sz="1600" b="1" u="sng" dirty="0">
                <a:solidFill>
                  <a:srgbClr val="CC3300"/>
                </a:solidFill>
                <a:latin typeface="+mn-lt"/>
                <a:ea typeface="+mn-ea"/>
                <a:cs typeface="+mn-cs"/>
              </a:rPr>
              <a:t>COLUMNS  B,C and F,G,H</a:t>
            </a:r>
            <a:r>
              <a:rPr sz="1600" b="1" dirty="0">
                <a:latin typeface="+mn-lt"/>
                <a:ea typeface="+mn-ea"/>
                <a:cs typeface="+mn-cs"/>
              </a:rPr>
              <a:t> </a:t>
            </a:r>
            <a:endParaRPr sz="1600" b="1" dirty="0">
              <a:latin typeface="+mn-lt"/>
              <a:ea typeface="+mn-ea"/>
              <a:cs typeface="+mn-cs"/>
            </a:endParaRPr>
          </a:p>
          <a:p>
            <a:pPr lvl="1" eaLnBrk="1" hangingPunct="1"/>
            <a:r>
              <a:rPr sz="1200" b="1" dirty="0">
                <a:latin typeface="+mn-lt"/>
                <a:cs typeface="+mn-cs"/>
              </a:rPr>
              <a:t>click on “B” column header, drag to right,</a:t>
            </a:r>
            <a:endParaRPr sz="1200" b="1" dirty="0">
              <a:latin typeface="+mn-lt"/>
              <a:cs typeface="+mn-cs"/>
            </a:endParaRPr>
          </a:p>
          <a:p>
            <a:pPr lvl="1" eaLnBrk="1" hangingPunct="1"/>
            <a:r>
              <a:rPr sz="1200" b="1" dirty="0">
                <a:latin typeface="+mn-lt"/>
                <a:cs typeface="+mn-cs"/>
              </a:rPr>
              <a:t>then Ctrl-Click on “F” column header and drag right</a:t>
            </a:r>
            <a:endParaRPr sz="1200" b="1" dirty="0">
              <a:latin typeface="+mn-lt"/>
              <a:cs typeface="+mn-cs"/>
            </a:endParaRPr>
          </a:p>
        </p:txBody>
      </p:sp>
      <p:sp>
        <p:nvSpPr>
          <p:cNvPr id="61444" name="Rectangle 17"/>
          <p:cNvSpPr>
            <a:spLocks noGrp="1"/>
          </p:cNvSpPr>
          <p:nvPr>
            <p:ph sz="half" idx="2"/>
          </p:nvPr>
        </p:nvSpPr>
        <p:spPr>
          <a:xfrm>
            <a:off x="4565650" y="814388"/>
            <a:ext cx="4578350" cy="6056312"/>
          </a:xfrm>
          <a:ln/>
        </p:spPr>
        <p:txBody>
          <a:bodyPr wrap="square" lIns="91440" tIns="45720" rIns="91440" bIns="45720" anchor="t"/>
          <a:p>
            <a:pPr eaLnBrk="1" hangingPunct="1">
              <a:buNone/>
            </a:pPr>
            <a:r>
              <a:rPr sz="1600" b="1" dirty="0">
                <a:latin typeface="+mn-lt"/>
                <a:ea typeface="+mn-ea"/>
                <a:cs typeface="+mn-cs"/>
              </a:rPr>
              <a:t>To select </a:t>
            </a:r>
            <a:r>
              <a:rPr sz="1600" b="1" u="sng" dirty="0">
                <a:solidFill>
                  <a:srgbClr val="CC3300"/>
                </a:solidFill>
                <a:latin typeface="+mn-lt"/>
                <a:ea typeface="+mn-ea"/>
                <a:cs typeface="+mn-cs"/>
              </a:rPr>
              <a:t>ENTIRE ROW 2</a:t>
            </a:r>
            <a:br>
              <a:rPr sz="1600" b="1" dirty="0">
                <a:latin typeface="+mn-lt"/>
                <a:ea typeface="+mn-ea"/>
                <a:cs typeface="+mn-cs"/>
              </a:rPr>
            </a:br>
            <a:r>
              <a:rPr sz="1600" b="1" dirty="0">
                <a:latin typeface="+mn-lt"/>
                <a:ea typeface="+mn-ea"/>
                <a:cs typeface="+mn-cs"/>
              </a:rPr>
              <a:t>	</a:t>
            </a:r>
            <a:r>
              <a:rPr sz="1200" b="1" dirty="0">
                <a:latin typeface="+mn-lt"/>
                <a:ea typeface="+mn-ea"/>
                <a:cs typeface="+mn-cs"/>
              </a:rPr>
              <a:t>click on “2” row header</a:t>
            </a:r>
            <a:endParaRPr sz="1200" b="1" dirty="0">
              <a:latin typeface="+mn-lt"/>
              <a:ea typeface="+mn-ea"/>
              <a:cs typeface="+mn-cs"/>
            </a:endParaRPr>
          </a:p>
          <a:p>
            <a:pPr eaLnBrk="1" hangingPunct="1"/>
            <a:endParaRPr sz="1200" b="1" dirty="0">
              <a:latin typeface="+mn-lt"/>
              <a:ea typeface="+mn-ea"/>
              <a:cs typeface="+mn-cs"/>
            </a:endParaRPr>
          </a:p>
          <a:p>
            <a:pPr eaLnBrk="1" hangingPunct="1"/>
            <a:endParaRPr sz="12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buNone/>
            </a:pPr>
            <a:r>
              <a:rPr sz="1600" b="1" dirty="0">
                <a:latin typeface="+mn-lt"/>
                <a:ea typeface="+mn-ea"/>
                <a:cs typeface="+mn-cs"/>
              </a:rPr>
              <a:t>To select </a:t>
            </a:r>
            <a:r>
              <a:rPr sz="1600" b="1" u="sng" dirty="0">
                <a:solidFill>
                  <a:srgbClr val="CC3300"/>
                </a:solidFill>
                <a:latin typeface="+mn-lt"/>
                <a:ea typeface="+mn-ea"/>
                <a:cs typeface="+mn-cs"/>
              </a:rPr>
              <a:t>ROWS  2,3 and 5,6,7</a:t>
            </a:r>
            <a:endParaRPr sz="1600" b="1" dirty="0">
              <a:latin typeface="+mn-lt"/>
              <a:ea typeface="+mn-ea"/>
              <a:cs typeface="+mn-cs"/>
            </a:endParaRPr>
          </a:p>
          <a:p>
            <a:pPr lvl="1" eaLnBrk="1" hangingPunct="1"/>
            <a:r>
              <a:rPr sz="1200" b="1" dirty="0">
                <a:latin typeface="+mn-lt"/>
                <a:cs typeface="+mn-cs"/>
              </a:rPr>
              <a:t>click on “2” row header, drag down, </a:t>
            </a:r>
            <a:endParaRPr sz="1200" b="1" dirty="0">
              <a:latin typeface="+mn-lt"/>
              <a:cs typeface="+mn-cs"/>
            </a:endParaRPr>
          </a:p>
          <a:p>
            <a:pPr lvl="1" eaLnBrk="1" hangingPunct="1"/>
            <a:r>
              <a:rPr sz="1200" b="1" dirty="0">
                <a:latin typeface="+mn-lt"/>
                <a:cs typeface="+mn-cs"/>
              </a:rPr>
              <a:t>then Ctrl-Click on “5” row header and drag down</a:t>
            </a:r>
            <a:endParaRPr sz="1200" b="1" dirty="0">
              <a:latin typeface="+mn-lt"/>
              <a:cs typeface="+mn-cs"/>
            </a:endParaRPr>
          </a:p>
          <a:p>
            <a:pPr eaLnBrk="1" hangingPunct="1"/>
            <a:endParaRPr sz="12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endParaRPr sz="1600" b="1" dirty="0">
              <a:latin typeface="+mn-lt"/>
              <a:ea typeface="+mn-ea"/>
              <a:cs typeface="+mn-cs"/>
            </a:endParaRPr>
          </a:p>
          <a:p>
            <a:pPr eaLnBrk="1" hangingPunct="1">
              <a:buNone/>
            </a:pPr>
            <a:r>
              <a:rPr sz="1600" b="1" dirty="0">
                <a:latin typeface="+mn-lt"/>
                <a:ea typeface="+mn-ea"/>
                <a:cs typeface="+mn-cs"/>
              </a:rPr>
              <a:t>To select </a:t>
            </a:r>
            <a:r>
              <a:rPr sz="1600" b="1" u="sng" dirty="0">
                <a:solidFill>
                  <a:srgbClr val="CC3300"/>
                </a:solidFill>
                <a:latin typeface="+mn-lt"/>
                <a:ea typeface="+mn-ea"/>
                <a:cs typeface="+mn-cs"/>
              </a:rPr>
              <a:t>ENTIRE WORKSHEET</a:t>
            </a:r>
            <a:r>
              <a:rPr sz="1600" b="1" dirty="0">
                <a:latin typeface="+mn-lt"/>
                <a:ea typeface="+mn-ea"/>
                <a:cs typeface="+mn-cs"/>
              </a:rPr>
              <a:t> </a:t>
            </a:r>
            <a:br>
              <a:rPr sz="1600" b="1" dirty="0">
                <a:latin typeface="+mn-lt"/>
                <a:ea typeface="+mn-ea"/>
                <a:cs typeface="+mn-cs"/>
              </a:rPr>
            </a:br>
            <a:r>
              <a:rPr sz="1600" b="1" dirty="0">
                <a:latin typeface="+mn-lt"/>
                <a:ea typeface="+mn-ea"/>
                <a:cs typeface="+mn-cs"/>
              </a:rPr>
              <a:t>	</a:t>
            </a:r>
            <a:r>
              <a:rPr sz="1200" b="1" dirty="0">
                <a:latin typeface="+mn-lt"/>
                <a:ea typeface="+mn-ea"/>
                <a:cs typeface="+mn-cs"/>
              </a:rPr>
              <a:t>click on select worksheet button </a:t>
            </a:r>
            <a:br>
              <a:rPr sz="1200" b="1" dirty="0">
                <a:latin typeface="+mn-lt"/>
                <a:ea typeface="+mn-ea"/>
                <a:cs typeface="+mn-cs"/>
              </a:rPr>
            </a:br>
            <a:r>
              <a:rPr sz="1200" b="1" dirty="0">
                <a:latin typeface="+mn-lt"/>
                <a:ea typeface="+mn-ea"/>
                <a:cs typeface="+mn-cs"/>
              </a:rPr>
              <a:t>	(in corner between “1” and “A” buttons)</a:t>
            </a:r>
            <a:endParaRPr sz="1200" b="1" dirty="0">
              <a:latin typeface="+mn-lt"/>
              <a:ea typeface="+mn-ea"/>
              <a:cs typeface="+mn-cs"/>
            </a:endParaRPr>
          </a:p>
          <a:p>
            <a:pPr eaLnBrk="1" hangingPunct="1"/>
            <a:endParaRPr sz="1200" b="1" dirty="0">
              <a:latin typeface="+mn-lt"/>
              <a:ea typeface="+mn-ea"/>
              <a:cs typeface="+mn-cs"/>
            </a:endParaRPr>
          </a:p>
          <a:p>
            <a:pPr eaLnBrk="1" hangingPunct="1"/>
            <a:endParaRPr sz="1600" b="1" dirty="0">
              <a:latin typeface="+mn-lt"/>
              <a:ea typeface="+mn-ea"/>
              <a:cs typeface="+mn-cs"/>
            </a:endParaRPr>
          </a:p>
        </p:txBody>
      </p:sp>
      <p:graphicFrame>
        <p:nvGraphicFramePr>
          <p:cNvPr id="61445" name="Object 4"/>
          <p:cNvGraphicFramePr>
            <a:graphicFrameLocks noGrp="1"/>
          </p:cNvGraphicFramePr>
          <p:nvPr>
            <p:ph sz="half" idx="1"/>
          </p:nvPr>
        </p:nvGraphicFramePr>
        <p:xfrm>
          <a:off x="985838" y="3609975"/>
          <a:ext cx="3352800" cy="893763"/>
        </p:xfrm>
        <a:graphic>
          <a:graphicData uri="http://schemas.openxmlformats.org/presentationml/2006/ole">
            <mc:AlternateContent xmlns:mc="http://schemas.openxmlformats.org/markup-compatibility/2006">
              <mc:Choice xmlns:v="urn:schemas-microsoft-com:vml" Requires="v">
                <p:oleObj spid="_x0000_s3098" name="" r:id="rId1" imgW="3352800" imgH="895350" progId="Paint.Picture">
                  <p:embed/>
                </p:oleObj>
              </mc:Choice>
              <mc:Fallback>
                <p:oleObj name="" r:id="rId1" imgW="3352800" imgH="895350" progId="Paint.Picture">
                  <p:embed/>
                  <p:pic>
                    <p:nvPicPr>
                      <p:cNvPr id="0" name="Picture 3097"/>
                      <p:cNvPicPr/>
                      <p:nvPr/>
                    </p:nvPicPr>
                    <p:blipFill>
                      <a:blip r:embed="rId2"/>
                      <a:stretch>
                        <a:fillRect/>
                      </a:stretch>
                    </p:blipFill>
                    <p:spPr>
                      <a:xfrm>
                        <a:off x="985838" y="3609975"/>
                        <a:ext cx="3352800" cy="893763"/>
                      </a:xfrm>
                      <a:prstGeom prst="rect">
                        <a:avLst/>
                      </a:prstGeom>
                      <a:noFill/>
                      <a:ln w="3175">
                        <a:solidFill>
                          <a:schemeClr val="tx1"/>
                        </a:solidFill>
                        <a:miter/>
                      </a:ln>
                    </p:spPr>
                  </p:pic>
                </p:oleObj>
              </mc:Fallback>
            </mc:AlternateContent>
          </a:graphicData>
        </a:graphic>
      </p:graphicFrame>
      <p:graphicFrame>
        <p:nvGraphicFramePr>
          <p:cNvPr id="61446" name="Object 6"/>
          <p:cNvGraphicFramePr>
            <a:graphicFrameLocks noGrp="1"/>
          </p:cNvGraphicFramePr>
          <p:nvPr>
            <p:ph sz="half" idx="1"/>
          </p:nvPr>
        </p:nvGraphicFramePr>
        <p:xfrm>
          <a:off x="87313" y="6027738"/>
          <a:ext cx="4343400" cy="658812"/>
        </p:xfrm>
        <a:graphic>
          <a:graphicData uri="http://schemas.openxmlformats.org/presentationml/2006/ole">
            <mc:AlternateContent xmlns:mc="http://schemas.openxmlformats.org/markup-compatibility/2006">
              <mc:Choice xmlns:v="urn:schemas-microsoft-com:vml" Requires="v">
                <p:oleObj spid="_x0000_s3099" name="" r:id="rId3" imgW="5781675" imgH="876300" progId="Paint.Picture">
                  <p:embed/>
                </p:oleObj>
              </mc:Choice>
              <mc:Fallback>
                <p:oleObj name="" r:id="rId3" imgW="5781675" imgH="876300" progId="Paint.Picture">
                  <p:embed/>
                  <p:pic>
                    <p:nvPicPr>
                      <p:cNvPr id="0" name="Picture 3098"/>
                      <p:cNvPicPr/>
                      <p:nvPr/>
                    </p:nvPicPr>
                    <p:blipFill>
                      <a:blip r:embed="rId4"/>
                      <a:stretch>
                        <a:fillRect/>
                      </a:stretch>
                    </p:blipFill>
                    <p:spPr>
                      <a:xfrm>
                        <a:off x="87313" y="6027738"/>
                        <a:ext cx="4343400" cy="658812"/>
                      </a:xfrm>
                      <a:prstGeom prst="rect">
                        <a:avLst/>
                      </a:prstGeom>
                      <a:noFill/>
                      <a:ln w="3175">
                        <a:solidFill>
                          <a:schemeClr val="tx1"/>
                        </a:solidFill>
                        <a:miter/>
                      </a:ln>
                    </p:spPr>
                  </p:pic>
                </p:oleObj>
              </mc:Fallback>
            </mc:AlternateContent>
          </a:graphicData>
        </a:graphic>
      </p:graphicFrame>
      <p:graphicFrame>
        <p:nvGraphicFramePr>
          <p:cNvPr id="61447" name="Object 10"/>
          <p:cNvGraphicFramePr>
            <a:graphicFrameLocks noGrp="1"/>
          </p:cNvGraphicFramePr>
          <p:nvPr>
            <p:ph sz="half" idx="1"/>
          </p:nvPr>
        </p:nvGraphicFramePr>
        <p:xfrm>
          <a:off x="6821488" y="3209925"/>
          <a:ext cx="2200275" cy="1495425"/>
        </p:xfrm>
        <a:graphic>
          <a:graphicData uri="http://schemas.openxmlformats.org/presentationml/2006/ole">
            <mc:AlternateContent xmlns:mc="http://schemas.openxmlformats.org/markup-compatibility/2006">
              <mc:Choice xmlns:v="urn:schemas-microsoft-com:vml" Requires="v">
                <p:oleObj spid="_x0000_s3100" name="" r:id="rId5" imgW="2200275" imgH="1495425" progId="Paint.Picture">
                  <p:embed/>
                </p:oleObj>
              </mc:Choice>
              <mc:Fallback>
                <p:oleObj name="" r:id="rId5" imgW="2200275" imgH="1495425" progId="Paint.Picture">
                  <p:embed/>
                  <p:pic>
                    <p:nvPicPr>
                      <p:cNvPr id="0" name="Picture 3099"/>
                      <p:cNvPicPr/>
                      <p:nvPr/>
                    </p:nvPicPr>
                    <p:blipFill>
                      <a:blip r:embed="rId6"/>
                      <a:stretch>
                        <a:fillRect/>
                      </a:stretch>
                    </p:blipFill>
                    <p:spPr>
                      <a:xfrm>
                        <a:off x="6821488" y="3209925"/>
                        <a:ext cx="2200275" cy="1495425"/>
                      </a:xfrm>
                      <a:prstGeom prst="rect">
                        <a:avLst/>
                      </a:prstGeom>
                      <a:noFill/>
                      <a:ln w="3175">
                        <a:solidFill>
                          <a:schemeClr val="tx1"/>
                        </a:solidFill>
                        <a:miter/>
                      </a:ln>
                    </p:spPr>
                  </p:pic>
                </p:oleObj>
              </mc:Fallback>
            </mc:AlternateContent>
          </a:graphicData>
        </a:graphic>
      </p:graphicFrame>
      <p:graphicFrame>
        <p:nvGraphicFramePr>
          <p:cNvPr id="61448" name="Object 12"/>
          <p:cNvGraphicFramePr/>
          <p:nvPr/>
        </p:nvGraphicFramePr>
        <p:xfrm>
          <a:off x="6272213" y="5762625"/>
          <a:ext cx="2400300" cy="1095375"/>
        </p:xfrm>
        <a:graphic>
          <a:graphicData uri="http://schemas.openxmlformats.org/presentationml/2006/ole">
            <mc:AlternateContent xmlns:mc="http://schemas.openxmlformats.org/markup-compatibility/2006">
              <mc:Choice xmlns:v="urn:schemas-microsoft-com:vml" Requires="v">
                <p:oleObj spid="_x0000_s3101" name="" r:id="rId7" imgW="2400300" imgH="1095375" progId="Paint.Picture">
                  <p:embed/>
                </p:oleObj>
              </mc:Choice>
              <mc:Fallback>
                <p:oleObj name="" r:id="rId7" imgW="2400300" imgH="1095375" progId="Paint.Picture">
                  <p:embed/>
                  <p:pic>
                    <p:nvPicPr>
                      <p:cNvPr id="0" name="Picture 3100"/>
                      <p:cNvPicPr/>
                      <p:nvPr/>
                    </p:nvPicPr>
                    <p:blipFill>
                      <a:blip r:embed="rId8"/>
                      <a:stretch>
                        <a:fillRect/>
                      </a:stretch>
                    </p:blipFill>
                    <p:spPr>
                      <a:xfrm>
                        <a:off x="6272213" y="5762625"/>
                        <a:ext cx="2400300" cy="1095375"/>
                      </a:xfrm>
                      <a:prstGeom prst="rect">
                        <a:avLst/>
                      </a:prstGeom>
                      <a:noFill/>
                      <a:ln w="3175" cap="flat" cmpd="sng">
                        <a:solidFill>
                          <a:schemeClr val="tx1"/>
                        </a:solidFill>
                        <a:prstDash val="solid"/>
                        <a:miter/>
                        <a:headEnd type="none" w="med" len="med"/>
                        <a:tailEnd type="none" w="med" len="med"/>
                      </a:ln>
                    </p:spPr>
                  </p:pic>
                </p:oleObj>
              </mc:Fallback>
            </mc:AlternateContent>
          </a:graphicData>
        </a:graphic>
      </p:graphicFrame>
      <p:graphicFrame>
        <p:nvGraphicFramePr>
          <p:cNvPr id="61449" name="Object 13"/>
          <p:cNvGraphicFramePr/>
          <p:nvPr/>
        </p:nvGraphicFramePr>
        <p:xfrm>
          <a:off x="1279525" y="1419225"/>
          <a:ext cx="2171700" cy="914400"/>
        </p:xfrm>
        <a:graphic>
          <a:graphicData uri="http://schemas.openxmlformats.org/presentationml/2006/ole">
            <mc:AlternateContent xmlns:mc="http://schemas.openxmlformats.org/markup-compatibility/2006">
              <mc:Choice xmlns:v="urn:schemas-microsoft-com:vml" Requires="v">
                <p:oleObj spid="_x0000_s3102" name="" r:id="rId9" imgW="2171700" imgH="914400" progId="Paint.Picture">
                  <p:embed/>
                </p:oleObj>
              </mc:Choice>
              <mc:Fallback>
                <p:oleObj name="" r:id="rId9" imgW="2171700" imgH="914400" progId="Paint.Picture">
                  <p:embed/>
                  <p:pic>
                    <p:nvPicPr>
                      <p:cNvPr id="0" name="Picture 3101"/>
                      <p:cNvPicPr/>
                      <p:nvPr/>
                    </p:nvPicPr>
                    <p:blipFill>
                      <a:blip r:embed="rId10"/>
                      <a:stretch>
                        <a:fillRect/>
                      </a:stretch>
                    </p:blipFill>
                    <p:spPr>
                      <a:xfrm>
                        <a:off x="1279525" y="1419225"/>
                        <a:ext cx="2171700" cy="914400"/>
                      </a:xfrm>
                      <a:prstGeom prst="rect">
                        <a:avLst/>
                      </a:prstGeom>
                      <a:noFill/>
                      <a:ln w="3175" cap="flat" cmpd="sng">
                        <a:solidFill>
                          <a:schemeClr val="tx1"/>
                        </a:solidFill>
                        <a:prstDash val="solid"/>
                        <a:miter/>
                        <a:headEnd type="none" w="med" len="med"/>
                        <a:tailEnd type="none" w="med" len="med"/>
                      </a:ln>
                    </p:spPr>
                  </p:pic>
                </p:oleObj>
              </mc:Fallback>
            </mc:AlternateContent>
          </a:graphicData>
        </a:graphic>
      </p:graphicFrame>
      <p:graphicFrame>
        <p:nvGraphicFramePr>
          <p:cNvPr id="61450" name="Object 15"/>
          <p:cNvGraphicFramePr>
            <a:graphicFrameLocks noGrp="1" noChangeAspect="1"/>
          </p:cNvGraphicFramePr>
          <p:nvPr>
            <p:ph sz="half" idx="1"/>
          </p:nvPr>
        </p:nvGraphicFramePr>
        <p:xfrm>
          <a:off x="6477000" y="1447800"/>
          <a:ext cx="2514600" cy="763588"/>
        </p:xfrm>
        <a:graphic>
          <a:graphicData uri="http://schemas.openxmlformats.org/presentationml/2006/ole">
            <mc:AlternateContent xmlns:mc="http://schemas.openxmlformats.org/markup-compatibility/2006">
              <mc:Choice xmlns:v="urn:schemas-microsoft-com:vml" Requires="v">
                <p:oleObj spid="_x0000_s3103" name="" r:id="rId11" imgW="2505075" imgH="781050" progId="Paint.Picture">
                  <p:embed/>
                </p:oleObj>
              </mc:Choice>
              <mc:Fallback>
                <p:oleObj name="" r:id="rId11" imgW="2505075" imgH="781050" progId="Paint.Picture">
                  <p:embed/>
                  <p:pic>
                    <p:nvPicPr>
                      <p:cNvPr id="0" name="Picture 3102"/>
                      <p:cNvPicPr/>
                      <p:nvPr/>
                    </p:nvPicPr>
                    <p:blipFill>
                      <a:blip r:embed="rId12"/>
                      <a:stretch>
                        <a:fillRect/>
                      </a:stretch>
                    </p:blipFill>
                    <p:spPr>
                      <a:xfrm>
                        <a:off x="6477000" y="1447800"/>
                        <a:ext cx="2514600" cy="763588"/>
                      </a:xfrm>
                      <a:prstGeom prst="rect">
                        <a:avLst/>
                      </a:prstGeom>
                      <a:noFill/>
                      <a:ln w="3175">
                        <a:solidFill>
                          <a:schemeClr val="tx1"/>
                        </a:solidFill>
                        <a:miter/>
                      </a:ln>
                    </p:spPr>
                  </p:pic>
                </p:oleObj>
              </mc:Fallback>
            </mc:AlternateContent>
          </a:graphicData>
        </a:graphic>
      </p:graphicFrame>
      <p:sp>
        <p:nvSpPr>
          <p:cNvPr id="61451" name="Oval 19"/>
          <p:cNvSpPr/>
          <p:nvPr/>
        </p:nvSpPr>
        <p:spPr>
          <a:xfrm>
            <a:off x="6205538" y="5630863"/>
            <a:ext cx="430212" cy="403225"/>
          </a:xfrm>
          <a:prstGeom prst="ellipse">
            <a:avLst/>
          </a:prstGeom>
          <a:noFill/>
          <a:ln w="25400"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61452" name="Line 22"/>
          <p:cNvSpPr/>
          <p:nvPr/>
        </p:nvSpPr>
        <p:spPr>
          <a:xfrm flipH="1" flipV="1">
            <a:off x="5799138" y="5761038"/>
            <a:ext cx="446087" cy="38100"/>
          </a:xfrm>
          <a:prstGeom prst="line">
            <a:avLst/>
          </a:prstGeom>
          <a:ln w="2540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53" name="Oval 23"/>
          <p:cNvSpPr/>
          <p:nvPr/>
        </p:nvSpPr>
        <p:spPr>
          <a:xfrm>
            <a:off x="6261100" y="1654175"/>
            <a:ext cx="568325" cy="395288"/>
          </a:xfrm>
          <a:prstGeom prst="ellipse">
            <a:avLst/>
          </a:prstGeom>
          <a:noFill/>
          <a:ln w="28575"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61454" name="Oval 24"/>
          <p:cNvSpPr/>
          <p:nvPr/>
        </p:nvSpPr>
        <p:spPr>
          <a:xfrm>
            <a:off x="6688138" y="3536950"/>
            <a:ext cx="469900" cy="209550"/>
          </a:xfrm>
          <a:prstGeom prst="ellipse">
            <a:avLst/>
          </a:prstGeom>
          <a:noFill/>
          <a:ln w="28575"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61455" name="Oval 25"/>
          <p:cNvSpPr/>
          <p:nvPr/>
        </p:nvSpPr>
        <p:spPr>
          <a:xfrm>
            <a:off x="6700838" y="3992563"/>
            <a:ext cx="395287" cy="236537"/>
          </a:xfrm>
          <a:prstGeom prst="ellipse">
            <a:avLst/>
          </a:prstGeom>
          <a:noFill/>
          <a:ln w="28575"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61456" name="Text Box 26"/>
          <p:cNvSpPr txBox="1"/>
          <p:nvPr/>
        </p:nvSpPr>
        <p:spPr>
          <a:xfrm>
            <a:off x="4759325" y="1616075"/>
            <a:ext cx="715963"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r>
              <a:rPr sz="1600" dirty="0">
                <a:solidFill>
                  <a:srgbClr val="CC3300"/>
                </a:solidFill>
                <a:latin typeface="Times New Roman" panose="02020603050405020304" pitchFamily="18" charset="0"/>
              </a:rPr>
              <a:t>Click</a:t>
            </a:r>
            <a:endParaRPr sz="1600" dirty="0">
              <a:solidFill>
                <a:srgbClr val="CC3300"/>
              </a:solidFill>
              <a:latin typeface="Times New Roman" panose="02020603050405020304" pitchFamily="18" charset="0"/>
            </a:endParaRPr>
          </a:p>
        </p:txBody>
      </p:sp>
      <p:sp>
        <p:nvSpPr>
          <p:cNvPr id="61457" name="Line 27"/>
          <p:cNvSpPr/>
          <p:nvPr/>
        </p:nvSpPr>
        <p:spPr>
          <a:xfrm>
            <a:off x="5486400" y="1751013"/>
            <a:ext cx="754063" cy="61912"/>
          </a:xfrm>
          <a:prstGeom prst="line">
            <a:avLst/>
          </a:prstGeom>
          <a:ln w="2857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58" name="Oval 28"/>
          <p:cNvSpPr/>
          <p:nvPr/>
        </p:nvSpPr>
        <p:spPr>
          <a:xfrm>
            <a:off x="2033588" y="1350963"/>
            <a:ext cx="815975" cy="395287"/>
          </a:xfrm>
          <a:prstGeom prst="ellipse">
            <a:avLst/>
          </a:prstGeom>
          <a:noFill/>
          <a:ln w="28575"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61459" name="Text Box 29"/>
          <p:cNvSpPr txBox="1"/>
          <p:nvPr/>
        </p:nvSpPr>
        <p:spPr>
          <a:xfrm>
            <a:off x="284163" y="1522413"/>
            <a:ext cx="715962"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r>
              <a:rPr sz="1600" dirty="0">
                <a:solidFill>
                  <a:srgbClr val="CC3300"/>
                </a:solidFill>
                <a:latin typeface="Times New Roman" panose="02020603050405020304" pitchFamily="18" charset="0"/>
              </a:rPr>
              <a:t>Click</a:t>
            </a:r>
            <a:endParaRPr sz="1600" dirty="0">
              <a:solidFill>
                <a:srgbClr val="CC3300"/>
              </a:solidFill>
              <a:latin typeface="Times New Roman" panose="02020603050405020304" pitchFamily="18" charset="0"/>
            </a:endParaRPr>
          </a:p>
        </p:txBody>
      </p:sp>
      <p:sp>
        <p:nvSpPr>
          <p:cNvPr id="61460" name="Line 30"/>
          <p:cNvSpPr/>
          <p:nvPr/>
        </p:nvSpPr>
        <p:spPr>
          <a:xfrm flipV="1">
            <a:off x="974725" y="1509713"/>
            <a:ext cx="1038225" cy="196850"/>
          </a:xfrm>
          <a:prstGeom prst="line">
            <a:avLst/>
          </a:prstGeom>
          <a:ln w="2857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61" name="Oval 31"/>
          <p:cNvSpPr/>
          <p:nvPr/>
        </p:nvSpPr>
        <p:spPr>
          <a:xfrm>
            <a:off x="1766888" y="3373438"/>
            <a:ext cx="815975" cy="531812"/>
          </a:xfrm>
          <a:prstGeom prst="ellipse">
            <a:avLst/>
          </a:prstGeom>
          <a:noFill/>
          <a:ln w="28575"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61462" name="Line 34"/>
          <p:cNvSpPr/>
          <p:nvPr/>
        </p:nvSpPr>
        <p:spPr>
          <a:xfrm flipV="1">
            <a:off x="2554288" y="3546475"/>
            <a:ext cx="1023937" cy="12700"/>
          </a:xfrm>
          <a:prstGeom prst="line">
            <a:avLst/>
          </a:prstGeom>
          <a:ln w="38100" cap="flat" cmpd="sng">
            <a:solidFill>
              <a:srgbClr val="FF0000"/>
            </a:solidFill>
            <a:prstDash val="solid"/>
            <a:round/>
            <a:headEnd type="none" w="med" len="med"/>
            <a:tailEnd type="triangle" w="lg" len="lg"/>
          </a:ln>
        </p:spPr>
        <p:txBody>
          <a:bodyPr anchor="t"/>
          <a:p>
            <a:endParaRPr lang="en-US" altLang="en-US" sz="1800">
              <a:latin typeface="Times New Roman" panose="02020603050405020304" pitchFamily="18" charset="0"/>
              <a:ea typeface="Arial" panose="020B0604020202020204" pitchFamily="34" charset="0"/>
            </a:endParaRPr>
          </a:p>
        </p:txBody>
      </p:sp>
      <p:sp>
        <p:nvSpPr>
          <p:cNvPr id="61463" name="Text Box 35"/>
          <p:cNvSpPr txBox="1"/>
          <p:nvPr/>
        </p:nvSpPr>
        <p:spPr>
          <a:xfrm>
            <a:off x="2711450" y="3284538"/>
            <a:ext cx="628650" cy="304800"/>
          </a:xfrm>
          <a:prstGeom prst="rect">
            <a:avLst/>
          </a:prstGeom>
          <a:noFill/>
          <a:ln w="28575">
            <a:noFill/>
          </a:ln>
        </p:spPr>
        <p:txBody>
          <a:bodyPr anchor="t">
            <a:spAutoFit/>
          </a:bodyPr>
          <a:p>
            <a:r>
              <a:rPr sz="1800" b="0" dirty="0">
                <a:solidFill>
                  <a:srgbClr val="CC3300"/>
                </a:solidFill>
                <a:latin typeface="Times New Roman" panose="02020603050405020304" pitchFamily="18" charset="0"/>
              </a:rPr>
              <a:t>drag</a:t>
            </a:r>
            <a:endParaRPr sz="1800" b="0" dirty="0">
              <a:solidFill>
                <a:srgbClr val="CC3300"/>
              </a:solidFill>
              <a:latin typeface="Times New Roman" panose="02020603050405020304" pitchFamily="18" charset="0"/>
            </a:endParaRPr>
          </a:p>
        </p:txBody>
      </p:sp>
      <p:sp>
        <p:nvSpPr>
          <p:cNvPr id="61464" name="Text Box 37"/>
          <p:cNvSpPr txBox="1"/>
          <p:nvPr/>
        </p:nvSpPr>
        <p:spPr>
          <a:xfrm>
            <a:off x="80963" y="3357563"/>
            <a:ext cx="715962"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r>
              <a:rPr sz="1600" dirty="0">
                <a:solidFill>
                  <a:srgbClr val="CC3300"/>
                </a:solidFill>
                <a:latin typeface="Times New Roman" panose="02020603050405020304" pitchFamily="18" charset="0"/>
              </a:rPr>
              <a:t>Click</a:t>
            </a:r>
            <a:endParaRPr sz="1600" dirty="0">
              <a:solidFill>
                <a:srgbClr val="CC3300"/>
              </a:solidFill>
              <a:latin typeface="Times New Roman" panose="02020603050405020304" pitchFamily="18" charset="0"/>
            </a:endParaRPr>
          </a:p>
        </p:txBody>
      </p:sp>
      <p:sp>
        <p:nvSpPr>
          <p:cNvPr id="61465" name="Line 38"/>
          <p:cNvSpPr/>
          <p:nvPr/>
        </p:nvSpPr>
        <p:spPr>
          <a:xfrm>
            <a:off x="784225" y="3503613"/>
            <a:ext cx="987425" cy="61912"/>
          </a:xfrm>
          <a:prstGeom prst="line">
            <a:avLst/>
          </a:prstGeom>
          <a:ln w="2857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66" name="Oval 41"/>
          <p:cNvSpPr/>
          <p:nvPr/>
        </p:nvSpPr>
        <p:spPr>
          <a:xfrm>
            <a:off x="641350" y="6000750"/>
            <a:ext cx="531813" cy="182563"/>
          </a:xfrm>
          <a:prstGeom prst="ellipse">
            <a:avLst/>
          </a:prstGeom>
          <a:noFill/>
          <a:ln w="28575"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61467" name="Line 42"/>
          <p:cNvSpPr/>
          <p:nvPr/>
        </p:nvSpPr>
        <p:spPr>
          <a:xfrm>
            <a:off x="1084263" y="5992813"/>
            <a:ext cx="554037" cy="11112"/>
          </a:xfrm>
          <a:prstGeom prst="line">
            <a:avLst/>
          </a:prstGeom>
          <a:ln w="38100" cap="flat" cmpd="sng">
            <a:solidFill>
              <a:srgbClr val="FF0000"/>
            </a:solidFill>
            <a:prstDash val="solid"/>
            <a:round/>
            <a:headEnd type="none" w="med" len="med"/>
            <a:tailEnd type="triangle" w="lg" len="lg"/>
          </a:ln>
        </p:spPr>
        <p:txBody>
          <a:bodyPr anchor="t"/>
          <a:p>
            <a:endParaRPr lang="en-US" altLang="en-US" sz="1800">
              <a:latin typeface="Times New Roman" panose="02020603050405020304" pitchFamily="18" charset="0"/>
              <a:ea typeface="Arial" panose="020B0604020202020204" pitchFamily="34" charset="0"/>
            </a:endParaRPr>
          </a:p>
        </p:txBody>
      </p:sp>
      <p:sp>
        <p:nvSpPr>
          <p:cNvPr id="61468" name="Text Box 43"/>
          <p:cNvSpPr txBox="1"/>
          <p:nvPr/>
        </p:nvSpPr>
        <p:spPr>
          <a:xfrm>
            <a:off x="981075" y="5718175"/>
            <a:ext cx="628650" cy="304800"/>
          </a:xfrm>
          <a:prstGeom prst="rect">
            <a:avLst/>
          </a:prstGeom>
          <a:noFill/>
          <a:ln w="28575">
            <a:noFill/>
          </a:ln>
        </p:spPr>
        <p:txBody>
          <a:bodyPr anchor="t">
            <a:spAutoFit/>
          </a:bodyPr>
          <a:p>
            <a:r>
              <a:rPr sz="1800" dirty="0">
                <a:solidFill>
                  <a:srgbClr val="CC3300"/>
                </a:solidFill>
                <a:latin typeface="Times New Roman" panose="02020603050405020304" pitchFamily="18" charset="0"/>
              </a:rPr>
              <a:t>drag</a:t>
            </a:r>
            <a:endParaRPr sz="1800" dirty="0">
              <a:solidFill>
                <a:srgbClr val="CC3300"/>
              </a:solidFill>
              <a:latin typeface="Times New Roman" panose="02020603050405020304" pitchFamily="18" charset="0"/>
            </a:endParaRPr>
          </a:p>
        </p:txBody>
      </p:sp>
      <p:sp>
        <p:nvSpPr>
          <p:cNvPr id="61469" name="Line 45"/>
          <p:cNvSpPr/>
          <p:nvPr/>
        </p:nvSpPr>
        <p:spPr>
          <a:xfrm>
            <a:off x="411163" y="5818188"/>
            <a:ext cx="295275" cy="227012"/>
          </a:xfrm>
          <a:prstGeom prst="line">
            <a:avLst/>
          </a:prstGeom>
          <a:ln w="2857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70" name="Text Box 46"/>
          <p:cNvSpPr txBox="1"/>
          <p:nvPr/>
        </p:nvSpPr>
        <p:spPr>
          <a:xfrm>
            <a:off x="4760913" y="3271838"/>
            <a:ext cx="1752600" cy="311150"/>
          </a:xfrm>
          <a:prstGeom prst="rect">
            <a:avLst/>
          </a:prstGeom>
          <a:solidFill>
            <a:schemeClr val="bg1"/>
          </a:solidFill>
          <a:ln w="6350" cap="flat" cmpd="sng">
            <a:solidFill>
              <a:srgbClr val="FF0000"/>
            </a:solidFill>
            <a:prstDash val="solid"/>
            <a:miter/>
            <a:headEnd type="none" w="med" len="med"/>
            <a:tailEnd type="none" w="med" len="med"/>
          </a:ln>
        </p:spPr>
        <p:txBody>
          <a:bodyPr anchor="t">
            <a:spAutoFit/>
          </a:bodyPr>
          <a:p>
            <a:r>
              <a:rPr sz="1800" b="0" u="sng" dirty="0">
                <a:solidFill>
                  <a:srgbClr val="CC3300"/>
                </a:solidFill>
                <a:latin typeface="Times New Roman" panose="02020603050405020304" pitchFamily="18" charset="0"/>
              </a:rPr>
              <a:t>Click</a:t>
            </a:r>
            <a:r>
              <a:rPr sz="1800" b="0" dirty="0">
                <a:solidFill>
                  <a:srgbClr val="CC3300"/>
                </a:solidFill>
                <a:latin typeface="Times New Roman" panose="02020603050405020304" pitchFamily="18" charset="0"/>
              </a:rPr>
              <a:t> and drag down</a:t>
            </a:r>
            <a:endParaRPr sz="1800" b="0" dirty="0">
              <a:solidFill>
                <a:srgbClr val="CC3300"/>
              </a:solidFill>
              <a:latin typeface="Times New Roman" panose="02020603050405020304" pitchFamily="18" charset="0"/>
            </a:endParaRPr>
          </a:p>
        </p:txBody>
      </p:sp>
      <p:sp>
        <p:nvSpPr>
          <p:cNvPr id="61471" name="Line 47"/>
          <p:cNvSpPr/>
          <p:nvPr/>
        </p:nvSpPr>
        <p:spPr>
          <a:xfrm>
            <a:off x="6491288" y="3432175"/>
            <a:ext cx="184150" cy="196850"/>
          </a:xfrm>
          <a:prstGeom prst="line">
            <a:avLst/>
          </a:prstGeom>
          <a:ln w="952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72" name="Text Box 48"/>
          <p:cNvSpPr txBox="1"/>
          <p:nvPr/>
        </p:nvSpPr>
        <p:spPr>
          <a:xfrm>
            <a:off x="4938713" y="3716338"/>
            <a:ext cx="1308100" cy="523875"/>
          </a:xfrm>
          <a:prstGeom prst="rect">
            <a:avLst/>
          </a:prstGeom>
          <a:solidFill>
            <a:schemeClr val="bg1"/>
          </a:solidFill>
          <a:ln w="6350" cap="flat" cmpd="sng">
            <a:solidFill>
              <a:srgbClr val="FF0000"/>
            </a:solidFill>
            <a:prstDash val="solid"/>
            <a:miter/>
            <a:headEnd type="none" w="med" len="med"/>
            <a:tailEnd type="none" w="med" len="med"/>
          </a:ln>
        </p:spPr>
        <p:txBody>
          <a:bodyPr anchor="t">
            <a:spAutoFit/>
          </a:bodyPr>
          <a:p>
            <a:r>
              <a:rPr sz="1800" b="0" dirty="0">
                <a:solidFill>
                  <a:srgbClr val="CC3300"/>
                </a:solidFill>
                <a:latin typeface="Times New Roman" panose="02020603050405020304" pitchFamily="18" charset="0"/>
              </a:rPr>
              <a:t>then </a:t>
            </a:r>
            <a:r>
              <a:rPr sz="1800" b="0" u="sng" dirty="0">
                <a:solidFill>
                  <a:srgbClr val="CC3300"/>
                </a:solidFill>
                <a:latin typeface="Times New Roman" panose="02020603050405020304" pitchFamily="18" charset="0"/>
              </a:rPr>
              <a:t>Ctrl-Click</a:t>
            </a:r>
            <a:r>
              <a:rPr sz="1800" b="0" dirty="0">
                <a:solidFill>
                  <a:srgbClr val="CC3300"/>
                </a:solidFill>
                <a:latin typeface="Times New Roman" panose="02020603050405020304" pitchFamily="18" charset="0"/>
              </a:rPr>
              <a:t> and drag down</a:t>
            </a:r>
            <a:endParaRPr sz="1800" b="0" dirty="0">
              <a:solidFill>
                <a:srgbClr val="CC3300"/>
              </a:solidFill>
              <a:latin typeface="Times New Roman" panose="02020603050405020304" pitchFamily="18" charset="0"/>
            </a:endParaRPr>
          </a:p>
        </p:txBody>
      </p:sp>
      <p:sp>
        <p:nvSpPr>
          <p:cNvPr id="61473" name="Line 49"/>
          <p:cNvSpPr/>
          <p:nvPr/>
        </p:nvSpPr>
        <p:spPr>
          <a:xfrm>
            <a:off x="6223000" y="3979863"/>
            <a:ext cx="455613" cy="109537"/>
          </a:xfrm>
          <a:prstGeom prst="line">
            <a:avLst/>
          </a:prstGeom>
          <a:ln w="952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74" name="Text Box 51"/>
          <p:cNvSpPr txBox="1"/>
          <p:nvPr/>
        </p:nvSpPr>
        <p:spPr>
          <a:xfrm>
            <a:off x="5203825" y="5629275"/>
            <a:ext cx="715963" cy="35560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r>
              <a:rPr sz="1600" dirty="0">
                <a:solidFill>
                  <a:srgbClr val="CC3300"/>
                </a:solidFill>
                <a:latin typeface="Times New Roman" panose="02020603050405020304" pitchFamily="18" charset="0"/>
              </a:rPr>
              <a:t>Click</a:t>
            </a:r>
            <a:endParaRPr sz="1600" dirty="0">
              <a:solidFill>
                <a:srgbClr val="CC3300"/>
              </a:solidFill>
              <a:latin typeface="Times New Roman" panose="02020603050405020304" pitchFamily="18" charset="0"/>
            </a:endParaRPr>
          </a:p>
        </p:txBody>
      </p:sp>
      <p:sp>
        <p:nvSpPr>
          <p:cNvPr id="61475" name="Oval 53"/>
          <p:cNvSpPr/>
          <p:nvPr/>
        </p:nvSpPr>
        <p:spPr>
          <a:xfrm>
            <a:off x="2520950" y="6000750"/>
            <a:ext cx="531813" cy="182563"/>
          </a:xfrm>
          <a:prstGeom prst="ellipse">
            <a:avLst/>
          </a:prstGeom>
          <a:noFill/>
          <a:ln w="28575"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61476" name="Line 54"/>
          <p:cNvSpPr/>
          <p:nvPr/>
        </p:nvSpPr>
        <p:spPr>
          <a:xfrm>
            <a:off x="2963863" y="5992813"/>
            <a:ext cx="554037" cy="11112"/>
          </a:xfrm>
          <a:prstGeom prst="line">
            <a:avLst/>
          </a:prstGeom>
          <a:ln w="38100" cap="flat" cmpd="sng">
            <a:solidFill>
              <a:srgbClr val="FF0000"/>
            </a:solidFill>
            <a:prstDash val="solid"/>
            <a:round/>
            <a:headEnd type="none" w="med" len="med"/>
            <a:tailEnd type="triangle" w="lg" len="lg"/>
          </a:ln>
        </p:spPr>
        <p:txBody>
          <a:bodyPr anchor="t"/>
          <a:p>
            <a:endParaRPr lang="en-US" altLang="en-US" sz="1800">
              <a:latin typeface="Times New Roman" panose="02020603050405020304" pitchFamily="18" charset="0"/>
              <a:ea typeface="Arial" panose="020B0604020202020204" pitchFamily="34" charset="0"/>
            </a:endParaRPr>
          </a:p>
        </p:txBody>
      </p:sp>
      <p:sp>
        <p:nvSpPr>
          <p:cNvPr id="61477" name="Text Box 55"/>
          <p:cNvSpPr txBox="1"/>
          <p:nvPr/>
        </p:nvSpPr>
        <p:spPr>
          <a:xfrm>
            <a:off x="2860675" y="5718175"/>
            <a:ext cx="628650" cy="304800"/>
          </a:xfrm>
          <a:prstGeom prst="rect">
            <a:avLst/>
          </a:prstGeom>
          <a:noFill/>
          <a:ln w="28575">
            <a:noFill/>
          </a:ln>
        </p:spPr>
        <p:txBody>
          <a:bodyPr anchor="t">
            <a:spAutoFit/>
          </a:bodyPr>
          <a:p>
            <a:r>
              <a:rPr sz="1800" dirty="0">
                <a:solidFill>
                  <a:srgbClr val="CC3300"/>
                </a:solidFill>
                <a:latin typeface="Times New Roman" panose="02020603050405020304" pitchFamily="18" charset="0"/>
              </a:rPr>
              <a:t>drag</a:t>
            </a:r>
            <a:endParaRPr sz="1800" dirty="0">
              <a:solidFill>
                <a:srgbClr val="CC3300"/>
              </a:solidFill>
              <a:latin typeface="Times New Roman" panose="02020603050405020304" pitchFamily="18" charset="0"/>
            </a:endParaRPr>
          </a:p>
        </p:txBody>
      </p:sp>
      <p:sp>
        <p:nvSpPr>
          <p:cNvPr id="61478" name="Line 57"/>
          <p:cNvSpPr/>
          <p:nvPr/>
        </p:nvSpPr>
        <p:spPr>
          <a:xfrm>
            <a:off x="2290763" y="5818188"/>
            <a:ext cx="295275" cy="227012"/>
          </a:xfrm>
          <a:prstGeom prst="line">
            <a:avLst/>
          </a:prstGeom>
          <a:ln w="28575"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61479" name="Text Box 56"/>
          <p:cNvSpPr txBox="1"/>
          <p:nvPr/>
        </p:nvSpPr>
        <p:spPr>
          <a:xfrm>
            <a:off x="2192338" y="5494338"/>
            <a:ext cx="555625" cy="476250"/>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r>
              <a:rPr sz="1200" dirty="0">
                <a:solidFill>
                  <a:srgbClr val="CC3300"/>
                </a:solidFill>
                <a:latin typeface="Times New Roman" panose="02020603050405020304" pitchFamily="18" charset="0"/>
              </a:rPr>
              <a:t>Ctrl-Click</a:t>
            </a:r>
            <a:endParaRPr sz="1200" dirty="0">
              <a:solidFill>
                <a:srgbClr val="CC3300"/>
              </a:solidFill>
              <a:latin typeface="Times New Roman" panose="02020603050405020304" pitchFamily="18" charset="0"/>
            </a:endParaRPr>
          </a:p>
        </p:txBody>
      </p:sp>
      <p:sp>
        <p:nvSpPr>
          <p:cNvPr id="61480" name="Text Box 44"/>
          <p:cNvSpPr txBox="1"/>
          <p:nvPr/>
        </p:nvSpPr>
        <p:spPr>
          <a:xfrm>
            <a:off x="209550" y="5584825"/>
            <a:ext cx="555625" cy="293688"/>
          </a:xfrm>
          <a:prstGeom prst="rect">
            <a:avLst/>
          </a:prstGeom>
          <a:solidFill>
            <a:schemeClr val="bg1"/>
          </a:solidFill>
          <a:ln w="19050" cap="flat" cmpd="sng">
            <a:solidFill>
              <a:srgbClr val="FF0000"/>
            </a:solidFill>
            <a:prstDash val="solid"/>
            <a:miter/>
            <a:headEnd type="none" w="med" len="med"/>
            <a:tailEnd type="none" w="med" len="med"/>
          </a:ln>
        </p:spPr>
        <p:txBody>
          <a:bodyPr anchor="t">
            <a:spAutoFit/>
          </a:bodyPr>
          <a:p>
            <a:r>
              <a:rPr sz="1200" dirty="0">
                <a:solidFill>
                  <a:srgbClr val="CC3300"/>
                </a:solidFill>
                <a:latin typeface="Times New Roman" panose="02020603050405020304" pitchFamily="18" charset="0"/>
              </a:rPr>
              <a:t>Click</a:t>
            </a:r>
            <a:endParaRPr sz="1200" dirty="0">
              <a:solidFill>
                <a:srgbClr val="CC3300"/>
              </a:solidFill>
              <a:latin typeface="Times New Roman" panose="02020603050405020304" pitchFamily="18" charset="0"/>
            </a:endParaRPr>
          </a:p>
        </p:txBody>
      </p:sp>
      <p:sp>
        <p:nvSpPr>
          <p:cNvPr id="61481" name="Line 58"/>
          <p:cNvSpPr/>
          <p:nvPr/>
        </p:nvSpPr>
        <p:spPr>
          <a:xfrm flipH="1">
            <a:off x="4537075" y="927100"/>
            <a:ext cx="12700" cy="5757863"/>
          </a:xfrm>
          <a:prstGeom prst="line">
            <a:avLst/>
          </a:prstGeom>
          <a:ln w="3175" cap="flat" cmpd="sng">
            <a:solidFill>
              <a:schemeClr val="tx1"/>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63490" name="Rectangle 2"/>
          <p:cNvSpPr>
            <a:spLocks noGrp="1"/>
          </p:cNvSpPr>
          <p:nvPr>
            <p:ph type="title"/>
          </p:nvPr>
        </p:nvSpPr>
        <p:spPr>
          <a:ln/>
        </p:spPr>
        <p:txBody>
          <a:bodyPr wrap="square" lIns="91440" tIns="45720" rIns="91440" bIns="45720" anchor="ctr"/>
          <a:p>
            <a:pPr eaLnBrk="1" hangingPunct="1"/>
            <a:r>
              <a:rPr dirty="0"/>
              <a:t>Example - continued</a:t>
            </a:r>
            <a:endParaRPr dirty="0"/>
          </a:p>
        </p:txBody>
      </p:sp>
      <p:sp>
        <p:nvSpPr>
          <p:cNvPr id="63491" name="Rectangle 5"/>
          <p:cNvSpPr>
            <a:spLocks noGrp="1"/>
          </p:cNvSpPr>
          <p:nvPr>
            <p:ph idx="1"/>
          </p:nvPr>
        </p:nvSpPr>
        <p:spPr>
          <a:xfrm>
            <a:off x="50800" y="1447800"/>
            <a:ext cx="1876425" cy="5410200"/>
          </a:xfrm>
          <a:ln/>
        </p:spPr>
        <p:txBody>
          <a:bodyPr wrap="square" lIns="91440" tIns="45720" rIns="91440" bIns="45720" anchor="t"/>
          <a:p>
            <a:pPr eaLnBrk="1" hangingPunct="1">
              <a:lnSpc>
                <a:spcPct val="80000"/>
              </a:lnSpc>
            </a:pPr>
            <a:r>
              <a:rPr sz="1600" b="1" u="sng" dirty="0"/>
              <a:t>Step 1:</a:t>
            </a:r>
            <a:r>
              <a:rPr sz="1600" dirty="0"/>
              <a:t> Click on row header for row 5</a:t>
            </a:r>
            <a:endParaRPr sz="1600" dirty="0"/>
          </a:p>
          <a:p>
            <a:pPr eaLnBrk="1" hangingPunct="1">
              <a:lnSpc>
                <a:spcPct val="80000"/>
              </a:lnSpc>
            </a:pPr>
            <a:endParaRPr sz="1600" dirty="0"/>
          </a:p>
          <a:p>
            <a:pPr eaLnBrk="1" hangingPunct="1">
              <a:lnSpc>
                <a:spcPct val="80000"/>
              </a:lnSpc>
            </a:pPr>
            <a:r>
              <a:rPr sz="1600" b="1" u="sng" dirty="0"/>
              <a:t>Step 2:</a:t>
            </a:r>
            <a:r>
              <a:rPr sz="1600" dirty="0"/>
              <a:t> </a:t>
            </a:r>
            <a:br>
              <a:rPr sz="1600" dirty="0"/>
            </a:br>
            <a:r>
              <a:rPr sz="1600" dirty="0"/>
              <a:t>Ctrl-click on row-header for row 11</a:t>
            </a:r>
            <a:endParaRPr sz="1600" dirty="0"/>
          </a:p>
          <a:p>
            <a:pPr eaLnBrk="1" hangingPunct="1">
              <a:lnSpc>
                <a:spcPct val="80000"/>
              </a:lnSpc>
            </a:pPr>
            <a:endParaRPr sz="1600" dirty="0"/>
          </a:p>
          <a:p>
            <a:pPr eaLnBrk="1" hangingPunct="1">
              <a:lnSpc>
                <a:spcPct val="80000"/>
              </a:lnSpc>
            </a:pPr>
            <a:r>
              <a:rPr sz="1600" b="1" u="sng" dirty="0"/>
              <a:t>Step 3:</a:t>
            </a:r>
            <a:r>
              <a:rPr sz="1600" dirty="0"/>
              <a:t> Press Bold button or type ctrl-b</a:t>
            </a:r>
            <a:endParaRPr sz="1600" dirty="0"/>
          </a:p>
          <a:p>
            <a:pPr eaLnBrk="1" hangingPunct="1">
              <a:lnSpc>
                <a:spcPct val="80000"/>
              </a:lnSpc>
            </a:pPr>
            <a:endParaRPr sz="1600" dirty="0"/>
          </a:p>
          <a:p>
            <a:pPr eaLnBrk="1" hangingPunct="1">
              <a:lnSpc>
                <a:spcPct val="80000"/>
              </a:lnSpc>
            </a:pPr>
            <a:r>
              <a:rPr sz="1600" b="1" u="sng" dirty="0"/>
              <a:t>Note:</a:t>
            </a:r>
            <a:r>
              <a:rPr sz="1600" dirty="0"/>
              <a:t> After being “bolded”,</a:t>
            </a:r>
            <a:br>
              <a:rPr sz="1600" dirty="0"/>
            </a:br>
            <a:r>
              <a:rPr sz="1600" dirty="0"/>
              <a:t>the word “Employee” is now too wide for the column, so make the column wider if necessary (this step is not shown).</a:t>
            </a:r>
            <a:endParaRPr sz="1600" dirty="0"/>
          </a:p>
        </p:txBody>
      </p:sp>
      <p:graphicFrame>
        <p:nvGraphicFramePr>
          <p:cNvPr id="63492" name="Object 3"/>
          <p:cNvGraphicFramePr>
            <a:graphicFrameLocks noGrp="1"/>
          </p:cNvGraphicFramePr>
          <p:nvPr>
            <p:ph idx="1"/>
          </p:nvPr>
        </p:nvGraphicFramePr>
        <p:xfrm>
          <a:off x="1854200" y="1138238"/>
          <a:ext cx="7289800" cy="4260850"/>
        </p:xfrm>
        <a:graphic>
          <a:graphicData uri="http://schemas.openxmlformats.org/presentationml/2006/ole">
            <mc:AlternateContent xmlns:mc="http://schemas.openxmlformats.org/markup-compatibility/2006">
              <mc:Choice xmlns:v="urn:schemas-microsoft-com:vml" Requires="v">
                <p:oleObj spid="_x0000_s3104" name="" r:id="rId1" imgW="4286250" imgH="2505075" progId="Paint.Picture">
                  <p:embed/>
                </p:oleObj>
              </mc:Choice>
              <mc:Fallback>
                <p:oleObj name="" r:id="rId1" imgW="4286250" imgH="2505075" progId="Paint.Picture">
                  <p:embed/>
                  <p:pic>
                    <p:nvPicPr>
                      <p:cNvPr id="0" name="Picture 3103"/>
                      <p:cNvPicPr/>
                      <p:nvPr/>
                    </p:nvPicPr>
                    <p:blipFill>
                      <a:blip r:embed="rId2"/>
                      <a:stretch>
                        <a:fillRect/>
                      </a:stretch>
                    </p:blipFill>
                    <p:spPr>
                      <a:xfrm>
                        <a:off x="1854200" y="1138238"/>
                        <a:ext cx="7289800" cy="4260850"/>
                      </a:xfrm>
                      <a:prstGeom prst="rect">
                        <a:avLst/>
                      </a:prstGeom>
                      <a:noFill/>
                      <a:ln w="38100">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65538"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More Advanced Formatting</a:t>
            </a:r>
            <a:endParaRPr dirty="0">
              <a:latin typeface="+mj-lt"/>
              <a:ea typeface="+mj-ea"/>
              <a:cs typeface="+mj-cs"/>
            </a:endParaRPr>
          </a:p>
        </p:txBody>
      </p:sp>
      <p:sp>
        <p:nvSpPr>
          <p:cNvPr id="65539"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12290" name="Object 26"/>
          <p:cNvGraphicFramePr>
            <a:graphicFrameLocks noGrp="1"/>
          </p:cNvGraphicFramePr>
          <p:nvPr>
            <p:ph sz="half" idx="2"/>
          </p:nvPr>
        </p:nvGraphicFramePr>
        <p:xfrm>
          <a:off x="3962400" y="1560513"/>
          <a:ext cx="4953000" cy="4383087"/>
        </p:xfrm>
        <a:graphic>
          <a:graphicData uri="http://schemas.openxmlformats.org/presentationml/2006/ole">
            <mc:AlternateContent xmlns:mc="http://schemas.openxmlformats.org/markup-compatibility/2006">
              <mc:Choice xmlns:v="urn:schemas-microsoft-com:vml" Requires="v">
                <p:oleObj spid="_x0000_s3076" name="" r:id="rId1" imgW="3019425" imgH="2743200" progId="Paint.Picture">
                  <p:embed/>
                </p:oleObj>
              </mc:Choice>
              <mc:Fallback>
                <p:oleObj name="" r:id="rId1" imgW="3019425" imgH="2743200" progId="Paint.Picture">
                  <p:embed/>
                  <p:pic>
                    <p:nvPicPr>
                      <p:cNvPr id="0" name="Picture 3075"/>
                      <p:cNvPicPr/>
                      <p:nvPr/>
                    </p:nvPicPr>
                    <p:blipFill>
                      <a:blip r:embed="rId2"/>
                      <a:stretch>
                        <a:fillRect/>
                      </a:stretch>
                    </p:blipFill>
                    <p:spPr>
                      <a:xfrm>
                        <a:off x="3962400" y="1560513"/>
                        <a:ext cx="4953000" cy="4383087"/>
                      </a:xfrm>
                      <a:prstGeom prst="rect">
                        <a:avLst/>
                      </a:prstGeom>
                      <a:noFill/>
                      <a:ln w="3175">
                        <a:solidFill>
                          <a:schemeClr val="tx1"/>
                        </a:solidFill>
                        <a:miter/>
                      </a:ln>
                    </p:spPr>
                  </p:pic>
                </p:oleObj>
              </mc:Fallback>
            </mc:AlternateContent>
          </a:graphicData>
        </a:graphic>
      </p:graphicFrame>
      <p:sp>
        <p:nvSpPr>
          <p:cNvPr id="12291" name="Rectangle 24"/>
          <p:cNvSpPr>
            <a:spLocks noGrp="1"/>
          </p:cNvSpPr>
          <p:nvPr>
            <p:ph type="title"/>
          </p:nvPr>
        </p:nvSpPr>
        <p:spPr>
          <a:ln/>
        </p:spPr>
        <p:txBody>
          <a:bodyPr wrap="square" lIns="91440" tIns="45720" rIns="91440" bIns="45720" anchor="ctr"/>
          <a:p>
            <a:pPr eaLnBrk="1" hangingPunct="1"/>
            <a:r>
              <a:rPr dirty="0"/>
              <a:t>Worksheets</a:t>
            </a:r>
            <a:endParaRPr dirty="0"/>
          </a:p>
        </p:txBody>
      </p:sp>
      <p:sp>
        <p:nvSpPr>
          <p:cNvPr id="12292" name="Rectangle 25"/>
          <p:cNvSpPr>
            <a:spLocks noGrp="1"/>
          </p:cNvSpPr>
          <p:nvPr>
            <p:ph type="body" sz="half" idx="1"/>
          </p:nvPr>
        </p:nvSpPr>
        <p:spPr>
          <a:xfrm>
            <a:off x="304800" y="1447800"/>
            <a:ext cx="3352800" cy="5410200"/>
          </a:xfrm>
          <a:ln/>
        </p:spPr>
        <p:txBody>
          <a:bodyPr wrap="square" lIns="91440" tIns="45720" rIns="91440" bIns="45720" anchor="t"/>
          <a:p>
            <a:pPr eaLnBrk="1" hangingPunct="1"/>
            <a:r>
              <a:rPr sz="2800" dirty="0"/>
              <a:t>Excel’s main screen is called a “</a:t>
            </a:r>
            <a:r>
              <a:rPr sz="2800" b="1" u="sng" dirty="0"/>
              <a:t>worksheet</a:t>
            </a:r>
            <a:r>
              <a:rPr sz="2800" dirty="0"/>
              <a:t>”.</a:t>
            </a:r>
            <a:endParaRPr sz="2800" dirty="0"/>
          </a:p>
          <a:p>
            <a:pPr eaLnBrk="1" hangingPunct="1"/>
            <a:endParaRPr sz="2800" dirty="0"/>
          </a:p>
          <a:p>
            <a:pPr eaLnBrk="1" hangingPunct="1"/>
            <a:r>
              <a:rPr sz="2800" dirty="0"/>
              <a:t>Each worksheet is comprised of many boxes, called “</a:t>
            </a:r>
            <a:r>
              <a:rPr sz="2800" b="1" u="sng" dirty="0"/>
              <a:t>cells</a:t>
            </a:r>
            <a:r>
              <a:rPr sz="2800" dirty="0"/>
              <a:t>”.</a:t>
            </a:r>
            <a:endParaRPr sz="2800" dirty="0"/>
          </a:p>
          <a:p>
            <a:pPr eaLnBrk="1" hangingPunct="1"/>
            <a:endParaRPr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67586" name="Rectangle 2"/>
          <p:cNvSpPr>
            <a:spLocks noGrp="1"/>
          </p:cNvSpPr>
          <p:nvPr>
            <p:ph type="title"/>
          </p:nvPr>
        </p:nvSpPr>
        <p:spPr>
          <a:ln/>
        </p:spPr>
        <p:txBody>
          <a:bodyPr wrap="square" lIns="91440" tIns="45720" rIns="91440" bIns="45720" anchor="ctr"/>
          <a:p>
            <a:pPr eaLnBrk="1" hangingPunct="1"/>
            <a:r>
              <a:rPr dirty="0"/>
              <a:t>Format Cells</a:t>
            </a:r>
            <a:endParaRPr dirty="0"/>
          </a:p>
        </p:txBody>
      </p:sp>
      <p:sp>
        <p:nvSpPr>
          <p:cNvPr id="67587" name="Rectangle 3"/>
          <p:cNvSpPr>
            <a:spLocks noGrp="1"/>
          </p:cNvSpPr>
          <p:nvPr>
            <p:ph type="body" sz="half" idx="1"/>
          </p:nvPr>
        </p:nvSpPr>
        <p:spPr>
          <a:xfrm>
            <a:off x="0" y="1020763"/>
            <a:ext cx="4294188" cy="5837237"/>
          </a:xfrm>
          <a:ln/>
        </p:spPr>
        <p:txBody>
          <a:bodyPr wrap="square" lIns="91440" tIns="45720" rIns="91440" bIns="45720" anchor="t"/>
          <a:p>
            <a:pPr eaLnBrk="1" hangingPunct="1">
              <a:lnSpc>
                <a:spcPct val="90000"/>
              </a:lnSpc>
            </a:pPr>
            <a:r>
              <a:rPr sz="2000" dirty="0"/>
              <a:t>Using the formatting buttons only give you a limited amount of formatting ability.</a:t>
            </a:r>
            <a:endParaRPr sz="2000" dirty="0"/>
          </a:p>
          <a:p>
            <a:pPr eaLnBrk="1" hangingPunct="1">
              <a:lnSpc>
                <a:spcPct val="90000"/>
              </a:lnSpc>
            </a:pPr>
            <a:r>
              <a:rPr sz="2000" dirty="0"/>
              <a:t>For more formatting ability, select one or more cells and right click on  the selection. Then choose “format cells” from the popup menu.</a:t>
            </a:r>
            <a:endParaRPr sz="2000" dirty="0"/>
          </a:p>
          <a:p>
            <a:pPr eaLnBrk="1" hangingPunct="1">
              <a:lnSpc>
                <a:spcPct val="90000"/>
              </a:lnSpc>
            </a:pPr>
            <a:r>
              <a:rPr sz="2000" dirty="0"/>
              <a:t>Choose options from the Number, Alignment, Font, Border and Patterns tabs and press OK to change the way your information looks on the screen.</a:t>
            </a:r>
            <a:endParaRPr sz="2000" dirty="0"/>
          </a:p>
          <a:p>
            <a:pPr eaLnBrk="1" hangingPunct="1">
              <a:lnSpc>
                <a:spcPct val="90000"/>
              </a:lnSpc>
            </a:pPr>
            <a:r>
              <a:rPr sz="2000" dirty="0"/>
              <a:t>The Protection tab is used to lock cells so that their contents can’t be modified. </a:t>
            </a:r>
            <a:endParaRPr sz="2000" dirty="0"/>
          </a:p>
          <a:p>
            <a:pPr eaLnBrk="1" hangingPunct="1">
              <a:lnSpc>
                <a:spcPct val="90000"/>
              </a:lnSpc>
            </a:pPr>
            <a:r>
              <a:rPr sz="2000" dirty="0"/>
              <a:t>We will not go into the details of using the format cells dialog box at this time but you should be able to figure out most of it by yourself.</a:t>
            </a:r>
            <a:endParaRPr sz="2000" dirty="0"/>
          </a:p>
        </p:txBody>
      </p:sp>
      <p:pic>
        <p:nvPicPr>
          <p:cNvPr id="67588" name="Picture 10"/>
          <p:cNvPicPr>
            <a:picLocks noGrp="1" noChangeAspect="1"/>
          </p:cNvPicPr>
          <p:nvPr>
            <p:ph sz="half" idx="2"/>
          </p:nvPr>
        </p:nvPicPr>
        <p:blipFill>
          <a:blip r:embed="rId1"/>
          <a:stretch>
            <a:fillRect/>
          </a:stretch>
        </p:blipFill>
        <p:spPr>
          <a:xfrm>
            <a:off x="4073525" y="1181100"/>
            <a:ext cx="5019675" cy="4843463"/>
          </a:xfr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69634"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69635" name="Rectangle 2"/>
          <p:cNvSpPr>
            <a:spLocks noGrp="1"/>
          </p:cNvSpPr>
          <p:nvPr>
            <p:ph type="title"/>
          </p:nvPr>
        </p:nvSpPr>
        <p:spPr>
          <a:ln/>
        </p:spPr>
        <p:txBody>
          <a:bodyPr wrap="square" lIns="91440" tIns="45720" rIns="91440" bIns="45720" anchor="ctr"/>
          <a:p>
            <a:pPr eaLnBrk="1" hangingPunct="1"/>
            <a:r>
              <a:rPr sz="3200" dirty="0"/>
              <a:t>Formatting changes how things LOOK, </a:t>
            </a:r>
            <a:br>
              <a:rPr sz="3200" dirty="0"/>
            </a:br>
            <a:r>
              <a:rPr sz="3200" dirty="0"/>
              <a:t>not how they WORK.</a:t>
            </a:r>
            <a:endParaRPr sz="3200" dirty="0"/>
          </a:p>
        </p:txBody>
      </p:sp>
      <p:sp>
        <p:nvSpPr>
          <p:cNvPr id="69636" name="Rectangle 3"/>
          <p:cNvSpPr>
            <a:spLocks noGrp="1"/>
          </p:cNvSpPr>
          <p:nvPr>
            <p:ph idx="1"/>
          </p:nvPr>
        </p:nvSpPr>
        <p:spPr>
          <a:ln/>
        </p:spPr>
        <p:txBody>
          <a:bodyPr wrap="square" lIns="91440" tIns="45720" rIns="91440" bIns="45720" anchor="t"/>
          <a:p>
            <a:pPr eaLnBrk="1" hangingPunct="1"/>
            <a:r>
              <a:rPr sz="2400" dirty="0">
                <a:solidFill>
                  <a:srgbClr val="FF3300"/>
                </a:solidFill>
              </a:rPr>
              <a:t>NOTE: you will probably not understand this slide until after you learn about Excel Formulas. Formulas are covered later in this presentation.</a:t>
            </a:r>
            <a:endParaRPr sz="2400" dirty="0">
              <a:solidFill>
                <a:srgbClr val="FF3300"/>
              </a:solidFill>
            </a:endParaRPr>
          </a:p>
          <a:p>
            <a:pPr eaLnBrk="1" hangingPunct="1"/>
            <a:r>
              <a:rPr sz="2400" dirty="0"/>
              <a:t>When you change the format of a cell, Excel still “remembers” the original value.</a:t>
            </a:r>
            <a:endParaRPr sz="2400" dirty="0"/>
          </a:p>
          <a:p>
            <a:pPr eaLnBrk="1" hangingPunct="1"/>
            <a:r>
              <a:rPr sz="2400" dirty="0"/>
              <a:t>Excel will use the un-formatted value when calculating formula values.</a:t>
            </a:r>
            <a:endParaRPr sz="2400" dirty="0"/>
          </a:p>
          <a:p>
            <a:pPr eaLnBrk="1" hangingPunct="1"/>
            <a:r>
              <a:rPr sz="2400" dirty="0"/>
              <a:t>Example: if you change numbers to appear with fewer decimal points the original number with all of its decimal points are used in calculations.</a:t>
            </a:r>
            <a:endParaRPr sz="2400" dirty="0"/>
          </a:p>
          <a:p>
            <a:pPr eaLnBrk="1" hangingPunct="1"/>
            <a:endParaRPr sz="2400" dirty="0"/>
          </a:p>
          <a:p>
            <a:pPr eaLnBrk="1" hangingPunct="1"/>
            <a:endParaRPr sz="2400" dirty="0"/>
          </a:p>
          <a:p>
            <a:pPr eaLnBrk="1" hangingPunct="1"/>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Formulas</a:t>
            </a:r>
            <a:endParaRPr dirty="0">
              <a:latin typeface="+mj-lt"/>
              <a:ea typeface="+mj-ea"/>
              <a:cs typeface="+mj-cs"/>
            </a:endParaRPr>
          </a:p>
        </p:txBody>
      </p:sp>
      <p:sp>
        <p:nvSpPr>
          <p:cNvPr id="71682" name="Rectangle 5"/>
          <p:cNvSpPr>
            <a:spLocks noGrp="1"/>
          </p:cNvSpPr>
          <p:nvPr>
            <p:ph type="subTitle" idx="1"/>
          </p:nvPr>
        </p:nvSpPr>
        <p:spPr>
          <a:ln/>
        </p:spPr>
        <p:txBody>
          <a:bodyPr wrap="square" lIns="91440" tIns="45720" rIns="91440" bIns="45720" anchor="t"/>
          <a:p>
            <a:pPr eaLnBrk="1" hangingPunct="1"/>
            <a:r>
              <a:rPr dirty="0">
                <a:latin typeface="+mn-lt"/>
                <a:ea typeface="+mn-ea"/>
                <a:cs typeface="+mn-cs"/>
              </a:rPr>
              <a:t>The bread and butter of Excel</a:t>
            </a:r>
            <a:endParaRPr dirty="0">
              <a:latin typeface="+mn-lt"/>
              <a:ea typeface="+mn-ea"/>
              <a:cs typeface="+mn-cs"/>
            </a:endParaRPr>
          </a:p>
        </p:txBody>
      </p:sp>
      <p:sp>
        <p:nvSpPr>
          <p:cNvPr id="71683"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73730" name="Rectangle 2"/>
          <p:cNvSpPr>
            <a:spLocks noGrp="1"/>
          </p:cNvSpPr>
          <p:nvPr>
            <p:ph type="title"/>
          </p:nvPr>
        </p:nvSpPr>
        <p:spPr>
          <a:ln/>
        </p:spPr>
        <p:txBody>
          <a:bodyPr wrap="square" lIns="91440" tIns="45720" rIns="91440" bIns="45720" anchor="ctr"/>
          <a:p>
            <a:pPr eaLnBrk="1" hangingPunct="1"/>
            <a:r>
              <a:rPr dirty="0"/>
              <a:t>Excel Formulas</a:t>
            </a:r>
            <a:endParaRPr dirty="0"/>
          </a:p>
        </p:txBody>
      </p:sp>
      <p:sp>
        <p:nvSpPr>
          <p:cNvPr id="73731" name="Rectangle 3"/>
          <p:cNvSpPr>
            <a:spLocks noGrp="1"/>
          </p:cNvSpPr>
          <p:nvPr>
            <p:ph idx="1"/>
          </p:nvPr>
        </p:nvSpPr>
        <p:spPr>
          <a:ln/>
        </p:spPr>
        <p:txBody>
          <a:bodyPr wrap="square" lIns="91440" tIns="45720" rIns="91440" bIns="45720" anchor="t"/>
          <a:p>
            <a:pPr eaLnBrk="1" hangingPunct="1"/>
            <a:r>
              <a:rPr dirty="0"/>
              <a:t>You must have an equals sign ( = ) as the first character in a cell that contains a formula.</a:t>
            </a:r>
            <a:endParaRPr dirty="0"/>
          </a:p>
          <a:p>
            <a:pPr eaLnBrk="1" hangingPunct="1"/>
            <a:r>
              <a:rPr dirty="0"/>
              <a:t>The = sign tells excel that the contents of the cell is a formula</a:t>
            </a:r>
            <a:endParaRPr dirty="0"/>
          </a:p>
          <a:p>
            <a:pPr eaLnBrk="1" hangingPunct="1"/>
            <a:r>
              <a:rPr dirty="0"/>
              <a:t>Without the = sign, the formula will not calculate anything. It will simply display the text of the formula.</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75778" name="Rectangle 2"/>
          <p:cNvSpPr>
            <a:spLocks noGrp="1"/>
          </p:cNvSpPr>
          <p:nvPr>
            <p:ph type="title"/>
          </p:nvPr>
        </p:nvSpPr>
        <p:spPr>
          <a:ln/>
        </p:spPr>
        <p:txBody>
          <a:bodyPr wrap="square" lIns="91440" tIns="45720" rIns="91440" bIns="45720" anchor="ctr"/>
          <a:p>
            <a:pPr eaLnBrk="1" hangingPunct="1"/>
            <a:r>
              <a:rPr dirty="0"/>
              <a:t>Formulas - correct</a:t>
            </a:r>
            <a:endParaRPr dirty="0"/>
          </a:p>
        </p:txBody>
      </p:sp>
      <p:pic>
        <p:nvPicPr>
          <p:cNvPr id="75779" name="Picture 4"/>
          <p:cNvPicPr>
            <a:picLocks noChangeAspect="1"/>
          </p:cNvPicPr>
          <p:nvPr/>
        </p:nvPicPr>
        <p:blipFill>
          <a:blip r:embed="rId1"/>
          <a:stretch>
            <a:fillRect/>
          </a:stretch>
        </p:blipFill>
        <p:spPr>
          <a:xfrm>
            <a:off x="0" y="2814638"/>
            <a:ext cx="4495800" cy="4030662"/>
          </a:xfrm>
          <a:prstGeom prst="rect">
            <a:avLst/>
          </a:prstGeom>
          <a:noFill/>
          <a:ln w="9525">
            <a:noFill/>
          </a:ln>
        </p:spPr>
      </p:pic>
      <p:pic>
        <p:nvPicPr>
          <p:cNvPr id="75780" name="Picture 5"/>
          <p:cNvPicPr>
            <a:picLocks noChangeAspect="1"/>
          </p:cNvPicPr>
          <p:nvPr/>
        </p:nvPicPr>
        <p:blipFill>
          <a:blip r:embed="rId2"/>
          <a:stretch>
            <a:fillRect/>
          </a:stretch>
        </p:blipFill>
        <p:spPr>
          <a:xfrm>
            <a:off x="4648200" y="2814638"/>
            <a:ext cx="4572000" cy="4098925"/>
          </a:xfrm>
          <a:prstGeom prst="rect">
            <a:avLst/>
          </a:prstGeom>
          <a:noFill/>
          <a:ln w="9525">
            <a:noFill/>
          </a:ln>
        </p:spPr>
      </p:pic>
      <p:sp>
        <p:nvSpPr>
          <p:cNvPr id="75781" name="Text Box 6"/>
          <p:cNvSpPr txBox="1"/>
          <p:nvPr/>
        </p:nvSpPr>
        <p:spPr>
          <a:xfrm>
            <a:off x="304800" y="1905000"/>
            <a:ext cx="3505200" cy="457200"/>
          </a:xfrm>
          <a:prstGeom prst="rect">
            <a:avLst/>
          </a:prstGeom>
          <a:noFill/>
          <a:ln w="9525">
            <a:noFill/>
          </a:ln>
        </p:spPr>
        <p:txBody>
          <a:bodyPr anchor="t">
            <a:spAutoFit/>
          </a:bodyPr>
          <a:p>
            <a:r>
              <a:rPr sz="2400" b="0" dirty="0">
                <a:latin typeface="Times New Roman" panose="02020603050405020304" pitchFamily="18" charset="0"/>
              </a:rPr>
              <a:t>formula with = sign</a:t>
            </a:r>
            <a:endParaRPr sz="2400" b="0" dirty="0">
              <a:latin typeface="Times New Roman" panose="02020603050405020304" pitchFamily="18" charset="0"/>
            </a:endParaRPr>
          </a:p>
        </p:txBody>
      </p:sp>
      <p:sp>
        <p:nvSpPr>
          <p:cNvPr id="75782" name="Text Box 7"/>
          <p:cNvSpPr txBox="1"/>
          <p:nvPr/>
        </p:nvSpPr>
        <p:spPr>
          <a:xfrm>
            <a:off x="4724400" y="1905000"/>
            <a:ext cx="3505200" cy="457200"/>
          </a:xfrm>
          <a:prstGeom prst="rect">
            <a:avLst/>
          </a:prstGeom>
          <a:noFill/>
          <a:ln w="9525">
            <a:noFill/>
          </a:ln>
        </p:spPr>
        <p:txBody>
          <a:bodyPr anchor="t">
            <a:spAutoFit/>
          </a:bodyPr>
          <a:p>
            <a:r>
              <a:rPr sz="2400" b="0" dirty="0">
                <a:latin typeface="Times New Roman" panose="02020603050405020304" pitchFamily="18" charset="0"/>
              </a:rPr>
              <a:t>After pressing ENTER</a:t>
            </a:r>
            <a:endParaRPr sz="2400" b="0" dirty="0">
              <a:latin typeface="Times New Roman" panose="02020603050405020304" pitchFamily="18" charset="0"/>
            </a:endParaRPr>
          </a:p>
        </p:txBody>
      </p:sp>
      <p:sp>
        <p:nvSpPr>
          <p:cNvPr id="75783" name="Oval 8"/>
          <p:cNvSpPr/>
          <p:nvPr/>
        </p:nvSpPr>
        <p:spPr>
          <a:xfrm>
            <a:off x="1068388" y="5711825"/>
            <a:ext cx="2130425" cy="384175"/>
          </a:xfrm>
          <a:prstGeom prst="ellipse">
            <a:avLst/>
          </a:prstGeom>
          <a:noFill/>
          <a:ln w="381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75784" name="Line 9"/>
          <p:cNvSpPr/>
          <p:nvPr/>
        </p:nvSpPr>
        <p:spPr>
          <a:xfrm flipH="1" flipV="1">
            <a:off x="1219200" y="2286000"/>
            <a:ext cx="533400" cy="3429000"/>
          </a:xfrm>
          <a:prstGeom prst="line">
            <a:avLst/>
          </a:prstGeom>
          <a:ln w="381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75785" name="Oval 10"/>
          <p:cNvSpPr/>
          <p:nvPr/>
        </p:nvSpPr>
        <p:spPr>
          <a:xfrm>
            <a:off x="5867400" y="5791200"/>
            <a:ext cx="1981200" cy="304800"/>
          </a:xfrm>
          <a:prstGeom prst="ellipse">
            <a:avLst/>
          </a:prstGeom>
          <a:noFill/>
          <a:ln w="381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75786" name="Line 11"/>
          <p:cNvSpPr/>
          <p:nvPr/>
        </p:nvSpPr>
        <p:spPr>
          <a:xfrm flipH="1" flipV="1">
            <a:off x="6096000" y="2362200"/>
            <a:ext cx="457200" cy="3429000"/>
          </a:xfrm>
          <a:prstGeom prst="line">
            <a:avLst/>
          </a:prstGeom>
          <a:ln w="381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77826" name="Rectangle 2"/>
          <p:cNvSpPr>
            <a:spLocks noGrp="1"/>
          </p:cNvSpPr>
          <p:nvPr>
            <p:ph type="title"/>
          </p:nvPr>
        </p:nvSpPr>
        <p:spPr>
          <a:ln/>
        </p:spPr>
        <p:txBody>
          <a:bodyPr wrap="square" lIns="91440" tIns="45720" rIns="91440" bIns="45720" anchor="ctr"/>
          <a:p>
            <a:pPr eaLnBrk="1" hangingPunct="1"/>
            <a:r>
              <a:rPr dirty="0"/>
              <a:t>Missing = sign</a:t>
            </a:r>
            <a:endParaRPr dirty="0"/>
          </a:p>
        </p:txBody>
      </p:sp>
      <p:pic>
        <p:nvPicPr>
          <p:cNvPr id="77827" name="Picture 3"/>
          <p:cNvPicPr>
            <a:picLocks noChangeAspect="1"/>
          </p:cNvPicPr>
          <p:nvPr/>
        </p:nvPicPr>
        <p:blipFill>
          <a:blip r:embed="rId1"/>
          <a:stretch>
            <a:fillRect/>
          </a:stretch>
        </p:blipFill>
        <p:spPr>
          <a:xfrm>
            <a:off x="0" y="2827338"/>
            <a:ext cx="4495800" cy="4030662"/>
          </a:xfrm>
          <a:prstGeom prst="rect">
            <a:avLst/>
          </a:prstGeom>
          <a:noFill/>
          <a:ln w="38100">
            <a:noFill/>
          </a:ln>
        </p:spPr>
      </p:pic>
      <p:pic>
        <p:nvPicPr>
          <p:cNvPr id="77828" name="Picture 4"/>
          <p:cNvPicPr>
            <a:picLocks noChangeAspect="1"/>
          </p:cNvPicPr>
          <p:nvPr/>
        </p:nvPicPr>
        <p:blipFill>
          <a:blip r:embed="rId2"/>
          <a:stretch>
            <a:fillRect/>
          </a:stretch>
        </p:blipFill>
        <p:spPr>
          <a:xfrm>
            <a:off x="4648200" y="2827338"/>
            <a:ext cx="4495800" cy="4030662"/>
          </a:xfrm>
          <a:prstGeom prst="rect">
            <a:avLst/>
          </a:prstGeom>
          <a:noFill/>
          <a:ln w="38100">
            <a:noFill/>
          </a:ln>
        </p:spPr>
      </p:pic>
      <p:sp>
        <p:nvSpPr>
          <p:cNvPr id="77829" name="Text Box 5"/>
          <p:cNvSpPr txBox="1"/>
          <p:nvPr/>
        </p:nvSpPr>
        <p:spPr>
          <a:xfrm>
            <a:off x="304800" y="1905000"/>
            <a:ext cx="3505200" cy="822325"/>
          </a:xfrm>
          <a:prstGeom prst="rect">
            <a:avLst/>
          </a:prstGeom>
          <a:noFill/>
          <a:ln w="9525">
            <a:noFill/>
          </a:ln>
        </p:spPr>
        <p:txBody>
          <a:bodyPr anchor="t">
            <a:spAutoFit/>
          </a:bodyPr>
          <a:p>
            <a:r>
              <a:rPr sz="2400" b="0" dirty="0">
                <a:latin typeface="Times New Roman" panose="02020603050405020304" pitchFamily="18" charset="0"/>
              </a:rPr>
              <a:t>Missing = sign!</a:t>
            </a:r>
            <a:br>
              <a:rPr sz="2400" b="0" dirty="0">
                <a:latin typeface="Times New Roman" panose="02020603050405020304" pitchFamily="18" charset="0"/>
              </a:rPr>
            </a:br>
            <a:r>
              <a:rPr sz="2400" b="0" dirty="0">
                <a:latin typeface="Times New Roman" panose="02020603050405020304" pitchFamily="18" charset="0"/>
              </a:rPr>
              <a:t>Before pressing enter</a:t>
            </a:r>
            <a:endParaRPr sz="2400" b="0" dirty="0">
              <a:latin typeface="Times New Roman" panose="02020603050405020304" pitchFamily="18" charset="0"/>
            </a:endParaRPr>
          </a:p>
        </p:txBody>
      </p:sp>
      <p:sp>
        <p:nvSpPr>
          <p:cNvPr id="77830" name="Text Box 6"/>
          <p:cNvSpPr txBox="1"/>
          <p:nvPr/>
        </p:nvSpPr>
        <p:spPr>
          <a:xfrm>
            <a:off x="4724400" y="1905000"/>
            <a:ext cx="4038600" cy="822325"/>
          </a:xfrm>
          <a:prstGeom prst="rect">
            <a:avLst/>
          </a:prstGeom>
          <a:noFill/>
          <a:ln w="9525">
            <a:noFill/>
          </a:ln>
        </p:spPr>
        <p:txBody>
          <a:bodyPr anchor="t">
            <a:spAutoFit/>
          </a:bodyPr>
          <a:p>
            <a:r>
              <a:rPr sz="2400" b="0" dirty="0">
                <a:latin typeface="Times New Roman" panose="02020603050405020304" pitchFamily="18" charset="0"/>
              </a:rPr>
              <a:t>After pressing ENTER </a:t>
            </a:r>
            <a:br>
              <a:rPr sz="2400" b="0" dirty="0">
                <a:latin typeface="Times New Roman" panose="02020603050405020304" pitchFamily="18" charset="0"/>
              </a:rPr>
            </a:br>
            <a:r>
              <a:rPr sz="2400" b="0" dirty="0">
                <a:latin typeface="Times New Roman" panose="02020603050405020304" pitchFamily="18" charset="0"/>
              </a:rPr>
              <a:t>(no change - not a function)</a:t>
            </a:r>
            <a:endParaRPr sz="2400" b="0" dirty="0">
              <a:latin typeface="Times New Roman" panose="02020603050405020304" pitchFamily="18" charset="0"/>
            </a:endParaRPr>
          </a:p>
        </p:txBody>
      </p:sp>
      <p:sp>
        <p:nvSpPr>
          <p:cNvPr id="77831" name="Oval 7"/>
          <p:cNvSpPr/>
          <p:nvPr/>
        </p:nvSpPr>
        <p:spPr>
          <a:xfrm>
            <a:off x="762000" y="5562600"/>
            <a:ext cx="2514600" cy="838200"/>
          </a:xfrm>
          <a:prstGeom prst="ellipse">
            <a:avLst/>
          </a:prstGeom>
          <a:noFill/>
          <a:ln w="381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77832" name="Oval 8"/>
          <p:cNvSpPr/>
          <p:nvPr/>
        </p:nvSpPr>
        <p:spPr>
          <a:xfrm>
            <a:off x="5562600" y="5562600"/>
            <a:ext cx="1752600" cy="914400"/>
          </a:xfrm>
          <a:prstGeom prst="ellipse">
            <a:avLst/>
          </a:prstGeom>
          <a:noFill/>
          <a:ln w="381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77833" name="Line 9"/>
          <p:cNvSpPr/>
          <p:nvPr/>
        </p:nvSpPr>
        <p:spPr>
          <a:xfrm flipH="1" flipV="1">
            <a:off x="2743200" y="2743200"/>
            <a:ext cx="152400" cy="2895600"/>
          </a:xfrm>
          <a:prstGeom prst="line">
            <a:avLst/>
          </a:prstGeom>
          <a:ln w="381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77834" name="Line 10"/>
          <p:cNvSpPr/>
          <p:nvPr/>
        </p:nvSpPr>
        <p:spPr>
          <a:xfrm flipV="1">
            <a:off x="6248400" y="2590800"/>
            <a:ext cx="152400" cy="2971800"/>
          </a:xfrm>
          <a:prstGeom prst="line">
            <a:avLst/>
          </a:prstGeom>
          <a:ln w="381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79874" name="Rectangle 2"/>
          <p:cNvSpPr>
            <a:spLocks noGrp="1"/>
          </p:cNvSpPr>
          <p:nvPr>
            <p:ph type="title"/>
          </p:nvPr>
        </p:nvSpPr>
        <p:spPr>
          <a:ln/>
        </p:spPr>
        <p:txBody>
          <a:bodyPr wrap="square" lIns="91440" tIns="45720" rIns="91440" bIns="45720" anchor="ctr"/>
          <a:p>
            <a:pPr eaLnBrk="1" hangingPunct="1"/>
            <a:r>
              <a:rPr dirty="0"/>
              <a:t>Types of operations</a:t>
            </a:r>
            <a:endParaRPr dirty="0"/>
          </a:p>
        </p:txBody>
      </p:sp>
      <p:sp>
        <p:nvSpPr>
          <p:cNvPr id="79875" name="Rectangle 3"/>
          <p:cNvSpPr>
            <a:spLocks noGrp="1"/>
          </p:cNvSpPr>
          <p:nvPr>
            <p:ph idx="1"/>
          </p:nvPr>
        </p:nvSpPr>
        <p:spPr>
          <a:ln/>
        </p:spPr>
        <p:txBody>
          <a:bodyPr wrap="square" lIns="91440" tIns="45720" rIns="91440" bIns="45720" anchor="t"/>
          <a:p>
            <a:pPr eaLnBrk="1" hangingPunct="1"/>
            <a:r>
              <a:rPr dirty="0"/>
              <a:t>You can use any of the following operations in a formula:</a:t>
            </a:r>
            <a:br>
              <a:rPr dirty="0"/>
            </a:br>
            <a:r>
              <a:rPr u="sng" dirty="0"/>
              <a:t>operation		symbol		example</a:t>
            </a:r>
            <a:endParaRPr u="sng" dirty="0"/>
          </a:p>
          <a:p>
            <a:pPr lvl="1" eaLnBrk="1" hangingPunct="1">
              <a:buNone/>
            </a:pPr>
            <a:r>
              <a:rPr dirty="0"/>
              <a:t>addition:			+			=a1+3</a:t>
            </a:r>
            <a:endParaRPr dirty="0"/>
          </a:p>
          <a:p>
            <a:pPr lvl="1" eaLnBrk="1" hangingPunct="1">
              <a:buNone/>
            </a:pPr>
            <a:r>
              <a:rPr dirty="0"/>
              <a:t>subtraction:		-			=100-b3</a:t>
            </a:r>
            <a:endParaRPr dirty="0"/>
          </a:p>
          <a:p>
            <a:pPr lvl="1" eaLnBrk="1" hangingPunct="1">
              <a:buNone/>
            </a:pPr>
            <a:r>
              <a:rPr dirty="0"/>
              <a:t>multiplication:		*			=a1*b1</a:t>
            </a:r>
            <a:endParaRPr dirty="0"/>
          </a:p>
          <a:p>
            <a:pPr lvl="1" eaLnBrk="1" hangingPunct="1">
              <a:buNone/>
            </a:pPr>
            <a:r>
              <a:rPr dirty="0"/>
              <a:t>division:			/			=d1/100</a:t>
            </a:r>
            <a:endParaRPr dirty="0"/>
          </a:p>
          <a:p>
            <a:pPr lvl="1" eaLnBrk="1" hangingPunct="1">
              <a:buNone/>
            </a:pPr>
            <a:r>
              <a:rPr dirty="0"/>
              <a:t>exponentiation		^			=a2^2</a:t>
            </a:r>
            <a:endParaRPr dirty="0"/>
          </a:p>
          <a:p>
            <a:pPr lvl="1" eaLnBrk="1" hangingPunct="1">
              <a:buNone/>
            </a:pPr>
            <a:r>
              <a:rPr dirty="0"/>
              <a:t>negation			-			=-a2+3</a:t>
            </a:r>
            <a:br>
              <a:rPr dirty="0"/>
            </a:br>
            <a:r>
              <a:rPr dirty="0"/>
              <a:t>	(same symbol as subraction)</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81922" name="Rectangle 2"/>
          <p:cNvSpPr>
            <a:spLocks noGrp="1"/>
          </p:cNvSpPr>
          <p:nvPr>
            <p:ph type="title"/>
          </p:nvPr>
        </p:nvSpPr>
        <p:spPr>
          <a:ln/>
        </p:spPr>
        <p:txBody>
          <a:bodyPr wrap="square" lIns="91440" tIns="45720" rIns="91440" bIns="45720" anchor="ctr"/>
          <a:p>
            <a:pPr eaLnBrk="1" hangingPunct="1"/>
            <a:r>
              <a:rPr sz="4000" dirty="0"/>
              <a:t>Explicit (literal) values and cell references</a:t>
            </a:r>
            <a:endParaRPr sz="4000" dirty="0"/>
          </a:p>
        </p:txBody>
      </p:sp>
      <p:sp>
        <p:nvSpPr>
          <p:cNvPr id="81923" name="Rectangle 3"/>
          <p:cNvSpPr>
            <a:spLocks noGrp="1"/>
          </p:cNvSpPr>
          <p:nvPr>
            <p:ph idx="1"/>
          </p:nvPr>
        </p:nvSpPr>
        <p:spPr>
          <a:ln/>
        </p:spPr>
        <p:txBody>
          <a:bodyPr wrap="square" lIns="91440" tIns="45720" rIns="91440" bIns="45720" anchor="t"/>
          <a:p>
            <a:pPr eaLnBrk="1" hangingPunct="1">
              <a:lnSpc>
                <a:spcPct val="90000"/>
              </a:lnSpc>
            </a:pPr>
            <a:r>
              <a:rPr sz="2400" dirty="0"/>
              <a:t>You can use both explicit values and cell references in a formula</a:t>
            </a:r>
            <a:endParaRPr sz="2400" dirty="0"/>
          </a:p>
          <a:p>
            <a:pPr eaLnBrk="1" hangingPunct="1">
              <a:lnSpc>
                <a:spcPct val="90000"/>
              </a:lnSpc>
            </a:pPr>
            <a:r>
              <a:rPr sz="2400" dirty="0"/>
              <a:t>An explicit value is also called a </a:t>
            </a:r>
            <a:r>
              <a:rPr sz="2400" b="1" dirty="0"/>
              <a:t>literal value</a:t>
            </a:r>
            <a:endParaRPr sz="2400" dirty="0"/>
          </a:p>
          <a:p>
            <a:pPr eaLnBrk="1" hangingPunct="1">
              <a:lnSpc>
                <a:spcPct val="90000"/>
              </a:lnSpc>
            </a:pPr>
            <a:endParaRPr sz="2400" dirty="0"/>
          </a:p>
          <a:p>
            <a:pPr lvl="1" eaLnBrk="1" hangingPunct="1">
              <a:lnSpc>
                <a:spcPct val="90000"/>
              </a:lnSpc>
            </a:pPr>
            <a:r>
              <a:rPr sz="2400" dirty="0"/>
              <a:t>Formula with only cell references:	=a1*b1</a:t>
            </a:r>
            <a:endParaRPr sz="2400" dirty="0"/>
          </a:p>
          <a:p>
            <a:pPr lvl="2" eaLnBrk="1" hangingPunct="1">
              <a:lnSpc>
                <a:spcPct val="90000"/>
              </a:lnSpc>
            </a:pPr>
            <a:endParaRPr dirty="0"/>
          </a:p>
          <a:p>
            <a:pPr lvl="1" eaLnBrk="1" hangingPunct="1">
              <a:lnSpc>
                <a:spcPct val="90000"/>
              </a:lnSpc>
            </a:pPr>
            <a:r>
              <a:rPr sz="2400" dirty="0"/>
              <a:t>Formula with only literal values:		=100/27</a:t>
            </a:r>
            <a:endParaRPr sz="2400" dirty="0"/>
          </a:p>
          <a:p>
            <a:pPr lvl="2" eaLnBrk="1" hangingPunct="1">
              <a:lnSpc>
                <a:spcPct val="90000"/>
              </a:lnSpc>
            </a:pPr>
            <a:endParaRPr dirty="0"/>
          </a:p>
          <a:p>
            <a:pPr lvl="1" eaLnBrk="1" hangingPunct="1">
              <a:lnSpc>
                <a:spcPct val="90000"/>
              </a:lnSpc>
            </a:pPr>
            <a:r>
              <a:rPr sz="2400" dirty="0"/>
              <a:t>Formula with both cell references and literal values:</a:t>
            </a:r>
            <a:br>
              <a:rPr sz="2400" dirty="0"/>
            </a:br>
            <a:br>
              <a:rPr sz="2400" dirty="0"/>
            </a:br>
            <a:r>
              <a:rPr sz="2400" dirty="0"/>
              <a:t>							=a1/100</a:t>
            </a:r>
            <a:endParaRP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83970" name="Rectangle 2"/>
          <p:cNvSpPr>
            <a:spLocks noGrp="1"/>
          </p:cNvSpPr>
          <p:nvPr>
            <p:ph type="ctrTitle"/>
          </p:nvPr>
        </p:nvSpPr>
        <p:spPr>
          <a:ln/>
        </p:spPr>
        <p:txBody>
          <a:bodyPr wrap="square" lIns="91440" tIns="45720" rIns="91440" bIns="45720" anchor="ctr"/>
          <a:p>
            <a:pPr eaLnBrk="1" hangingPunct="1"/>
            <a:r>
              <a:rPr dirty="0">
                <a:latin typeface="+mj-lt"/>
                <a:ea typeface="+mj-ea"/>
                <a:cs typeface="+mj-cs"/>
              </a:rPr>
              <a:t>Errors in Formulas</a:t>
            </a:r>
            <a:endParaRPr dirty="0">
              <a:latin typeface="+mj-lt"/>
              <a:ea typeface="+mj-ea"/>
              <a:cs typeface="+mj-cs"/>
            </a:endParaRPr>
          </a:p>
        </p:txBody>
      </p:sp>
      <p:sp>
        <p:nvSpPr>
          <p:cNvPr id="83971"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86018" name="Rectangle 2"/>
          <p:cNvSpPr>
            <a:spLocks noGrp="1"/>
          </p:cNvSpPr>
          <p:nvPr>
            <p:ph type="title"/>
          </p:nvPr>
        </p:nvSpPr>
        <p:spPr>
          <a:ln/>
        </p:spPr>
        <p:txBody>
          <a:bodyPr wrap="square" lIns="91440" tIns="45720" rIns="91440" bIns="45720" anchor="ctr"/>
          <a:p>
            <a:pPr eaLnBrk="1" hangingPunct="1"/>
            <a:r>
              <a:rPr dirty="0"/>
              <a:t>Common Errors</a:t>
            </a:r>
            <a:endParaRPr dirty="0"/>
          </a:p>
        </p:txBody>
      </p:sp>
      <p:sp>
        <p:nvSpPr>
          <p:cNvPr id="86019" name="Rectangle 3"/>
          <p:cNvSpPr>
            <a:spLocks noGrp="1"/>
          </p:cNvSpPr>
          <p:nvPr>
            <p:ph idx="1"/>
          </p:nvPr>
        </p:nvSpPr>
        <p:spPr>
          <a:ln/>
        </p:spPr>
        <p:txBody>
          <a:bodyPr wrap="square" lIns="91440" tIns="45720" rIns="91440" bIns="45720" anchor="t"/>
          <a:p>
            <a:pPr eaLnBrk="1" hangingPunct="1">
              <a:lnSpc>
                <a:spcPct val="80000"/>
              </a:lnSpc>
            </a:pPr>
            <a:r>
              <a:rPr sz="1800" dirty="0"/>
              <a:t>The following are some errors that may appear in a spreadsheet (there are others too).</a:t>
            </a:r>
            <a:br>
              <a:rPr sz="1800" dirty="0"/>
            </a:br>
            <a:endParaRPr sz="1800" dirty="0"/>
          </a:p>
          <a:p>
            <a:pPr lvl="1" eaLnBrk="1" hangingPunct="1">
              <a:lnSpc>
                <a:spcPct val="80000"/>
              </a:lnSpc>
            </a:pPr>
            <a:r>
              <a:rPr sz="1600" dirty="0"/>
              <a:t>#######</a:t>
            </a:r>
            <a:endParaRPr sz="1600" dirty="0"/>
          </a:p>
          <a:p>
            <a:pPr lvl="2" eaLnBrk="1" hangingPunct="1">
              <a:lnSpc>
                <a:spcPct val="80000"/>
              </a:lnSpc>
            </a:pPr>
            <a:r>
              <a:rPr sz="1400" dirty="0"/>
              <a:t>Cell is too narrow to display the results of the formula. To fix this simply make the column wider and the “real” value will be displayed instead of the ###### signs. Note that even when the ###### signs are being displayed, Excel still uses the “real” value to calculate formulas that reference this cell.</a:t>
            </a:r>
            <a:br>
              <a:rPr sz="1400" dirty="0"/>
            </a:br>
            <a:endParaRPr sz="1400" dirty="0"/>
          </a:p>
          <a:p>
            <a:pPr lvl="1" eaLnBrk="1" hangingPunct="1">
              <a:lnSpc>
                <a:spcPct val="80000"/>
              </a:lnSpc>
            </a:pPr>
            <a:r>
              <a:rPr sz="1600" dirty="0"/>
              <a:t>#NAME?</a:t>
            </a:r>
            <a:endParaRPr sz="1600" dirty="0"/>
          </a:p>
          <a:p>
            <a:pPr lvl="2" eaLnBrk="1" hangingPunct="1">
              <a:lnSpc>
                <a:spcPct val="80000"/>
              </a:lnSpc>
            </a:pPr>
            <a:r>
              <a:rPr sz="1400" dirty="0"/>
              <a:t>You used a cell reference in the formula that is not formed correctly (e.g. =BB+10 instead of =B3+10)</a:t>
            </a:r>
            <a:br>
              <a:rPr sz="1400" dirty="0"/>
            </a:br>
            <a:endParaRPr sz="1400" dirty="0"/>
          </a:p>
          <a:p>
            <a:pPr lvl="1" eaLnBrk="1" hangingPunct="1">
              <a:lnSpc>
                <a:spcPct val="80000"/>
              </a:lnSpc>
            </a:pPr>
            <a:r>
              <a:rPr sz="1600" dirty="0"/>
              <a:t>#VALUE!</a:t>
            </a:r>
            <a:endParaRPr sz="1600" dirty="0"/>
          </a:p>
          <a:p>
            <a:pPr lvl="2" eaLnBrk="1" hangingPunct="1">
              <a:lnSpc>
                <a:spcPct val="80000"/>
              </a:lnSpc>
            </a:pPr>
            <a:r>
              <a:rPr sz="1400" dirty="0"/>
              <a:t>Usually the result of trying to do math with a textual value. Example: =A1*3 where A1 contains the word “hello”</a:t>
            </a:r>
            <a:br>
              <a:rPr sz="1400" dirty="0"/>
            </a:br>
            <a:endParaRPr sz="1400" dirty="0"/>
          </a:p>
          <a:p>
            <a:pPr lvl="1" eaLnBrk="1" hangingPunct="1">
              <a:lnSpc>
                <a:spcPct val="80000"/>
              </a:lnSpc>
            </a:pPr>
            <a:r>
              <a:rPr sz="1600" dirty="0"/>
              <a:t>#DIV/0!</a:t>
            </a:r>
            <a:endParaRPr sz="1600" dirty="0"/>
          </a:p>
          <a:p>
            <a:pPr lvl="2" eaLnBrk="1" hangingPunct="1">
              <a:lnSpc>
                <a:spcPct val="80000"/>
              </a:lnSpc>
            </a:pPr>
            <a:r>
              <a:rPr sz="1400" dirty="0"/>
              <a:t>Trying to divide by zero. Example: =3/A1 where A1 contains 0 (zero)</a:t>
            </a:r>
            <a:br>
              <a:rPr sz="1400" dirty="0"/>
            </a:br>
            <a:endParaRPr sz="1400" dirty="0"/>
          </a:p>
          <a:p>
            <a:pPr lvl="1" eaLnBrk="1" hangingPunct="1">
              <a:lnSpc>
                <a:spcPct val="80000"/>
              </a:lnSpc>
            </a:pPr>
            <a:r>
              <a:rPr sz="1600" dirty="0"/>
              <a:t>Circular Reference</a:t>
            </a:r>
            <a:endParaRPr sz="1600" dirty="0"/>
          </a:p>
          <a:p>
            <a:pPr lvl="2" eaLnBrk="1" hangingPunct="1">
              <a:lnSpc>
                <a:spcPct val="80000"/>
              </a:lnSpc>
            </a:pPr>
            <a:r>
              <a:rPr sz="1400" dirty="0"/>
              <a:t>Using a formula that contains a reference to the cell that the formula “lives in”. Example: putting the formula =A1+1 in cell A1 or putting the formula =SUM(A1:B2) in any of the cells A1, B1, A2, B2</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4338" name="Rectangle 3"/>
          <p:cNvSpPr>
            <a:spLocks noGrp="1"/>
          </p:cNvSpPr>
          <p:nvPr>
            <p:ph type="title"/>
          </p:nvPr>
        </p:nvSpPr>
        <p:spPr>
          <a:ln/>
        </p:spPr>
        <p:txBody>
          <a:bodyPr wrap="square" lIns="91440" tIns="45720" rIns="91440" bIns="45720" anchor="ctr"/>
          <a:p>
            <a:pPr eaLnBrk="1" hangingPunct="1"/>
            <a:r>
              <a:rPr dirty="0"/>
              <a:t>Organize Information</a:t>
            </a:r>
            <a:endParaRPr dirty="0"/>
          </a:p>
        </p:txBody>
      </p:sp>
      <p:sp>
        <p:nvSpPr>
          <p:cNvPr id="14339" name="Rectangle 4"/>
          <p:cNvSpPr>
            <a:spLocks noGrp="1"/>
          </p:cNvSpPr>
          <p:nvPr>
            <p:ph type="body" sz="half" idx="1"/>
          </p:nvPr>
        </p:nvSpPr>
        <p:spPr>
          <a:xfrm>
            <a:off x="304800" y="1447800"/>
            <a:ext cx="3352800" cy="5410200"/>
          </a:xfrm>
          <a:ln/>
        </p:spPr>
        <p:txBody>
          <a:bodyPr wrap="square" lIns="91440" tIns="45720" rIns="91440" bIns="45720" anchor="t"/>
          <a:p>
            <a:pPr eaLnBrk="1" hangingPunct="1"/>
            <a:r>
              <a:rPr sz="2800" dirty="0"/>
              <a:t>You can organize information by typing a single piece of data into each cell. (see next slides)</a:t>
            </a:r>
            <a:endParaRPr sz="2800" dirty="0"/>
          </a:p>
        </p:txBody>
      </p:sp>
      <p:graphicFrame>
        <p:nvGraphicFramePr>
          <p:cNvPr id="14340" name="Object 19"/>
          <p:cNvGraphicFramePr>
            <a:graphicFrameLocks noGrp="1"/>
          </p:cNvGraphicFramePr>
          <p:nvPr>
            <p:ph sz="half" idx="2"/>
          </p:nvPr>
        </p:nvGraphicFramePr>
        <p:xfrm>
          <a:off x="3886200" y="1571625"/>
          <a:ext cx="5000625" cy="4370388"/>
        </p:xfrm>
        <a:graphic>
          <a:graphicData uri="http://schemas.openxmlformats.org/presentationml/2006/ole">
            <mc:AlternateContent xmlns:mc="http://schemas.openxmlformats.org/markup-compatibility/2006">
              <mc:Choice xmlns:v="urn:schemas-microsoft-com:vml" Requires="v">
                <p:oleObj spid="_x0000_s3077" name="" r:id="rId1" imgW="3095625" imgH="2705100" progId="Paint.Picture">
                  <p:embed/>
                </p:oleObj>
              </mc:Choice>
              <mc:Fallback>
                <p:oleObj name="" r:id="rId1" imgW="3095625" imgH="2705100" progId="Paint.Picture">
                  <p:embed/>
                  <p:pic>
                    <p:nvPicPr>
                      <p:cNvPr id="0" name="Picture 3076"/>
                      <p:cNvPicPr/>
                      <p:nvPr/>
                    </p:nvPicPr>
                    <p:blipFill>
                      <a:blip r:embed="rId2"/>
                      <a:stretch>
                        <a:fillRect/>
                      </a:stretch>
                    </p:blipFill>
                    <p:spPr>
                      <a:xfrm>
                        <a:off x="3886200" y="1571625"/>
                        <a:ext cx="5000625" cy="4370388"/>
                      </a:xfrm>
                      <a:prstGeom prst="rect">
                        <a:avLst/>
                      </a:prstGeom>
                      <a:noFill/>
                      <a:ln w="3175">
                        <a:solidFill>
                          <a:schemeClr val="tx1"/>
                        </a:solid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88066"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Order of Operations</a:t>
            </a:r>
            <a:endParaRPr dirty="0">
              <a:latin typeface="+mj-lt"/>
              <a:ea typeface="+mj-ea"/>
              <a:cs typeface="+mj-cs"/>
            </a:endParaRPr>
          </a:p>
        </p:txBody>
      </p:sp>
      <p:sp>
        <p:nvSpPr>
          <p:cNvPr id="88067"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90114" name="Rectangle 2"/>
          <p:cNvSpPr>
            <a:spLocks noGrp="1"/>
          </p:cNvSpPr>
          <p:nvPr>
            <p:ph type="title"/>
          </p:nvPr>
        </p:nvSpPr>
        <p:spPr>
          <a:ln/>
        </p:spPr>
        <p:txBody>
          <a:bodyPr wrap="square" lIns="91440" tIns="45720" rIns="91440" bIns="45720" anchor="ctr"/>
          <a:p>
            <a:pPr eaLnBrk="1" hangingPunct="1"/>
            <a:r>
              <a:rPr dirty="0"/>
              <a:t>Complex formulas</a:t>
            </a:r>
            <a:endParaRPr dirty="0"/>
          </a:p>
        </p:txBody>
      </p:sp>
      <p:sp>
        <p:nvSpPr>
          <p:cNvPr id="90115" name="Rectangle 3"/>
          <p:cNvSpPr>
            <a:spLocks noGrp="1"/>
          </p:cNvSpPr>
          <p:nvPr>
            <p:ph idx="1"/>
          </p:nvPr>
        </p:nvSpPr>
        <p:spPr>
          <a:xfrm>
            <a:off x="304800" y="1447800"/>
            <a:ext cx="8839200" cy="6492875"/>
          </a:xfrm>
          <a:ln/>
        </p:spPr>
        <p:txBody>
          <a:bodyPr wrap="square" lIns="91440" tIns="45720" rIns="91440" bIns="45720" anchor="t"/>
          <a:p>
            <a:pPr eaLnBrk="1" hangingPunct="1">
              <a:lnSpc>
                <a:spcPct val="90000"/>
              </a:lnSpc>
            </a:pPr>
            <a:r>
              <a:rPr sz="2800" dirty="0"/>
              <a:t>You can use several operations in one function</a:t>
            </a:r>
            <a:endParaRPr sz="2800" dirty="0"/>
          </a:p>
          <a:p>
            <a:pPr eaLnBrk="1" hangingPunct="1">
              <a:lnSpc>
                <a:spcPct val="90000"/>
              </a:lnSpc>
            </a:pPr>
            <a:r>
              <a:rPr sz="2800" dirty="0"/>
              <a:t>You can group those operations with parentheses</a:t>
            </a:r>
            <a:endParaRPr sz="2800" dirty="0"/>
          </a:p>
          <a:p>
            <a:pPr eaLnBrk="1" hangingPunct="1">
              <a:lnSpc>
                <a:spcPct val="90000"/>
              </a:lnSpc>
            </a:pPr>
            <a:endParaRPr sz="2800" dirty="0"/>
          </a:p>
          <a:p>
            <a:pPr eaLnBrk="1" hangingPunct="1">
              <a:lnSpc>
                <a:spcPct val="90000"/>
              </a:lnSpc>
            </a:pPr>
            <a:r>
              <a:rPr sz="2800" dirty="0"/>
              <a:t>Examples</a:t>
            </a:r>
            <a:endParaRPr sz="2800" dirty="0"/>
          </a:p>
          <a:p>
            <a:pPr lvl="1" eaLnBrk="1" hangingPunct="1">
              <a:lnSpc>
                <a:spcPct val="90000"/>
              </a:lnSpc>
              <a:buNone/>
            </a:pPr>
            <a:endParaRPr sz="2400" dirty="0"/>
          </a:p>
          <a:p>
            <a:pPr lvl="1" eaLnBrk="1" hangingPunct="1">
              <a:lnSpc>
                <a:spcPct val="90000"/>
              </a:lnSpc>
              <a:buNone/>
            </a:pPr>
            <a:r>
              <a:rPr sz="2400" dirty="0"/>
              <a:t>	=3*2+1</a:t>
            </a:r>
            <a:endParaRPr sz="2400" dirty="0"/>
          </a:p>
          <a:p>
            <a:pPr lvl="1" eaLnBrk="1" hangingPunct="1">
              <a:lnSpc>
                <a:spcPct val="90000"/>
              </a:lnSpc>
              <a:buNone/>
            </a:pPr>
            <a:r>
              <a:rPr sz="2400" dirty="0"/>
              <a:t>	=c1*(a1+b1)</a:t>
            </a:r>
            <a:endParaRPr sz="2400" dirty="0"/>
          </a:p>
          <a:p>
            <a:pPr lvl="1" eaLnBrk="1" hangingPunct="1">
              <a:lnSpc>
                <a:spcPct val="90000"/>
              </a:lnSpc>
              <a:buNone/>
            </a:pPr>
            <a:r>
              <a:rPr sz="2400" dirty="0"/>
              <a:t>	=(100*a2-10)+(200*b3-20)+30</a:t>
            </a:r>
            <a:endParaRPr sz="2400" dirty="0"/>
          </a:p>
          <a:p>
            <a:pPr lvl="1" eaLnBrk="1" hangingPunct="1">
              <a:lnSpc>
                <a:spcPct val="90000"/>
              </a:lnSpc>
              <a:buNone/>
            </a:pPr>
            <a:r>
              <a:rPr sz="2400" dirty="0"/>
              <a:t>	=(3+2*(50/b3+3)/7)*(3+b7) </a:t>
            </a:r>
            <a:endParaRPr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92162" name="Rectangle 2"/>
          <p:cNvSpPr>
            <a:spLocks noGrp="1"/>
          </p:cNvSpPr>
          <p:nvPr>
            <p:ph type="title"/>
          </p:nvPr>
        </p:nvSpPr>
        <p:spPr>
          <a:ln/>
        </p:spPr>
        <p:txBody>
          <a:bodyPr wrap="square" lIns="91440" tIns="45720" rIns="91440" bIns="45720" anchor="ctr"/>
          <a:p>
            <a:pPr eaLnBrk="1" hangingPunct="1"/>
            <a:r>
              <a:rPr dirty="0"/>
              <a:t>Order of operations</a:t>
            </a:r>
            <a:endParaRPr dirty="0"/>
          </a:p>
        </p:txBody>
      </p:sp>
      <p:sp>
        <p:nvSpPr>
          <p:cNvPr id="92163" name="Rectangle 3"/>
          <p:cNvSpPr>
            <a:spLocks noGrp="1"/>
          </p:cNvSpPr>
          <p:nvPr>
            <p:ph idx="1"/>
          </p:nvPr>
        </p:nvSpPr>
        <p:spPr>
          <a:ln/>
        </p:spPr>
        <p:txBody>
          <a:bodyPr wrap="square" lIns="91440" tIns="45720" rIns="91440" bIns="45720" anchor="t"/>
          <a:p>
            <a:pPr eaLnBrk="1" hangingPunct="1"/>
            <a:r>
              <a:rPr dirty="0"/>
              <a:t>When using several operations in one formula, Excel follows the order of operations for math.</a:t>
            </a:r>
            <a:endParaRPr dirty="0"/>
          </a:p>
          <a:p>
            <a:pPr lvl="1" eaLnBrk="1" hangingPunct="1"/>
            <a:r>
              <a:rPr sz="2400" dirty="0"/>
              <a:t>first:		all parentheses - innermost first</a:t>
            </a:r>
            <a:endParaRPr sz="2400" dirty="0"/>
          </a:p>
          <a:p>
            <a:pPr lvl="1" eaLnBrk="1" hangingPunct="1"/>
            <a:r>
              <a:rPr sz="2400" dirty="0"/>
              <a:t>second:		exponents (^)</a:t>
            </a:r>
            <a:endParaRPr sz="2400" dirty="0"/>
          </a:p>
          <a:p>
            <a:pPr lvl="1" eaLnBrk="1" hangingPunct="1"/>
            <a:r>
              <a:rPr sz="2400" dirty="0"/>
              <a:t>third:		all multiplication (*) and division (/). Do </a:t>
            </a:r>
            <a:br>
              <a:rPr sz="2400" dirty="0"/>
            </a:br>
            <a:r>
              <a:rPr sz="2400" dirty="0"/>
              <a:t>			these starting with the leftmost * or / </a:t>
            </a:r>
            <a:br>
              <a:rPr sz="2400" dirty="0"/>
            </a:br>
            <a:r>
              <a:rPr sz="2400" dirty="0"/>
              <a:t>			and work to the right.</a:t>
            </a:r>
            <a:endParaRPr sz="2400" dirty="0"/>
          </a:p>
          <a:p>
            <a:pPr lvl="1" eaLnBrk="1" hangingPunct="1"/>
            <a:r>
              <a:rPr sz="2400" dirty="0"/>
              <a:t>fourth:		all addition (+) and subtraction (-). Do </a:t>
            </a:r>
            <a:br>
              <a:rPr sz="2400" dirty="0"/>
            </a:br>
            <a:r>
              <a:rPr sz="2400" dirty="0"/>
              <a:t>			these starting with the leftmost + or - </a:t>
            </a:r>
            <a:br>
              <a:rPr sz="2400" dirty="0"/>
            </a:br>
            <a:r>
              <a:rPr sz="2400" dirty="0"/>
              <a:t>			and work to the right.</a:t>
            </a:r>
            <a:endParaRP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94210" name="Rectangle 2"/>
          <p:cNvSpPr>
            <a:spLocks noGrp="1"/>
          </p:cNvSpPr>
          <p:nvPr>
            <p:ph type="title"/>
          </p:nvPr>
        </p:nvSpPr>
        <p:spPr>
          <a:ln/>
        </p:spPr>
        <p:txBody>
          <a:bodyPr wrap="square" lIns="91440" tIns="45720" rIns="91440" bIns="45720" anchor="ctr"/>
          <a:p>
            <a:pPr eaLnBrk="1" hangingPunct="1"/>
            <a:r>
              <a:rPr dirty="0"/>
              <a:t>Please Excuse My Dear Aunt Sally</a:t>
            </a:r>
            <a:endParaRPr dirty="0"/>
          </a:p>
        </p:txBody>
      </p:sp>
      <p:sp>
        <p:nvSpPr>
          <p:cNvPr id="94211" name="Rectangle 3"/>
          <p:cNvSpPr>
            <a:spLocks noGrp="1"/>
          </p:cNvSpPr>
          <p:nvPr>
            <p:ph idx="1"/>
          </p:nvPr>
        </p:nvSpPr>
        <p:spPr>
          <a:ln/>
        </p:spPr>
        <p:txBody>
          <a:bodyPr wrap="square" lIns="91440" tIns="45720" rIns="91440" bIns="45720" anchor="t"/>
          <a:p>
            <a:pPr eaLnBrk="1" hangingPunct="1">
              <a:lnSpc>
                <a:spcPct val="90000"/>
              </a:lnSpc>
            </a:pPr>
            <a:r>
              <a:rPr sz="2800" dirty="0"/>
              <a:t>The sentence "Please excuse my dear aunt Sally" is a popular mneumonic to remember the order of operations:</a:t>
            </a:r>
            <a:br>
              <a:rPr sz="2800" dirty="0"/>
            </a:br>
            <a:br>
              <a:rPr sz="2800" dirty="0"/>
            </a:br>
            <a:r>
              <a:rPr sz="2800" u="sng" dirty="0"/>
              <a:t>Menumonic		Meaning</a:t>
            </a:r>
            <a:endParaRPr sz="2800" u="sng" dirty="0"/>
          </a:p>
          <a:p>
            <a:pPr lvl="1" eaLnBrk="1" hangingPunct="1">
              <a:lnSpc>
                <a:spcPct val="90000"/>
              </a:lnSpc>
            </a:pPr>
            <a:r>
              <a:rPr sz="2400" b="1" dirty="0">
                <a:solidFill>
                  <a:srgbClr val="CC3300"/>
                </a:solidFill>
              </a:rPr>
              <a:t>P</a:t>
            </a:r>
            <a:r>
              <a:rPr sz="2400" dirty="0"/>
              <a:t>lease			parentheses</a:t>
            </a:r>
            <a:endParaRPr sz="2400" dirty="0"/>
          </a:p>
          <a:p>
            <a:pPr eaLnBrk="1" hangingPunct="1">
              <a:lnSpc>
                <a:spcPct val="90000"/>
              </a:lnSpc>
            </a:pPr>
            <a:endParaRPr sz="2800" dirty="0"/>
          </a:p>
          <a:p>
            <a:pPr lvl="1" eaLnBrk="1" hangingPunct="1">
              <a:lnSpc>
                <a:spcPct val="90000"/>
              </a:lnSpc>
            </a:pPr>
            <a:r>
              <a:rPr sz="2400" b="1" dirty="0">
                <a:solidFill>
                  <a:srgbClr val="CC3300"/>
                </a:solidFill>
              </a:rPr>
              <a:t>E</a:t>
            </a:r>
            <a:r>
              <a:rPr sz="2400" dirty="0"/>
              <a:t>xcuse			exponents</a:t>
            </a:r>
            <a:endParaRPr sz="2400" dirty="0"/>
          </a:p>
          <a:p>
            <a:pPr eaLnBrk="1" hangingPunct="1">
              <a:lnSpc>
                <a:spcPct val="90000"/>
              </a:lnSpc>
            </a:pPr>
            <a:endParaRPr sz="2800" dirty="0"/>
          </a:p>
          <a:p>
            <a:pPr lvl="1" eaLnBrk="1" hangingPunct="1">
              <a:lnSpc>
                <a:spcPct val="90000"/>
              </a:lnSpc>
            </a:pPr>
            <a:r>
              <a:rPr sz="2400" b="1" dirty="0">
                <a:solidFill>
                  <a:srgbClr val="CC3300"/>
                </a:solidFill>
              </a:rPr>
              <a:t>M</a:t>
            </a:r>
            <a:r>
              <a:rPr sz="2400" dirty="0"/>
              <a:t>y </a:t>
            </a:r>
            <a:r>
              <a:rPr sz="2400" b="1" dirty="0">
                <a:solidFill>
                  <a:srgbClr val="CC3300"/>
                </a:solidFill>
              </a:rPr>
              <a:t>D</a:t>
            </a:r>
            <a:r>
              <a:rPr sz="2400" dirty="0"/>
              <a:t>ear		mulitplication and division</a:t>
            </a:r>
            <a:br>
              <a:rPr sz="2400" dirty="0"/>
            </a:br>
            <a:r>
              <a:rPr sz="2400" dirty="0"/>
              <a:t>				(going left to right)</a:t>
            </a:r>
            <a:br>
              <a:rPr sz="2400" dirty="0"/>
            </a:br>
            <a:endParaRPr sz="2400" dirty="0"/>
          </a:p>
          <a:p>
            <a:pPr lvl="1" eaLnBrk="1" hangingPunct="1">
              <a:lnSpc>
                <a:spcPct val="90000"/>
              </a:lnSpc>
            </a:pPr>
            <a:r>
              <a:rPr sz="2400" b="1" dirty="0">
                <a:solidFill>
                  <a:srgbClr val="CC3300"/>
                </a:solidFill>
              </a:rPr>
              <a:t>A</a:t>
            </a:r>
            <a:r>
              <a:rPr sz="2400" dirty="0"/>
              <a:t>unt </a:t>
            </a:r>
            <a:r>
              <a:rPr sz="2400" b="1" dirty="0">
                <a:solidFill>
                  <a:srgbClr val="CC3300"/>
                </a:solidFill>
              </a:rPr>
              <a:t>S</a:t>
            </a:r>
            <a:r>
              <a:rPr sz="2400" dirty="0"/>
              <a:t>ally		addition and subtraction</a:t>
            </a:r>
            <a:br>
              <a:rPr sz="2400" dirty="0"/>
            </a:br>
            <a:r>
              <a:rPr sz="2400" dirty="0"/>
              <a:t>				(going left to right)</a:t>
            </a:r>
            <a:endParaRPr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96258" name="Rectangle 2"/>
          <p:cNvSpPr>
            <a:spLocks noGrp="1"/>
          </p:cNvSpPr>
          <p:nvPr>
            <p:ph type="title"/>
          </p:nvPr>
        </p:nvSpPr>
        <p:spPr>
          <a:ln/>
        </p:spPr>
        <p:txBody>
          <a:bodyPr wrap="square" lIns="91440" tIns="45720" rIns="91440" bIns="45720" anchor="ctr"/>
          <a:p>
            <a:pPr eaLnBrk="1" hangingPunct="1"/>
            <a:r>
              <a:rPr dirty="0"/>
              <a:t>Order of operations</a:t>
            </a:r>
            <a:endParaRPr dirty="0"/>
          </a:p>
        </p:txBody>
      </p:sp>
      <p:sp>
        <p:nvSpPr>
          <p:cNvPr id="96259" name="Rectangle 3"/>
          <p:cNvSpPr>
            <a:spLocks noGrp="1"/>
          </p:cNvSpPr>
          <p:nvPr>
            <p:ph idx="1"/>
          </p:nvPr>
        </p:nvSpPr>
        <p:spPr>
          <a:ln/>
        </p:spPr>
        <p:txBody>
          <a:bodyPr wrap="square" lIns="91440" tIns="45720" rIns="91440" bIns="45720" anchor="t"/>
          <a:p>
            <a:pPr eaLnBrk="1" hangingPunct="1"/>
            <a:r>
              <a:rPr b="1" dirty="0"/>
              <a:t>The value of </a:t>
            </a:r>
            <a:br>
              <a:rPr b="1" dirty="0"/>
            </a:br>
            <a:br>
              <a:rPr b="1" dirty="0"/>
            </a:br>
            <a:r>
              <a:rPr b="1" dirty="0"/>
              <a:t>			3 + 2 * 5</a:t>
            </a:r>
            <a:br>
              <a:rPr b="1" dirty="0"/>
            </a:br>
            <a:br>
              <a:rPr b="1" dirty="0"/>
            </a:br>
            <a:r>
              <a:rPr b="1" dirty="0"/>
              <a:t>is</a:t>
            </a:r>
            <a:br>
              <a:rPr b="1" dirty="0"/>
            </a:br>
            <a:br>
              <a:rPr b="1" dirty="0"/>
            </a:br>
            <a:r>
              <a:rPr b="1" dirty="0"/>
              <a:t>			13</a:t>
            </a:r>
            <a:br>
              <a:rPr b="1" dirty="0"/>
            </a:br>
            <a:br>
              <a:rPr b="1" dirty="0"/>
            </a:br>
            <a:r>
              <a:rPr b="1" dirty="0"/>
              <a:t>NOT 25!</a:t>
            </a:r>
            <a:endParaRPr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98306" name="Rectangle 2"/>
          <p:cNvSpPr>
            <a:spLocks noGrp="1"/>
          </p:cNvSpPr>
          <p:nvPr>
            <p:ph type="title"/>
          </p:nvPr>
        </p:nvSpPr>
        <p:spPr>
          <a:xfrm>
            <a:off x="0" y="76200"/>
            <a:ext cx="9144000" cy="914400"/>
          </a:xfrm>
          <a:ln/>
        </p:spPr>
        <p:txBody>
          <a:bodyPr wrap="square" lIns="91440" tIns="45720" rIns="91440" bIns="45720" anchor="ctr"/>
          <a:p>
            <a:pPr eaLnBrk="1" hangingPunct="1"/>
            <a:r>
              <a:rPr dirty="0"/>
              <a:t>Order of operations</a:t>
            </a:r>
            <a:endParaRPr dirty="0"/>
          </a:p>
        </p:txBody>
      </p:sp>
      <p:sp>
        <p:nvSpPr>
          <p:cNvPr id="98307" name="Text Box 3"/>
          <p:cNvSpPr txBox="1"/>
          <p:nvPr/>
        </p:nvSpPr>
        <p:spPr>
          <a:xfrm>
            <a:off x="-92075" y="650875"/>
            <a:ext cx="184150" cy="457200"/>
          </a:xfrm>
          <a:prstGeom prst="rect">
            <a:avLst/>
          </a:prstGeom>
          <a:noFill/>
          <a:ln w="38100">
            <a:noFill/>
          </a:ln>
        </p:spPr>
        <p:txBody>
          <a:bodyPr wrap="none" anchor="t">
            <a:spAutoFit/>
          </a:bodyPr>
          <a:p>
            <a:pPr>
              <a:spcBef>
                <a:spcPct val="0"/>
              </a:spcBef>
            </a:pPr>
            <a:endParaRPr sz="2400" b="0" dirty="0">
              <a:latin typeface="Times New Roman" panose="02020603050405020304" pitchFamily="18" charset="0"/>
            </a:endParaRPr>
          </a:p>
        </p:txBody>
      </p:sp>
      <p:sp>
        <p:nvSpPr>
          <p:cNvPr id="8196" name="Rectangle 4"/>
          <p:cNvSpPr/>
          <p:nvPr/>
        </p:nvSpPr>
        <p:spPr>
          <a:xfrm>
            <a:off x="228600" y="914400"/>
            <a:ext cx="8763000" cy="5867400"/>
          </a:xfrm>
          <a:prstGeom prst="rect">
            <a:avLst/>
          </a:prstGeom>
          <a:noFill/>
          <a:ln w="9525">
            <a:noFill/>
          </a:ln>
        </p:spPr>
        <p:txBody>
          <a:bodyPr lIns="92075" tIns="46038" rIns="92075" bIns="46038" anchor="t"/>
          <a:p>
            <a:pPr marL="342900" indent="-342900">
              <a:spcBef>
                <a:spcPct val="20000"/>
              </a:spcBef>
            </a:pPr>
            <a:r>
              <a:rPr sz="2000" dirty="0">
                <a:latin typeface="Arial Rounded MT Bold" pitchFamily="34" charset="0"/>
              </a:rPr>
              <a:t>3  +  (100 - 20)  /  10  -  6  *  2  /  4  +  9</a:t>
            </a: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r>
              <a:rPr sz="2000" dirty="0">
                <a:latin typeface="Arial Rounded MT Bold" pitchFamily="34" charset="0"/>
              </a:rPr>
              <a:t>3  +  80  /  10  -  6  *  2  /  4  +  9</a:t>
            </a: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r>
              <a:rPr sz="2000" dirty="0">
                <a:latin typeface="Arial Rounded MT Bold" pitchFamily="34" charset="0"/>
              </a:rPr>
              <a:t>3 +  8  -  6  *  2  /  4  +  9</a:t>
            </a: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r>
              <a:rPr sz="2000" dirty="0">
                <a:latin typeface="Arial Rounded MT Bold" pitchFamily="34" charset="0"/>
              </a:rPr>
              <a:t>3 +  8  -  12  /  4  +  9</a:t>
            </a: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r>
              <a:rPr sz="2000" dirty="0">
                <a:latin typeface="Arial Rounded MT Bold" pitchFamily="34" charset="0"/>
              </a:rPr>
              <a:t>3 + 8  -  3  +  9</a:t>
            </a: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r>
              <a:rPr sz="2000" dirty="0">
                <a:latin typeface="Arial Rounded MT Bold" pitchFamily="34" charset="0"/>
              </a:rPr>
              <a:t>11 -  3  +  9</a:t>
            </a: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r>
              <a:rPr sz="2000" dirty="0">
                <a:latin typeface="Arial Rounded MT Bold" pitchFamily="34" charset="0"/>
              </a:rPr>
              <a:t>8 + 9</a:t>
            </a: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endParaRPr sz="2000" dirty="0">
              <a:latin typeface="Arial Rounded MT Bold" pitchFamily="34" charset="0"/>
            </a:endParaRPr>
          </a:p>
          <a:p>
            <a:pPr marL="342900" indent="-342900">
              <a:spcBef>
                <a:spcPct val="20000"/>
              </a:spcBef>
            </a:pPr>
            <a:r>
              <a:rPr sz="2000" dirty="0">
                <a:latin typeface="Arial Rounded MT Bold" pitchFamily="34" charset="0"/>
              </a:rPr>
              <a:t>answer:	17</a:t>
            </a:r>
            <a:endParaRPr sz="2000" dirty="0">
              <a:latin typeface="Arial Rounded MT Bold" pitchFamily="34" charset="0"/>
            </a:endParaRPr>
          </a:p>
        </p:txBody>
      </p:sp>
      <p:sp>
        <p:nvSpPr>
          <p:cNvPr id="98309" name="Oval 5"/>
          <p:cNvSpPr/>
          <p:nvPr/>
        </p:nvSpPr>
        <p:spPr>
          <a:xfrm>
            <a:off x="762000" y="1447800"/>
            <a:ext cx="1143000" cy="685800"/>
          </a:xfrm>
          <a:prstGeom prst="ellipse">
            <a:avLst/>
          </a:prstGeom>
          <a:noFill/>
          <a:ln w="127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98310" name="Line 6"/>
          <p:cNvSpPr/>
          <p:nvPr/>
        </p:nvSpPr>
        <p:spPr>
          <a:xfrm flipH="1">
            <a:off x="990600" y="2133600"/>
            <a:ext cx="152400" cy="3048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98311" name="Oval 7"/>
          <p:cNvSpPr/>
          <p:nvPr/>
        </p:nvSpPr>
        <p:spPr>
          <a:xfrm>
            <a:off x="1295400" y="2360613"/>
            <a:ext cx="758825" cy="530225"/>
          </a:xfrm>
          <a:prstGeom prst="ellipse">
            <a:avLst/>
          </a:prstGeom>
          <a:noFill/>
          <a:ln w="127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98312" name="Line 8"/>
          <p:cNvSpPr/>
          <p:nvPr/>
        </p:nvSpPr>
        <p:spPr>
          <a:xfrm flipH="1">
            <a:off x="1524000" y="2895600"/>
            <a:ext cx="0" cy="3048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98313" name="Oval 10"/>
          <p:cNvSpPr/>
          <p:nvPr/>
        </p:nvSpPr>
        <p:spPr>
          <a:xfrm>
            <a:off x="1295400" y="2971800"/>
            <a:ext cx="838200" cy="609600"/>
          </a:xfrm>
          <a:prstGeom prst="ellipse">
            <a:avLst/>
          </a:prstGeom>
          <a:noFill/>
          <a:ln w="127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98314" name="Line 11"/>
          <p:cNvSpPr/>
          <p:nvPr/>
        </p:nvSpPr>
        <p:spPr>
          <a:xfrm flipH="1">
            <a:off x="1371600" y="3581400"/>
            <a:ext cx="381000" cy="3048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98315" name="Oval 12"/>
          <p:cNvSpPr/>
          <p:nvPr/>
        </p:nvSpPr>
        <p:spPr>
          <a:xfrm>
            <a:off x="228600" y="3733800"/>
            <a:ext cx="762000" cy="685800"/>
          </a:xfrm>
          <a:prstGeom prst="ellipse">
            <a:avLst/>
          </a:prstGeom>
          <a:noFill/>
          <a:ln w="127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98316" name="Line 13"/>
          <p:cNvSpPr/>
          <p:nvPr/>
        </p:nvSpPr>
        <p:spPr>
          <a:xfrm>
            <a:off x="457200" y="4419600"/>
            <a:ext cx="0" cy="2286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98317" name="Oval 14"/>
          <p:cNvSpPr/>
          <p:nvPr/>
        </p:nvSpPr>
        <p:spPr>
          <a:xfrm>
            <a:off x="0" y="4495800"/>
            <a:ext cx="1295400" cy="533400"/>
          </a:xfrm>
          <a:prstGeom prst="ellipse">
            <a:avLst/>
          </a:prstGeom>
          <a:noFill/>
          <a:ln w="127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98318" name="Line 15"/>
          <p:cNvSpPr/>
          <p:nvPr/>
        </p:nvSpPr>
        <p:spPr>
          <a:xfrm flipH="1">
            <a:off x="381000" y="5029200"/>
            <a:ext cx="76200" cy="3048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98319" name="Oval 16"/>
          <p:cNvSpPr/>
          <p:nvPr/>
        </p:nvSpPr>
        <p:spPr>
          <a:xfrm>
            <a:off x="762000" y="838200"/>
            <a:ext cx="1295400" cy="457200"/>
          </a:xfrm>
          <a:prstGeom prst="ellipse">
            <a:avLst/>
          </a:prstGeom>
          <a:noFill/>
          <a:ln w="127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98320" name="Line 17"/>
          <p:cNvSpPr/>
          <p:nvPr/>
        </p:nvSpPr>
        <p:spPr>
          <a:xfrm flipH="1">
            <a:off x="1066800" y="1295400"/>
            <a:ext cx="152400" cy="3810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98321" name="Line 18"/>
          <p:cNvSpPr/>
          <p:nvPr/>
        </p:nvSpPr>
        <p:spPr>
          <a:xfrm>
            <a:off x="685800" y="5715000"/>
            <a:ext cx="1219200" cy="762000"/>
          </a:xfrm>
          <a:prstGeom prst="line">
            <a:avLst/>
          </a:prstGeom>
          <a:ln w="127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6">
                                            <p:txEl>
                                              <p:charRg st="0" end="48"/>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0" end="48"/>
                                            </p:txEl>
                                          </p:spTgt>
                                        </p:tgtEl>
                                        <p:attrNameLst>
                                          <p:attrName>ppt_c</p:attrName>
                                        </p:attrNameLst>
                                      </p:cBhvr>
                                      <p:to>
                                        <a:srgbClr val="0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6">
                                            <p:txEl>
                                              <p:charRg st="49" end="89"/>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49" end="89"/>
                                            </p:txEl>
                                          </p:spTgt>
                                        </p:tgtEl>
                                        <p:attrNameLst>
                                          <p:attrName>ppt_c</p:attrName>
                                        </p:attrNameLst>
                                      </p:cBhvr>
                                      <p:to>
                                        <a:srgbClr val="0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6">
                                            <p:txEl>
                                              <p:charRg st="90" end="121"/>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90" end="121"/>
                                            </p:txEl>
                                          </p:spTgt>
                                        </p:tgtEl>
                                        <p:attrNameLst>
                                          <p:attrName>ppt_c</p:attrName>
                                        </p:attrNameLst>
                                      </p:cBhvr>
                                      <p:to>
                                        <a:srgbClr val="0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6">
                                            <p:txEl>
                                              <p:charRg st="122" end="148"/>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22" end="148"/>
                                            </p:txEl>
                                          </p:spTgt>
                                        </p:tgtEl>
                                        <p:attrNameLst>
                                          <p:attrName>ppt_c</p:attrName>
                                        </p:attrNameLst>
                                      </p:cBhvr>
                                      <p:to>
                                        <a:srgbClr val="0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6">
                                            <p:txEl>
                                              <p:charRg st="149" end="167"/>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49" end="167"/>
                                            </p:txEl>
                                          </p:spTgt>
                                        </p:tgtEl>
                                        <p:attrNameLst>
                                          <p:attrName>ppt_c</p:attrName>
                                        </p:attrNameLst>
                                      </p:cBhvr>
                                      <p:to>
                                        <a:srgbClr val="0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6">
                                            <p:txEl>
                                              <p:charRg st="168" end="182"/>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68" end="182"/>
                                            </p:txEl>
                                          </p:spTgt>
                                        </p:tgtEl>
                                        <p:attrNameLst>
                                          <p:attrName>ppt_c</p:attrName>
                                        </p:attrNameLst>
                                      </p:cBhvr>
                                      <p:to>
                                        <a:srgbClr val="0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6">
                                            <p:txEl>
                                              <p:charRg st="183" end="189"/>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83" end="189"/>
                                            </p:txEl>
                                          </p:spTgt>
                                        </p:tgtEl>
                                        <p:attrNameLst>
                                          <p:attrName>ppt_c</p:attrName>
                                        </p:attrNameLst>
                                      </p:cBhvr>
                                      <p:to>
                                        <a:srgbClr val="0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6">
                                            <p:txEl>
                                              <p:charRg st="191" end="202"/>
                                            </p:txEl>
                                          </p:spTgt>
                                        </p:tgtEl>
                                        <p:attrNameLst>
                                          <p:attrName>style.visibility</p:attrName>
                                        </p:attrNameLst>
                                      </p:cBhvr>
                                      <p:to>
                                        <p:strVal val="visible"/>
                                      </p:to>
                                    </p:set>
                                  </p:childTnLst>
                                  <p:subTnLst>
                                    <p:animClr clrSpc="rgb" dir="cw">
                                      <p:cBhvr override="childStyle">
                                        <p:cTn dur="1" fill="hold" display="0" masterRel="nextClick" afterEffect="1"/>
                                        <p:tgtEl>
                                          <p:spTgt spid="8196">
                                            <p:txEl>
                                              <p:charRg st="191" end="202"/>
                                            </p:txEl>
                                          </p:spTgt>
                                        </p:tgtEl>
                                        <p:attrNameLst>
                                          <p:attrName>ppt_c</p:attrName>
                                        </p:attrNameLst>
                                      </p:cBhvr>
                                      <p:to>
                                        <a:srgbClr val="0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00354" name="Rectangle 2"/>
          <p:cNvSpPr>
            <a:spLocks noGrp="1"/>
          </p:cNvSpPr>
          <p:nvPr>
            <p:ph type="title"/>
          </p:nvPr>
        </p:nvSpPr>
        <p:spPr>
          <a:ln/>
        </p:spPr>
        <p:txBody>
          <a:bodyPr wrap="square" lIns="91440" tIns="45720" rIns="91440" bIns="45720" anchor="ctr"/>
          <a:p>
            <a:pPr eaLnBrk="1" hangingPunct="1"/>
            <a:r>
              <a:rPr dirty="0"/>
              <a:t>Cntrl-`</a:t>
            </a:r>
            <a:endParaRPr dirty="0"/>
          </a:p>
        </p:txBody>
      </p:sp>
      <p:sp>
        <p:nvSpPr>
          <p:cNvPr id="100355" name="Rectangle 3"/>
          <p:cNvSpPr>
            <a:spLocks noGrp="1"/>
          </p:cNvSpPr>
          <p:nvPr>
            <p:ph idx="1"/>
          </p:nvPr>
        </p:nvSpPr>
        <p:spPr>
          <a:ln/>
        </p:spPr>
        <p:txBody>
          <a:bodyPr wrap="square" lIns="91440" tIns="45720" rIns="91440" bIns="45720" anchor="t"/>
          <a:p>
            <a:pPr eaLnBrk="1" hangingPunct="1"/>
            <a:r>
              <a:rPr dirty="0"/>
              <a:t>To see the formulas in the worksheet</a:t>
            </a:r>
            <a:endParaRPr dirty="0"/>
          </a:p>
          <a:p>
            <a:pPr lvl="1" eaLnBrk="1" hangingPunct="1"/>
            <a:r>
              <a:rPr dirty="0"/>
              <a:t>Press the Cntrl key at the same time as you press the ` key (i.e. Cntrl-`)</a:t>
            </a:r>
            <a:endParaRPr dirty="0"/>
          </a:p>
          <a:p>
            <a:pPr lvl="1" eaLnBrk="1" hangingPunct="1"/>
            <a:r>
              <a:rPr dirty="0"/>
              <a:t>Press Cntrl-` again to see the values</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02402" name="Rectangle 2"/>
          <p:cNvSpPr>
            <a:spLocks noGrp="1"/>
          </p:cNvSpPr>
          <p:nvPr>
            <p:ph type="title"/>
          </p:nvPr>
        </p:nvSpPr>
        <p:spPr>
          <a:xfrm>
            <a:off x="0" y="2590800"/>
            <a:ext cx="9144000" cy="1143000"/>
          </a:xfrm>
          <a:ln/>
        </p:spPr>
        <p:txBody>
          <a:bodyPr wrap="square" lIns="91440" tIns="45720" rIns="91440" bIns="45720" anchor="ctr"/>
          <a:p>
            <a:pPr eaLnBrk="1" hangingPunct="1"/>
            <a:r>
              <a:rPr dirty="0"/>
              <a:t>Functions</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04450" name="Rectangle 2"/>
          <p:cNvSpPr>
            <a:spLocks noGrp="1"/>
          </p:cNvSpPr>
          <p:nvPr>
            <p:ph type="title"/>
          </p:nvPr>
        </p:nvSpPr>
        <p:spPr>
          <a:ln/>
        </p:spPr>
        <p:txBody>
          <a:bodyPr wrap="square" lIns="91440" tIns="45720" rIns="91440" bIns="45720" anchor="ctr"/>
          <a:p>
            <a:pPr eaLnBrk="1" hangingPunct="1"/>
            <a:r>
              <a:rPr dirty="0"/>
              <a:t>What is a function?</a:t>
            </a:r>
            <a:endParaRPr dirty="0"/>
          </a:p>
        </p:txBody>
      </p:sp>
      <p:sp>
        <p:nvSpPr>
          <p:cNvPr id="104451" name="Rectangle 3"/>
          <p:cNvSpPr>
            <a:spLocks noGrp="1"/>
          </p:cNvSpPr>
          <p:nvPr>
            <p:ph idx="1"/>
          </p:nvPr>
        </p:nvSpPr>
        <p:spPr>
          <a:xfrm>
            <a:off x="295275" y="1168400"/>
            <a:ext cx="8839200" cy="5410200"/>
          </a:xfrm>
          <a:ln/>
        </p:spPr>
        <p:txBody>
          <a:bodyPr wrap="square" lIns="91440" tIns="45720" rIns="91440" bIns="45720" anchor="t"/>
          <a:p>
            <a:pPr eaLnBrk="1" hangingPunct="1"/>
            <a:r>
              <a:rPr dirty="0"/>
              <a:t>A function is a "named operation"</a:t>
            </a:r>
            <a:endParaRPr dirty="0"/>
          </a:p>
          <a:p>
            <a:pPr eaLnBrk="1" hangingPunct="1"/>
            <a:r>
              <a:rPr dirty="0"/>
              <a:t>Functions have</a:t>
            </a:r>
            <a:endParaRPr dirty="0"/>
          </a:p>
          <a:p>
            <a:pPr lvl="1" eaLnBrk="1" hangingPunct="1"/>
            <a:r>
              <a:rPr dirty="0"/>
              <a:t>a name</a:t>
            </a:r>
            <a:endParaRPr dirty="0"/>
          </a:p>
          <a:p>
            <a:pPr lvl="1" eaLnBrk="1" hangingPunct="1"/>
            <a:r>
              <a:rPr dirty="0"/>
              <a:t>parentheses</a:t>
            </a:r>
            <a:endParaRPr dirty="0"/>
          </a:p>
          <a:p>
            <a:pPr lvl="1" eaLnBrk="1" hangingPunct="1"/>
            <a:r>
              <a:rPr dirty="0"/>
              <a:t>parameters/arguments inside the parentheses</a:t>
            </a:r>
            <a:endParaRPr dirty="0"/>
          </a:p>
          <a:p>
            <a:pPr lvl="2" eaLnBrk="1" hangingPunct="1"/>
            <a:r>
              <a:rPr dirty="0"/>
              <a:t>The words parameter and argument mean the same thing</a:t>
            </a:r>
            <a:endParaRPr dirty="0"/>
          </a:p>
          <a:p>
            <a:pPr lvl="2" eaLnBrk="1" hangingPunct="1"/>
            <a:r>
              <a:rPr dirty="0"/>
              <a:t>you can have many parameters for one function separated with commas (,)</a:t>
            </a:r>
            <a:endParaRPr dirty="0"/>
          </a:p>
          <a:p>
            <a:pPr lvl="2" eaLnBrk="1" hangingPunct="1"/>
            <a:r>
              <a:rPr dirty="0"/>
              <a:t>The number of parameters is one more than the number of commas.</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06498" name="Rectangle 2"/>
          <p:cNvSpPr>
            <a:spLocks noGrp="1"/>
          </p:cNvSpPr>
          <p:nvPr>
            <p:ph type="title"/>
          </p:nvPr>
        </p:nvSpPr>
        <p:spPr>
          <a:ln/>
        </p:spPr>
        <p:txBody>
          <a:bodyPr wrap="square" lIns="91440" tIns="45720" rIns="91440" bIns="45720" anchor="ctr"/>
          <a:p>
            <a:pPr eaLnBrk="1" hangingPunct="1"/>
            <a:r>
              <a:rPr dirty="0"/>
              <a:t>The SUM function</a:t>
            </a:r>
            <a:endParaRPr dirty="0"/>
          </a:p>
        </p:txBody>
      </p:sp>
      <p:sp>
        <p:nvSpPr>
          <p:cNvPr id="106499" name="Rectangle 3"/>
          <p:cNvSpPr>
            <a:spLocks noGrp="1"/>
          </p:cNvSpPr>
          <p:nvPr>
            <p:ph idx="1"/>
          </p:nvPr>
        </p:nvSpPr>
        <p:spPr>
          <a:ln/>
        </p:spPr>
        <p:txBody>
          <a:bodyPr wrap="square" lIns="91440" tIns="45720" rIns="91440" bIns="45720" anchor="t"/>
          <a:p>
            <a:pPr eaLnBrk="1" hangingPunct="1"/>
            <a:r>
              <a:rPr dirty="0"/>
              <a:t>Examples</a:t>
            </a:r>
            <a:br>
              <a:rPr dirty="0"/>
            </a:br>
            <a:br>
              <a:rPr dirty="0"/>
            </a:br>
            <a:r>
              <a:rPr u="sng" dirty="0"/>
              <a:t>Function				Result</a:t>
            </a:r>
            <a:endParaRPr u="sng" dirty="0"/>
          </a:p>
          <a:p>
            <a:pPr lvl="1" eaLnBrk="1" hangingPunct="1">
              <a:buNone/>
            </a:pPr>
            <a:r>
              <a:rPr dirty="0"/>
              <a:t>=SUM(1,2,3,4,5)		15</a:t>
            </a:r>
            <a:endParaRPr dirty="0"/>
          </a:p>
          <a:p>
            <a:pPr lvl="1" eaLnBrk="1" hangingPunct="1">
              <a:buNone/>
            </a:pPr>
            <a:endParaRPr dirty="0"/>
          </a:p>
          <a:p>
            <a:pPr lvl="1" eaLnBrk="1" hangingPunct="1">
              <a:buNone/>
            </a:pPr>
            <a:r>
              <a:rPr dirty="0"/>
              <a:t>=SUM(a1,b1,c1)		a1+b1+c1</a:t>
            </a:r>
            <a:endParaRPr dirty="0"/>
          </a:p>
          <a:p>
            <a:pPr lvl="1" eaLnBrk="1" hangingPunct="1">
              <a:buNone/>
            </a:pPr>
            <a:endParaRPr dirty="0"/>
          </a:p>
          <a:p>
            <a:pPr lvl="1" eaLnBrk="1" hangingPunct="1">
              <a:buNone/>
            </a:pPr>
            <a:r>
              <a:rPr dirty="0"/>
              <a:t>=SUM(9,a1,b2,5,c1)		9+a1+b2+5+c1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6386"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How to Enter Information</a:t>
            </a:r>
            <a:endParaRPr dirty="0">
              <a:latin typeface="+mj-lt"/>
              <a:ea typeface="+mj-ea"/>
              <a:cs typeface="+mj-cs"/>
            </a:endParaRPr>
          </a:p>
        </p:txBody>
      </p:sp>
      <p:sp>
        <p:nvSpPr>
          <p:cNvPr id="16387"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08546" name="Rectangle 2"/>
          <p:cNvSpPr>
            <a:spLocks noGrp="1"/>
          </p:cNvSpPr>
          <p:nvPr>
            <p:ph type="title"/>
          </p:nvPr>
        </p:nvSpPr>
        <p:spPr>
          <a:ln/>
        </p:spPr>
        <p:txBody>
          <a:bodyPr wrap="square" lIns="91440" tIns="45720" rIns="91440" bIns="45720" anchor="ctr"/>
          <a:p>
            <a:pPr eaLnBrk="1" hangingPunct="1"/>
            <a:r>
              <a:rPr dirty="0"/>
              <a:t>Terminology</a:t>
            </a:r>
            <a:endParaRPr dirty="0"/>
          </a:p>
        </p:txBody>
      </p:sp>
      <p:sp>
        <p:nvSpPr>
          <p:cNvPr id="108547" name="Rectangle 3"/>
          <p:cNvSpPr>
            <a:spLocks noGrp="1"/>
          </p:cNvSpPr>
          <p:nvPr>
            <p:ph idx="1"/>
          </p:nvPr>
        </p:nvSpPr>
        <p:spPr>
          <a:xfrm>
            <a:off x="304800" y="1133475"/>
            <a:ext cx="8839200" cy="5724525"/>
          </a:xfrm>
          <a:ln/>
        </p:spPr>
        <p:txBody>
          <a:bodyPr wrap="square" lIns="91440" tIns="45720" rIns="91440" bIns="45720" anchor="t"/>
          <a:p>
            <a:pPr eaLnBrk="1" hangingPunct="1">
              <a:lnSpc>
                <a:spcPct val="90000"/>
              </a:lnSpc>
              <a:buNone/>
            </a:pPr>
            <a:r>
              <a:rPr b="1" dirty="0"/>
              <a:t>SUM(1,2,3,4,5)</a:t>
            </a:r>
            <a:endParaRPr b="1" dirty="0"/>
          </a:p>
          <a:p>
            <a:pPr lvl="1" eaLnBrk="1" hangingPunct="1">
              <a:lnSpc>
                <a:spcPct val="90000"/>
              </a:lnSpc>
            </a:pPr>
            <a:r>
              <a:rPr dirty="0"/>
              <a:t>The </a:t>
            </a:r>
            <a:r>
              <a:rPr b="1" dirty="0">
                <a:solidFill>
                  <a:srgbClr val="FF0000"/>
                </a:solidFill>
              </a:rPr>
              <a:t>name</a:t>
            </a:r>
            <a:r>
              <a:rPr dirty="0"/>
              <a:t> of the function is "SUM"</a:t>
            </a:r>
            <a:endParaRPr dirty="0"/>
          </a:p>
          <a:p>
            <a:pPr lvl="1" eaLnBrk="1" hangingPunct="1">
              <a:lnSpc>
                <a:spcPct val="90000"/>
              </a:lnSpc>
            </a:pPr>
            <a:endParaRPr dirty="0"/>
          </a:p>
          <a:p>
            <a:pPr lvl="1" eaLnBrk="1" hangingPunct="1">
              <a:lnSpc>
                <a:spcPct val="90000"/>
              </a:lnSpc>
            </a:pPr>
            <a:r>
              <a:rPr dirty="0"/>
              <a:t>The </a:t>
            </a:r>
            <a:r>
              <a:rPr b="1" dirty="0">
                <a:solidFill>
                  <a:srgbClr val="00B050"/>
                </a:solidFill>
              </a:rPr>
              <a:t>parameters</a:t>
            </a:r>
            <a:r>
              <a:rPr dirty="0"/>
              <a:t> or </a:t>
            </a:r>
            <a:r>
              <a:rPr b="1" dirty="0">
                <a:solidFill>
                  <a:srgbClr val="00B050"/>
                </a:solidFill>
              </a:rPr>
              <a:t>arguments</a:t>
            </a:r>
            <a:r>
              <a:rPr b="1" dirty="0"/>
              <a:t> </a:t>
            </a:r>
            <a:r>
              <a:rPr dirty="0"/>
              <a:t>to this function are 1,2,3,4 and 5</a:t>
            </a:r>
            <a:endParaRPr dirty="0"/>
          </a:p>
          <a:p>
            <a:pPr lvl="1" eaLnBrk="1" hangingPunct="1">
              <a:lnSpc>
                <a:spcPct val="90000"/>
              </a:lnSpc>
            </a:pPr>
            <a:endParaRPr dirty="0"/>
          </a:p>
          <a:p>
            <a:pPr lvl="1" eaLnBrk="1" hangingPunct="1">
              <a:lnSpc>
                <a:spcPct val="90000"/>
              </a:lnSpc>
            </a:pPr>
            <a:r>
              <a:rPr dirty="0"/>
              <a:t>The entire thing, i.e. SUM(1,2,3,4,5), is a </a:t>
            </a:r>
            <a:r>
              <a:rPr b="1" dirty="0">
                <a:solidFill>
                  <a:srgbClr val="0070C0"/>
                </a:solidFill>
              </a:rPr>
              <a:t>function call</a:t>
            </a:r>
            <a:endParaRPr b="1" dirty="0">
              <a:solidFill>
                <a:srgbClr val="0070C0"/>
              </a:solidFill>
            </a:endParaRPr>
          </a:p>
          <a:p>
            <a:pPr lvl="1" eaLnBrk="1" hangingPunct="1">
              <a:lnSpc>
                <a:spcPct val="90000"/>
              </a:lnSpc>
            </a:pPr>
            <a:endParaRPr b="1" dirty="0"/>
          </a:p>
          <a:p>
            <a:pPr lvl="1" eaLnBrk="1" hangingPunct="1">
              <a:lnSpc>
                <a:spcPct val="90000"/>
              </a:lnSpc>
            </a:pPr>
            <a:r>
              <a:rPr dirty="0"/>
              <a:t>The </a:t>
            </a:r>
            <a:r>
              <a:rPr b="1" dirty="0">
                <a:solidFill>
                  <a:srgbClr val="7030A0"/>
                </a:solidFill>
              </a:rPr>
              <a:t>value</a:t>
            </a:r>
            <a:r>
              <a:rPr dirty="0"/>
              <a:t> of this function call is 15. </a:t>
            </a:r>
            <a:br>
              <a:rPr dirty="0"/>
            </a:br>
            <a:r>
              <a:rPr dirty="0"/>
              <a:t>Another way to say this is that this function call </a:t>
            </a:r>
            <a:r>
              <a:rPr b="1" dirty="0">
                <a:solidFill>
                  <a:srgbClr val="7030A0"/>
                </a:solidFill>
              </a:rPr>
              <a:t>returns</a:t>
            </a:r>
            <a:r>
              <a:rPr b="1" dirty="0"/>
              <a:t> </a:t>
            </a:r>
            <a:r>
              <a:rPr dirty="0"/>
              <a:t>15.</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Title 4"/>
          <p:cNvSpPr>
            <a:spLocks noGrp="1"/>
          </p:cNvSpPr>
          <p:nvPr>
            <p:ph type="ctrTitle"/>
          </p:nvPr>
        </p:nvSpPr>
        <p:spPr>
          <a:ln/>
        </p:spPr>
        <p:txBody>
          <a:bodyPr wrap="square" lIns="91440" tIns="45720" rIns="91440" bIns="45720" anchor="ctr"/>
          <a:p>
            <a:pPr eaLnBrk="1" hangingPunct="1"/>
            <a:r>
              <a:rPr dirty="0">
                <a:latin typeface="+mj-lt"/>
                <a:ea typeface="+mj-ea"/>
                <a:cs typeface="+mj-cs"/>
              </a:rPr>
              <a:t>Ranges (e.g. a1:c3)</a:t>
            </a:r>
            <a:endParaRPr dirty="0">
              <a:latin typeface="+mj-lt"/>
              <a:ea typeface="+mj-ea"/>
              <a:cs typeface="+mj-cs"/>
            </a:endParaRPr>
          </a:p>
        </p:txBody>
      </p:sp>
      <p:sp>
        <p:nvSpPr>
          <p:cNvPr id="110594" name="Subtit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
        <p:nvSpPr>
          <p:cNvPr id="110595" name="Slide Number Placeholder 3"/>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itle 1"/>
          <p:cNvSpPr>
            <a:spLocks noGrp="1"/>
          </p:cNvSpPr>
          <p:nvPr>
            <p:ph type="title"/>
          </p:nvPr>
        </p:nvSpPr>
        <p:spPr>
          <a:xfrm>
            <a:off x="0" y="76200"/>
            <a:ext cx="9144000" cy="755650"/>
          </a:xfrm>
          <a:ln/>
        </p:spPr>
        <p:txBody>
          <a:bodyPr wrap="square" lIns="91440" tIns="45720" rIns="91440" bIns="45720" anchor="ctr"/>
          <a:p>
            <a:pPr eaLnBrk="1" hangingPunct="1"/>
            <a:r>
              <a:rPr dirty="0"/>
              <a:t>Ranges</a:t>
            </a:r>
            <a:endParaRPr dirty="0"/>
          </a:p>
        </p:txBody>
      </p:sp>
      <p:sp>
        <p:nvSpPr>
          <p:cNvPr id="112642" name="Content Placeholder 2"/>
          <p:cNvSpPr>
            <a:spLocks noGrp="1"/>
          </p:cNvSpPr>
          <p:nvPr>
            <p:ph idx="1"/>
          </p:nvPr>
        </p:nvSpPr>
        <p:spPr>
          <a:xfrm>
            <a:off x="304800" y="820738"/>
            <a:ext cx="8839200" cy="2073275"/>
          </a:xfrm>
          <a:ln/>
        </p:spPr>
        <p:txBody>
          <a:bodyPr wrap="square" lIns="91440" tIns="45720" rIns="91440" bIns="45720" anchor="t"/>
          <a:p>
            <a:pPr eaLnBrk="1" hangingPunct="1"/>
            <a:r>
              <a:rPr sz="2400" dirty="0"/>
              <a:t>A rectangular box of cells is called a “range”.</a:t>
            </a:r>
            <a:endParaRPr sz="2400" dirty="0"/>
          </a:p>
          <a:p>
            <a:pPr eaLnBrk="1" hangingPunct="1"/>
            <a:r>
              <a:rPr sz="2400" dirty="0"/>
              <a:t>The name of a range is </a:t>
            </a:r>
            <a:endParaRPr sz="2400" dirty="0"/>
          </a:p>
          <a:p>
            <a:pPr lvl="1" eaLnBrk="1" hangingPunct="1"/>
            <a:r>
              <a:rPr sz="2000" dirty="0"/>
              <a:t>the name of the upper left cell of the range</a:t>
            </a:r>
            <a:endParaRPr sz="2000" dirty="0"/>
          </a:p>
          <a:p>
            <a:pPr lvl="1" eaLnBrk="1" hangingPunct="1"/>
            <a:r>
              <a:rPr sz="2000" dirty="0"/>
              <a:t>Followed by a colon     :</a:t>
            </a:r>
            <a:endParaRPr sz="2000" dirty="0"/>
          </a:p>
          <a:p>
            <a:pPr lvl="1" eaLnBrk="1" hangingPunct="1"/>
            <a:r>
              <a:rPr sz="2000" dirty="0"/>
              <a:t>Followed by the lower right cell of the range</a:t>
            </a:r>
            <a:endParaRPr sz="2000" dirty="0"/>
          </a:p>
          <a:p>
            <a:pPr eaLnBrk="1" hangingPunct="1"/>
            <a:r>
              <a:rPr sz="2400" dirty="0"/>
              <a:t>Example: A1:B2 is shorthand for A1,A2,B1,B2</a:t>
            </a:r>
            <a:endParaRPr sz="2400" dirty="0"/>
          </a:p>
          <a:p>
            <a:pPr lvl="1" eaLnBrk="1" hangingPunct="1"/>
            <a:r>
              <a:rPr sz="2000" dirty="0"/>
              <a:t>See next slide for more examples</a:t>
            </a:r>
            <a:endParaRPr sz="2000" dirty="0"/>
          </a:p>
        </p:txBody>
      </p:sp>
      <p:sp>
        <p:nvSpPr>
          <p:cNvPr id="112643" name="Slide Number Placeholder 3"/>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pic>
        <p:nvPicPr>
          <p:cNvPr id="112644" name="Picture 3"/>
          <p:cNvPicPr>
            <a:picLocks noChangeAspect="1"/>
          </p:cNvPicPr>
          <p:nvPr/>
        </p:nvPicPr>
        <p:blipFill>
          <a:blip r:embed="rId1"/>
          <a:stretch>
            <a:fillRect/>
          </a:stretch>
        </p:blipFill>
        <p:spPr>
          <a:xfrm>
            <a:off x="2636838" y="4244975"/>
            <a:ext cx="5495925" cy="2343150"/>
          </a:xfrm>
          <a:prstGeom prst="rect">
            <a:avLst/>
          </a:prstGeom>
          <a:noFill/>
          <a:ln w="57150">
            <a:noFill/>
          </a:ln>
        </p:spPr>
      </p:pic>
      <p:sp>
        <p:nvSpPr>
          <p:cNvPr id="112645" name="TextBox 6"/>
          <p:cNvSpPr txBox="1"/>
          <p:nvPr/>
        </p:nvSpPr>
        <p:spPr>
          <a:xfrm>
            <a:off x="177800" y="4394200"/>
            <a:ext cx="1131888" cy="461963"/>
          </a:xfrm>
          <a:prstGeom prst="rect">
            <a:avLst/>
          </a:prstGeom>
          <a:noFill/>
          <a:ln w="9525">
            <a:noFill/>
          </a:ln>
        </p:spPr>
        <p:txBody>
          <a:bodyPr anchor="t">
            <a:spAutoFit/>
          </a:bodyPr>
          <a:p>
            <a:r>
              <a:rPr sz="2400" dirty="0">
                <a:latin typeface="Times New Roman" panose="02020603050405020304" pitchFamily="18" charset="0"/>
              </a:rPr>
              <a:t>A1:B2</a:t>
            </a:r>
            <a:endParaRPr sz="2400" dirty="0">
              <a:latin typeface="Times New Roman" panose="02020603050405020304" pitchFamily="18" charset="0"/>
            </a:endParaRPr>
          </a:p>
        </p:txBody>
      </p:sp>
      <p:cxnSp>
        <p:nvCxnSpPr>
          <p:cNvPr id="112646" name="Straight Arrow Connector 8"/>
          <p:cNvCxnSpPr>
            <a:stCxn id="112645" idx="3"/>
          </p:cNvCxnSpPr>
          <p:nvPr/>
        </p:nvCxnSpPr>
        <p:spPr>
          <a:xfrm>
            <a:off x="1309688" y="4625975"/>
            <a:ext cx="1884362" cy="219075"/>
          </a:xfrm>
          <a:prstGeom prst="straightConnector1">
            <a:avLst/>
          </a:prstGeom>
          <a:ln w="57150" cap="flat" cmpd="sng">
            <a:solidFill>
              <a:srgbClr val="FF0000"/>
            </a:solidFill>
            <a:prstDash val="solid"/>
            <a:round/>
            <a:headEnd type="none" w="med" len="med"/>
            <a:tailEnd type="arrow"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itle 1"/>
          <p:cNvSpPr>
            <a:spLocks noGrp="1"/>
          </p:cNvSpPr>
          <p:nvPr>
            <p:ph type="title"/>
          </p:nvPr>
        </p:nvSpPr>
        <p:spPr>
          <a:xfrm>
            <a:off x="0" y="76200"/>
            <a:ext cx="9144000" cy="755650"/>
          </a:xfrm>
          <a:ln/>
        </p:spPr>
        <p:txBody>
          <a:bodyPr wrap="square" lIns="91440" tIns="45720" rIns="91440" bIns="45720" anchor="ctr"/>
          <a:p>
            <a:pPr eaLnBrk="1" hangingPunct="1"/>
            <a:r>
              <a:rPr dirty="0"/>
              <a:t>Examples of Range Names</a:t>
            </a:r>
            <a:endParaRPr dirty="0"/>
          </a:p>
        </p:txBody>
      </p:sp>
      <p:sp>
        <p:nvSpPr>
          <p:cNvPr id="114690" name="Content Placeholder 2"/>
          <p:cNvSpPr>
            <a:spLocks noGrp="1"/>
          </p:cNvSpPr>
          <p:nvPr>
            <p:ph idx="1"/>
          </p:nvPr>
        </p:nvSpPr>
        <p:spPr>
          <a:xfrm>
            <a:off x="304800" y="820738"/>
            <a:ext cx="8839200" cy="2073275"/>
          </a:xfrm>
          <a:ln/>
        </p:spPr>
        <p:txBody>
          <a:bodyPr wrap="square" lIns="91440" tIns="45720" rIns="91440" bIns="45720" anchor="t"/>
          <a:p>
            <a:pPr eaLnBrk="1" hangingPunct="1"/>
            <a:r>
              <a:rPr sz="2000" dirty="0"/>
              <a:t>Examples</a:t>
            </a:r>
            <a:endParaRPr sz="2000" dirty="0"/>
          </a:p>
          <a:p>
            <a:pPr lvl="1" eaLnBrk="1" hangingPunct="1">
              <a:buNone/>
            </a:pPr>
            <a:r>
              <a:rPr sz="1600" dirty="0"/>
              <a:t>C3:E10</a:t>
            </a:r>
            <a:endParaRPr sz="1600" dirty="0"/>
          </a:p>
          <a:p>
            <a:pPr eaLnBrk="1" hangingPunct="1"/>
            <a:endParaRPr sz="2000" dirty="0"/>
          </a:p>
          <a:p>
            <a:pPr eaLnBrk="1" hangingPunct="1"/>
            <a:endParaRPr sz="2000" dirty="0"/>
          </a:p>
          <a:p>
            <a:pPr eaLnBrk="1" hangingPunct="1"/>
            <a:endParaRPr sz="2000" dirty="0"/>
          </a:p>
          <a:p>
            <a:pPr eaLnBrk="1" hangingPunct="1"/>
            <a:endParaRPr sz="2000" dirty="0"/>
          </a:p>
          <a:p>
            <a:pPr lvl="1" eaLnBrk="1" hangingPunct="1">
              <a:buNone/>
            </a:pPr>
            <a:r>
              <a:rPr sz="1600" dirty="0"/>
              <a:t>B2:B5</a:t>
            </a:r>
            <a:endParaRPr sz="1600" dirty="0"/>
          </a:p>
          <a:p>
            <a:pPr eaLnBrk="1" hangingPunct="1"/>
            <a:endParaRPr sz="2000" dirty="0"/>
          </a:p>
          <a:p>
            <a:pPr eaLnBrk="1" hangingPunct="1"/>
            <a:endParaRPr sz="2000" dirty="0"/>
          </a:p>
          <a:p>
            <a:pPr eaLnBrk="1" hangingPunct="1"/>
            <a:endParaRPr sz="2000" dirty="0"/>
          </a:p>
          <a:p>
            <a:pPr eaLnBrk="1" hangingPunct="1">
              <a:buNone/>
            </a:pPr>
            <a:br>
              <a:rPr sz="2000" dirty="0"/>
            </a:br>
            <a:endParaRPr sz="2000" dirty="0"/>
          </a:p>
          <a:p>
            <a:pPr lvl="1" eaLnBrk="1" hangingPunct="1">
              <a:buNone/>
            </a:pPr>
            <a:r>
              <a:rPr sz="1600" dirty="0"/>
              <a:t>B3:E3</a:t>
            </a:r>
            <a:endParaRPr sz="1600" dirty="0"/>
          </a:p>
        </p:txBody>
      </p:sp>
      <p:sp>
        <p:nvSpPr>
          <p:cNvPr id="114691" name="Slide Number Placeholder 3"/>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pic>
        <p:nvPicPr>
          <p:cNvPr id="114692" name="Picture 2"/>
          <p:cNvPicPr>
            <a:picLocks noChangeAspect="1"/>
          </p:cNvPicPr>
          <p:nvPr/>
        </p:nvPicPr>
        <p:blipFill>
          <a:blip r:embed="rId1"/>
          <a:stretch>
            <a:fillRect/>
          </a:stretch>
        </p:blipFill>
        <p:spPr>
          <a:xfrm>
            <a:off x="2922588" y="914400"/>
            <a:ext cx="3314700" cy="1971675"/>
          </a:xfrm>
          <a:prstGeom prst="rect">
            <a:avLst/>
          </a:prstGeom>
          <a:noFill/>
          <a:ln w="57150">
            <a:noFill/>
          </a:ln>
        </p:spPr>
      </p:pic>
      <p:pic>
        <p:nvPicPr>
          <p:cNvPr id="114693" name="Picture 2"/>
          <p:cNvPicPr>
            <a:picLocks noChangeAspect="1"/>
          </p:cNvPicPr>
          <p:nvPr/>
        </p:nvPicPr>
        <p:blipFill>
          <a:blip r:embed="rId2"/>
          <a:stretch>
            <a:fillRect/>
          </a:stretch>
        </p:blipFill>
        <p:spPr>
          <a:xfrm>
            <a:off x="2887663" y="3351213"/>
            <a:ext cx="2162175" cy="1349375"/>
          </a:xfrm>
          <a:prstGeom prst="rect">
            <a:avLst/>
          </a:prstGeom>
          <a:noFill/>
          <a:ln w="57150">
            <a:noFill/>
          </a:ln>
        </p:spPr>
      </p:pic>
      <p:pic>
        <p:nvPicPr>
          <p:cNvPr id="114694" name="Picture 3"/>
          <p:cNvPicPr>
            <a:picLocks noChangeAspect="1"/>
          </p:cNvPicPr>
          <p:nvPr/>
        </p:nvPicPr>
        <p:blipFill>
          <a:blip r:embed="rId3"/>
          <a:stretch>
            <a:fillRect/>
          </a:stretch>
        </p:blipFill>
        <p:spPr>
          <a:xfrm>
            <a:off x="2822575" y="5265738"/>
            <a:ext cx="3962400" cy="1076325"/>
          </a:xfrm>
          <a:prstGeom prst="rect">
            <a:avLst/>
          </a:prstGeom>
          <a:noFill/>
          <a:ln w="57150">
            <a:noFill/>
          </a:ln>
        </p:spPr>
      </p:pic>
      <p:cxnSp>
        <p:nvCxnSpPr>
          <p:cNvPr id="114695" name="Straight Arrow Connector 8"/>
          <p:cNvCxnSpPr/>
          <p:nvPr/>
        </p:nvCxnSpPr>
        <p:spPr>
          <a:xfrm>
            <a:off x="1624013" y="1350963"/>
            <a:ext cx="2401887" cy="82550"/>
          </a:xfrm>
          <a:prstGeom prst="straightConnector1">
            <a:avLst/>
          </a:prstGeom>
          <a:ln w="57150" cap="flat" cmpd="sng">
            <a:solidFill>
              <a:srgbClr val="FF0000"/>
            </a:solidFill>
            <a:prstDash val="solid"/>
            <a:round/>
            <a:headEnd type="none" w="med" len="med"/>
            <a:tailEnd type="arrow" w="med" len="med"/>
          </a:ln>
        </p:spPr>
      </p:cxnSp>
      <p:cxnSp>
        <p:nvCxnSpPr>
          <p:cNvPr id="114696" name="Straight Arrow Connector 10"/>
          <p:cNvCxnSpPr/>
          <p:nvPr/>
        </p:nvCxnSpPr>
        <p:spPr>
          <a:xfrm>
            <a:off x="1473200" y="3138488"/>
            <a:ext cx="2184400" cy="641350"/>
          </a:xfrm>
          <a:prstGeom prst="straightConnector1">
            <a:avLst/>
          </a:prstGeom>
          <a:ln w="57150" cap="flat" cmpd="sng">
            <a:solidFill>
              <a:srgbClr val="FF0000"/>
            </a:solidFill>
            <a:prstDash val="solid"/>
            <a:round/>
            <a:headEnd type="none" w="med" len="med"/>
            <a:tailEnd type="arrow" w="med" len="med"/>
          </a:ln>
        </p:spPr>
      </p:cxnSp>
      <p:cxnSp>
        <p:nvCxnSpPr>
          <p:cNvPr id="114697" name="Straight Arrow Connector 12"/>
          <p:cNvCxnSpPr/>
          <p:nvPr/>
        </p:nvCxnSpPr>
        <p:spPr>
          <a:xfrm>
            <a:off x="1446213" y="5199063"/>
            <a:ext cx="2143125" cy="614362"/>
          </a:xfrm>
          <a:prstGeom prst="straightConnector1">
            <a:avLst/>
          </a:prstGeom>
          <a:ln w="57150" cap="flat" cmpd="sng">
            <a:solidFill>
              <a:srgbClr val="FF0000"/>
            </a:solidFill>
            <a:prstDash val="solid"/>
            <a:round/>
            <a:headEnd type="none" w="med" len="med"/>
            <a:tailEnd type="arrow"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16738" name="Rectangle 2"/>
          <p:cNvSpPr>
            <a:spLocks noGrp="1"/>
          </p:cNvSpPr>
          <p:nvPr>
            <p:ph type="title"/>
          </p:nvPr>
        </p:nvSpPr>
        <p:spPr>
          <a:ln/>
        </p:spPr>
        <p:txBody>
          <a:bodyPr wrap="square" lIns="91440" tIns="45720" rIns="91440" bIns="45720" anchor="ctr"/>
          <a:p>
            <a:pPr eaLnBrk="1" hangingPunct="1"/>
            <a:r>
              <a:rPr dirty="0"/>
              <a:t>Using a range as a parameter</a:t>
            </a:r>
            <a:endParaRPr dirty="0"/>
          </a:p>
        </p:txBody>
      </p:sp>
      <p:sp>
        <p:nvSpPr>
          <p:cNvPr id="116739" name="Rectangle 3"/>
          <p:cNvSpPr>
            <a:spLocks noGrp="1"/>
          </p:cNvSpPr>
          <p:nvPr>
            <p:ph idx="1"/>
          </p:nvPr>
        </p:nvSpPr>
        <p:spPr>
          <a:ln/>
        </p:spPr>
        <p:txBody>
          <a:bodyPr wrap="square" lIns="91440" tIns="45720" rIns="91440" bIns="45720" anchor="t"/>
          <a:p>
            <a:pPr eaLnBrk="1" hangingPunct="1"/>
            <a:r>
              <a:rPr sz="2800" dirty="0"/>
              <a:t>Ranges can be specified as a parameters to a function call.</a:t>
            </a:r>
            <a:endParaRPr sz="2800" dirty="0"/>
          </a:p>
          <a:p>
            <a:pPr eaLnBrk="1" hangingPunct="1"/>
            <a:r>
              <a:rPr sz="2800" dirty="0"/>
              <a:t>Both of the following function calls produce the same result as  =a1+b1+c1+a2+b2+c2+a3+b3+c3+a4+b4+c4</a:t>
            </a:r>
            <a:br>
              <a:rPr sz="2800" dirty="0"/>
            </a:br>
            <a:r>
              <a:rPr sz="2800" dirty="0"/>
              <a:t>however the 2</a:t>
            </a:r>
            <a:r>
              <a:rPr sz="2800" baseline="30000" dirty="0"/>
              <a:t>nd</a:t>
            </a:r>
            <a:r>
              <a:rPr sz="2800" dirty="0"/>
              <a:t> version uses a range and is much shorter.</a:t>
            </a:r>
            <a:br>
              <a:rPr sz="2800" dirty="0"/>
            </a:br>
            <a:br>
              <a:rPr sz="2800" dirty="0"/>
            </a:br>
            <a:r>
              <a:rPr sz="2800" dirty="0"/>
              <a:t>	</a:t>
            </a:r>
            <a:r>
              <a:rPr sz="2800" u="sng" dirty="0"/>
              <a:t>without a range</a:t>
            </a:r>
            <a:br>
              <a:rPr sz="2800" dirty="0"/>
            </a:br>
            <a:r>
              <a:rPr sz="2800" dirty="0"/>
              <a:t>	=SUM(a1,b1,c1,a2,b2,c2,a3,b3,c3,a4,b4,c4)	</a:t>
            </a:r>
            <a:br>
              <a:rPr sz="2800" dirty="0"/>
            </a:br>
            <a:br>
              <a:rPr sz="2800" dirty="0"/>
            </a:br>
            <a:r>
              <a:rPr sz="2800" dirty="0"/>
              <a:t>	</a:t>
            </a:r>
            <a:r>
              <a:rPr sz="2800" u="sng" dirty="0"/>
              <a:t>with a range</a:t>
            </a:r>
            <a:br>
              <a:rPr sz="2800" dirty="0"/>
            </a:br>
            <a:r>
              <a:rPr sz="2800" dirty="0"/>
              <a:t>	=SUM(a1:c4)		</a:t>
            </a:r>
            <a:endParaRPr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18786" name="Rectangle 2"/>
          <p:cNvSpPr>
            <a:spLocks noGrp="1"/>
          </p:cNvSpPr>
          <p:nvPr>
            <p:ph type="title"/>
          </p:nvPr>
        </p:nvSpPr>
        <p:spPr>
          <a:ln/>
        </p:spPr>
        <p:txBody>
          <a:bodyPr wrap="square" lIns="91440" tIns="45720" rIns="91440" bIns="45720" anchor="ctr"/>
          <a:p>
            <a:pPr eaLnBrk="1" hangingPunct="1"/>
            <a:r>
              <a:rPr dirty="0"/>
              <a:t>Function calls with multiple parameters</a:t>
            </a:r>
            <a:endParaRPr dirty="0"/>
          </a:p>
        </p:txBody>
      </p:sp>
      <p:sp>
        <p:nvSpPr>
          <p:cNvPr id="118787" name="Rectangle 3"/>
          <p:cNvSpPr>
            <a:spLocks noGrp="1"/>
          </p:cNvSpPr>
          <p:nvPr>
            <p:ph idx="1"/>
          </p:nvPr>
        </p:nvSpPr>
        <p:spPr>
          <a:ln/>
        </p:spPr>
        <p:txBody>
          <a:bodyPr wrap="square" lIns="91440" tIns="45720" rIns="91440" bIns="45720" anchor="t"/>
          <a:p>
            <a:pPr eaLnBrk="1" hangingPunct="1"/>
            <a:r>
              <a:rPr sz="2800" dirty="0"/>
              <a:t>You can include multiple ranges and cells as parameters</a:t>
            </a:r>
            <a:br>
              <a:rPr sz="2800" dirty="0"/>
            </a:br>
            <a:endParaRPr sz="2800" dirty="0"/>
          </a:p>
          <a:p>
            <a:pPr eaLnBrk="1" hangingPunct="1"/>
            <a:r>
              <a:rPr sz="2800" dirty="0"/>
              <a:t>Example: the following function call has 3 parameters. There are two ranges (a1:b2 and c4:c7), one number (100) and one cell reference (d3)</a:t>
            </a:r>
            <a:br>
              <a:rPr sz="2800" dirty="0"/>
            </a:br>
            <a:br>
              <a:rPr sz="2800" dirty="0"/>
            </a:br>
            <a:r>
              <a:rPr sz="2800" dirty="0"/>
              <a:t>=SUM(</a:t>
            </a:r>
            <a:r>
              <a:rPr sz="2800" dirty="0">
                <a:solidFill>
                  <a:srgbClr val="FF0000"/>
                </a:solidFill>
              </a:rPr>
              <a:t>a1:b2</a:t>
            </a:r>
            <a:r>
              <a:rPr sz="2800" dirty="0"/>
              <a:t>,100,</a:t>
            </a:r>
            <a:r>
              <a:rPr sz="2800" dirty="0">
                <a:solidFill>
                  <a:srgbClr val="0070C0"/>
                </a:solidFill>
              </a:rPr>
              <a:t>c4:c7</a:t>
            </a:r>
            <a:r>
              <a:rPr sz="2800" dirty="0"/>
              <a:t>,</a:t>
            </a:r>
            <a:r>
              <a:rPr sz="2800" dirty="0">
                <a:solidFill>
                  <a:srgbClr val="00B050"/>
                </a:solidFill>
              </a:rPr>
              <a:t>d3</a:t>
            </a:r>
            <a:r>
              <a:rPr sz="2800" dirty="0"/>
              <a:t>)</a:t>
            </a:r>
            <a:br>
              <a:rPr sz="2800" dirty="0"/>
            </a:br>
            <a:br>
              <a:rPr sz="2800" dirty="0"/>
            </a:br>
            <a:r>
              <a:rPr sz="2800" dirty="0"/>
              <a:t>		Is the same as:</a:t>
            </a:r>
            <a:br>
              <a:rPr sz="2800" dirty="0"/>
            </a:br>
            <a:br>
              <a:rPr sz="2800" dirty="0"/>
            </a:br>
            <a:r>
              <a:rPr sz="2800" dirty="0"/>
              <a:t>=SUM(</a:t>
            </a:r>
            <a:r>
              <a:rPr sz="2800" dirty="0">
                <a:solidFill>
                  <a:srgbClr val="FF0000"/>
                </a:solidFill>
              </a:rPr>
              <a:t>a1,a2,b1,b2</a:t>
            </a:r>
            <a:r>
              <a:rPr sz="2800" dirty="0"/>
              <a:t>,100,</a:t>
            </a:r>
            <a:r>
              <a:rPr sz="2800" dirty="0">
                <a:solidFill>
                  <a:srgbClr val="0070C0"/>
                </a:solidFill>
              </a:rPr>
              <a:t>c4,c5,c6,c7</a:t>
            </a:r>
            <a:r>
              <a:rPr sz="2800" dirty="0"/>
              <a:t>,</a:t>
            </a:r>
            <a:r>
              <a:rPr sz="2800" dirty="0">
                <a:solidFill>
                  <a:srgbClr val="00B050"/>
                </a:solidFill>
              </a:rPr>
              <a:t>d3</a:t>
            </a:r>
            <a:r>
              <a:rPr sz="2800" dirty="0"/>
              <a:t>)</a:t>
            </a:r>
            <a:endParaRPr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itle 4"/>
          <p:cNvSpPr>
            <a:spLocks noGrp="1"/>
          </p:cNvSpPr>
          <p:nvPr>
            <p:ph type="ctrTitle"/>
          </p:nvPr>
        </p:nvSpPr>
        <p:spPr>
          <a:ln/>
        </p:spPr>
        <p:txBody>
          <a:bodyPr wrap="square" lIns="91440" tIns="45720" rIns="91440" bIns="45720" anchor="ctr"/>
          <a:p>
            <a:pPr eaLnBrk="1" hangingPunct="1"/>
            <a:r>
              <a:rPr dirty="0">
                <a:latin typeface="+mj-lt"/>
                <a:ea typeface="+mj-ea"/>
                <a:cs typeface="+mj-cs"/>
              </a:rPr>
              <a:t>Other Functions</a:t>
            </a:r>
            <a:endParaRPr dirty="0">
              <a:latin typeface="+mj-lt"/>
              <a:ea typeface="+mj-ea"/>
              <a:cs typeface="+mj-cs"/>
            </a:endParaRPr>
          </a:p>
        </p:txBody>
      </p:sp>
      <p:sp>
        <p:nvSpPr>
          <p:cNvPr id="120834" name="Subtit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
        <p:nvSpPr>
          <p:cNvPr id="120835" name="Slide Number Placeholder 3"/>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22882" name="Rectangle 2"/>
          <p:cNvSpPr>
            <a:spLocks noGrp="1"/>
          </p:cNvSpPr>
          <p:nvPr>
            <p:ph type="title"/>
          </p:nvPr>
        </p:nvSpPr>
        <p:spPr>
          <a:ln/>
        </p:spPr>
        <p:txBody>
          <a:bodyPr wrap="square" lIns="91440" tIns="45720" rIns="91440" bIns="45720" anchor="ctr"/>
          <a:p>
            <a:pPr eaLnBrk="1" hangingPunct="1"/>
            <a:r>
              <a:rPr dirty="0"/>
              <a:t>Other functions</a:t>
            </a:r>
            <a:endParaRPr dirty="0"/>
          </a:p>
        </p:txBody>
      </p:sp>
      <p:sp>
        <p:nvSpPr>
          <p:cNvPr id="122883" name="Rectangle 3"/>
          <p:cNvSpPr>
            <a:spLocks noGrp="1"/>
          </p:cNvSpPr>
          <p:nvPr>
            <p:ph idx="1"/>
          </p:nvPr>
        </p:nvSpPr>
        <p:spPr>
          <a:ln/>
        </p:spPr>
        <p:txBody>
          <a:bodyPr wrap="square" lIns="91440" tIns="45720" rIns="91440" bIns="45720" anchor="t"/>
          <a:p>
            <a:pPr eaLnBrk="1" hangingPunct="1"/>
            <a:r>
              <a:rPr dirty="0"/>
              <a:t>Click the function button to see the available functions:</a:t>
            </a:r>
            <a:endParaRPr dirty="0"/>
          </a:p>
        </p:txBody>
      </p:sp>
      <p:pic>
        <p:nvPicPr>
          <p:cNvPr id="122884" name="Picture 4"/>
          <p:cNvPicPr>
            <a:picLocks noChangeAspect="1"/>
          </p:cNvPicPr>
          <p:nvPr/>
        </p:nvPicPr>
        <p:blipFill>
          <a:blip r:embed="rId1"/>
          <a:stretch>
            <a:fillRect/>
          </a:stretch>
        </p:blipFill>
        <p:spPr>
          <a:xfrm>
            <a:off x="533400" y="2590800"/>
            <a:ext cx="4876800" cy="4151313"/>
          </a:xfrm>
          <a:prstGeom prst="rect">
            <a:avLst/>
          </a:prstGeom>
          <a:noFill/>
          <a:ln w="12700">
            <a:noFill/>
          </a:ln>
        </p:spPr>
      </p:pic>
      <p:sp>
        <p:nvSpPr>
          <p:cNvPr id="122885" name="Oval 5"/>
          <p:cNvSpPr/>
          <p:nvPr/>
        </p:nvSpPr>
        <p:spPr>
          <a:xfrm>
            <a:off x="3354388" y="3500438"/>
            <a:ext cx="758825" cy="612775"/>
          </a:xfrm>
          <a:prstGeom prst="ellipse">
            <a:avLst/>
          </a:prstGeom>
          <a:noFill/>
          <a:ln w="5080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122886" name="Line 6"/>
          <p:cNvSpPr/>
          <p:nvPr/>
        </p:nvSpPr>
        <p:spPr>
          <a:xfrm flipV="1">
            <a:off x="3962400" y="3200400"/>
            <a:ext cx="2057400" cy="381000"/>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22887" name="Text Box 7"/>
          <p:cNvSpPr txBox="1"/>
          <p:nvPr/>
        </p:nvSpPr>
        <p:spPr>
          <a:xfrm>
            <a:off x="6248400" y="2819400"/>
            <a:ext cx="2590800" cy="1735138"/>
          </a:xfrm>
          <a:prstGeom prst="rect">
            <a:avLst/>
          </a:prstGeom>
          <a:noFill/>
          <a:ln w="50800">
            <a:noFill/>
          </a:ln>
        </p:spPr>
        <p:txBody>
          <a:bodyPr anchor="t">
            <a:spAutoFit/>
          </a:bodyPr>
          <a:p>
            <a:r>
              <a:rPr sz="2400" u="sng" dirty="0">
                <a:latin typeface="Times New Roman" panose="02020603050405020304" pitchFamily="18" charset="0"/>
              </a:rPr>
              <a:t>Function buton</a:t>
            </a:r>
            <a:endParaRPr sz="2400" u="sng" dirty="0">
              <a:latin typeface="Times New Roman" panose="02020603050405020304" pitchFamily="18" charset="0"/>
            </a:endParaRPr>
          </a:p>
          <a:p>
            <a:r>
              <a:rPr sz="2400" b="0" dirty="0">
                <a:latin typeface="Times New Roman" panose="02020603050405020304" pitchFamily="18" charset="0"/>
              </a:rPr>
              <a:t>brings up the function dialog box (see next slide)</a:t>
            </a:r>
            <a:endParaRPr sz="2400" b="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pic>
        <p:nvPicPr>
          <p:cNvPr id="124930" name="Picture 10"/>
          <p:cNvPicPr>
            <a:picLocks noChangeAspect="1"/>
          </p:cNvPicPr>
          <p:nvPr/>
        </p:nvPicPr>
        <p:blipFill>
          <a:blip r:embed="rId1"/>
          <a:stretch>
            <a:fillRect/>
          </a:stretch>
        </p:blipFill>
        <p:spPr>
          <a:xfrm>
            <a:off x="1447800" y="2362200"/>
            <a:ext cx="5791200" cy="4519613"/>
          </a:xfrm>
          <a:prstGeom prst="rect">
            <a:avLst/>
          </a:prstGeom>
          <a:noFill/>
          <a:ln w="50800">
            <a:noFill/>
          </a:ln>
        </p:spPr>
      </p:pic>
      <p:sp>
        <p:nvSpPr>
          <p:cNvPr id="124931" name="Rectangle 2"/>
          <p:cNvSpPr>
            <a:spLocks noGrp="1"/>
          </p:cNvSpPr>
          <p:nvPr>
            <p:ph type="title"/>
          </p:nvPr>
        </p:nvSpPr>
        <p:spPr>
          <a:ln/>
        </p:spPr>
        <p:txBody>
          <a:bodyPr wrap="square" lIns="91440" tIns="45720" rIns="91440" bIns="45720" anchor="ctr"/>
          <a:p>
            <a:pPr algn="l" eaLnBrk="1" hangingPunct="1"/>
            <a:r>
              <a:rPr dirty="0"/>
              <a:t>                           Function dialog box</a:t>
            </a:r>
            <a:endParaRPr dirty="0"/>
          </a:p>
        </p:txBody>
      </p:sp>
      <p:sp>
        <p:nvSpPr>
          <p:cNvPr id="124932" name="Text Box 4"/>
          <p:cNvSpPr txBox="1"/>
          <p:nvPr/>
        </p:nvSpPr>
        <p:spPr>
          <a:xfrm>
            <a:off x="76200" y="1447800"/>
            <a:ext cx="3581400" cy="701675"/>
          </a:xfrm>
          <a:prstGeom prst="rect">
            <a:avLst/>
          </a:prstGeom>
          <a:noFill/>
          <a:ln w="50800">
            <a:noFill/>
          </a:ln>
        </p:spPr>
        <p:txBody>
          <a:bodyPr anchor="t">
            <a:spAutoFit/>
          </a:bodyPr>
          <a:p>
            <a:r>
              <a:rPr sz="2000" b="0" dirty="0">
                <a:latin typeface="Times New Roman" panose="02020603050405020304" pitchFamily="18" charset="0"/>
              </a:rPr>
              <a:t>categories </a:t>
            </a:r>
            <a:br>
              <a:rPr sz="2000" b="0" dirty="0">
                <a:latin typeface="Times New Roman" panose="02020603050405020304" pitchFamily="18" charset="0"/>
              </a:rPr>
            </a:br>
            <a:r>
              <a:rPr sz="2000" b="0" dirty="0">
                <a:latin typeface="Times New Roman" panose="02020603050405020304" pitchFamily="18" charset="0"/>
              </a:rPr>
              <a:t>(i.e. groups of functions)</a:t>
            </a:r>
            <a:endParaRPr sz="2000" b="0" dirty="0">
              <a:latin typeface="Times New Roman" panose="02020603050405020304" pitchFamily="18" charset="0"/>
            </a:endParaRPr>
          </a:p>
        </p:txBody>
      </p:sp>
      <p:sp>
        <p:nvSpPr>
          <p:cNvPr id="124933" name="Text Box 5"/>
          <p:cNvSpPr txBox="1"/>
          <p:nvPr/>
        </p:nvSpPr>
        <p:spPr>
          <a:xfrm>
            <a:off x="5105400" y="1431925"/>
            <a:ext cx="4724400" cy="396875"/>
          </a:xfrm>
          <a:prstGeom prst="rect">
            <a:avLst/>
          </a:prstGeom>
          <a:noFill/>
          <a:ln w="50800">
            <a:noFill/>
          </a:ln>
        </p:spPr>
        <p:txBody>
          <a:bodyPr anchor="t">
            <a:spAutoFit/>
          </a:bodyPr>
          <a:p>
            <a:r>
              <a:rPr sz="2000" b="0" dirty="0">
                <a:latin typeface="Times New Roman" panose="02020603050405020304" pitchFamily="18" charset="0"/>
              </a:rPr>
              <a:t>Functions for the selected category</a:t>
            </a:r>
            <a:endParaRPr sz="2000" b="0" dirty="0">
              <a:latin typeface="Times New Roman" panose="02020603050405020304" pitchFamily="18" charset="0"/>
            </a:endParaRPr>
          </a:p>
        </p:txBody>
      </p:sp>
      <p:sp>
        <p:nvSpPr>
          <p:cNvPr id="124934" name="Line 8"/>
          <p:cNvSpPr/>
          <p:nvPr/>
        </p:nvSpPr>
        <p:spPr>
          <a:xfrm flipH="1" flipV="1">
            <a:off x="609600" y="2362200"/>
            <a:ext cx="838200" cy="1905000"/>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24935" name="Line 9"/>
          <p:cNvSpPr/>
          <p:nvPr/>
        </p:nvSpPr>
        <p:spPr>
          <a:xfrm flipV="1">
            <a:off x="5943600" y="1905000"/>
            <a:ext cx="152400" cy="1295400"/>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24936" name="Text Box 11"/>
          <p:cNvSpPr txBox="1"/>
          <p:nvPr/>
        </p:nvSpPr>
        <p:spPr>
          <a:xfrm>
            <a:off x="7391400" y="3657600"/>
            <a:ext cx="1524000" cy="1311275"/>
          </a:xfrm>
          <a:prstGeom prst="rect">
            <a:avLst/>
          </a:prstGeom>
          <a:noFill/>
          <a:ln w="50800">
            <a:noFill/>
          </a:ln>
        </p:spPr>
        <p:txBody>
          <a:bodyPr anchor="t">
            <a:spAutoFit/>
          </a:bodyPr>
          <a:p>
            <a:r>
              <a:rPr sz="2000" b="0" dirty="0">
                <a:latin typeface="Times New Roman" panose="02020603050405020304" pitchFamily="18" charset="0"/>
              </a:rPr>
              <a:t>Description of currently selected function</a:t>
            </a:r>
            <a:endParaRPr sz="2000" b="0" dirty="0">
              <a:latin typeface="Times New Roman" panose="02020603050405020304" pitchFamily="18" charset="0"/>
            </a:endParaRPr>
          </a:p>
        </p:txBody>
      </p:sp>
      <p:sp>
        <p:nvSpPr>
          <p:cNvPr id="124937" name="Line 12"/>
          <p:cNvSpPr/>
          <p:nvPr/>
        </p:nvSpPr>
        <p:spPr>
          <a:xfrm flipV="1">
            <a:off x="4800600" y="4343400"/>
            <a:ext cx="2514600" cy="1219200"/>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24938" name="Text Box 13"/>
          <p:cNvSpPr txBox="1"/>
          <p:nvPr/>
        </p:nvSpPr>
        <p:spPr>
          <a:xfrm>
            <a:off x="0" y="0"/>
            <a:ext cx="3657600" cy="1069975"/>
          </a:xfrm>
          <a:prstGeom prst="rect">
            <a:avLst/>
          </a:prstGeom>
          <a:solidFill>
            <a:srgbClr val="FFCC00"/>
          </a:solidFill>
          <a:ln w="50800">
            <a:noFill/>
          </a:ln>
        </p:spPr>
        <p:txBody>
          <a:bodyPr anchor="t">
            <a:spAutoFit/>
          </a:bodyPr>
          <a:p>
            <a:r>
              <a:rPr sz="1600" b="0" dirty="0">
                <a:latin typeface="Times New Roman" panose="02020603050405020304" pitchFamily="18" charset="0"/>
              </a:rPr>
              <a:t>Warning: this slide was created using Excel 2000. The dialog box in later versions of Excel looks a little different, but it has the same functionality.</a:t>
            </a:r>
            <a:endParaRPr sz="1600" b="0" dirty="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26978" name="Rectangle 2"/>
          <p:cNvSpPr>
            <a:spLocks noGrp="1"/>
          </p:cNvSpPr>
          <p:nvPr>
            <p:ph type="title"/>
          </p:nvPr>
        </p:nvSpPr>
        <p:spPr>
          <a:ln/>
        </p:spPr>
        <p:txBody>
          <a:bodyPr wrap="square" lIns="91440" tIns="45720" rIns="91440" bIns="45720" anchor="ctr"/>
          <a:p>
            <a:pPr eaLnBrk="1" hangingPunct="1"/>
            <a:r>
              <a:rPr dirty="0"/>
              <a:t>Function Editor</a:t>
            </a:r>
            <a:endParaRPr dirty="0"/>
          </a:p>
        </p:txBody>
      </p:sp>
      <p:sp>
        <p:nvSpPr>
          <p:cNvPr id="126979" name="Rectangle 3"/>
          <p:cNvSpPr>
            <a:spLocks noGrp="1"/>
          </p:cNvSpPr>
          <p:nvPr>
            <p:ph idx="1"/>
          </p:nvPr>
        </p:nvSpPr>
        <p:spPr>
          <a:ln/>
        </p:spPr>
        <p:txBody>
          <a:bodyPr wrap="square" lIns="91440" tIns="45720" rIns="91440" bIns="45720" anchor="t"/>
          <a:p>
            <a:pPr eaLnBrk="1" hangingPunct="1"/>
            <a:r>
              <a:rPr dirty="0"/>
              <a:t>Double click on the function name to get a dialog box that helps you enter values for the parameters of the function.</a:t>
            </a:r>
            <a:br>
              <a:rPr dirty="0"/>
            </a:br>
            <a:r>
              <a:rPr dirty="0"/>
              <a:t>(see next slide)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8434" name="Rectangle 2"/>
          <p:cNvSpPr>
            <a:spLocks noGrp="1"/>
          </p:cNvSpPr>
          <p:nvPr>
            <p:ph type="title"/>
          </p:nvPr>
        </p:nvSpPr>
        <p:spPr>
          <a:ln/>
        </p:spPr>
        <p:txBody>
          <a:bodyPr wrap="square" lIns="91440" tIns="45720" rIns="91440" bIns="45720" anchor="ctr"/>
          <a:p>
            <a:pPr eaLnBrk="1" hangingPunct="1"/>
            <a:r>
              <a:rPr dirty="0"/>
              <a:t>Selecting a Cell</a:t>
            </a:r>
            <a:endParaRPr dirty="0"/>
          </a:p>
        </p:txBody>
      </p:sp>
      <p:sp>
        <p:nvSpPr>
          <p:cNvPr id="18435" name="Rectangle 3"/>
          <p:cNvSpPr>
            <a:spLocks noGrp="1"/>
          </p:cNvSpPr>
          <p:nvPr>
            <p:ph idx="1"/>
          </p:nvPr>
        </p:nvSpPr>
        <p:spPr>
          <a:xfrm>
            <a:off x="304800" y="1033463"/>
            <a:ext cx="3276600" cy="5257800"/>
          </a:xfrm>
          <a:ln/>
        </p:spPr>
        <p:txBody>
          <a:bodyPr wrap="square" lIns="91440" tIns="45720" rIns="91440" bIns="45720" anchor="t"/>
          <a:p>
            <a:pPr eaLnBrk="1" hangingPunct="1">
              <a:lnSpc>
                <a:spcPct val="90000"/>
              </a:lnSpc>
            </a:pPr>
            <a:r>
              <a:rPr dirty="0"/>
              <a:t>“</a:t>
            </a:r>
            <a:r>
              <a:rPr sz="2400" b="1" u="sng" dirty="0"/>
              <a:t>Select</a:t>
            </a:r>
            <a:r>
              <a:rPr sz="2400" dirty="0"/>
              <a:t>” a cell by clicking on it once (don’t double click)</a:t>
            </a:r>
            <a:r>
              <a:rPr dirty="0"/>
              <a:t>.</a:t>
            </a:r>
            <a:endParaRPr dirty="0"/>
          </a:p>
          <a:p>
            <a:pPr eaLnBrk="1" hangingPunct="1">
              <a:lnSpc>
                <a:spcPct val="90000"/>
              </a:lnSpc>
            </a:pPr>
            <a:endParaRPr dirty="0"/>
          </a:p>
          <a:p>
            <a:pPr eaLnBrk="1" hangingPunct="1">
              <a:lnSpc>
                <a:spcPct val="90000"/>
              </a:lnSpc>
            </a:pPr>
            <a:r>
              <a:rPr sz="2400" dirty="0"/>
              <a:t>You can </a:t>
            </a:r>
            <a:r>
              <a:rPr sz="2400" b="1" u="sng" dirty="0"/>
              <a:t>move</a:t>
            </a:r>
            <a:r>
              <a:rPr sz="2400" dirty="0"/>
              <a:t> from cell to cell with the </a:t>
            </a:r>
            <a:r>
              <a:rPr sz="2400" b="1" u="sng" dirty="0"/>
              <a:t>arrow keys</a:t>
            </a:r>
            <a:r>
              <a:rPr sz="2400" dirty="0"/>
              <a:t> or by pressing the “</a:t>
            </a:r>
            <a:r>
              <a:rPr sz="2400" b="1" u="sng" dirty="0"/>
              <a:t>Enter</a:t>
            </a:r>
            <a:r>
              <a:rPr sz="2400" dirty="0"/>
              <a:t>” key.</a:t>
            </a:r>
            <a:endParaRPr sz="2400" dirty="0"/>
          </a:p>
        </p:txBody>
      </p:sp>
      <p:graphicFrame>
        <p:nvGraphicFramePr>
          <p:cNvPr id="18436" name="Object 4"/>
          <p:cNvGraphicFramePr>
            <a:graphicFrameLocks noGrp="1"/>
          </p:cNvGraphicFramePr>
          <p:nvPr>
            <p:ph idx="1"/>
          </p:nvPr>
        </p:nvGraphicFramePr>
        <p:xfrm>
          <a:off x="3944938" y="1524000"/>
          <a:ext cx="4938712" cy="4440238"/>
        </p:xfrm>
        <a:graphic>
          <a:graphicData uri="http://schemas.openxmlformats.org/presentationml/2006/ole">
            <mc:AlternateContent xmlns:mc="http://schemas.openxmlformats.org/markup-compatibility/2006">
              <mc:Choice xmlns:v="urn:schemas-microsoft-com:vml" Requires="v">
                <p:oleObj spid="_x0000_s3078" name="" r:id="rId1" imgW="3019425" imgH="2714625" progId="Paint.Picture">
                  <p:embed/>
                </p:oleObj>
              </mc:Choice>
              <mc:Fallback>
                <p:oleObj name="" r:id="rId1" imgW="3019425" imgH="2714625" progId="Paint.Picture">
                  <p:embed/>
                  <p:pic>
                    <p:nvPicPr>
                      <p:cNvPr id="0" name="Picture 3077"/>
                      <p:cNvPicPr/>
                      <p:nvPr/>
                    </p:nvPicPr>
                    <p:blipFill>
                      <a:blip r:embed="rId2"/>
                      <a:stretch>
                        <a:fillRect/>
                      </a:stretch>
                    </p:blipFill>
                    <p:spPr>
                      <a:xfrm>
                        <a:off x="3944938" y="1524000"/>
                        <a:ext cx="4938712" cy="4440238"/>
                      </a:xfrm>
                      <a:prstGeom prst="rect">
                        <a:avLst/>
                      </a:prstGeom>
                      <a:noFill/>
                      <a:ln w="3175">
                        <a:solidFill>
                          <a:schemeClr val="tx1"/>
                        </a:solidFill>
                        <a:miter/>
                      </a:ln>
                    </p:spPr>
                  </p:pic>
                </p:oleObj>
              </mc:Fallback>
            </mc:AlternateContent>
          </a:graphicData>
        </a:graphic>
      </p:graphicFrame>
      <p:sp>
        <p:nvSpPr>
          <p:cNvPr id="18437" name="Oval 5"/>
          <p:cNvSpPr/>
          <p:nvPr/>
        </p:nvSpPr>
        <p:spPr>
          <a:xfrm>
            <a:off x="4876800" y="2286000"/>
            <a:ext cx="1905000" cy="1447800"/>
          </a:xfrm>
          <a:prstGeom prst="ellipse">
            <a:avLst/>
          </a:prstGeom>
          <a:noFill/>
          <a:ln w="31750" cap="flat" cmpd="sng">
            <a:solidFill>
              <a:srgbClr val="339966"/>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18438" name="Line 6"/>
          <p:cNvSpPr/>
          <p:nvPr/>
        </p:nvSpPr>
        <p:spPr>
          <a:xfrm>
            <a:off x="3511550" y="2419350"/>
            <a:ext cx="1392238" cy="406400"/>
          </a:xfrm>
          <a:prstGeom prst="line">
            <a:avLst/>
          </a:prstGeom>
          <a:ln w="31750" cap="flat" cmpd="sng">
            <a:solidFill>
              <a:srgbClr val="339966"/>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29026" name="Rectangle 2"/>
          <p:cNvSpPr>
            <a:spLocks noGrp="1"/>
          </p:cNvSpPr>
          <p:nvPr>
            <p:ph type="title"/>
          </p:nvPr>
        </p:nvSpPr>
        <p:spPr>
          <a:ln/>
        </p:spPr>
        <p:txBody>
          <a:bodyPr wrap="square" lIns="91440" tIns="45720" rIns="91440" bIns="45720" anchor="ctr"/>
          <a:p>
            <a:pPr eaLnBrk="1" hangingPunct="1"/>
            <a:r>
              <a:rPr dirty="0"/>
              <a:t>Function Editor</a:t>
            </a:r>
            <a:endParaRPr dirty="0"/>
          </a:p>
        </p:txBody>
      </p:sp>
      <p:pic>
        <p:nvPicPr>
          <p:cNvPr id="129027" name="Picture 3"/>
          <p:cNvPicPr>
            <a:picLocks noChangeAspect="1"/>
          </p:cNvPicPr>
          <p:nvPr/>
        </p:nvPicPr>
        <p:blipFill>
          <a:blip r:embed="rId1"/>
          <a:stretch>
            <a:fillRect/>
          </a:stretch>
        </p:blipFill>
        <p:spPr>
          <a:xfrm>
            <a:off x="381000" y="2622550"/>
            <a:ext cx="8258175" cy="4006850"/>
          </a:xfrm>
          <a:prstGeom prst="rect">
            <a:avLst/>
          </a:prstGeom>
          <a:noFill/>
          <a:ln w="50800">
            <a:noFill/>
          </a:ln>
        </p:spPr>
      </p:pic>
      <p:sp>
        <p:nvSpPr>
          <p:cNvPr id="129028" name="Text Box 4"/>
          <p:cNvSpPr txBox="1"/>
          <p:nvPr/>
        </p:nvSpPr>
        <p:spPr>
          <a:xfrm>
            <a:off x="4800600" y="1203325"/>
            <a:ext cx="3962400" cy="1006475"/>
          </a:xfrm>
          <a:prstGeom prst="rect">
            <a:avLst/>
          </a:prstGeom>
          <a:noFill/>
          <a:ln w="50800">
            <a:noFill/>
          </a:ln>
        </p:spPr>
        <p:txBody>
          <a:bodyPr anchor="t">
            <a:spAutoFit/>
          </a:bodyPr>
          <a:p>
            <a:r>
              <a:rPr sz="2000" b="0" dirty="0">
                <a:latin typeface="Times New Roman" panose="02020603050405020304" pitchFamily="18" charset="0"/>
              </a:rPr>
              <a:t>When you press OK, this will create the function call:</a:t>
            </a:r>
            <a:br>
              <a:rPr sz="2000" b="0" dirty="0">
                <a:latin typeface="Times New Roman" panose="02020603050405020304" pitchFamily="18" charset="0"/>
              </a:rPr>
            </a:br>
            <a:r>
              <a:rPr sz="2000" b="0" dirty="0">
                <a:latin typeface="Times New Roman" panose="02020603050405020304" pitchFamily="18" charset="0"/>
              </a:rPr>
              <a:t> 	AVERAGE(2,a1:c2,f13)</a:t>
            </a:r>
            <a:endParaRPr sz="2000" b="0" dirty="0">
              <a:latin typeface="Times New Roman" panose="02020603050405020304" pitchFamily="18" charset="0"/>
            </a:endParaRPr>
          </a:p>
        </p:txBody>
      </p:sp>
      <p:sp>
        <p:nvSpPr>
          <p:cNvPr id="129029" name="Text Box 5"/>
          <p:cNvSpPr txBox="1"/>
          <p:nvPr/>
        </p:nvSpPr>
        <p:spPr>
          <a:xfrm>
            <a:off x="228600" y="1127125"/>
            <a:ext cx="3505200" cy="701675"/>
          </a:xfrm>
          <a:prstGeom prst="rect">
            <a:avLst/>
          </a:prstGeom>
          <a:noFill/>
          <a:ln w="50800">
            <a:noFill/>
          </a:ln>
        </p:spPr>
        <p:txBody>
          <a:bodyPr anchor="t">
            <a:spAutoFit/>
          </a:bodyPr>
          <a:p>
            <a:r>
              <a:rPr sz="2000" b="0" dirty="0">
                <a:latin typeface="Times New Roman" panose="02020603050405020304" pitchFamily="18" charset="0"/>
              </a:rPr>
              <a:t>Put values for the parameters in the edit boxes.</a:t>
            </a:r>
            <a:endParaRPr sz="2000" b="0" dirty="0">
              <a:latin typeface="Times New Roman" panose="02020603050405020304" pitchFamily="18" charset="0"/>
            </a:endParaRPr>
          </a:p>
        </p:txBody>
      </p:sp>
      <p:sp>
        <p:nvSpPr>
          <p:cNvPr id="129030" name="Line 6"/>
          <p:cNvSpPr/>
          <p:nvPr/>
        </p:nvSpPr>
        <p:spPr>
          <a:xfrm flipH="1" flipV="1">
            <a:off x="3048000" y="2057400"/>
            <a:ext cx="533400" cy="1295400"/>
          </a:xfrm>
          <a:prstGeom prst="line">
            <a:avLst/>
          </a:prstGeom>
          <a:ln w="5080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31074" name="Rectangle 2"/>
          <p:cNvSpPr>
            <a:spLocks noGrp="1"/>
          </p:cNvSpPr>
          <p:nvPr>
            <p:ph type="title"/>
          </p:nvPr>
        </p:nvSpPr>
        <p:spPr>
          <a:ln/>
        </p:spPr>
        <p:txBody>
          <a:bodyPr wrap="square" lIns="91440" tIns="45720" rIns="91440" bIns="45720" anchor="ctr"/>
          <a:p>
            <a:pPr eaLnBrk="1" hangingPunct="1"/>
            <a:r>
              <a:rPr dirty="0"/>
              <a:t>Example</a:t>
            </a:r>
            <a:endParaRPr dirty="0"/>
          </a:p>
        </p:txBody>
      </p:sp>
      <p:sp>
        <p:nvSpPr>
          <p:cNvPr id="131075" name="Rectangle 3"/>
          <p:cNvSpPr>
            <a:spLocks noGrp="1"/>
          </p:cNvSpPr>
          <p:nvPr>
            <p:ph idx="1"/>
          </p:nvPr>
        </p:nvSpPr>
        <p:spPr>
          <a:ln/>
        </p:spPr>
        <p:txBody>
          <a:bodyPr wrap="square" lIns="91440" tIns="45720" rIns="91440" bIns="45720" anchor="t"/>
          <a:p>
            <a:pPr eaLnBrk="1" hangingPunct="1"/>
            <a:r>
              <a:rPr dirty="0"/>
              <a:t>AVERAGE</a:t>
            </a:r>
            <a:br>
              <a:rPr dirty="0"/>
            </a:br>
            <a:br>
              <a:rPr dirty="0"/>
            </a:br>
            <a:r>
              <a:rPr sz="2400" u="sng" dirty="0"/>
              <a:t>formula that contains a function		value</a:t>
            </a:r>
            <a:endParaRPr sz="2400" u="sng" dirty="0"/>
          </a:p>
          <a:p>
            <a:pPr lvl="1" eaLnBrk="1" hangingPunct="1">
              <a:buNone/>
            </a:pPr>
            <a:r>
              <a:rPr sz="2000" dirty="0"/>
              <a:t>=AVERAGE(2,4,10,4)			5</a:t>
            </a:r>
            <a:endParaRPr sz="2000" dirty="0"/>
          </a:p>
          <a:p>
            <a:pPr lvl="1" eaLnBrk="1" hangingPunct="1">
              <a:buNone/>
            </a:pPr>
            <a:r>
              <a:rPr sz="2000" dirty="0"/>
              <a:t>=AVERAGE(a1,f32)				(a1+f32) / 2</a:t>
            </a:r>
            <a:endParaRPr sz="2000" dirty="0"/>
          </a:p>
          <a:p>
            <a:pPr lvl="1" eaLnBrk="1" hangingPunct="1">
              <a:buNone/>
            </a:pPr>
            <a:r>
              <a:rPr sz="2000" dirty="0"/>
              <a:t>=AVERAGE(a1:c1)				(a1+b1+c1) / 3</a:t>
            </a:r>
            <a:endParaRPr sz="2000" dirty="0"/>
          </a:p>
          <a:p>
            <a:pPr lvl="1" eaLnBrk="1" hangingPunct="1">
              <a:buNone/>
            </a:pPr>
            <a:r>
              <a:rPr sz="2000" dirty="0"/>
              <a:t>=AVERAGE(a1:c1,10)			(a1+b1+c1+10) / 4</a:t>
            </a:r>
            <a:endParaRPr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33122" name="Rectangle 2"/>
          <p:cNvSpPr>
            <a:spLocks noGrp="1"/>
          </p:cNvSpPr>
          <p:nvPr>
            <p:ph type="title"/>
          </p:nvPr>
        </p:nvSpPr>
        <p:spPr>
          <a:xfrm>
            <a:off x="0" y="2438400"/>
            <a:ext cx="9144000" cy="1143000"/>
          </a:xfrm>
          <a:ln/>
        </p:spPr>
        <p:txBody>
          <a:bodyPr wrap="square" lIns="91440" tIns="45720" rIns="91440" bIns="45720" anchor="ctr"/>
          <a:p>
            <a:pPr eaLnBrk="1" hangingPunct="1"/>
            <a:r>
              <a:rPr dirty="0"/>
              <a:t>Combining Functions and other values in a single formula</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35170" name="Rectangle 2"/>
          <p:cNvSpPr>
            <a:spLocks noGrp="1"/>
          </p:cNvSpPr>
          <p:nvPr>
            <p:ph type="title"/>
          </p:nvPr>
        </p:nvSpPr>
        <p:spPr>
          <a:ln/>
        </p:spPr>
        <p:txBody>
          <a:bodyPr wrap="square" lIns="91440" tIns="45720" rIns="91440" bIns="45720" anchor="ctr"/>
          <a:p>
            <a:pPr eaLnBrk="1" hangingPunct="1"/>
            <a:r>
              <a:rPr dirty="0"/>
              <a:t>Functions and other values</a:t>
            </a:r>
            <a:endParaRPr dirty="0"/>
          </a:p>
        </p:txBody>
      </p:sp>
      <p:sp>
        <p:nvSpPr>
          <p:cNvPr id="135171" name="Rectangle 3"/>
          <p:cNvSpPr>
            <a:spLocks noGrp="1"/>
          </p:cNvSpPr>
          <p:nvPr>
            <p:ph idx="1"/>
          </p:nvPr>
        </p:nvSpPr>
        <p:spPr>
          <a:ln/>
        </p:spPr>
        <p:txBody>
          <a:bodyPr wrap="square" lIns="91440" tIns="45720" rIns="91440" bIns="45720" anchor="t"/>
          <a:p>
            <a:pPr eaLnBrk="1" hangingPunct="1"/>
            <a:r>
              <a:rPr dirty="0"/>
              <a:t>You can combine functions, cell references and literal values to make a complex Excel formula</a:t>
            </a:r>
            <a:endParaRPr dirty="0"/>
          </a:p>
          <a:p>
            <a:pPr eaLnBrk="1" hangingPunct="1"/>
            <a:r>
              <a:rPr dirty="0"/>
              <a:t>Examples</a:t>
            </a:r>
            <a:endParaRPr dirty="0"/>
          </a:p>
          <a:p>
            <a:pPr lvl="2" eaLnBrk="1" hangingPunct="1">
              <a:buNone/>
            </a:pPr>
            <a:r>
              <a:rPr dirty="0"/>
              <a:t>=3 + b23 * SUM(d20:g20)</a:t>
            </a:r>
            <a:endParaRPr dirty="0"/>
          </a:p>
          <a:p>
            <a:pPr lvl="2" eaLnBrk="1" hangingPunct="1">
              <a:buNone/>
            </a:pPr>
            <a:r>
              <a:rPr dirty="0"/>
              <a:t>=SUM(a1,100) * AVERAGE(d10:j10)</a:t>
            </a:r>
            <a:endParaRPr dirty="0"/>
          </a:p>
          <a:p>
            <a:pPr lvl="2" eaLnBrk="1" hangingPunct="1">
              <a:buNone/>
            </a:pPr>
            <a:r>
              <a:rPr dirty="0"/>
              <a:t>=100 / </a:t>
            </a:r>
            <a:r>
              <a:rPr dirty="0">
                <a:solidFill>
                  <a:srgbClr val="CC3300"/>
                </a:solidFill>
              </a:rPr>
              <a:t>(</a:t>
            </a:r>
            <a:r>
              <a:rPr dirty="0"/>
              <a:t> AVERAGE(b2,c2,d30) + AVERAGE(f1:f20) </a:t>
            </a:r>
            <a:r>
              <a:rPr dirty="0">
                <a:solidFill>
                  <a:srgbClr val="CC3300"/>
                </a:solidFill>
              </a:rPr>
              <a:t>)</a:t>
            </a:r>
            <a:endParaRPr dirty="0">
              <a:solidFill>
                <a:srgbClr val="CC33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37218" name="Rectangle 2"/>
          <p:cNvSpPr>
            <a:spLocks noGrp="1"/>
          </p:cNvSpPr>
          <p:nvPr>
            <p:ph type="title"/>
          </p:nvPr>
        </p:nvSpPr>
        <p:spPr>
          <a:xfrm>
            <a:off x="0" y="3505200"/>
            <a:ext cx="9144000" cy="1143000"/>
          </a:xfrm>
          <a:ln/>
        </p:spPr>
        <p:txBody>
          <a:bodyPr wrap="square" lIns="91440" tIns="45720" rIns="91440" bIns="45720" anchor="ctr"/>
          <a:p>
            <a:pPr eaLnBrk="1" hangingPunct="1"/>
            <a:r>
              <a:rPr sz="4000" dirty="0"/>
              <a:t>Other Types of Cell References</a:t>
            </a:r>
            <a:br>
              <a:rPr sz="4000" dirty="0"/>
            </a:br>
            <a:br>
              <a:rPr sz="4000" dirty="0"/>
            </a:br>
            <a:r>
              <a:rPr sz="2400" dirty="0"/>
              <a:t>References to entire ROWs</a:t>
            </a:r>
            <a:br>
              <a:rPr sz="2400" dirty="0"/>
            </a:br>
            <a:r>
              <a:rPr sz="2400" dirty="0"/>
              <a:t>References to entire COLUMNs</a:t>
            </a:r>
            <a:br>
              <a:rPr sz="2400" dirty="0"/>
            </a:br>
            <a:r>
              <a:rPr sz="2400" dirty="0"/>
              <a:t>References to cells or ranges on other worksheets (i.e. tabs)</a:t>
            </a:r>
            <a:br>
              <a:rPr sz="2400" dirty="0"/>
            </a:br>
            <a:endParaRPr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39266" name="Rectangle 1026"/>
          <p:cNvSpPr>
            <a:spLocks noGrp="1"/>
          </p:cNvSpPr>
          <p:nvPr>
            <p:ph type="title"/>
          </p:nvPr>
        </p:nvSpPr>
        <p:spPr>
          <a:ln/>
        </p:spPr>
        <p:txBody>
          <a:bodyPr wrap="square" lIns="91440" tIns="45720" rIns="91440" bIns="45720" anchor="ctr"/>
          <a:p>
            <a:pPr eaLnBrk="1" hangingPunct="1"/>
            <a:r>
              <a:rPr dirty="0"/>
              <a:t>Entire </a:t>
            </a:r>
            <a:r>
              <a:rPr dirty="0">
                <a:solidFill>
                  <a:srgbClr val="FF3300"/>
                </a:solidFill>
              </a:rPr>
              <a:t>Rows</a:t>
            </a:r>
            <a:r>
              <a:rPr dirty="0"/>
              <a:t> (e.g. </a:t>
            </a:r>
            <a:r>
              <a:rPr dirty="0">
                <a:solidFill>
                  <a:srgbClr val="FF3300"/>
                </a:solidFill>
              </a:rPr>
              <a:t>2:2</a:t>
            </a:r>
            <a:r>
              <a:rPr dirty="0"/>
              <a:t> or </a:t>
            </a:r>
            <a:r>
              <a:rPr dirty="0">
                <a:solidFill>
                  <a:srgbClr val="FF3300"/>
                </a:solidFill>
              </a:rPr>
              <a:t>2:4</a:t>
            </a:r>
            <a:r>
              <a:rPr dirty="0"/>
              <a:t>)</a:t>
            </a:r>
            <a:endParaRPr dirty="0"/>
          </a:p>
        </p:txBody>
      </p:sp>
      <p:sp>
        <p:nvSpPr>
          <p:cNvPr id="139267" name="Rectangle 1027"/>
          <p:cNvSpPr>
            <a:spLocks noGrp="1"/>
          </p:cNvSpPr>
          <p:nvPr>
            <p:ph idx="1"/>
          </p:nvPr>
        </p:nvSpPr>
        <p:spPr>
          <a:xfrm>
            <a:off x="304800" y="1371600"/>
            <a:ext cx="8839200" cy="5410200"/>
          </a:xfrm>
          <a:ln/>
        </p:spPr>
        <p:txBody>
          <a:bodyPr wrap="square" lIns="91440" tIns="45720" rIns="91440" bIns="45720" anchor="t"/>
          <a:p>
            <a:pPr eaLnBrk="1" hangingPunct="1">
              <a:lnSpc>
                <a:spcPct val="90000"/>
              </a:lnSpc>
            </a:pPr>
            <a:r>
              <a:rPr sz="2400" dirty="0"/>
              <a:t>A cell reference of the form </a:t>
            </a:r>
            <a:r>
              <a:rPr sz="2400" dirty="0">
                <a:solidFill>
                  <a:srgbClr val="FF3300"/>
                </a:solidFill>
              </a:rPr>
              <a:t>&lt;rowName&gt;</a:t>
            </a:r>
            <a:r>
              <a:rPr sz="2400" b="1" dirty="0">
                <a:solidFill>
                  <a:srgbClr val="FF3300"/>
                </a:solidFill>
              </a:rPr>
              <a:t>:</a:t>
            </a:r>
            <a:r>
              <a:rPr sz="2400" dirty="0">
                <a:solidFill>
                  <a:srgbClr val="FF3300"/>
                </a:solidFill>
              </a:rPr>
              <a:t>&lt;rowName&gt;</a:t>
            </a:r>
            <a:r>
              <a:rPr sz="2400" dirty="0"/>
              <a:t> refers to the range of all the cells for those </a:t>
            </a:r>
            <a:r>
              <a:rPr sz="2400" dirty="0">
                <a:solidFill>
                  <a:srgbClr val="FF3300"/>
                </a:solidFill>
              </a:rPr>
              <a:t>rows</a:t>
            </a:r>
            <a:r>
              <a:rPr sz="2400" dirty="0"/>
              <a:t>.</a:t>
            </a:r>
            <a:endParaRPr sz="2400" dirty="0"/>
          </a:p>
          <a:p>
            <a:pPr eaLnBrk="1" hangingPunct="1">
              <a:lnSpc>
                <a:spcPct val="90000"/>
              </a:lnSpc>
            </a:pPr>
            <a:r>
              <a:rPr sz="2400" dirty="0"/>
              <a:t>Example:</a:t>
            </a:r>
            <a:endParaRPr sz="2400" dirty="0"/>
          </a:p>
          <a:p>
            <a:pPr lvl="1" eaLnBrk="1" hangingPunct="1">
              <a:lnSpc>
                <a:spcPct val="90000"/>
              </a:lnSpc>
            </a:pPr>
            <a:r>
              <a:rPr sz="2000" dirty="0"/>
              <a:t>The reference, </a:t>
            </a:r>
            <a:r>
              <a:rPr sz="2000" dirty="0">
                <a:solidFill>
                  <a:srgbClr val="FF3300"/>
                </a:solidFill>
              </a:rPr>
              <a:t>2</a:t>
            </a:r>
            <a:r>
              <a:rPr sz="2000" b="1" dirty="0">
                <a:solidFill>
                  <a:srgbClr val="FF3300"/>
                </a:solidFill>
              </a:rPr>
              <a:t>:</a:t>
            </a:r>
            <a:r>
              <a:rPr sz="2000" dirty="0">
                <a:solidFill>
                  <a:srgbClr val="FF3300"/>
                </a:solidFill>
              </a:rPr>
              <a:t>2</a:t>
            </a:r>
            <a:r>
              <a:rPr sz="2000" dirty="0"/>
              <a:t>, refers to all of the cells on the 2</a:t>
            </a:r>
            <a:r>
              <a:rPr sz="2000" baseline="30000" dirty="0"/>
              <a:t>nd</a:t>
            </a:r>
            <a:r>
              <a:rPr sz="2000" dirty="0"/>
              <a:t> </a:t>
            </a:r>
            <a:r>
              <a:rPr sz="2000" dirty="0">
                <a:solidFill>
                  <a:srgbClr val="FF3300"/>
                </a:solidFill>
              </a:rPr>
              <a:t>row</a:t>
            </a:r>
            <a:r>
              <a:rPr sz="2000" dirty="0"/>
              <a:t>.</a:t>
            </a:r>
            <a:endParaRPr sz="2000" dirty="0"/>
          </a:p>
          <a:p>
            <a:pPr lvl="1" eaLnBrk="1" hangingPunct="1">
              <a:lnSpc>
                <a:spcPct val="90000"/>
              </a:lnSpc>
            </a:pPr>
            <a:r>
              <a:rPr sz="2000" dirty="0"/>
              <a:t>The following formula adds up all of the values on the 2</a:t>
            </a:r>
            <a:r>
              <a:rPr sz="2000" baseline="30000" dirty="0"/>
              <a:t>nd</a:t>
            </a:r>
            <a:r>
              <a:rPr sz="2000" dirty="0"/>
              <a:t> and 4</a:t>
            </a:r>
            <a:r>
              <a:rPr sz="2000" baseline="30000" dirty="0"/>
              <a:t>th</a:t>
            </a:r>
            <a:r>
              <a:rPr sz="2000" dirty="0"/>
              <a:t> </a:t>
            </a:r>
            <a:r>
              <a:rPr sz="2000" dirty="0">
                <a:solidFill>
                  <a:srgbClr val="FF3300"/>
                </a:solidFill>
              </a:rPr>
              <a:t>rows</a:t>
            </a:r>
            <a:r>
              <a:rPr sz="2000" dirty="0"/>
              <a:t> of the spreadsheet:</a:t>
            </a:r>
            <a:br>
              <a:rPr sz="2000" dirty="0"/>
            </a:br>
            <a:br>
              <a:rPr sz="2000" dirty="0"/>
            </a:br>
            <a:r>
              <a:rPr sz="2000" dirty="0"/>
              <a:t>		=sum(</a:t>
            </a:r>
            <a:r>
              <a:rPr sz="2000" dirty="0">
                <a:solidFill>
                  <a:srgbClr val="FF3300"/>
                </a:solidFill>
              </a:rPr>
              <a:t>2:2</a:t>
            </a:r>
            <a:r>
              <a:rPr sz="2000" dirty="0"/>
              <a:t>,</a:t>
            </a:r>
            <a:r>
              <a:rPr sz="2000" dirty="0">
                <a:solidFill>
                  <a:srgbClr val="FF3300"/>
                </a:solidFill>
              </a:rPr>
              <a:t>4:4</a:t>
            </a:r>
            <a:r>
              <a:rPr sz="2000" dirty="0"/>
              <a:t>) </a:t>
            </a:r>
            <a:endParaRPr sz="2000" dirty="0"/>
          </a:p>
          <a:p>
            <a:pPr eaLnBrk="1" hangingPunct="1">
              <a:lnSpc>
                <a:spcPct val="90000"/>
              </a:lnSpc>
            </a:pPr>
            <a:r>
              <a:rPr sz="2400" dirty="0"/>
              <a:t>Another Example:</a:t>
            </a:r>
            <a:endParaRPr sz="2400" dirty="0"/>
          </a:p>
          <a:p>
            <a:pPr lvl="1" eaLnBrk="1" hangingPunct="1">
              <a:lnSpc>
                <a:spcPct val="90000"/>
              </a:lnSpc>
            </a:pPr>
            <a:r>
              <a:rPr sz="2000" dirty="0"/>
              <a:t>The reference, </a:t>
            </a:r>
            <a:r>
              <a:rPr sz="2000" dirty="0">
                <a:solidFill>
                  <a:srgbClr val="FF3300"/>
                </a:solidFill>
              </a:rPr>
              <a:t>2</a:t>
            </a:r>
            <a:r>
              <a:rPr sz="2000" b="1" dirty="0">
                <a:solidFill>
                  <a:srgbClr val="FF3300"/>
                </a:solidFill>
              </a:rPr>
              <a:t>:4</a:t>
            </a:r>
            <a:r>
              <a:rPr sz="2000" dirty="0"/>
              <a:t>, refers to all of the cells on the 2</a:t>
            </a:r>
            <a:r>
              <a:rPr sz="2000" baseline="30000" dirty="0"/>
              <a:t>nd</a:t>
            </a:r>
            <a:r>
              <a:rPr sz="2000" dirty="0"/>
              <a:t> , 3</a:t>
            </a:r>
            <a:r>
              <a:rPr sz="2000" baseline="30000" dirty="0"/>
              <a:t>rd</a:t>
            </a:r>
            <a:r>
              <a:rPr sz="2000" dirty="0"/>
              <a:t> and 4</a:t>
            </a:r>
            <a:r>
              <a:rPr sz="2000" baseline="30000" dirty="0"/>
              <a:t>th</a:t>
            </a:r>
            <a:r>
              <a:rPr sz="2000" dirty="0"/>
              <a:t> </a:t>
            </a:r>
            <a:r>
              <a:rPr sz="2000" dirty="0">
                <a:solidFill>
                  <a:srgbClr val="FF3300"/>
                </a:solidFill>
              </a:rPr>
              <a:t>rows,</a:t>
            </a:r>
            <a:r>
              <a:rPr sz="2000" dirty="0"/>
              <a:t>.</a:t>
            </a:r>
            <a:endParaRPr sz="2000" dirty="0"/>
          </a:p>
          <a:p>
            <a:pPr lvl="1" eaLnBrk="1" hangingPunct="1">
              <a:lnSpc>
                <a:spcPct val="90000"/>
              </a:lnSpc>
            </a:pPr>
            <a:r>
              <a:rPr sz="2000" dirty="0"/>
              <a:t>The following formula adds up all of the values on the 2</a:t>
            </a:r>
            <a:r>
              <a:rPr sz="2000" baseline="30000" dirty="0"/>
              <a:t>nd</a:t>
            </a:r>
            <a:r>
              <a:rPr sz="2000" dirty="0"/>
              <a:t>, 3</a:t>
            </a:r>
            <a:r>
              <a:rPr sz="2000" baseline="30000" dirty="0"/>
              <a:t>rd</a:t>
            </a:r>
            <a:r>
              <a:rPr sz="2000" dirty="0"/>
              <a:t>, 4</a:t>
            </a:r>
            <a:r>
              <a:rPr sz="2000" baseline="30000" dirty="0"/>
              <a:t>th</a:t>
            </a:r>
            <a:r>
              <a:rPr sz="2000" dirty="0"/>
              <a:t> , 10</a:t>
            </a:r>
            <a:r>
              <a:rPr sz="2000" baseline="30000" dirty="0"/>
              <a:t>th</a:t>
            </a:r>
            <a:r>
              <a:rPr sz="2000" dirty="0"/>
              <a:t>, 11</a:t>
            </a:r>
            <a:r>
              <a:rPr sz="2000" baseline="30000" dirty="0"/>
              <a:t>th</a:t>
            </a:r>
            <a:r>
              <a:rPr sz="2000" dirty="0"/>
              <a:t> , 12</a:t>
            </a:r>
            <a:r>
              <a:rPr sz="2000" baseline="30000" dirty="0"/>
              <a:t>th</a:t>
            </a:r>
            <a:r>
              <a:rPr sz="2000" dirty="0"/>
              <a:t>, 13</a:t>
            </a:r>
            <a:r>
              <a:rPr sz="2000" baseline="30000" dirty="0"/>
              <a:t>th</a:t>
            </a:r>
            <a:r>
              <a:rPr sz="2000" dirty="0"/>
              <a:t>, 14</a:t>
            </a:r>
            <a:r>
              <a:rPr sz="2000" baseline="30000" dirty="0"/>
              <a:t>th</a:t>
            </a:r>
            <a:r>
              <a:rPr sz="2000" dirty="0"/>
              <a:t> and 15</a:t>
            </a:r>
            <a:r>
              <a:rPr sz="2000" baseline="30000" dirty="0"/>
              <a:t>th</a:t>
            </a:r>
            <a:r>
              <a:rPr sz="2000" dirty="0"/>
              <a:t> </a:t>
            </a:r>
            <a:r>
              <a:rPr sz="2000" dirty="0">
                <a:solidFill>
                  <a:srgbClr val="FF3300"/>
                </a:solidFill>
              </a:rPr>
              <a:t>rows</a:t>
            </a:r>
            <a:r>
              <a:rPr sz="2000" dirty="0"/>
              <a:t> of the spreadsheet:</a:t>
            </a:r>
            <a:br>
              <a:rPr sz="2000" dirty="0"/>
            </a:br>
            <a:br>
              <a:rPr sz="2000" dirty="0"/>
            </a:br>
            <a:r>
              <a:rPr sz="2000" dirty="0"/>
              <a:t>		=sum(</a:t>
            </a:r>
            <a:r>
              <a:rPr sz="2000" dirty="0">
                <a:solidFill>
                  <a:srgbClr val="FF3300"/>
                </a:solidFill>
              </a:rPr>
              <a:t>2:4</a:t>
            </a:r>
            <a:r>
              <a:rPr sz="2000" dirty="0"/>
              <a:t>,</a:t>
            </a:r>
            <a:r>
              <a:rPr sz="2000" dirty="0">
                <a:solidFill>
                  <a:srgbClr val="FF3300"/>
                </a:solidFill>
              </a:rPr>
              <a:t>10:15</a:t>
            </a:r>
            <a:r>
              <a:rPr sz="2000" dirty="0"/>
              <a:t>)</a:t>
            </a:r>
            <a:endParaRPr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41314" name="Rectangle 1026"/>
          <p:cNvSpPr>
            <a:spLocks noGrp="1"/>
          </p:cNvSpPr>
          <p:nvPr>
            <p:ph type="title"/>
          </p:nvPr>
        </p:nvSpPr>
        <p:spPr>
          <a:ln/>
        </p:spPr>
        <p:txBody>
          <a:bodyPr wrap="square" lIns="91440" tIns="45720" rIns="91440" bIns="45720" anchor="ctr"/>
          <a:p>
            <a:pPr eaLnBrk="1" hangingPunct="1"/>
            <a:r>
              <a:rPr dirty="0"/>
              <a:t>Entire </a:t>
            </a:r>
            <a:r>
              <a:rPr dirty="0">
                <a:solidFill>
                  <a:srgbClr val="00FF00"/>
                </a:solidFill>
              </a:rPr>
              <a:t>Columns</a:t>
            </a:r>
            <a:r>
              <a:rPr dirty="0"/>
              <a:t> (e.g. </a:t>
            </a:r>
            <a:r>
              <a:rPr dirty="0">
                <a:solidFill>
                  <a:srgbClr val="00FF00"/>
                </a:solidFill>
              </a:rPr>
              <a:t>B</a:t>
            </a:r>
            <a:r>
              <a:rPr b="1" dirty="0">
                <a:solidFill>
                  <a:srgbClr val="00FF00"/>
                </a:solidFill>
              </a:rPr>
              <a:t>:</a:t>
            </a:r>
            <a:r>
              <a:rPr dirty="0">
                <a:solidFill>
                  <a:srgbClr val="00FF00"/>
                </a:solidFill>
              </a:rPr>
              <a:t>B </a:t>
            </a:r>
            <a:r>
              <a:rPr dirty="0"/>
              <a:t>or </a:t>
            </a:r>
            <a:r>
              <a:rPr dirty="0">
                <a:solidFill>
                  <a:srgbClr val="00FF00"/>
                </a:solidFill>
              </a:rPr>
              <a:t>B</a:t>
            </a:r>
            <a:r>
              <a:rPr b="1" dirty="0">
                <a:solidFill>
                  <a:srgbClr val="00FF00"/>
                </a:solidFill>
              </a:rPr>
              <a:t>:</a:t>
            </a:r>
            <a:r>
              <a:rPr dirty="0">
                <a:solidFill>
                  <a:srgbClr val="00FF00"/>
                </a:solidFill>
              </a:rPr>
              <a:t>D</a:t>
            </a:r>
            <a:r>
              <a:rPr dirty="0"/>
              <a:t>)</a:t>
            </a:r>
            <a:endParaRPr dirty="0"/>
          </a:p>
        </p:txBody>
      </p:sp>
      <p:sp>
        <p:nvSpPr>
          <p:cNvPr id="141315" name="Rectangle 1027"/>
          <p:cNvSpPr>
            <a:spLocks noGrp="1"/>
          </p:cNvSpPr>
          <p:nvPr>
            <p:ph idx="1"/>
          </p:nvPr>
        </p:nvSpPr>
        <p:spPr>
          <a:xfrm>
            <a:off x="381000" y="1447800"/>
            <a:ext cx="8839200" cy="5410200"/>
          </a:xfrm>
          <a:ln/>
        </p:spPr>
        <p:txBody>
          <a:bodyPr wrap="square" lIns="91440" tIns="45720" rIns="91440" bIns="45720" anchor="t"/>
          <a:p>
            <a:pPr eaLnBrk="1" hangingPunct="1">
              <a:lnSpc>
                <a:spcPct val="90000"/>
              </a:lnSpc>
            </a:pPr>
            <a:r>
              <a:rPr sz="2400" dirty="0"/>
              <a:t>A cell reference of the form </a:t>
            </a:r>
            <a:r>
              <a:rPr sz="2400" dirty="0">
                <a:solidFill>
                  <a:srgbClr val="00FF00"/>
                </a:solidFill>
              </a:rPr>
              <a:t>&lt;colName&gt;</a:t>
            </a:r>
            <a:r>
              <a:rPr sz="2400" b="1" dirty="0">
                <a:solidFill>
                  <a:srgbClr val="00FF00"/>
                </a:solidFill>
              </a:rPr>
              <a:t>:</a:t>
            </a:r>
            <a:r>
              <a:rPr sz="2400" dirty="0">
                <a:solidFill>
                  <a:srgbClr val="00FF00"/>
                </a:solidFill>
              </a:rPr>
              <a:t>&lt;colName&gt;</a:t>
            </a:r>
            <a:r>
              <a:rPr sz="2400" dirty="0"/>
              <a:t> refers to the range of all the cells for those </a:t>
            </a:r>
            <a:r>
              <a:rPr sz="2400" dirty="0">
                <a:solidFill>
                  <a:srgbClr val="00FF00"/>
                </a:solidFill>
              </a:rPr>
              <a:t>columns</a:t>
            </a:r>
            <a:r>
              <a:rPr sz="2400" dirty="0"/>
              <a:t>.</a:t>
            </a:r>
            <a:endParaRPr sz="2400" dirty="0"/>
          </a:p>
          <a:p>
            <a:pPr eaLnBrk="1" hangingPunct="1">
              <a:lnSpc>
                <a:spcPct val="90000"/>
              </a:lnSpc>
            </a:pPr>
            <a:r>
              <a:rPr sz="2400" dirty="0"/>
              <a:t>Example:</a:t>
            </a:r>
            <a:endParaRPr sz="2400" dirty="0"/>
          </a:p>
          <a:p>
            <a:pPr lvl="1" eaLnBrk="1" hangingPunct="1">
              <a:lnSpc>
                <a:spcPct val="90000"/>
              </a:lnSpc>
            </a:pPr>
            <a:r>
              <a:rPr sz="2000" dirty="0"/>
              <a:t>The reference, </a:t>
            </a:r>
            <a:r>
              <a:rPr sz="2000" dirty="0">
                <a:solidFill>
                  <a:srgbClr val="00FF00"/>
                </a:solidFill>
              </a:rPr>
              <a:t>B</a:t>
            </a:r>
            <a:r>
              <a:rPr sz="2000" b="1" dirty="0">
                <a:solidFill>
                  <a:srgbClr val="00FF00"/>
                </a:solidFill>
              </a:rPr>
              <a:t>:</a:t>
            </a:r>
            <a:r>
              <a:rPr sz="2000" dirty="0">
                <a:solidFill>
                  <a:srgbClr val="00FF00"/>
                </a:solidFill>
              </a:rPr>
              <a:t>B</a:t>
            </a:r>
            <a:r>
              <a:rPr sz="2000" dirty="0"/>
              <a:t>, refers to all of the cells in the 2</a:t>
            </a:r>
            <a:r>
              <a:rPr sz="2000" baseline="30000" dirty="0"/>
              <a:t>nd</a:t>
            </a:r>
            <a:r>
              <a:rPr sz="2000" dirty="0"/>
              <a:t> </a:t>
            </a:r>
            <a:r>
              <a:rPr sz="2000" dirty="0">
                <a:solidFill>
                  <a:srgbClr val="00FF00"/>
                </a:solidFill>
              </a:rPr>
              <a:t>column</a:t>
            </a:r>
            <a:r>
              <a:rPr sz="2000" dirty="0"/>
              <a:t>.</a:t>
            </a:r>
            <a:endParaRPr sz="2000" dirty="0"/>
          </a:p>
          <a:p>
            <a:pPr lvl="1" eaLnBrk="1" hangingPunct="1">
              <a:lnSpc>
                <a:spcPct val="90000"/>
              </a:lnSpc>
            </a:pPr>
            <a:r>
              <a:rPr sz="2000" dirty="0"/>
              <a:t>The following formula adds up all of the values in the 2</a:t>
            </a:r>
            <a:r>
              <a:rPr sz="2000" baseline="30000" dirty="0"/>
              <a:t>nd</a:t>
            </a:r>
            <a:r>
              <a:rPr sz="2000" dirty="0"/>
              <a:t> and 4</a:t>
            </a:r>
            <a:r>
              <a:rPr sz="2000" baseline="30000" dirty="0"/>
              <a:t>th</a:t>
            </a:r>
            <a:r>
              <a:rPr sz="2000" dirty="0"/>
              <a:t>  </a:t>
            </a:r>
            <a:r>
              <a:rPr sz="2000" dirty="0">
                <a:solidFill>
                  <a:srgbClr val="00FF00"/>
                </a:solidFill>
              </a:rPr>
              <a:t>columns</a:t>
            </a:r>
            <a:r>
              <a:rPr sz="2000" dirty="0"/>
              <a:t> of the spreadsheet:</a:t>
            </a:r>
            <a:br>
              <a:rPr sz="2000" dirty="0"/>
            </a:br>
            <a:br>
              <a:rPr sz="2000" dirty="0"/>
            </a:br>
            <a:r>
              <a:rPr sz="2000" dirty="0"/>
              <a:t>		=sum(</a:t>
            </a:r>
            <a:r>
              <a:rPr sz="2000" dirty="0">
                <a:solidFill>
                  <a:srgbClr val="00FF00"/>
                </a:solidFill>
              </a:rPr>
              <a:t>B</a:t>
            </a:r>
            <a:r>
              <a:rPr sz="2000" b="1" dirty="0">
                <a:solidFill>
                  <a:srgbClr val="00FF00"/>
                </a:solidFill>
              </a:rPr>
              <a:t>:</a:t>
            </a:r>
            <a:r>
              <a:rPr sz="2000" dirty="0">
                <a:solidFill>
                  <a:srgbClr val="00FF00"/>
                </a:solidFill>
              </a:rPr>
              <a:t>B</a:t>
            </a:r>
            <a:r>
              <a:rPr sz="2000" dirty="0"/>
              <a:t>,</a:t>
            </a:r>
            <a:r>
              <a:rPr sz="2000" dirty="0">
                <a:solidFill>
                  <a:srgbClr val="00FF00"/>
                </a:solidFill>
              </a:rPr>
              <a:t>D:D</a:t>
            </a:r>
            <a:r>
              <a:rPr sz="2000" dirty="0"/>
              <a:t>) </a:t>
            </a:r>
            <a:endParaRPr sz="2000" dirty="0"/>
          </a:p>
          <a:p>
            <a:pPr eaLnBrk="1" hangingPunct="1">
              <a:lnSpc>
                <a:spcPct val="90000"/>
              </a:lnSpc>
            </a:pPr>
            <a:r>
              <a:rPr sz="2400" dirty="0"/>
              <a:t>Another Example:</a:t>
            </a:r>
            <a:endParaRPr sz="2400" dirty="0"/>
          </a:p>
          <a:p>
            <a:pPr lvl="1" eaLnBrk="1" hangingPunct="1">
              <a:lnSpc>
                <a:spcPct val="90000"/>
              </a:lnSpc>
            </a:pPr>
            <a:r>
              <a:rPr sz="2000" dirty="0"/>
              <a:t>The reference, </a:t>
            </a:r>
            <a:r>
              <a:rPr sz="2000" dirty="0">
                <a:solidFill>
                  <a:srgbClr val="00FF00"/>
                </a:solidFill>
              </a:rPr>
              <a:t>B</a:t>
            </a:r>
            <a:r>
              <a:rPr sz="2000" b="1" dirty="0">
                <a:solidFill>
                  <a:srgbClr val="00FF00"/>
                </a:solidFill>
              </a:rPr>
              <a:t>:D</a:t>
            </a:r>
            <a:r>
              <a:rPr sz="2000" dirty="0"/>
              <a:t>, refers to all of the cells in the 2</a:t>
            </a:r>
            <a:r>
              <a:rPr sz="2000" baseline="30000" dirty="0"/>
              <a:t>nd</a:t>
            </a:r>
            <a:r>
              <a:rPr sz="2000" dirty="0"/>
              <a:t>, 3</a:t>
            </a:r>
            <a:r>
              <a:rPr sz="2000" baseline="30000" dirty="0"/>
              <a:t>rd</a:t>
            </a:r>
            <a:r>
              <a:rPr sz="2000" dirty="0"/>
              <a:t> and 4</a:t>
            </a:r>
            <a:r>
              <a:rPr sz="2000" baseline="30000" dirty="0"/>
              <a:t>th</a:t>
            </a:r>
            <a:r>
              <a:rPr sz="2000" dirty="0"/>
              <a:t> </a:t>
            </a:r>
            <a:r>
              <a:rPr sz="2000" dirty="0">
                <a:solidFill>
                  <a:srgbClr val="00FF00"/>
                </a:solidFill>
              </a:rPr>
              <a:t>columns</a:t>
            </a:r>
            <a:r>
              <a:rPr sz="2000" dirty="0"/>
              <a:t>.</a:t>
            </a:r>
            <a:endParaRPr sz="2000" dirty="0"/>
          </a:p>
          <a:p>
            <a:pPr lvl="1" eaLnBrk="1" hangingPunct="1">
              <a:lnSpc>
                <a:spcPct val="90000"/>
              </a:lnSpc>
            </a:pPr>
            <a:r>
              <a:rPr sz="2000" dirty="0"/>
              <a:t>The following formula adds up all of the values in the 2</a:t>
            </a:r>
            <a:r>
              <a:rPr sz="2000" baseline="30000" dirty="0"/>
              <a:t>nd</a:t>
            </a:r>
            <a:r>
              <a:rPr sz="2000" dirty="0"/>
              <a:t>, 3</a:t>
            </a:r>
            <a:r>
              <a:rPr sz="2000" baseline="30000" dirty="0"/>
              <a:t>rd,</a:t>
            </a:r>
            <a:r>
              <a:rPr sz="2000" dirty="0"/>
              <a:t> 4</a:t>
            </a:r>
            <a:r>
              <a:rPr sz="2000" baseline="30000" dirty="0"/>
              <a:t>th</a:t>
            </a:r>
            <a:r>
              <a:rPr sz="2000" dirty="0"/>
              <a:t>, 6</a:t>
            </a:r>
            <a:r>
              <a:rPr sz="2000" baseline="30000" dirty="0"/>
              <a:t>th</a:t>
            </a:r>
            <a:r>
              <a:rPr sz="2000" dirty="0"/>
              <a:t> and 7</a:t>
            </a:r>
            <a:r>
              <a:rPr sz="2000" baseline="30000" dirty="0"/>
              <a:t>th</a:t>
            </a:r>
            <a:r>
              <a:rPr sz="2000" dirty="0"/>
              <a:t> </a:t>
            </a:r>
            <a:r>
              <a:rPr sz="2000" dirty="0">
                <a:solidFill>
                  <a:srgbClr val="00FF00"/>
                </a:solidFill>
              </a:rPr>
              <a:t>columns</a:t>
            </a:r>
            <a:r>
              <a:rPr sz="2000" dirty="0"/>
              <a:t> of the spreadsheet:</a:t>
            </a:r>
            <a:br>
              <a:rPr sz="2000" dirty="0"/>
            </a:br>
            <a:br>
              <a:rPr sz="2000" dirty="0"/>
            </a:br>
            <a:r>
              <a:rPr sz="2000" dirty="0"/>
              <a:t>		=sum(</a:t>
            </a:r>
            <a:r>
              <a:rPr sz="2000" dirty="0">
                <a:solidFill>
                  <a:srgbClr val="00FF00"/>
                </a:solidFill>
              </a:rPr>
              <a:t>B:D</a:t>
            </a:r>
            <a:r>
              <a:rPr sz="2000" dirty="0"/>
              <a:t>,</a:t>
            </a:r>
            <a:r>
              <a:rPr sz="2000" dirty="0">
                <a:solidFill>
                  <a:srgbClr val="00FF00"/>
                </a:solidFill>
              </a:rPr>
              <a:t>F:G</a:t>
            </a:r>
            <a:r>
              <a:rPr sz="2000" dirty="0"/>
              <a:t>) </a:t>
            </a:r>
            <a:endParaRPr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43362" name="Rectangle 2"/>
          <p:cNvSpPr>
            <a:spLocks noGrp="1"/>
          </p:cNvSpPr>
          <p:nvPr>
            <p:ph type="title"/>
          </p:nvPr>
        </p:nvSpPr>
        <p:spPr>
          <a:ln/>
        </p:spPr>
        <p:txBody>
          <a:bodyPr wrap="square" lIns="91440" tIns="45720" rIns="91440" bIns="45720" anchor="ctr"/>
          <a:p>
            <a:pPr eaLnBrk="1" hangingPunct="1"/>
            <a:r>
              <a:rPr dirty="0"/>
              <a:t>References to cells on other worksheets</a:t>
            </a:r>
            <a:endParaRPr dirty="0"/>
          </a:p>
        </p:txBody>
      </p:sp>
      <p:sp>
        <p:nvSpPr>
          <p:cNvPr id="143363" name="Rectangle 3"/>
          <p:cNvSpPr>
            <a:spLocks noGrp="1"/>
          </p:cNvSpPr>
          <p:nvPr>
            <p:ph idx="1"/>
          </p:nvPr>
        </p:nvSpPr>
        <p:spPr>
          <a:ln/>
        </p:spPr>
        <p:txBody>
          <a:bodyPr wrap="square" lIns="91440" tIns="45720" rIns="91440" bIns="45720" anchor="t"/>
          <a:p>
            <a:pPr eaLnBrk="1" hangingPunct="1">
              <a:lnSpc>
                <a:spcPct val="80000"/>
              </a:lnSpc>
            </a:pPr>
            <a:r>
              <a:rPr sz="2400" dirty="0"/>
              <a:t>Cell on another sheet:	</a:t>
            </a:r>
            <a:r>
              <a:rPr sz="2400" b="1" i="1" dirty="0"/>
              <a:t>sheetName!cellReference</a:t>
            </a:r>
            <a:endParaRPr sz="2400" b="1" i="1" dirty="0"/>
          </a:p>
          <a:p>
            <a:pPr eaLnBrk="1" hangingPunct="1">
              <a:lnSpc>
                <a:spcPct val="80000"/>
              </a:lnSpc>
            </a:pPr>
            <a:r>
              <a:rPr sz="2400" dirty="0"/>
              <a:t>Range on another sheet:	</a:t>
            </a:r>
            <a:r>
              <a:rPr sz="2400" b="1" i="1" dirty="0"/>
              <a:t>sheetName!range</a:t>
            </a:r>
            <a:endParaRPr sz="2400" b="1" i="1" dirty="0"/>
          </a:p>
          <a:p>
            <a:pPr eaLnBrk="1" hangingPunct="1">
              <a:lnSpc>
                <a:spcPct val="80000"/>
              </a:lnSpc>
            </a:pPr>
            <a:r>
              <a:rPr sz="2400" dirty="0"/>
              <a:t>Row on another sheet:	</a:t>
            </a:r>
            <a:r>
              <a:rPr sz="2400" b="1" i="1" dirty="0"/>
              <a:t>sheetName!row:row</a:t>
            </a:r>
            <a:endParaRPr sz="2400" b="1" i="1" dirty="0"/>
          </a:p>
          <a:p>
            <a:pPr eaLnBrk="1" hangingPunct="1">
              <a:lnSpc>
                <a:spcPct val="80000"/>
              </a:lnSpc>
            </a:pPr>
            <a:r>
              <a:rPr sz="2400" dirty="0"/>
              <a:t>Column on another sheet:	</a:t>
            </a:r>
            <a:r>
              <a:rPr sz="2400" b="1" i="1" dirty="0"/>
              <a:t>sheetName!column:column</a:t>
            </a:r>
            <a:endParaRPr sz="2400" b="1" i="1" dirty="0"/>
          </a:p>
          <a:p>
            <a:pPr eaLnBrk="1" hangingPunct="1">
              <a:lnSpc>
                <a:spcPct val="80000"/>
              </a:lnSpc>
            </a:pPr>
            <a:r>
              <a:rPr sz="2800" b="1" dirty="0"/>
              <a:t>If a </a:t>
            </a:r>
            <a:r>
              <a:rPr sz="2800" b="1" u="sng" dirty="0"/>
              <a:t>sheet name has a space</a:t>
            </a:r>
            <a:r>
              <a:rPr sz="2800" b="1" dirty="0"/>
              <a:t> in it, you must surround the sheet name with </a:t>
            </a:r>
            <a:r>
              <a:rPr sz="2800" b="1" u="sng" dirty="0"/>
              <a:t>apostrophes</a:t>
            </a:r>
            <a:r>
              <a:rPr sz="2800" b="1" dirty="0"/>
              <a:t> (i.e. single quotes)</a:t>
            </a:r>
            <a:endParaRPr sz="2800" b="1" dirty="0"/>
          </a:p>
          <a:p>
            <a:pPr eaLnBrk="1" hangingPunct="1">
              <a:lnSpc>
                <a:spcPct val="80000"/>
              </a:lnSpc>
            </a:pPr>
            <a:r>
              <a:rPr sz="2800" dirty="0"/>
              <a:t>Examples</a:t>
            </a:r>
            <a:endParaRPr sz="2800" dirty="0"/>
          </a:p>
          <a:p>
            <a:pPr lvl="2" eaLnBrk="1" hangingPunct="1">
              <a:lnSpc>
                <a:spcPct val="80000"/>
              </a:lnSpc>
              <a:buNone/>
            </a:pPr>
            <a:r>
              <a:rPr sz="2000" dirty="0"/>
              <a:t>sheet2!a1</a:t>
            </a:r>
            <a:endParaRPr sz="2000" dirty="0"/>
          </a:p>
          <a:p>
            <a:pPr lvl="2" eaLnBrk="1" hangingPunct="1">
              <a:lnSpc>
                <a:spcPct val="80000"/>
              </a:lnSpc>
              <a:buNone/>
            </a:pPr>
            <a:r>
              <a:rPr sz="2000" dirty="0"/>
              <a:t>sheet2!b4:c8</a:t>
            </a:r>
            <a:endParaRPr sz="2000" dirty="0"/>
          </a:p>
          <a:p>
            <a:pPr lvl="2" eaLnBrk="1" hangingPunct="1">
              <a:lnSpc>
                <a:spcPct val="80000"/>
              </a:lnSpc>
              <a:buNone/>
            </a:pPr>
            <a:r>
              <a:rPr sz="2000" dirty="0"/>
              <a:t>'2002 Forecasts'!f3:f10</a:t>
            </a:r>
            <a:endParaRPr sz="2000" dirty="0"/>
          </a:p>
          <a:p>
            <a:pPr lvl="2" eaLnBrk="1" hangingPunct="1">
              <a:lnSpc>
                <a:spcPct val="80000"/>
              </a:lnSpc>
              <a:buNone/>
            </a:pPr>
            <a:r>
              <a:rPr sz="2000" dirty="0"/>
              <a:t>=sum('2002 Forecasts'!f3:f10)</a:t>
            </a:r>
            <a:endParaRPr sz="2000" dirty="0"/>
          </a:p>
          <a:p>
            <a:pPr lvl="2" eaLnBrk="1" hangingPunct="1">
              <a:lnSpc>
                <a:spcPct val="80000"/>
              </a:lnSpc>
              <a:buNone/>
            </a:pPr>
            <a:r>
              <a:rPr sz="2000" dirty="0"/>
              <a:t>=sum('2202 Forecasts'!f:f)</a:t>
            </a:r>
            <a:endParaRPr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45410" name="Rectangle 2"/>
          <p:cNvSpPr>
            <a:spLocks noGrp="1"/>
          </p:cNvSpPr>
          <p:nvPr>
            <p:ph type="title"/>
          </p:nvPr>
        </p:nvSpPr>
        <p:spPr>
          <a:ln/>
        </p:spPr>
        <p:txBody>
          <a:bodyPr wrap="square" lIns="91440" tIns="45720" rIns="91440" bIns="45720" anchor="ctr"/>
          <a:p>
            <a:pPr eaLnBrk="1" hangingPunct="1"/>
            <a:r>
              <a:rPr dirty="0"/>
              <a:t>More examples</a:t>
            </a:r>
            <a:endParaRPr dirty="0"/>
          </a:p>
        </p:txBody>
      </p:sp>
      <p:sp>
        <p:nvSpPr>
          <p:cNvPr id="145411" name="Rectangle 3"/>
          <p:cNvSpPr>
            <a:spLocks noGrp="1"/>
          </p:cNvSpPr>
          <p:nvPr>
            <p:ph idx="1"/>
          </p:nvPr>
        </p:nvSpPr>
        <p:spPr>
          <a:ln/>
        </p:spPr>
        <p:txBody>
          <a:bodyPr wrap="square" lIns="91440" tIns="45720" rIns="91440" bIns="45720" anchor="t"/>
          <a:p>
            <a:pPr eaLnBrk="1" hangingPunct="1">
              <a:lnSpc>
                <a:spcPct val="90000"/>
              </a:lnSpc>
            </a:pPr>
            <a:r>
              <a:rPr sz="2800" dirty="0"/>
              <a:t>Add up values from 2 different sheets</a:t>
            </a:r>
            <a:endParaRPr sz="2800" dirty="0"/>
          </a:p>
          <a:p>
            <a:pPr eaLnBrk="1" hangingPunct="1">
              <a:lnSpc>
                <a:spcPct val="90000"/>
              </a:lnSpc>
              <a:buNone/>
            </a:pPr>
            <a:r>
              <a:rPr sz="2800" dirty="0"/>
              <a:t>		=sum ( 'great stocks'!b2:c4, 'so so stocks'!b2:c4)</a:t>
            </a:r>
            <a:endParaRPr sz="2800" dirty="0"/>
          </a:p>
          <a:p>
            <a:pPr eaLnBrk="1" hangingPunct="1">
              <a:lnSpc>
                <a:spcPct val="90000"/>
              </a:lnSpc>
            </a:pPr>
            <a:r>
              <a:rPr sz="2800" dirty="0"/>
              <a:t>This next one is a little confusing</a:t>
            </a:r>
            <a:endParaRPr sz="2800" dirty="0"/>
          </a:p>
          <a:p>
            <a:pPr eaLnBrk="1" hangingPunct="1">
              <a:lnSpc>
                <a:spcPct val="90000"/>
              </a:lnSpc>
              <a:buNone/>
            </a:pPr>
            <a:r>
              <a:rPr sz="2800" dirty="0"/>
              <a:t>		=sum (a1,a!a1,b1:b4,b1!b4,c!c:c)</a:t>
            </a:r>
            <a:endParaRPr sz="2800" dirty="0"/>
          </a:p>
          <a:p>
            <a:pPr eaLnBrk="1" hangingPunct="1">
              <a:lnSpc>
                <a:spcPct val="90000"/>
              </a:lnSpc>
              <a:buNone/>
            </a:pPr>
            <a:r>
              <a:rPr sz="2400" u="sng" dirty="0"/>
              <a:t>Explanation</a:t>
            </a:r>
            <a:endParaRPr sz="2400" u="sng" dirty="0"/>
          </a:p>
          <a:p>
            <a:pPr eaLnBrk="1" hangingPunct="1">
              <a:lnSpc>
                <a:spcPct val="90000"/>
              </a:lnSpc>
              <a:buNone/>
            </a:pPr>
            <a:r>
              <a:rPr sz="2000" dirty="0"/>
              <a:t>	</a:t>
            </a:r>
            <a:r>
              <a:rPr sz="2000" b="1" dirty="0"/>
              <a:t>a1</a:t>
            </a:r>
            <a:r>
              <a:rPr sz="2000" dirty="0"/>
              <a:t>		this is a cell reference on the current sheet</a:t>
            </a:r>
            <a:br>
              <a:rPr sz="2000" dirty="0"/>
            </a:br>
            <a:r>
              <a:rPr sz="2000" b="1" dirty="0"/>
              <a:t>a!a1</a:t>
            </a:r>
            <a:r>
              <a:rPr sz="2000" dirty="0"/>
              <a:t>		"a" is the name of sheet.   "a1" is a cell on the "a" sheet</a:t>
            </a:r>
            <a:br>
              <a:rPr sz="2000" dirty="0"/>
            </a:br>
            <a:r>
              <a:rPr sz="2000" b="1" dirty="0"/>
              <a:t>b1:b4</a:t>
            </a:r>
            <a:r>
              <a:rPr sz="2000" dirty="0"/>
              <a:t>	this is a range on the current sheet</a:t>
            </a:r>
            <a:br>
              <a:rPr sz="2000" dirty="0"/>
            </a:br>
            <a:r>
              <a:rPr sz="2000" b="1" dirty="0"/>
              <a:t>b1!b4</a:t>
            </a:r>
            <a:r>
              <a:rPr sz="2000" dirty="0"/>
              <a:t>	"b1" is the name of a sheet.  "b4" is a cell on the "b1" 	sheet</a:t>
            </a:r>
            <a:br>
              <a:rPr sz="2000" dirty="0"/>
            </a:br>
            <a:r>
              <a:rPr sz="2000" b="1" dirty="0"/>
              <a:t>c!c:c</a:t>
            </a:r>
            <a:r>
              <a:rPr sz="2000" dirty="0"/>
              <a:t>		“c" is the name of a sheet.    “c:c" is all of the cells in the c column</a:t>
            </a:r>
            <a:br>
              <a:rPr sz="2000" dirty="0"/>
            </a:br>
            <a:r>
              <a:rPr sz="2000" dirty="0"/>
              <a:t>		 on the “c” sheet</a:t>
            </a:r>
            <a:endParaRPr sz="2000" dirty="0"/>
          </a:p>
          <a:p>
            <a:pPr eaLnBrk="1" hangingPunct="1">
              <a:lnSpc>
                <a:spcPct val="90000"/>
              </a:lnSpc>
              <a:buNone/>
            </a:pPr>
            <a:endParaRPr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47458" name="Rectangle 2"/>
          <p:cNvSpPr>
            <a:spLocks noGrp="1"/>
          </p:cNvSpPr>
          <p:nvPr>
            <p:ph type="title"/>
          </p:nvPr>
        </p:nvSpPr>
        <p:spPr>
          <a:xfrm>
            <a:off x="0" y="2438400"/>
            <a:ext cx="9144000" cy="1143000"/>
          </a:xfrm>
          <a:ln/>
        </p:spPr>
        <p:txBody>
          <a:bodyPr wrap="square" lIns="91440" tIns="45720" rIns="91440" bIns="45720" anchor="ctr"/>
          <a:p>
            <a:pPr eaLnBrk="1" hangingPunct="1"/>
            <a:r>
              <a:rPr dirty="0"/>
              <a:t>Absolute and Relative</a:t>
            </a:r>
            <a:br>
              <a:rPr dirty="0"/>
            </a:br>
            <a:r>
              <a:rPr dirty="0"/>
              <a:t>Cell References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0482" name="Rectangle 6"/>
          <p:cNvSpPr>
            <a:spLocks noGrp="1"/>
          </p:cNvSpPr>
          <p:nvPr>
            <p:ph type="title"/>
          </p:nvPr>
        </p:nvSpPr>
        <p:spPr>
          <a:ln/>
        </p:spPr>
        <p:txBody>
          <a:bodyPr wrap="square" lIns="91440" tIns="45720" rIns="91440" bIns="45720" anchor="ctr"/>
          <a:p>
            <a:pPr eaLnBrk="1" hangingPunct="1"/>
            <a:r>
              <a:rPr sz="4000" dirty="0"/>
              <a:t>Entering Information / The Formula Bar</a:t>
            </a:r>
            <a:endParaRPr sz="4000" dirty="0"/>
          </a:p>
        </p:txBody>
      </p:sp>
      <p:sp>
        <p:nvSpPr>
          <p:cNvPr id="20483" name="Rectangle 7"/>
          <p:cNvSpPr>
            <a:spLocks noGrp="1"/>
          </p:cNvSpPr>
          <p:nvPr>
            <p:ph idx="1"/>
          </p:nvPr>
        </p:nvSpPr>
        <p:spPr>
          <a:xfrm>
            <a:off x="314325" y="1312863"/>
            <a:ext cx="3136900" cy="5307012"/>
          </a:xfrm>
          <a:ln/>
        </p:spPr>
        <p:txBody>
          <a:bodyPr wrap="square" lIns="91440" tIns="45720" rIns="91440" bIns="45720" anchor="t"/>
          <a:p>
            <a:pPr eaLnBrk="1" hangingPunct="1">
              <a:lnSpc>
                <a:spcPct val="80000"/>
              </a:lnSpc>
            </a:pPr>
            <a:r>
              <a:rPr sz="2000" dirty="0"/>
              <a:t>To enter information in a cell, just start typing.</a:t>
            </a:r>
            <a:endParaRPr sz="2000" dirty="0"/>
          </a:p>
          <a:p>
            <a:pPr eaLnBrk="1" hangingPunct="1">
              <a:lnSpc>
                <a:spcPct val="80000"/>
              </a:lnSpc>
            </a:pPr>
            <a:endParaRPr sz="2000" dirty="0"/>
          </a:p>
          <a:p>
            <a:pPr eaLnBrk="1" hangingPunct="1">
              <a:lnSpc>
                <a:spcPct val="80000"/>
              </a:lnSpc>
            </a:pPr>
            <a:r>
              <a:rPr sz="2000" dirty="0"/>
              <a:t>When you are done either</a:t>
            </a:r>
            <a:endParaRPr sz="2000" dirty="0"/>
          </a:p>
          <a:p>
            <a:pPr lvl="1" eaLnBrk="1" hangingPunct="1">
              <a:lnSpc>
                <a:spcPct val="80000"/>
              </a:lnSpc>
            </a:pPr>
            <a:r>
              <a:rPr sz="1800" dirty="0"/>
              <a:t>Press the </a:t>
            </a:r>
            <a:r>
              <a:rPr sz="1800" b="1" u="sng" dirty="0"/>
              <a:t>Enter Key</a:t>
            </a:r>
            <a:endParaRPr sz="1800" b="1" u="sng" dirty="0"/>
          </a:p>
          <a:p>
            <a:pPr lvl="1" eaLnBrk="1" hangingPunct="1">
              <a:lnSpc>
                <a:spcPct val="80000"/>
              </a:lnSpc>
            </a:pPr>
            <a:r>
              <a:rPr sz="1800" dirty="0"/>
              <a:t>Press an </a:t>
            </a:r>
            <a:r>
              <a:rPr sz="1800" b="1" u="sng" dirty="0"/>
              <a:t>arrow key</a:t>
            </a:r>
            <a:endParaRPr sz="1800" b="1" u="sng" dirty="0"/>
          </a:p>
          <a:p>
            <a:pPr lvl="1" eaLnBrk="1" hangingPunct="1">
              <a:lnSpc>
                <a:spcPct val="80000"/>
              </a:lnSpc>
            </a:pPr>
            <a:r>
              <a:rPr sz="1800" dirty="0"/>
              <a:t>Click on the “</a:t>
            </a:r>
            <a:r>
              <a:rPr sz="1800" b="1" u="sng" dirty="0"/>
              <a:t>check button</a:t>
            </a:r>
            <a:r>
              <a:rPr sz="1800" dirty="0"/>
              <a:t>” (only visible when entering data into a cell)</a:t>
            </a:r>
            <a:endParaRPr sz="1800" dirty="0"/>
          </a:p>
          <a:p>
            <a:pPr eaLnBrk="1" hangingPunct="1">
              <a:lnSpc>
                <a:spcPct val="80000"/>
              </a:lnSpc>
            </a:pPr>
            <a:r>
              <a:rPr sz="2000" dirty="0"/>
              <a:t>The information in the selected cell is also displayed in the “</a:t>
            </a:r>
            <a:r>
              <a:rPr sz="2000" b="1" u="sng" dirty="0"/>
              <a:t>formula bar</a:t>
            </a:r>
            <a:r>
              <a:rPr sz="2000" dirty="0"/>
              <a:t>” above the worksheet.</a:t>
            </a:r>
            <a:endParaRPr sz="2000" dirty="0"/>
          </a:p>
        </p:txBody>
      </p:sp>
      <p:graphicFrame>
        <p:nvGraphicFramePr>
          <p:cNvPr id="20484" name="Object 3"/>
          <p:cNvGraphicFramePr>
            <a:graphicFrameLocks noGrp="1"/>
          </p:cNvGraphicFramePr>
          <p:nvPr>
            <p:ph idx="1"/>
          </p:nvPr>
        </p:nvGraphicFramePr>
        <p:xfrm>
          <a:off x="3929063" y="1524000"/>
          <a:ext cx="4954587" cy="4449763"/>
        </p:xfrm>
        <a:graphic>
          <a:graphicData uri="http://schemas.openxmlformats.org/presentationml/2006/ole">
            <mc:AlternateContent xmlns:mc="http://schemas.openxmlformats.org/markup-compatibility/2006">
              <mc:Choice xmlns:v="urn:schemas-microsoft-com:vml" Requires="v">
                <p:oleObj spid="_x0000_s3079" name="" r:id="rId1" imgW="3000375" imgH="2695575" progId="Paint.Picture">
                  <p:embed/>
                </p:oleObj>
              </mc:Choice>
              <mc:Fallback>
                <p:oleObj name="" r:id="rId1" imgW="3000375" imgH="2695575" progId="Paint.Picture">
                  <p:embed/>
                  <p:pic>
                    <p:nvPicPr>
                      <p:cNvPr id="0" name="Picture 3078"/>
                      <p:cNvPicPr/>
                      <p:nvPr/>
                    </p:nvPicPr>
                    <p:blipFill>
                      <a:blip r:embed="rId2"/>
                      <a:stretch>
                        <a:fillRect/>
                      </a:stretch>
                    </p:blipFill>
                    <p:spPr>
                      <a:xfrm>
                        <a:off x="3929063" y="1524000"/>
                        <a:ext cx="4954587" cy="4449763"/>
                      </a:xfrm>
                      <a:prstGeom prst="rect">
                        <a:avLst/>
                      </a:prstGeom>
                      <a:noFill/>
                      <a:ln>
                        <a:solidFill>
                          <a:schemeClr val="tx1"/>
                        </a:solidFill>
                        <a:miter/>
                      </a:ln>
                    </p:spPr>
                  </p:pic>
                </p:oleObj>
              </mc:Fallback>
            </mc:AlternateContent>
          </a:graphicData>
        </a:graphic>
      </p:graphicFrame>
      <p:sp>
        <p:nvSpPr>
          <p:cNvPr id="20485" name="Oval 8"/>
          <p:cNvSpPr/>
          <p:nvPr/>
        </p:nvSpPr>
        <p:spPr>
          <a:xfrm>
            <a:off x="5903913" y="1462088"/>
            <a:ext cx="393700" cy="366712"/>
          </a:xfrm>
          <a:prstGeom prst="ellipse">
            <a:avLst/>
          </a:prstGeom>
          <a:noFill/>
          <a:ln w="31750" cap="flat" cmpd="sng">
            <a:solidFill>
              <a:srgbClr val="0000FF"/>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20486" name="Line 9"/>
          <p:cNvSpPr/>
          <p:nvPr/>
        </p:nvSpPr>
        <p:spPr>
          <a:xfrm flipV="1">
            <a:off x="3082925" y="1776413"/>
            <a:ext cx="2847975" cy="1762125"/>
          </a:xfrm>
          <a:prstGeom prst="line">
            <a:avLst/>
          </a:prstGeom>
          <a:ln w="31750" cap="flat" cmpd="sng">
            <a:solidFill>
              <a:srgbClr val="0000FF"/>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0487" name="Oval 10"/>
          <p:cNvSpPr/>
          <p:nvPr/>
        </p:nvSpPr>
        <p:spPr>
          <a:xfrm>
            <a:off x="6308725" y="1203325"/>
            <a:ext cx="2678113" cy="898525"/>
          </a:xfrm>
          <a:prstGeom prst="ellipse">
            <a:avLst/>
          </a:prstGeom>
          <a:noFill/>
          <a:ln w="31750" cap="flat" cmpd="sng">
            <a:solidFill>
              <a:srgbClr val="9933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20488" name="Line 11"/>
          <p:cNvSpPr/>
          <p:nvPr/>
        </p:nvSpPr>
        <p:spPr>
          <a:xfrm flipV="1">
            <a:off x="3173413" y="2076450"/>
            <a:ext cx="4141787" cy="3148013"/>
          </a:xfrm>
          <a:prstGeom prst="line">
            <a:avLst/>
          </a:prstGeom>
          <a:ln w="31750" cap="flat" cmpd="sng">
            <a:solidFill>
              <a:srgbClr val="9933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49506" name="Rectangle 2"/>
          <p:cNvSpPr>
            <a:spLocks noGrp="1"/>
          </p:cNvSpPr>
          <p:nvPr>
            <p:ph type="title"/>
          </p:nvPr>
        </p:nvSpPr>
        <p:spPr>
          <a:ln/>
        </p:spPr>
        <p:txBody>
          <a:bodyPr wrap="square" lIns="91440" tIns="45720" rIns="91440" bIns="45720" anchor="ctr"/>
          <a:p>
            <a:pPr eaLnBrk="1" hangingPunct="1"/>
            <a:r>
              <a:rPr dirty="0"/>
              <a:t>Absolute and Relative Cell References</a:t>
            </a:r>
            <a:endParaRPr dirty="0"/>
          </a:p>
        </p:txBody>
      </p:sp>
      <p:sp>
        <p:nvSpPr>
          <p:cNvPr id="149507" name="Rectangle 3"/>
          <p:cNvSpPr>
            <a:spLocks noGrp="1"/>
          </p:cNvSpPr>
          <p:nvPr>
            <p:ph idx="1"/>
          </p:nvPr>
        </p:nvSpPr>
        <p:spPr>
          <a:ln/>
        </p:spPr>
        <p:txBody>
          <a:bodyPr wrap="square" lIns="91440" tIns="45720" rIns="91440" bIns="45720" anchor="t"/>
          <a:p>
            <a:pPr eaLnBrk="1" hangingPunct="1">
              <a:lnSpc>
                <a:spcPct val="90000"/>
              </a:lnSpc>
            </a:pPr>
            <a:r>
              <a:rPr dirty="0"/>
              <a:t>By default, when you copy a formula that contains a cell reference, excel will automatically adjust the cell reference. </a:t>
            </a:r>
            <a:endParaRPr dirty="0"/>
          </a:p>
          <a:p>
            <a:pPr eaLnBrk="1" hangingPunct="1">
              <a:lnSpc>
                <a:spcPct val="90000"/>
              </a:lnSpc>
            </a:pPr>
            <a:r>
              <a:rPr dirty="0"/>
              <a:t>You can stop Excel from automatically adjusting the cell reference by using one or more dollar signs ($) in the cell reference. These are called absolute cell references.</a:t>
            </a:r>
            <a:endParaRPr dirty="0"/>
          </a:p>
          <a:p>
            <a:pPr eaLnBrk="1" hangingPunct="1">
              <a:lnSpc>
                <a:spcPct val="90000"/>
              </a:lnSpc>
            </a:pPr>
            <a:r>
              <a:rPr dirty="0"/>
              <a:t>A cell reference without a dollar sign is a relative cell reference.</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51554" name="Rectangle 2"/>
          <p:cNvSpPr>
            <a:spLocks noGrp="1"/>
          </p:cNvSpPr>
          <p:nvPr>
            <p:ph type="title"/>
          </p:nvPr>
        </p:nvSpPr>
        <p:spPr>
          <a:ln/>
        </p:spPr>
        <p:txBody>
          <a:bodyPr wrap="square" lIns="91440" tIns="45720" rIns="91440" bIns="45720" anchor="ctr"/>
          <a:p>
            <a:pPr eaLnBrk="1" hangingPunct="1"/>
            <a:r>
              <a:rPr dirty="0"/>
              <a:t>Examples</a:t>
            </a:r>
            <a:endParaRPr dirty="0"/>
          </a:p>
        </p:txBody>
      </p:sp>
      <p:sp>
        <p:nvSpPr>
          <p:cNvPr id="151555" name="Rectangle 3"/>
          <p:cNvSpPr>
            <a:spLocks noGrp="1"/>
          </p:cNvSpPr>
          <p:nvPr>
            <p:ph idx="1"/>
          </p:nvPr>
        </p:nvSpPr>
        <p:spPr>
          <a:ln/>
        </p:spPr>
        <p:txBody>
          <a:bodyPr wrap="square" lIns="91440" tIns="45720" rIns="91440" bIns="45720" anchor="t"/>
          <a:p>
            <a:pPr eaLnBrk="1" hangingPunct="1"/>
            <a:r>
              <a:rPr dirty="0"/>
              <a:t>The following all refer to the same cell</a:t>
            </a:r>
            <a:endParaRPr dirty="0"/>
          </a:p>
          <a:p>
            <a:pPr lvl="3" eaLnBrk="1" hangingPunct="1">
              <a:buNone/>
            </a:pPr>
            <a:r>
              <a:rPr dirty="0"/>
              <a:t>d9</a:t>
            </a:r>
            <a:endParaRPr dirty="0"/>
          </a:p>
          <a:p>
            <a:pPr lvl="3" eaLnBrk="1" hangingPunct="1">
              <a:buNone/>
            </a:pPr>
            <a:r>
              <a:rPr dirty="0"/>
              <a:t>$d$9</a:t>
            </a:r>
            <a:endParaRPr dirty="0"/>
          </a:p>
          <a:p>
            <a:pPr lvl="3" eaLnBrk="1" hangingPunct="1">
              <a:buNone/>
            </a:pPr>
            <a:r>
              <a:rPr dirty="0"/>
              <a:t>$d9</a:t>
            </a:r>
            <a:endParaRPr dirty="0"/>
          </a:p>
          <a:p>
            <a:pPr lvl="3" eaLnBrk="1" hangingPunct="1">
              <a:buNone/>
            </a:pPr>
            <a:r>
              <a:rPr dirty="0"/>
              <a:t>d$9</a:t>
            </a:r>
            <a:endParaRPr dirty="0"/>
          </a:p>
          <a:p>
            <a:pPr eaLnBrk="1" hangingPunct="1"/>
            <a:r>
              <a:rPr dirty="0"/>
              <a:t>The only difference between these cell references relates to what happens when you copy a formula that contains the cell reference. </a:t>
            </a:r>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53602" name="Rectangle 2"/>
          <p:cNvSpPr>
            <a:spLocks noGrp="1"/>
          </p:cNvSpPr>
          <p:nvPr>
            <p:ph type="title"/>
          </p:nvPr>
        </p:nvSpPr>
        <p:spPr>
          <a:ln/>
        </p:spPr>
        <p:txBody>
          <a:bodyPr wrap="square" lIns="91440" tIns="45720" rIns="91440" bIns="45720" anchor="ctr"/>
          <a:p>
            <a:pPr eaLnBrk="1" hangingPunct="1"/>
            <a:r>
              <a:rPr dirty="0"/>
              <a:t>Relative Cell Reference</a:t>
            </a:r>
            <a:endParaRPr dirty="0"/>
          </a:p>
        </p:txBody>
      </p:sp>
      <p:sp>
        <p:nvSpPr>
          <p:cNvPr id="153603" name="Rectangle 3"/>
          <p:cNvSpPr>
            <a:spLocks noGrp="1"/>
          </p:cNvSpPr>
          <p:nvPr>
            <p:ph idx="1"/>
          </p:nvPr>
        </p:nvSpPr>
        <p:spPr>
          <a:xfrm>
            <a:off x="304800" y="1447800"/>
            <a:ext cx="8839200" cy="5213350"/>
          </a:xfrm>
          <a:ln/>
        </p:spPr>
        <p:txBody>
          <a:bodyPr wrap="square" lIns="91440" tIns="45720" rIns="91440" bIns="45720" anchor="t"/>
          <a:p>
            <a:pPr eaLnBrk="1" hangingPunct="1"/>
            <a:r>
              <a:rPr b="1" dirty="0"/>
              <a:t>d9 </a:t>
            </a:r>
            <a:r>
              <a:rPr dirty="0"/>
              <a:t> </a:t>
            </a:r>
            <a:r>
              <a:rPr sz="2400" dirty="0"/>
              <a:t>This is a "relative cell reference".  </a:t>
            </a:r>
            <a:endParaRPr sz="2400" dirty="0"/>
          </a:p>
          <a:p>
            <a:pPr lvl="1" eaLnBrk="1" hangingPunct="1"/>
            <a:r>
              <a:rPr sz="2400" dirty="0"/>
              <a:t>Changing the column: If I copy this cell reference to another cell:</a:t>
            </a:r>
            <a:endParaRPr sz="2400" dirty="0"/>
          </a:p>
          <a:p>
            <a:pPr lvl="2" eaLnBrk="1" hangingPunct="1"/>
            <a:r>
              <a:rPr dirty="0"/>
              <a:t> the "d" will increment one letter for every cell that I move over to the right.</a:t>
            </a:r>
            <a:endParaRPr dirty="0"/>
          </a:p>
          <a:p>
            <a:pPr lvl="2" eaLnBrk="1" hangingPunct="1"/>
            <a:r>
              <a:rPr dirty="0"/>
              <a:t>The "d" will decrement one letter for every cell that I move over to the left</a:t>
            </a:r>
            <a:endParaRPr dirty="0"/>
          </a:p>
          <a:p>
            <a:pPr lvl="1" eaLnBrk="1" hangingPunct="1"/>
            <a:r>
              <a:rPr sz="2400" dirty="0"/>
              <a:t>Changing the row: If I copy this cell reference to another cell:</a:t>
            </a:r>
            <a:endParaRPr sz="2400" dirty="0"/>
          </a:p>
          <a:p>
            <a:pPr lvl="2" eaLnBrk="1" hangingPunct="1"/>
            <a:r>
              <a:rPr dirty="0"/>
              <a:t> the "9" will increment by one for every cell that I move down.</a:t>
            </a:r>
            <a:endParaRPr dirty="0"/>
          </a:p>
          <a:p>
            <a:pPr lvl="2" eaLnBrk="1" hangingPunct="1"/>
            <a:r>
              <a:rPr dirty="0"/>
              <a:t>The "9" will decrement by one for every cell that I move up</a:t>
            </a:r>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55650" name="Rectangle 2"/>
          <p:cNvSpPr>
            <a:spLocks noGrp="1"/>
          </p:cNvSpPr>
          <p:nvPr>
            <p:ph type="title"/>
          </p:nvPr>
        </p:nvSpPr>
        <p:spPr>
          <a:ln/>
        </p:spPr>
        <p:txBody>
          <a:bodyPr wrap="square" lIns="91440" tIns="45720" rIns="91440" bIns="45720" anchor="ctr"/>
          <a:p>
            <a:pPr eaLnBrk="1" hangingPunct="1"/>
            <a:r>
              <a:rPr dirty="0"/>
              <a:t>Absolute cell reference</a:t>
            </a:r>
            <a:endParaRPr dirty="0"/>
          </a:p>
        </p:txBody>
      </p:sp>
      <p:sp>
        <p:nvSpPr>
          <p:cNvPr id="155651" name="Rectangle 3"/>
          <p:cNvSpPr>
            <a:spLocks noGrp="1"/>
          </p:cNvSpPr>
          <p:nvPr>
            <p:ph idx="1"/>
          </p:nvPr>
        </p:nvSpPr>
        <p:spPr>
          <a:ln/>
        </p:spPr>
        <p:txBody>
          <a:bodyPr wrap="square" lIns="91440" tIns="45720" rIns="91440" bIns="45720" anchor="t"/>
          <a:p>
            <a:pPr eaLnBrk="1" hangingPunct="1"/>
            <a:r>
              <a:rPr b="1" dirty="0"/>
              <a:t>$d$9</a:t>
            </a:r>
            <a:r>
              <a:rPr dirty="0"/>
              <a:t>		This is an absolute cell reference. </a:t>
            </a:r>
            <a:endParaRPr dirty="0"/>
          </a:p>
          <a:p>
            <a:pPr lvl="1" eaLnBrk="1" hangingPunct="1"/>
            <a:r>
              <a:rPr dirty="0"/>
              <a:t>If I copy a formula with this cell reference, the cell reference will NOT change AT ALL.</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57698" name="Rectangle 2"/>
          <p:cNvSpPr>
            <a:spLocks noGrp="1"/>
          </p:cNvSpPr>
          <p:nvPr>
            <p:ph type="title"/>
          </p:nvPr>
        </p:nvSpPr>
        <p:spPr>
          <a:ln/>
        </p:spPr>
        <p:txBody>
          <a:bodyPr wrap="square" lIns="91440" tIns="45720" rIns="91440" bIns="45720" anchor="ctr"/>
          <a:p>
            <a:pPr eaLnBrk="1" hangingPunct="1"/>
            <a:r>
              <a:rPr dirty="0"/>
              <a:t>Mixed References</a:t>
            </a:r>
            <a:endParaRPr dirty="0"/>
          </a:p>
        </p:txBody>
      </p:sp>
      <p:sp>
        <p:nvSpPr>
          <p:cNvPr id="157699" name="Rectangle 3"/>
          <p:cNvSpPr>
            <a:spLocks noGrp="1"/>
          </p:cNvSpPr>
          <p:nvPr>
            <p:ph idx="1"/>
          </p:nvPr>
        </p:nvSpPr>
        <p:spPr>
          <a:ln/>
        </p:spPr>
        <p:txBody>
          <a:bodyPr wrap="square" lIns="91440" tIns="45720" rIns="91440" bIns="45720" anchor="t"/>
          <a:p>
            <a:pPr eaLnBrk="1" hangingPunct="1"/>
            <a:r>
              <a:rPr b="1" dirty="0"/>
              <a:t>$d9</a:t>
            </a:r>
            <a:r>
              <a:rPr dirty="0"/>
              <a:t>   </a:t>
            </a:r>
            <a:r>
              <a:rPr sz="2400" dirty="0"/>
              <a:t>and</a:t>
            </a:r>
            <a:r>
              <a:rPr dirty="0"/>
              <a:t>   </a:t>
            </a:r>
            <a:r>
              <a:rPr b="1" dirty="0"/>
              <a:t>d$9</a:t>
            </a:r>
            <a:r>
              <a:rPr dirty="0"/>
              <a:t>	</a:t>
            </a:r>
            <a:r>
              <a:rPr sz="2800" dirty="0"/>
              <a:t>These are "Mixed" cell references:</a:t>
            </a:r>
            <a:endParaRPr dirty="0"/>
          </a:p>
          <a:p>
            <a:pPr eaLnBrk="1" hangingPunct="1"/>
            <a:r>
              <a:rPr dirty="0"/>
              <a:t>$d9		</a:t>
            </a:r>
            <a:endParaRPr dirty="0"/>
          </a:p>
          <a:p>
            <a:pPr lvl="1" eaLnBrk="1" hangingPunct="1"/>
            <a:r>
              <a:rPr dirty="0"/>
              <a:t>The "d" will stay the same when you copy the cell, but the "9" will change.</a:t>
            </a:r>
            <a:endParaRPr dirty="0"/>
          </a:p>
          <a:p>
            <a:pPr eaLnBrk="1" hangingPunct="1"/>
            <a:r>
              <a:rPr dirty="0"/>
              <a:t>d$9		</a:t>
            </a:r>
            <a:endParaRPr dirty="0"/>
          </a:p>
          <a:p>
            <a:pPr lvl="1" eaLnBrk="1" hangingPunct="1"/>
            <a:r>
              <a:rPr dirty="0"/>
              <a:t>The "d" will change when you copy the cell, but the "9" will stay the same.</a:t>
            </a: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Slide Number Placeholder 4"/>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59746" name="Rectangle 2"/>
          <p:cNvSpPr>
            <a:spLocks noGrp="1"/>
          </p:cNvSpPr>
          <p:nvPr>
            <p:ph type="title"/>
          </p:nvPr>
        </p:nvSpPr>
        <p:spPr>
          <a:xfrm>
            <a:off x="0" y="2743200"/>
            <a:ext cx="9144000" cy="1143000"/>
          </a:xfrm>
          <a:ln/>
        </p:spPr>
        <p:txBody>
          <a:bodyPr wrap="square" lIns="91440" tIns="45720" rIns="91440" bIns="45720" anchor="ctr"/>
          <a:p>
            <a:pPr eaLnBrk="1" hangingPunct="1"/>
            <a:r>
              <a:rPr dirty="0"/>
              <a:t>Data Types</a:t>
            </a:r>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61794" name="Rectangle 2"/>
          <p:cNvSpPr>
            <a:spLocks noGrp="1"/>
          </p:cNvSpPr>
          <p:nvPr>
            <p:ph type="title"/>
          </p:nvPr>
        </p:nvSpPr>
        <p:spPr>
          <a:xfrm>
            <a:off x="0" y="76200"/>
            <a:ext cx="9144000" cy="625475"/>
          </a:xfrm>
          <a:ln/>
        </p:spPr>
        <p:txBody>
          <a:bodyPr wrap="square" lIns="91440" tIns="45720" rIns="91440" bIns="45720" anchor="ctr"/>
          <a:p>
            <a:pPr eaLnBrk="1" hangingPunct="1"/>
            <a:r>
              <a:rPr dirty="0"/>
              <a:t>Data Types</a:t>
            </a:r>
            <a:endParaRPr dirty="0"/>
          </a:p>
        </p:txBody>
      </p:sp>
      <p:sp>
        <p:nvSpPr>
          <p:cNvPr id="161795" name="Rectangle 3"/>
          <p:cNvSpPr>
            <a:spLocks noGrp="1"/>
          </p:cNvSpPr>
          <p:nvPr>
            <p:ph idx="1"/>
          </p:nvPr>
        </p:nvSpPr>
        <p:spPr>
          <a:xfrm>
            <a:off x="273050" y="650875"/>
            <a:ext cx="8839200" cy="5562600"/>
          </a:xfrm>
          <a:ln/>
        </p:spPr>
        <p:txBody>
          <a:bodyPr wrap="square" lIns="91440" tIns="45720" rIns="91440" bIns="45720" anchor="t"/>
          <a:p>
            <a:pPr eaLnBrk="1" hangingPunct="1">
              <a:lnSpc>
                <a:spcPct val="90000"/>
              </a:lnSpc>
            </a:pPr>
            <a:r>
              <a:rPr sz="2000" dirty="0"/>
              <a:t>Numeric</a:t>
            </a:r>
            <a:endParaRPr sz="2000" dirty="0"/>
          </a:p>
          <a:p>
            <a:pPr lvl="1" eaLnBrk="1" hangingPunct="1">
              <a:lnSpc>
                <a:spcPct val="90000"/>
              </a:lnSpc>
            </a:pPr>
            <a:r>
              <a:rPr sz="1800" dirty="0"/>
              <a:t>values:		any number</a:t>
            </a:r>
            <a:endParaRPr sz="1800" dirty="0"/>
          </a:p>
          <a:p>
            <a:pPr lvl="1" eaLnBrk="1" hangingPunct="1">
              <a:lnSpc>
                <a:spcPct val="90000"/>
              </a:lnSpc>
            </a:pPr>
            <a:r>
              <a:rPr sz="1800" dirty="0"/>
              <a:t>operators:		+	-	*	/	^	%</a:t>
            </a:r>
            <a:endParaRPr sz="1800" dirty="0"/>
          </a:p>
          <a:p>
            <a:pPr lvl="1" eaLnBrk="1" hangingPunct="1">
              <a:lnSpc>
                <a:spcPct val="90000"/>
              </a:lnSpc>
            </a:pPr>
            <a:r>
              <a:rPr sz="1800" dirty="0"/>
              <a:t>sample functions:	sum( ), average( ), max( ), min( ) etc.</a:t>
            </a:r>
            <a:endParaRPr sz="1800" dirty="0"/>
          </a:p>
          <a:p>
            <a:pPr eaLnBrk="1" hangingPunct="1">
              <a:lnSpc>
                <a:spcPct val="90000"/>
              </a:lnSpc>
            </a:pPr>
            <a:r>
              <a:rPr sz="2000" dirty="0"/>
              <a:t>Text (AKA Character or String)</a:t>
            </a:r>
            <a:endParaRPr sz="2000" dirty="0"/>
          </a:p>
          <a:p>
            <a:pPr lvl="1" eaLnBrk="1" hangingPunct="1">
              <a:lnSpc>
                <a:spcPct val="90000"/>
              </a:lnSpc>
            </a:pPr>
            <a:r>
              <a:rPr sz="1800" dirty="0"/>
              <a:t>values:		Any group of letters or numbers or special characters.</a:t>
            </a:r>
            <a:br>
              <a:rPr sz="1800" dirty="0"/>
            </a:br>
            <a:r>
              <a:rPr sz="1800" dirty="0"/>
              <a:t>			Prefix value in cell with an apostrophe ( ' ) to force a text value</a:t>
            </a:r>
            <a:endParaRPr sz="1800" dirty="0"/>
          </a:p>
          <a:p>
            <a:pPr lvl="1" eaLnBrk="1" hangingPunct="1">
              <a:lnSpc>
                <a:spcPct val="90000"/>
              </a:lnSpc>
            </a:pPr>
            <a:r>
              <a:rPr sz="1800" dirty="0"/>
              <a:t>operators:		&amp; (concatenation)</a:t>
            </a:r>
            <a:endParaRPr sz="1800" dirty="0"/>
          </a:p>
          <a:p>
            <a:pPr lvl="1" eaLnBrk="1" hangingPunct="1">
              <a:lnSpc>
                <a:spcPct val="90000"/>
              </a:lnSpc>
            </a:pPr>
            <a:r>
              <a:rPr sz="1800" dirty="0"/>
              <a:t>sample functions:	right( ), left(), mid(), lower(), upper(), len(), etc</a:t>
            </a:r>
            <a:endParaRPr sz="1800" dirty="0"/>
          </a:p>
          <a:p>
            <a:pPr eaLnBrk="1" hangingPunct="1">
              <a:lnSpc>
                <a:spcPct val="90000"/>
              </a:lnSpc>
            </a:pPr>
            <a:r>
              <a:rPr sz="2000" dirty="0"/>
              <a:t>Dates</a:t>
            </a:r>
            <a:endParaRPr sz="2000" dirty="0"/>
          </a:p>
          <a:p>
            <a:pPr lvl="1" eaLnBrk="1" hangingPunct="1">
              <a:lnSpc>
                <a:spcPct val="90000"/>
              </a:lnSpc>
            </a:pPr>
            <a:r>
              <a:rPr sz="1800" dirty="0"/>
              <a:t>values:		dates and times</a:t>
            </a:r>
            <a:br>
              <a:rPr sz="1800" dirty="0"/>
            </a:br>
            <a:r>
              <a:rPr sz="1800" dirty="0"/>
              <a:t>operators:		N/A</a:t>
            </a:r>
            <a:endParaRPr sz="1800" dirty="0"/>
          </a:p>
          <a:p>
            <a:pPr lvl="1" eaLnBrk="1" hangingPunct="1">
              <a:lnSpc>
                <a:spcPct val="90000"/>
              </a:lnSpc>
            </a:pPr>
            <a:r>
              <a:rPr sz="1800" dirty="0"/>
              <a:t>sample functions: 	now( ), today( ), hour(), minute(), etc.</a:t>
            </a:r>
            <a:endParaRPr sz="1800" dirty="0"/>
          </a:p>
          <a:p>
            <a:pPr eaLnBrk="1" hangingPunct="1">
              <a:lnSpc>
                <a:spcPct val="90000"/>
              </a:lnSpc>
            </a:pPr>
            <a:r>
              <a:rPr sz="2000" dirty="0"/>
              <a:t>Logical (AKA boolean)</a:t>
            </a:r>
            <a:endParaRPr sz="2000" dirty="0"/>
          </a:p>
          <a:p>
            <a:pPr lvl="1" eaLnBrk="1" hangingPunct="1">
              <a:lnSpc>
                <a:spcPct val="90000"/>
              </a:lnSpc>
            </a:pPr>
            <a:r>
              <a:rPr sz="1800" dirty="0"/>
              <a:t>values:		true	false</a:t>
            </a:r>
            <a:endParaRPr sz="1800" dirty="0"/>
          </a:p>
          <a:p>
            <a:pPr lvl="1" eaLnBrk="1" hangingPunct="1">
              <a:lnSpc>
                <a:spcPct val="90000"/>
              </a:lnSpc>
            </a:pPr>
            <a:r>
              <a:rPr sz="1800" dirty="0"/>
              <a:t>Operators:		&lt;	&gt;	=	&lt;&gt;	&lt;=	&gt;=</a:t>
            </a:r>
            <a:endParaRPr sz="1800" dirty="0"/>
          </a:p>
          <a:p>
            <a:pPr lvl="1" eaLnBrk="1" hangingPunct="1">
              <a:lnSpc>
                <a:spcPct val="90000"/>
              </a:lnSpc>
            </a:pPr>
            <a:r>
              <a:rPr sz="1800" dirty="0"/>
              <a:t>sample functions:	if( ), and( ), or( ), not( ), isblank()</a:t>
            </a:r>
            <a:endParaRPr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63842" name="Rectangle 2"/>
          <p:cNvSpPr>
            <a:spLocks noGrp="1"/>
          </p:cNvSpPr>
          <p:nvPr>
            <p:ph type="title"/>
          </p:nvPr>
        </p:nvSpPr>
        <p:spPr>
          <a:ln/>
        </p:spPr>
        <p:txBody>
          <a:bodyPr wrap="square" lIns="91440" tIns="45720" rIns="91440" bIns="45720" anchor="ctr"/>
          <a:p>
            <a:pPr eaLnBrk="1" hangingPunct="1"/>
            <a:r>
              <a:rPr dirty="0"/>
              <a:t>Data Types for Values in Cells</a:t>
            </a:r>
            <a:endParaRPr dirty="0"/>
          </a:p>
        </p:txBody>
      </p:sp>
      <p:sp>
        <p:nvSpPr>
          <p:cNvPr id="163843" name="Rectangle 3"/>
          <p:cNvSpPr>
            <a:spLocks noGrp="1"/>
          </p:cNvSpPr>
          <p:nvPr>
            <p:ph idx="1"/>
          </p:nvPr>
        </p:nvSpPr>
        <p:spPr>
          <a:ln/>
        </p:spPr>
        <p:txBody>
          <a:bodyPr wrap="square" lIns="91440" tIns="45720" rIns="91440" bIns="45720" anchor="t"/>
          <a:p>
            <a:pPr eaLnBrk="1" hangingPunct="1"/>
            <a:r>
              <a:rPr dirty="0"/>
              <a:t>By default: </a:t>
            </a:r>
            <a:endParaRPr dirty="0"/>
          </a:p>
          <a:p>
            <a:pPr lvl="1" eaLnBrk="1" hangingPunct="1"/>
            <a:r>
              <a:rPr dirty="0"/>
              <a:t>a cell that contains a number is treated as numeric data</a:t>
            </a:r>
            <a:endParaRPr dirty="0"/>
          </a:p>
          <a:p>
            <a:pPr lvl="1" eaLnBrk="1" hangingPunct="1"/>
            <a:r>
              <a:rPr dirty="0"/>
              <a:t>a cell that contains a date is treated as date data (we'll see more about this later)</a:t>
            </a:r>
            <a:endParaRPr dirty="0"/>
          </a:p>
          <a:p>
            <a:pPr lvl="1" eaLnBrk="1" hangingPunct="1"/>
            <a:r>
              <a:rPr dirty="0"/>
              <a:t>a cell that contains data which is </a:t>
            </a:r>
            <a:br>
              <a:rPr dirty="0"/>
            </a:br>
            <a:r>
              <a:rPr dirty="0"/>
              <a:t>not numeric and not a date is treated as "text"</a:t>
            </a: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65890" name="Rectangle 2"/>
          <p:cNvSpPr>
            <a:spLocks noGrp="1"/>
          </p:cNvSpPr>
          <p:nvPr>
            <p:ph type="ctrTitle"/>
          </p:nvPr>
        </p:nvSpPr>
        <p:spPr>
          <a:xfrm>
            <a:off x="685800" y="2286000"/>
            <a:ext cx="7772400" cy="1143000"/>
          </a:xfrm>
          <a:ln/>
        </p:spPr>
        <p:txBody>
          <a:bodyPr wrap="square" lIns="91440" tIns="45720" rIns="91440" bIns="45720" anchor="ctr"/>
          <a:p>
            <a:pPr eaLnBrk="1" hangingPunct="1"/>
            <a:r>
              <a:rPr dirty="0">
                <a:latin typeface="+mj-lt"/>
                <a:ea typeface="+mj-ea"/>
                <a:cs typeface="+mj-cs"/>
              </a:rPr>
              <a:t>Text Data</a:t>
            </a:r>
            <a:endParaRPr dirty="0">
              <a:latin typeface="+mj-lt"/>
              <a:ea typeface="+mj-ea"/>
              <a:cs typeface="+mj-cs"/>
            </a:endParaRPr>
          </a:p>
        </p:txBody>
      </p:sp>
      <p:sp>
        <p:nvSpPr>
          <p:cNvPr id="165891"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67938" name="Rectangle 2"/>
          <p:cNvSpPr>
            <a:spLocks noGrp="1"/>
          </p:cNvSpPr>
          <p:nvPr>
            <p:ph type="title"/>
          </p:nvPr>
        </p:nvSpPr>
        <p:spPr>
          <a:ln/>
        </p:spPr>
        <p:txBody>
          <a:bodyPr wrap="square" lIns="91440" tIns="45720" rIns="91440" bIns="45720" anchor="ctr"/>
          <a:p>
            <a:pPr eaLnBrk="1" hangingPunct="1"/>
            <a:r>
              <a:rPr dirty="0"/>
              <a:t>Text / String / Character</a:t>
            </a:r>
            <a:endParaRPr dirty="0"/>
          </a:p>
        </p:txBody>
      </p:sp>
      <p:sp>
        <p:nvSpPr>
          <p:cNvPr id="167939" name="Rectangle 3"/>
          <p:cNvSpPr>
            <a:spLocks noGrp="1"/>
          </p:cNvSpPr>
          <p:nvPr>
            <p:ph idx="1"/>
          </p:nvPr>
        </p:nvSpPr>
        <p:spPr>
          <a:ln/>
        </p:spPr>
        <p:txBody>
          <a:bodyPr wrap="square" lIns="91440" tIns="45720" rIns="91440" bIns="45720" anchor="t"/>
          <a:p>
            <a:pPr eaLnBrk="1" hangingPunct="1"/>
            <a:r>
              <a:rPr dirty="0"/>
              <a:t>The following three terms all used to refer to "text" data. All three terms mean the same thing.</a:t>
            </a:r>
            <a:br>
              <a:rPr dirty="0"/>
            </a:br>
            <a:endParaRPr dirty="0"/>
          </a:p>
          <a:p>
            <a:pPr lvl="1" eaLnBrk="1" hangingPunct="1"/>
            <a:r>
              <a:rPr dirty="0"/>
              <a:t>text data</a:t>
            </a:r>
            <a:endParaRPr dirty="0"/>
          </a:p>
          <a:p>
            <a:pPr lvl="1" eaLnBrk="1" hangingPunct="1"/>
            <a:r>
              <a:rPr dirty="0"/>
              <a:t>string data</a:t>
            </a:r>
            <a:endParaRPr dirty="0"/>
          </a:p>
          <a:p>
            <a:pPr lvl="1" eaLnBrk="1" hangingPunct="1"/>
            <a:r>
              <a:rPr dirty="0"/>
              <a:t>character data</a:t>
            </a:r>
            <a:br>
              <a:rPr dirty="0"/>
            </a:br>
            <a:endParaRPr dirty="0"/>
          </a:p>
          <a:p>
            <a:pPr eaLnBrk="1" hangingPunct="1"/>
            <a:r>
              <a:rPr dirty="0"/>
              <a:t>This presentation will generally use the term "text data" but you should be familiar with the terms "string data" and "character data"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22530" name="Object 5"/>
          <p:cNvGraphicFramePr>
            <a:graphicFrameLocks noGrp="1"/>
          </p:cNvGraphicFramePr>
          <p:nvPr>
            <p:ph sz="half" idx="2"/>
          </p:nvPr>
        </p:nvGraphicFramePr>
        <p:xfrm>
          <a:off x="3933825" y="1474788"/>
          <a:ext cx="4992688" cy="4502150"/>
        </p:xfrm>
        <a:graphic>
          <a:graphicData uri="http://schemas.openxmlformats.org/presentationml/2006/ole">
            <mc:AlternateContent xmlns:mc="http://schemas.openxmlformats.org/markup-compatibility/2006">
              <mc:Choice xmlns:v="urn:schemas-microsoft-com:vml" Requires="v">
                <p:oleObj spid="_x0000_s3080" name="" r:id="rId1" imgW="3009900" imgH="2714625" progId="Paint.Picture">
                  <p:embed/>
                </p:oleObj>
              </mc:Choice>
              <mc:Fallback>
                <p:oleObj name="" r:id="rId1" imgW="3009900" imgH="2714625" progId="Paint.Picture">
                  <p:embed/>
                  <p:pic>
                    <p:nvPicPr>
                      <p:cNvPr id="0" name="Picture 3079"/>
                      <p:cNvPicPr/>
                      <p:nvPr/>
                    </p:nvPicPr>
                    <p:blipFill>
                      <a:blip r:embed="rId2"/>
                      <a:stretch>
                        <a:fillRect/>
                      </a:stretch>
                    </p:blipFill>
                    <p:spPr>
                      <a:xfrm>
                        <a:off x="3933825" y="1474788"/>
                        <a:ext cx="4992688" cy="4502150"/>
                      </a:xfrm>
                      <a:prstGeom prst="rect">
                        <a:avLst/>
                      </a:prstGeom>
                      <a:noFill/>
                      <a:ln w="3175">
                        <a:solidFill>
                          <a:schemeClr val="tx1"/>
                        </a:solidFill>
                        <a:miter/>
                      </a:ln>
                    </p:spPr>
                  </p:pic>
                </p:oleObj>
              </mc:Fallback>
            </mc:AlternateContent>
          </a:graphicData>
        </a:graphic>
      </p:graphicFrame>
      <p:sp>
        <p:nvSpPr>
          <p:cNvPr id="22531" name="Rectangle 2"/>
          <p:cNvSpPr>
            <a:spLocks noGrp="1"/>
          </p:cNvSpPr>
          <p:nvPr>
            <p:ph type="title"/>
          </p:nvPr>
        </p:nvSpPr>
        <p:spPr>
          <a:ln/>
        </p:spPr>
        <p:txBody>
          <a:bodyPr wrap="square" lIns="91440" tIns="45720" rIns="91440" bIns="45720" anchor="ctr"/>
          <a:p>
            <a:pPr eaLnBrk="1" hangingPunct="1"/>
            <a:r>
              <a:rPr dirty="0"/>
              <a:t>Double Click to Modify a Cell</a:t>
            </a:r>
            <a:endParaRPr dirty="0"/>
          </a:p>
        </p:txBody>
      </p:sp>
      <p:sp>
        <p:nvSpPr>
          <p:cNvPr id="22532" name="Rectangle 3"/>
          <p:cNvSpPr>
            <a:spLocks noGrp="1"/>
          </p:cNvSpPr>
          <p:nvPr>
            <p:ph type="body" sz="half" idx="1"/>
          </p:nvPr>
        </p:nvSpPr>
        <p:spPr>
          <a:xfrm>
            <a:off x="304800" y="1168400"/>
            <a:ext cx="3429000" cy="5410200"/>
          </a:xfrm>
          <a:ln/>
        </p:spPr>
        <p:txBody>
          <a:bodyPr wrap="square" lIns="91440" tIns="45720" rIns="91440" bIns="45720" anchor="t"/>
          <a:p>
            <a:pPr eaLnBrk="1" hangingPunct="1"/>
            <a:r>
              <a:rPr sz="2400" dirty="0"/>
              <a:t>To modify the contents of a cell double click on the cell.</a:t>
            </a:r>
            <a:endParaRPr sz="2400" dirty="0"/>
          </a:p>
          <a:p>
            <a:pPr eaLnBrk="1" hangingPunct="1"/>
            <a:r>
              <a:rPr sz="2400" dirty="0"/>
              <a:t>Then use the right, left arrow keys and the Insert and Delete keys to modify the data.</a:t>
            </a:r>
            <a:endParaRPr sz="2400" dirty="0"/>
          </a:p>
          <a:p>
            <a:pPr eaLnBrk="1" hangingPunct="1"/>
            <a:r>
              <a:rPr sz="2400" dirty="0"/>
              <a:t>When you are done:</a:t>
            </a:r>
            <a:endParaRPr sz="2400" dirty="0"/>
          </a:p>
          <a:p>
            <a:pPr lvl="1" eaLnBrk="1" hangingPunct="1"/>
            <a:r>
              <a:rPr sz="2000" dirty="0"/>
              <a:t>Press the Enter key </a:t>
            </a:r>
            <a:br>
              <a:rPr sz="2000" dirty="0"/>
            </a:br>
            <a:r>
              <a:rPr sz="2000" dirty="0"/>
              <a:t>            or</a:t>
            </a:r>
            <a:endParaRPr sz="2000" dirty="0"/>
          </a:p>
          <a:p>
            <a:pPr lvl="1" eaLnBrk="1" hangingPunct="1"/>
            <a:r>
              <a:rPr sz="2000" dirty="0"/>
              <a:t>Click on the check box.</a:t>
            </a:r>
            <a:endParaRPr sz="2000" dirty="0"/>
          </a:p>
        </p:txBody>
      </p:sp>
      <p:sp>
        <p:nvSpPr>
          <p:cNvPr id="22533" name="Text Box 7"/>
          <p:cNvSpPr txBox="1"/>
          <p:nvPr/>
        </p:nvSpPr>
        <p:spPr>
          <a:xfrm>
            <a:off x="6308725" y="3852863"/>
            <a:ext cx="2208213" cy="919162"/>
          </a:xfrm>
          <a:prstGeom prst="rect">
            <a:avLst/>
          </a:prstGeom>
          <a:solidFill>
            <a:schemeClr val="bg1"/>
          </a:solidFill>
          <a:ln w="3175" cap="flat" cmpd="sng">
            <a:solidFill>
              <a:schemeClr val="tx1"/>
            </a:solidFill>
            <a:prstDash val="solid"/>
            <a:miter/>
            <a:headEnd type="none" w="med" len="med"/>
            <a:tailEnd type="none" w="med" len="med"/>
          </a:ln>
        </p:spPr>
        <p:txBody>
          <a:bodyPr anchor="t">
            <a:spAutoFit/>
          </a:bodyPr>
          <a:p>
            <a:r>
              <a:rPr sz="1800" u="sng" dirty="0">
                <a:solidFill>
                  <a:srgbClr val="FF3300"/>
                </a:solidFill>
                <a:latin typeface="Times New Roman" panose="02020603050405020304" pitchFamily="18" charset="0"/>
              </a:rPr>
              <a:t>Double click</a:t>
            </a:r>
            <a:r>
              <a:rPr sz="1800" dirty="0">
                <a:solidFill>
                  <a:srgbClr val="FF3300"/>
                </a:solidFill>
                <a:latin typeface="Times New Roman" panose="02020603050405020304" pitchFamily="18" charset="0"/>
              </a:rPr>
              <a:t> to change “hi there” to “hello there”</a:t>
            </a:r>
            <a:endParaRPr sz="1800" dirty="0">
              <a:solidFill>
                <a:srgbClr val="FF3300"/>
              </a:solidFill>
              <a:latin typeface="Times New Roman" panose="02020603050405020304" pitchFamily="18" charset="0"/>
            </a:endParaRPr>
          </a:p>
        </p:txBody>
      </p:sp>
      <p:sp>
        <p:nvSpPr>
          <p:cNvPr id="22534" name="Line 8"/>
          <p:cNvSpPr/>
          <p:nvPr/>
        </p:nvSpPr>
        <p:spPr>
          <a:xfrm>
            <a:off x="6413500" y="3251200"/>
            <a:ext cx="536575" cy="601663"/>
          </a:xfrm>
          <a:prstGeom prst="line">
            <a:avLst/>
          </a:prstGeom>
          <a:ln w="50800" cap="flat" cmpd="sng">
            <a:solidFill>
              <a:srgbClr val="FF0000"/>
            </a:solidFill>
            <a:prstDash val="solid"/>
            <a:round/>
            <a:headEnd type="triangl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69986" name="Rectangle 2"/>
          <p:cNvSpPr>
            <a:spLocks noGrp="1"/>
          </p:cNvSpPr>
          <p:nvPr>
            <p:ph type="title"/>
          </p:nvPr>
        </p:nvSpPr>
        <p:spPr>
          <a:ln/>
        </p:spPr>
        <p:txBody>
          <a:bodyPr wrap="square" lIns="91440" tIns="45720" rIns="91440" bIns="45720" anchor="ctr"/>
          <a:p>
            <a:pPr eaLnBrk="1" hangingPunct="1"/>
            <a:r>
              <a:rPr dirty="0"/>
              <a:t>Text data</a:t>
            </a:r>
            <a:endParaRPr dirty="0"/>
          </a:p>
        </p:txBody>
      </p:sp>
      <p:sp>
        <p:nvSpPr>
          <p:cNvPr id="169987" name="Rectangle 3"/>
          <p:cNvSpPr>
            <a:spLocks noGrp="1"/>
          </p:cNvSpPr>
          <p:nvPr>
            <p:ph idx="1"/>
          </p:nvPr>
        </p:nvSpPr>
        <p:spPr>
          <a:ln/>
        </p:spPr>
        <p:txBody>
          <a:bodyPr wrap="square" lIns="91440" tIns="45720" rIns="91440" bIns="45720" anchor="t"/>
          <a:p>
            <a:pPr eaLnBrk="1" hangingPunct="1"/>
            <a:r>
              <a:rPr dirty="0"/>
              <a:t>Text data is used to store general purpose text (e.g. names, places, descriptions, etc)</a:t>
            </a:r>
            <a:endParaRPr dirty="0"/>
          </a:p>
          <a:p>
            <a:pPr eaLnBrk="1" hangingPunct="1"/>
            <a:endParaRPr dirty="0"/>
          </a:p>
          <a:p>
            <a:pPr eaLnBrk="1" hangingPunct="1"/>
            <a:r>
              <a:rPr dirty="0"/>
              <a:t>You can't do "math" with text values (obviously)</a:t>
            </a:r>
            <a:endParaRPr dirty="0"/>
          </a:p>
          <a:p>
            <a:pPr eaLnBrk="1" hangingPunct="1"/>
            <a:endParaRPr dirty="0"/>
          </a:p>
          <a:p>
            <a:pPr eaLnBrk="1" hangingPunct="1"/>
            <a:endParaRP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Slide Number Placeholder 6"/>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72034" name="Rectangle 2057"/>
          <p:cNvSpPr>
            <a:spLocks noGrp="1"/>
          </p:cNvSpPr>
          <p:nvPr>
            <p:ph type="title"/>
          </p:nvPr>
        </p:nvSpPr>
        <p:spPr>
          <a:ln/>
        </p:spPr>
        <p:txBody>
          <a:bodyPr wrap="square" lIns="91440" tIns="45720" rIns="91440" bIns="45720" anchor="ctr"/>
          <a:p>
            <a:pPr eaLnBrk="1" hangingPunct="1"/>
            <a:r>
              <a:rPr sz="4000" dirty="0"/>
              <a:t>Text isn't part of numerical calculations (obviously)</a:t>
            </a:r>
            <a:endParaRPr sz="4000" dirty="0"/>
          </a:p>
        </p:txBody>
      </p:sp>
      <p:graphicFrame>
        <p:nvGraphicFramePr>
          <p:cNvPr id="172035" name="Object 2053"/>
          <p:cNvGraphicFramePr>
            <a:graphicFrameLocks noGrp="1"/>
          </p:cNvGraphicFramePr>
          <p:nvPr>
            <p:ph sz="half" idx="1"/>
          </p:nvPr>
        </p:nvGraphicFramePr>
        <p:xfrm>
          <a:off x="2286000" y="1447800"/>
          <a:ext cx="6781800" cy="2089150"/>
        </p:xfrm>
        <a:graphic>
          <a:graphicData uri="http://schemas.openxmlformats.org/presentationml/2006/ole">
            <mc:AlternateContent xmlns:mc="http://schemas.openxmlformats.org/markup-compatibility/2006">
              <mc:Choice xmlns:v="urn:schemas-microsoft-com:vml" Requires="v">
                <p:oleObj spid="_x0000_s3105" name="" r:id="rId1" imgW="4019550" imgH="1238250" progId="Paint.Picture">
                  <p:embed/>
                </p:oleObj>
              </mc:Choice>
              <mc:Fallback>
                <p:oleObj name="" r:id="rId1" imgW="4019550" imgH="1238250" progId="Paint.Picture">
                  <p:embed/>
                  <p:pic>
                    <p:nvPicPr>
                      <p:cNvPr id="0" name="Picture 3104"/>
                      <p:cNvPicPr/>
                      <p:nvPr/>
                    </p:nvPicPr>
                    <p:blipFill>
                      <a:blip r:embed="rId2"/>
                      <a:stretch>
                        <a:fillRect/>
                      </a:stretch>
                    </p:blipFill>
                    <p:spPr>
                      <a:xfrm>
                        <a:off x="2286000" y="1447800"/>
                        <a:ext cx="6781800" cy="2089150"/>
                      </a:xfrm>
                      <a:prstGeom prst="rect">
                        <a:avLst/>
                      </a:prstGeom>
                      <a:noFill/>
                      <a:ln w="38100">
                        <a:miter/>
                      </a:ln>
                    </p:spPr>
                  </p:pic>
                </p:oleObj>
              </mc:Fallback>
            </mc:AlternateContent>
          </a:graphicData>
        </a:graphic>
      </p:graphicFrame>
      <p:graphicFrame>
        <p:nvGraphicFramePr>
          <p:cNvPr id="172036" name="Object 2056"/>
          <p:cNvGraphicFramePr>
            <a:graphicFrameLocks noGrp="1"/>
          </p:cNvGraphicFramePr>
          <p:nvPr>
            <p:ph sz="half" idx="2"/>
          </p:nvPr>
        </p:nvGraphicFramePr>
        <p:xfrm>
          <a:off x="2224088" y="4348163"/>
          <a:ext cx="6843712" cy="2128837"/>
        </p:xfrm>
        <a:graphic>
          <a:graphicData uri="http://schemas.openxmlformats.org/presentationml/2006/ole">
            <mc:AlternateContent xmlns:mc="http://schemas.openxmlformats.org/markup-compatibility/2006">
              <mc:Choice xmlns:v="urn:schemas-microsoft-com:vml" Requires="v">
                <p:oleObj spid="_x0000_s3106" name="" r:id="rId3" imgW="4010025" imgH="1247775" progId="Paint.Picture">
                  <p:embed/>
                </p:oleObj>
              </mc:Choice>
              <mc:Fallback>
                <p:oleObj name="" r:id="rId3" imgW="4010025" imgH="1247775" progId="Paint.Picture">
                  <p:embed/>
                  <p:pic>
                    <p:nvPicPr>
                      <p:cNvPr id="0" name="Picture 3105"/>
                      <p:cNvPicPr/>
                      <p:nvPr/>
                    </p:nvPicPr>
                    <p:blipFill>
                      <a:blip r:embed="rId4"/>
                      <a:stretch>
                        <a:fillRect/>
                      </a:stretch>
                    </p:blipFill>
                    <p:spPr>
                      <a:xfrm>
                        <a:off x="2224088" y="4348163"/>
                        <a:ext cx="6843712" cy="2128837"/>
                      </a:xfrm>
                      <a:prstGeom prst="rect">
                        <a:avLst/>
                      </a:prstGeom>
                      <a:noFill/>
                      <a:ln w="38100">
                        <a:miter/>
                      </a:ln>
                    </p:spPr>
                  </p:pic>
                </p:oleObj>
              </mc:Fallback>
            </mc:AlternateContent>
          </a:graphicData>
        </a:graphic>
      </p:graphicFrame>
      <p:sp>
        <p:nvSpPr>
          <p:cNvPr id="172037" name="Line 2061"/>
          <p:cNvSpPr/>
          <p:nvPr/>
        </p:nvSpPr>
        <p:spPr>
          <a:xfrm flipV="1">
            <a:off x="1371600" y="2133600"/>
            <a:ext cx="1143000" cy="762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72038" name="Oval 2062"/>
          <p:cNvSpPr/>
          <p:nvPr/>
        </p:nvSpPr>
        <p:spPr>
          <a:xfrm>
            <a:off x="2514600" y="1752600"/>
            <a:ext cx="2438400" cy="8382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172039" name="Oval 2063"/>
          <p:cNvSpPr/>
          <p:nvPr/>
        </p:nvSpPr>
        <p:spPr>
          <a:xfrm>
            <a:off x="3352800" y="4800600"/>
            <a:ext cx="609600" cy="533400"/>
          </a:xfrm>
          <a:prstGeom prst="ellipse">
            <a:avLst/>
          </a:prstGeom>
          <a:noFill/>
          <a:ln w="31750" cap="flat" cmpd="sng">
            <a:solidFill>
              <a:srgbClr val="FF0000"/>
            </a:solidFill>
            <a:prstDash val="solid"/>
            <a:round/>
            <a:headEnd type="none" w="med" len="med"/>
            <a:tailEnd type="none" w="med" len="med"/>
          </a:ln>
        </p:spPr>
        <p:txBody>
          <a:bodyPr wrap="none" anchor="ctr"/>
          <a:p>
            <a:endParaRPr sz="1800" dirty="0">
              <a:latin typeface="Times New Roman" panose="02020603050405020304" pitchFamily="18" charset="0"/>
            </a:endParaRPr>
          </a:p>
        </p:txBody>
      </p:sp>
      <p:sp>
        <p:nvSpPr>
          <p:cNvPr id="172040" name="Line 2064"/>
          <p:cNvSpPr/>
          <p:nvPr/>
        </p:nvSpPr>
        <p:spPr>
          <a:xfrm flipV="1">
            <a:off x="1447800" y="5029200"/>
            <a:ext cx="1905000" cy="152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72041" name="Line 2067"/>
          <p:cNvSpPr/>
          <p:nvPr/>
        </p:nvSpPr>
        <p:spPr>
          <a:xfrm flipV="1">
            <a:off x="1066800" y="3429000"/>
            <a:ext cx="1066800" cy="381000"/>
          </a:xfrm>
          <a:prstGeom prst="line">
            <a:avLst/>
          </a:prstGeom>
          <a:ln w="3175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72042" name="Line 2068"/>
          <p:cNvSpPr/>
          <p:nvPr/>
        </p:nvSpPr>
        <p:spPr>
          <a:xfrm>
            <a:off x="1066800" y="3886200"/>
            <a:ext cx="1066800" cy="457200"/>
          </a:xfrm>
          <a:prstGeom prst="line">
            <a:avLst/>
          </a:prstGeom>
          <a:ln w="3175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72043" name="Text Box 2059"/>
          <p:cNvSpPr txBox="1">
            <a:spLocks noChangeAspect="1"/>
          </p:cNvSpPr>
          <p:nvPr/>
        </p:nvSpPr>
        <p:spPr>
          <a:xfrm>
            <a:off x="0" y="1371600"/>
            <a:ext cx="1524000" cy="5060950"/>
          </a:xfrm>
          <a:prstGeom prst="rect">
            <a:avLst/>
          </a:prstGeom>
          <a:noFill/>
          <a:ln w="31750">
            <a:noFill/>
          </a:ln>
        </p:spPr>
        <p:txBody>
          <a:bodyPr anchor="t">
            <a:spAutoFit/>
          </a:bodyPr>
          <a:p>
            <a:r>
              <a:rPr sz="2000" b="0" dirty="0">
                <a:latin typeface="Times New Roman" panose="02020603050405020304" pitchFamily="18" charset="0"/>
              </a:rPr>
              <a:t>Formula to add up all numbers in column C</a:t>
            </a:r>
            <a:endParaRPr sz="2000" b="0" dirty="0">
              <a:latin typeface="Times New Roman" panose="02020603050405020304" pitchFamily="18" charset="0"/>
            </a:endParaRPr>
          </a:p>
          <a:p>
            <a:endParaRPr sz="2000" b="0" dirty="0">
              <a:latin typeface="Times New Roman" panose="02020603050405020304" pitchFamily="18" charset="0"/>
            </a:endParaRPr>
          </a:p>
          <a:p>
            <a:br>
              <a:rPr sz="2000" dirty="0">
                <a:latin typeface="Times New Roman" panose="02020603050405020304" pitchFamily="18" charset="0"/>
              </a:rPr>
            </a:br>
            <a:r>
              <a:rPr sz="1800" dirty="0">
                <a:latin typeface="Times New Roman" panose="02020603050405020304" pitchFamily="18" charset="0"/>
              </a:rPr>
              <a:t>(Same Spreadsheet)</a:t>
            </a:r>
            <a:endParaRPr sz="1800" dirty="0">
              <a:latin typeface="Times New Roman" panose="02020603050405020304" pitchFamily="18" charset="0"/>
            </a:endParaRPr>
          </a:p>
          <a:p>
            <a:endParaRPr sz="2000" b="0" dirty="0">
              <a:latin typeface="Times New Roman" panose="02020603050405020304" pitchFamily="18" charset="0"/>
            </a:endParaRPr>
          </a:p>
          <a:p>
            <a:r>
              <a:rPr sz="2000" b="0" dirty="0">
                <a:latin typeface="Times New Roman" panose="02020603050405020304" pitchFamily="18" charset="0"/>
              </a:rPr>
              <a:t>Text data in C1 is not included in the Sum</a:t>
            </a:r>
            <a:endParaRPr sz="2000" b="0" dirty="0">
              <a:latin typeface="Times New Roman" panose="02020603050405020304" pitchFamily="18" charset="0"/>
            </a:endParaRPr>
          </a:p>
          <a:p>
            <a:endParaRPr sz="2000" b="0" dirty="0">
              <a:latin typeface="Times New Roman" panose="02020603050405020304" pitchFamily="18" charset="0"/>
            </a:endParaRPr>
          </a:p>
        </p:txBody>
      </p:sp>
      <p:sp>
        <p:nvSpPr>
          <p:cNvPr id="172044" name="Text Box 2069"/>
          <p:cNvSpPr txBox="1"/>
          <p:nvPr/>
        </p:nvSpPr>
        <p:spPr>
          <a:xfrm>
            <a:off x="2286000" y="1295400"/>
            <a:ext cx="6737350" cy="469900"/>
          </a:xfrm>
          <a:prstGeom prst="rect">
            <a:avLst/>
          </a:prstGeom>
          <a:solidFill>
            <a:srgbClr val="FF66FF"/>
          </a:solidFill>
          <a:ln w="12700" cap="flat" cmpd="sng">
            <a:solidFill>
              <a:schemeClr val="tx1"/>
            </a:solidFill>
            <a:prstDash val="solid"/>
            <a:miter/>
            <a:headEnd type="none" w="med" len="med"/>
            <a:tailEnd type="none" w="med" len="med"/>
          </a:ln>
        </p:spPr>
        <p:txBody>
          <a:bodyPr anchor="t" anchorCtr="1">
            <a:spAutoFit/>
          </a:bodyPr>
          <a:p>
            <a:r>
              <a:rPr sz="2400" b="0" dirty="0">
                <a:latin typeface="Times New Roman" panose="02020603050405020304" pitchFamily="18" charset="0"/>
              </a:rPr>
              <a:t>formula view (press Cntrl-`)</a:t>
            </a:r>
            <a:endParaRPr sz="2400" b="0" dirty="0">
              <a:latin typeface="Times New Roman" panose="02020603050405020304" pitchFamily="18" charset="0"/>
            </a:endParaRPr>
          </a:p>
        </p:txBody>
      </p:sp>
      <p:sp>
        <p:nvSpPr>
          <p:cNvPr id="172045" name="Text Box 2070"/>
          <p:cNvSpPr txBox="1"/>
          <p:nvPr/>
        </p:nvSpPr>
        <p:spPr>
          <a:xfrm>
            <a:off x="2209800" y="4224338"/>
            <a:ext cx="6826250" cy="469900"/>
          </a:xfrm>
          <a:prstGeom prst="rect">
            <a:avLst/>
          </a:prstGeom>
          <a:solidFill>
            <a:srgbClr val="00FF00"/>
          </a:solidFill>
          <a:ln w="12700" cap="flat" cmpd="sng">
            <a:solidFill>
              <a:schemeClr val="tx1"/>
            </a:solidFill>
            <a:prstDash val="solid"/>
            <a:miter/>
            <a:headEnd type="none" w="med" len="med"/>
            <a:tailEnd type="none" w="med" len="med"/>
          </a:ln>
        </p:spPr>
        <p:txBody>
          <a:bodyPr anchor="t" anchorCtr="1">
            <a:spAutoFit/>
          </a:bodyPr>
          <a:p>
            <a:r>
              <a:rPr sz="2400" b="0" dirty="0">
                <a:latin typeface="Times New Roman" panose="02020603050405020304" pitchFamily="18" charset="0"/>
              </a:rPr>
              <a:t>values view (press Cntrl-`)</a:t>
            </a:r>
            <a:endParaRPr sz="2400" b="0"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74082" name="Rectangle 2"/>
          <p:cNvSpPr>
            <a:spLocks noGrp="1"/>
          </p:cNvSpPr>
          <p:nvPr>
            <p:ph type="ctrTitle"/>
          </p:nvPr>
        </p:nvSpPr>
        <p:spPr>
          <a:xfrm>
            <a:off x="685800" y="2286000"/>
            <a:ext cx="7772400" cy="1143000"/>
          </a:xfrm>
          <a:ln/>
        </p:spPr>
        <p:txBody>
          <a:bodyPr wrap="square" lIns="91440" tIns="45720" rIns="91440" bIns="45720" anchor="ctr"/>
          <a:p>
            <a:pPr eaLnBrk="1" hangingPunct="1"/>
            <a:r>
              <a:rPr dirty="0">
                <a:latin typeface="+mj-lt"/>
                <a:ea typeface="+mj-ea"/>
                <a:cs typeface="+mj-cs"/>
              </a:rPr>
              <a:t>Text Functions</a:t>
            </a:r>
            <a:endParaRPr dirty="0">
              <a:latin typeface="+mj-lt"/>
              <a:ea typeface="+mj-ea"/>
              <a:cs typeface="+mj-cs"/>
            </a:endParaRPr>
          </a:p>
        </p:txBody>
      </p:sp>
      <p:sp>
        <p:nvSpPr>
          <p:cNvPr id="174083"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76130" name="Rectangle 2"/>
          <p:cNvSpPr>
            <a:spLocks noGrp="1"/>
          </p:cNvSpPr>
          <p:nvPr>
            <p:ph type="title"/>
          </p:nvPr>
        </p:nvSpPr>
        <p:spPr>
          <a:ln/>
        </p:spPr>
        <p:txBody>
          <a:bodyPr wrap="square" lIns="91440" tIns="45720" rIns="91440" bIns="45720" anchor="ctr"/>
          <a:p>
            <a:pPr eaLnBrk="1" hangingPunct="1"/>
            <a:r>
              <a:rPr dirty="0"/>
              <a:t>Text Functions</a:t>
            </a:r>
            <a:endParaRPr dirty="0"/>
          </a:p>
        </p:txBody>
      </p:sp>
      <p:sp>
        <p:nvSpPr>
          <p:cNvPr id="176131" name="Rectangle 3"/>
          <p:cNvSpPr>
            <a:spLocks noGrp="1"/>
          </p:cNvSpPr>
          <p:nvPr>
            <p:ph idx="1"/>
          </p:nvPr>
        </p:nvSpPr>
        <p:spPr>
          <a:ln/>
        </p:spPr>
        <p:txBody>
          <a:bodyPr wrap="square" lIns="91440" tIns="45720" rIns="91440" bIns="45720" anchor="t"/>
          <a:p>
            <a:pPr eaLnBrk="1" hangingPunct="1"/>
            <a:r>
              <a:rPr dirty="0"/>
              <a:t>Many functions are used to manipulate text values.</a:t>
            </a:r>
            <a:endParaRPr dirty="0"/>
          </a:p>
          <a:p>
            <a:pPr eaLnBrk="1" hangingPunct="1"/>
            <a:r>
              <a:rPr dirty="0"/>
              <a:t>The following are only some of them</a:t>
            </a:r>
            <a:endParaRPr dirty="0"/>
          </a:p>
          <a:p>
            <a:pPr lvl="1" eaLnBrk="1" hangingPunct="1">
              <a:buNone/>
            </a:pPr>
            <a:r>
              <a:rPr dirty="0"/>
              <a:t>	right( )</a:t>
            </a:r>
            <a:br>
              <a:rPr dirty="0"/>
            </a:br>
            <a:r>
              <a:rPr dirty="0"/>
              <a:t>left( )</a:t>
            </a:r>
            <a:br>
              <a:rPr dirty="0"/>
            </a:br>
            <a:r>
              <a:rPr dirty="0"/>
              <a:t>mid( )</a:t>
            </a:r>
            <a:br>
              <a:rPr dirty="0"/>
            </a:br>
            <a:r>
              <a:rPr dirty="0"/>
              <a:t>concatenate( )</a:t>
            </a:r>
            <a:br>
              <a:rPr dirty="0"/>
            </a:br>
            <a:r>
              <a:rPr dirty="0"/>
              <a:t>lower( )</a:t>
            </a:r>
            <a:br>
              <a:rPr dirty="0"/>
            </a:br>
            <a:r>
              <a:rPr dirty="0"/>
              <a:t>upper( )</a:t>
            </a:r>
            <a:br>
              <a:rPr dirty="0"/>
            </a:br>
            <a:r>
              <a:rPr dirty="0"/>
              <a:t>len( )</a:t>
            </a:r>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78178" name="Rectangle 2"/>
          <p:cNvSpPr>
            <a:spLocks noGrp="1"/>
          </p:cNvSpPr>
          <p:nvPr>
            <p:ph type="ctrTitle"/>
          </p:nvPr>
        </p:nvSpPr>
        <p:spPr>
          <a:xfrm>
            <a:off x="685800" y="2286000"/>
            <a:ext cx="7772400" cy="1143000"/>
          </a:xfrm>
          <a:ln/>
        </p:spPr>
        <p:txBody>
          <a:bodyPr wrap="square" lIns="91440" tIns="45720" rIns="91440" bIns="45720" anchor="ctr"/>
          <a:p>
            <a:pPr eaLnBrk="1" hangingPunct="1"/>
            <a:r>
              <a:rPr dirty="0">
                <a:latin typeface="+mj-lt"/>
                <a:ea typeface="+mj-ea"/>
                <a:cs typeface="+mj-cs"/>
              </a:rPr>
              <a:t>RIGHT, LEFT and MID functions</a:t>
            </a:r>
            <a:endParaRPr dirty="0">
              <a:latin typeface="+mj-lt"/>
              <a:ea typeface="+mj-ea"/>
              <a:cs typeface="+mj-cs"/>
            </a:endParaRPr>
          </a:p>
        </p:txBody>
      </p:sp>
      <p:sp>
        <p:nvSpPr>
          <p:cNvPr id="178179"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80226" name="Rectangle 2"/>
          <p:cNvSpPr>
            <a:spLocks noGrp="1"/>
          </p:cNvSpPr>
          <p:nvPr>
            <p:ph type="title"/>
          </p:nvPr>
        </p:nvSpPr>
        <p:spPr>
          <a:ln/>
        </p:spPr>
        <p:txBody>
          <a:bodyPr wrap="square" lIns="91440" tIns="45720" rIns="91440" bIns="45720" anchor="ctr"/>
          <a:p>
            <a:pPr eaLnBrk="1" hangingPunct="1"/>
            <a:r>
              <a:rPr dirty="0"/>
              <a:t>RIGHT function</a:t>
            </a:r>
            <a:endParaRPr dirty="0"/>
          </a:p>
        </p:txBody>
      </p:sp>
      <p:sp>
        <p:nvSpPr>
          <p:cNvPr id="180227" name="Rectangle 3"/>
          <p:cNvSpPr>
            <a:spLocks noGrp="1"/>
          </p:cNvSpPr>
          <p:nvPr>
            <p:ph idx="1"/>
          </p:nvPr>
        </p:nvSpPr>
        <p:spPr>
          <a:ln/>
        </p:spPr>
        <p:txBody>
          <a:bodyPr wrap="square" lIns="91440" tIns="45720" rIns="91440" bIns="45720" anchor="t"/>
          <a:p>
            <a:pPr eaLnBrk="1" hangingPunct="1"/>
            <a:r>
              <a:rPr dirty="0"/>
              <a:t>The RIGHT function is used to isolate a specific number of “characters” from the right hand side of a text value.</a:t>
            </a:r>
            <a:endParaRPr dirty="0"/>
          </a:p>
          <a:p>
            <a:pPr eaLnBrk="1" hangingPunct="1"/>
            <a:r>
              <a:rPr dirty="0"/>
              <a:t>(example on next slide)</a:t>
            </a: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82274" name="Rectangle 2"/>
          <p:cNvSpPr>
            <a:spLocks noGrp="1"/>
          </p:cNvSpPr>
          <p:nvPr>
            <p:ph type="title"/>
          </p:nvPr>
        </p:nvSpPr>
        <p:spPr>
          <a:ln/>
        </p:spPr>
        <p:txBody>
          <a:bodyPr wrap="square" lIns="91440" tIns="45720" rIns="91440" bIns="45720" anchor="ctr"/>
          <a:p>
            <a:pPr eaLnBrk="1" hangingPunct="1"/>
            <a:r>
              <a:rPr dirty="0"/>
              <a:t>RIGHT ( &lt;text&gt;, &lt;numCharacters&gt;)</a:t>
            </a:r>
            <a:endParaRPr dirty="0"/>
          </a:p>
        </p:txBody>
      </p:sp>
      <p:graphicFrame>
        <p:nvGraphicFramePr>
          <p:cNvPr id="182275" name="Object 5"/>
          <p:cNvGraphicFramePr/>
          <p:nvPr/>
        </p:nvGraphicFramePr>
        <p:xfrm>
          <a:off x="76200" y="4572000"/>
          <a:ext cx="5410200" cy="2025650"/>
        </p:xfrm>
        <a:graphic>
          <a:graphicData uri="http://schemas.openxmlformats.org/presentationml/2006/ole">
            <mc:AlternateContent xmlns:mc="http://schemas.openxmlformats.org/markup-compatibility/2006">
              <mc:Choice xmlns:v="urn:schemas-microsoft-com:vml" Requires="v">
                <p:oleObj spid="_x0000_s3107" name="" r:id="rId1" imgW="1857375" imgH="695325" progId="Paint.Picture">
                  <p:embed/>
                </p:oleObj>
              </mc:Choice>
              <mc:Fallback>
                <p:oleObj name="" r:id="rId1" imgW="1857375" imgH="695325" progId="Paint.Picture">
                  <p:embed/>
                  <p:pic>
                    <p:nvPicPr>
                      <p:cNvPr id="0" name="Picture 3106"/>
                      <p:cNvPicPr/>
                      <p:nvPr/>
                    </p:nvPicPr>
                    <p:blipFill>
                      <a:blip r:embed="rId2"/>
                      <a:stretch>
                        <a:fillRect/>
                      </a:stretch>
                    </p:blipFill>
                    <p:spPr>
                      <a:xfrm>
                        <a:off x="76200" y="4572000"/>
                        <a:ext cx="5410200" cy="2025650"/>
                      </a:xfrm>
                      <a:prstGeom prst="rect">
                        <a:avLst/>
                      </a:prstGeom>
                      <a:noFill/>
                      <a:ln w="38100">
                        <a:noFill/>
                        <a:miter/>
                      </a:ln>
                    </p:spPr>
                  </p:pic>
                </p:oleObj>
              </mc:Fallback>
            </mc:AlternateContent>
          </a:graphicData>
        </a:graphic>
      </p:graphicFrame>
      <p:graphicFrame>
        <p:nvGraphicFramePr>
          <p:cNvPr id="182276" name="Object 6"/>
          <p:cNvGraphicFramePr/>
          <p:nvPr/>
        </p:nvGraphicFramePr>
        <p:xfrm>
          <a:off x="0" y="1727200"/>
          <a:ext cx="8610600" cy="2044700"/>
        </p:xfrm>
        <a:graphic>
          <a:graphicData uri="http://schemas.openxmlformats.org/presentationml/2006/ole">
            <mc:AlternateContent xmlns:mc="http://schemas.openxmlformats.org/markup-compatibility/2006">
              <mc:Choice xmlns:v="urn:schemas-microsoft-com:vml" Requires="v">
                <p:oleObj spid="_x0000_s3108" name="" r:id="rId3" imgW="2886075" imgH="685800" progId="Paint.Picture">
                  <p:embed/>
                </p:oleObj>
              </mc:Choice>
              <mc:Fallback>
                <p:oleObj name="" r:id="rId3" imgW="2886075" imgH="685800" progId="Paint.Picture">
                  <p:embed/>
                  <p:pic>
                    <p:nvPicPr>
                      <p:cNvPr id="0" name="Picture 3107"/>
                      <p:cNvPicPr/>
                      <p:nvPr/>
                    </p:nvPicPr>
                    <p:blipFill>
                      <a:blip r:embed="rId4"/>
                      <a:stretch>
                        <a:fillRect/>
                      </a:stretch>
                    </p:blipFill>
                    <p:spPr>
                      <a:xfrm>
                        <a:off x="0" y="1727200"/>
                        <a:ext cx="8610600" cy="2044700"/>
                      </a:xfrm>
                      <a:prstGeom prst="rect">
                        <a:avLst/>
                      </a:prstGeom>
                      <a:noFill/>
                      <a:ln w="38100">
                        <a:noFill/>
                        <a:miter/>
                      </a:ln>
                    </p:spPr>
                  </p:pic>
                </p:oleObj>
              </mc:Fallback>
            </mc:AlternateContent>
          </a:graphicData>
        </a:graphic>
      </p:graphicFrame>
      <p:sp>
        <p:nvSpPr>
          <p:cNvPr id="182277" name="Text Box 7"/>
          <p:cNvSpPr txBox="1"/>
          <p:nvPr/>
        </p:nvSpPr>
        <p:spPr>
          <a:xfrm>
            <a:off x="0" y="12954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182278" name="Text Box 8"/>
          <p:cNvSpPr txBox="1"/>
          <p:nvPr/>
        </p:nvSpPr>
        <p:spPr>
          <a:xfrm>
            <a:off x="0" y="41148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84322" name="Rectangle 2"/>
          <p:cNvSpPr>
            <a:spLocks noGrp="1"/>
          </p:cNvSpPr>
          <p:nvPr>
            <p:ph type="title"/>
          </p:nvPr>
        </p:nvSpPr>
        <p:spPr>
          <a:ln/>
        </p:spPr>
        <p:txBody>
          <a:bodyPr wrap="square" lIns="91440" tIns="45720" rIns="91440" bIns="45720" anchor="ctr"/>
          <a:p>
            <a:pPr eaLnBrk="1" hangingPunct="1"/>
            <a:r>
              <a:rPr dirty="0"/>
              <a:t>RIGHT – numCharacters is optional</a:t>
            </a:r>
            <a:endParaRPr dirty="0"/>
          </a:p>
        </p:txBody>
      </p:sp>
      <p:sp>
        <p:nvSpPr>
          <p:cNvPr id="184323" name="Rectangle 3"/>
          <p:cNvSpPr>
            <a:spLocks noGrp="1"/>
          </p:cNvSpPr>
          <p:nvPr>
            <p:ph idx="1"/>
          </p:nvPr>
        </p:nvSpPr>
        <p:spPr>
          <a:xfrm>
            <a:off x="304800" y="1447800"/>
            <a:ext cx="8839200" cy="1981200"/>
          </a:xfrm>
          <a:ln/>
        </p:spPr>
        <p:txBody>
          <a:bodyPr wrap="square" lIns="91440" tIns="45720" rIns="91440" bIns="45720" anchor="t"/>
          <a:p>
            <a:pPr eaLnBrk="1" hangingPunct="1"/>
            <a:r>
              <a:rPr dirty="0"/>
              <a:t>The &lt;numCharacters&gt; parameter in the RIGHT function is optional. If you don’t specify it the default is 1 (one).</a:t>
            </a:r>
            <a:endParaRPr dirty="0"/>
          </a:p>
        </p:txBody>
      </p:sp>
      <p:graphicFrame>
        <p:nvGraphicFramePr>
          <p:cNvPr id="184324" name="Object 0"/>
          <p:cNvGraphicFramePr/>
          <p:nvPr/>
        </p:nvGraphicFramePr>
        <p:xfrm>
          <a:off x="0" y="5676900"/>
          <a:ext cx="9144000" cy="952500"/>
        </p:xfrm>
        <a:graphic>
          <a:graphicData uri="http://schemas.openxmlformats.org/presentationml/2006/ole">
            <mc:AlternateContent xmlns:mc="http://schemas.openxmlformats.org/markup-compatibility/2006">
              <mc:Choice xmlns:v="urn:schemas-microsoft-com:vml" Requires="v">
                <p:oleObj spid="_x0000_s3109" name="" r:id="rId1" imgW="5114925" imgH="533400" progId="Paint.Picture">
                  <p:embed/>
                </p:oleObj>
              </mc:Choice>
              <mc:Fallback>
                <p:oleObj name="" r:id="rId1" imgW="5114925" imgH="533400" progId="Paint.Picture">
                  <p:embed/>
                  <p:pic>
                    <p:nvPicPr>
                      <p:cNvPr id="0" name="Picture 3108"/>
                      <p:cNvPicPr/>
                      <p:nvPr/>
                    </p:nvPicPr>
                    <p:blipFill>
                      <a:blip r:embed="rId2"/>
                      <a:stretch>
                        <a:fillRect/>
                      </a:stretch>
                    </p:blipFill>
                    <p:spPr>
                      <a:xfrm>
                        <a:off x="0" y="5676900"/>
                        <a:ext cx="9144000" cy="952500"/>
                      </a:xfrm>
                      <a:prstGeom prst="rect">
                        <a:avLst/>
                      </a:prstGeom>
                      <a:noFill/>
                      <a:ln w="38100">
                        <a:noFill/>
                        <a:miter/>
                      </a:ln>
                    </p:spPr>
                  </p:pic>
                </p:oleObj>
              </mc:Fallback>
            </mc:AlternateContent>
          </a:graphicData>
        </a:graphic>
      </p:graphicFrame>
      <p:graphicFrame>
        <p:nvGraphicFramePr>
          <p:cNvPr id="184325" name="Object 1"/>
          <p:cNvGraphicFramePr/>
          <p:nvPr/>
        </p:nvGraphicFramePr>
        <p:xfrm>
          <a:off x="0" y="3505200"/>
          <a:ext cx="9144000" cy="808038"/>
        </p:xfrm>
        <a:graphic>
          <a:graphicData uri="http://schemas.openxmlformats.org/presentationml/2006/ole">
            <mc:AlternateContent xmlns:mc="http://schemas.openxmlformats.org/markup-compatibility/2006">
              <mc:Choice xmlns:v="urn:schemas-microsoft-com:vml" Requires="v">
                <p:oleObj spid="_x0000_s3110" name="" r:id="rId3" imgW="6038850" imgH="533400" progId="Paint.Picture">
                  <p:embed/>
                </p:oleObj>
              </mc:Choice>
              <mc:Fallback>
                <p:oleObj name="" r:id="rId3" imgW="6038850" imgH="533400" progId="Paint.Picture">
                  <p:embed/>
                  <p:pic>
                    <p:nvPicPr>
                      <p:cNvPr id="0" name="Picture 3109"/>
                      <p:cNvPicPr/>
                      <p:nvPr/>
                    </p:nvPicPr>
                    <p:blipFill>
                      <a:blip r:embed="rId4"/>
                      <a:stretch>
                        <a:fillRect/>
                      </a:stretch>
                    </p:blipFill>
                    <p:spPr>
                      <a:xfrm>
                        <a:off x="0" y="3505200"/>
                        <a:ext cx="9144000" cy="808038"/>
                      </a:xfrm>
                      <a:prstGeom prst="rect">
                        <a:avLst/>
                      </a:prstGeom>
                      <a:noFill/>
                      <a:ln w="38100">
                        <a:noFill/>
                        <a:miter/>
                      </a:ln>
                    </p:spPr>
                  </p:pic>
                </p:oleObj>
              </mc:Fallback>
            </mc:AlternateContent>
          </a:graphicData>
        </a:graphic>
      </p:graphicFrame>
      <p:sp>
        <p:nvSpPr>
          <p:cNvPr id="184326" name="Text Box 7"/>
          <p:cNvSpPr txBox="1"/>
          <p:nvPr/>
        </p:nvSpPr>
        <p:spPr>
          <a:xfrm>
            <a:off x="0" y="30480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184327" name="Text Box 8"/>
          <p:cNvSpPr txBox="1"/>
          <p:nvPr/>
        </p:nvSpPr>
        <p:spPr>
          <a:xfrm>
            <a:off x="0" y="52578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
        <p:nvSpPr>
          <p:cNvPr id="184328" name="Oval 9"/>
          <p:cNvSpPr/>
          <p:nvPr/>
        </p:nvSpPr>
        <p:spPr>
          <a:xfrm>
            <a:off x="6019800" y="3886200"/>
            <a:ext cx="1447800" cy="457200"/>
          </a:xfrm>
          <a:prstGeom prst="ellipse">
            <a:avLst/>
          </a:prstGeom>
          <a:noFill/>
          <a:ln w="31750"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184329" name="Oval 10"/>
          <p:cNvSpPr/>
          <p:nvPr/>
        </p:nvSpPr>
        <p:spPr>
          <a:xfrm>
            <a:off x="7540625" y="3884613"/>
            <a:ext cx="1447800" cy="457200"/>
          </a:xfrm>
          <a:prstGeom prst="ellipse">
            <a:avLst/>
          </a:prstGeom>
          <a:noFill/>
          <a:ln w="31750" cap="flat" cmpd="sng">
            <a:solidFill>
              <a:srgbClr val="0000FF"/>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184330" name="Text Box 11"/>
          <p:cNvSpPr txBox="1"/>
          <p:nvPr/>
        </p:nvSpPr>
        <p:spPr>
          <a:xfrm>
            <a:off x="6705600" y="4800600"/>
            <a:ext cx="2209800" cy="641350"/>
          </a:xfrm>
          <a:prstGeom prst="rect">
            <a:avLst/>
          </a:prstGeom>
          <a:noFill/>
          <a:ln w="31750">
            <a:noFill/>
          </a:ln>
        </p:spPr>
        <p:txBody>
          <a:bodyPr anchor="t">
            <a:spAutoFit/>
          </a:bodyPr>
          <a:p>
            <a:r>
              <a:rPr sz="1800" dirty="0">
                <a:latin typeface="Times New Roman" panose="02020603050405020304" pitchFamily="18" charset="0"/>
              </a:rPr>
              <a:t>These produce the same results.</a:t>
            </a:r>
            <a:endParaRPr sz="1800" dirty="0">
              <a:latin typeface="Times New Roman" panose="02020603050405020304" pitchFamily="18" charset="0"/>
            </a:endParaRPr>
          </a:p>
        </p:txBody>
      </p:sp>
      <p:sp>
        <p:nvSpPr>
          <p:cNvPr id="184331" name="Line 12"/>
          <p:cNvSpPr/>
          <p:nvPr/>
        </p:nvSpPr>
        <p:spPr>
          <a:xfrm flipH="1">
            <a:off x="7696200" y="4343400"/>
            <a:ext cx="457200" cy="533400"/>
          </a:xfrm>
          <a:prstGeom prst="line">
            <a:avLst/>
          </a:prstGeom>
          <a:ln w="31750" cap="flat" cmpd="sng">
            <a:solidFill>
              <a:srgbClr val="0000FF"/>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84332" name="Line 13"/>
          <p:cNvSpPr/>
          <p:nvPr/>
        </p:nvSpPr>
        <p:spPr>
          <a:xfrm>
            <a:off x="6705600" y="4343400"/>
            <a:ext cx="533400" cy="5334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86370" name="Rectangle 2"/>
          <p:cNvSpPr>
            <a:spLocks noGrp="1"/>
          </p:cNvSpPr>
          <p:nvPr>
            <p:ph type="title"/>
          </p:nvPr>
        </p:nvSpPr>
        <p:spPr>
          <a:ln/>
        </p:spPr>
        <p:txBody>
          <a:bodyPr wrap="square" lIns="91440" tIns="45720" rIns="91440" bIns="45720" anchor="ctr"/>
          <a:p>
            <a:pPr eaLnBrk="1" hangingPunct="1"/>
            <a:r>
              <a:rPr dirty="0"/>
              <a:t>LEFT</a:t>
            </a:r>
            <a:endParaRPr dirty="0"/>
          </a:p>
        </p:txBody>
      </p:sp>
      <p:sp>
        <p:nvSpPr>
          <p:cNvPr id="186371" name="Rectangle 3"/>
          <p:cNvSpPr>
            <a:spLocks noGrp="1"/>
          </p:cNvSpPr>
          <p:nvPr>
            <p:ph idx="1"/>
          </p:nvPr>
        </p:nvSpPr>
        <p:spPr>
          <a:ln/>
        </p:spPr>
        <p:txBody>
          <a:bodyPr wrap="square" lIns="91440" tIns="45720" rIns="91440" bIns="45720" anchor="t"/>
          <a:p>
            <a:pPr eaLnBrk="1" hangingPunct="1"/>
            <a:r>
              <a:rPr dirty="0"/>
              <a:t>The LEFT function is the same as the RIGHT function, but it returns characters from the LEFT side of the value.</a:t>
            </a:r>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88418" name="Rectangle 2"/>
          <p:cNvSpPr>
            <a:spLocks noGrp="1"/>
          </p:cNvSpPr>
          <p:nvPr>
            <p:ph type="title"/>
          </p:nvPr>
        </p:nvSpPr>
        <p:spPr>
          <a:ln/>
        </p:spPr>
        <p:txBody>
          <a:bodyPr wrap="square" lIns="91440" tIns="45720" rIns="91440" bIns="45720" anchor="ctr"/>
          <a:p>
            <a:pPr eaLnBrk="1" hangingPunct="1"/>
            <a:r>
              <a:rPr sz="4000" dirty="0"/>
              <a:t>MID ( &lt;text&gt;, &lt;startPosition&gt; , &lt;numCharacters&gt;)</a:t>
            </a:r>
            <a:endParaRPr sz="4000" dirty="0"/>
          </a:p>
        </p:txBody>
      </p:sp>
      <p:sp>
        <p:nvSpPr>
          <p:cNvPr id="188419" name="Rectangle 3"/>
          <p:cNvSpPr>
            <a:spLocks noGrp="1"/>
          </p:cNvSpPr>
          <p:nvPr>
            <p:ph idx="1"/>
          </p:nvPr>
        </p:nvSpPr>
        <p:spPr>
          <a:ln/>
        </p:spPr>
        <p:txBody>
          <a:bodyPr wrap="square" lIns="91440" tIns="45720" rIns="91440" bIns="45720" anchor="t"/>
          <a:p>
            <a:pPr eaLnBrk="1" hangingPunct="1"/>
            <a:r>
              <a:rPr dirty="0"/>
              <a:t>MID is used to get values from the middle of some text.</a:t>
            </a:r>
            <a:endParaRPr dirty="0"/>
          </a:p>
          <a:p>
            <a:pPr eaLnBrk="1" hangingPunct="1"/>
            <a:endParaRPr dirty="0"/>
          </a:p>
          <a:p>
            <a:pPr eaLnBrk="1" hangingPunct="1"/>
            <a:r>
              <a:rPr dirty="0"/>
              <a:t>MID takes 3 parameters:</a:t>
            </a:r>
            <a:endParaRPr dirty="0"/>
          </a:p>
          <a:p>
            <a:pPr lvl="1" eaLnBrk="1" hangingPunct="1"/>
            <a:r>
              <a:rPr dirty="0"/>
              <a:t>The original text</a:t>
            </a:r>
            <a:endParaRPr dirty="0"/>
          </a:p>
          <a:p>
            <a:pPr lvl="1" eaLnBrk="1" hangingPunct="1"/>
            <a:r>
              <a:rPr dirty="0"/>
              <a:t>The position to start taking the new value from</a:t>
            </a:r>
            <a:endParaRPr dirty="0"/>
          </a:p>
          <a:p>
            <a:pPr lvl="1" eaLnBrk="1" hangingPunct="1"/>
            <a:r>
              <a:rPr dirty="0"/>
              <a:t>The number of characters to take for the new value</a:t>
            </a:r>
            <a:endParaRPr dirty="0"/>
          </a:p>
          <a:p>
            <a:pPr lvl="1" eaLnBrk="1" hangingPunct="1"/>
            <a:endParaRPr dirty="0"/>
          </a:p>
          <a:p>
            <a:pPr eaLnBrk="1" hangingPunct="1"/>
            <a:r>
              <a:rPr dirty="0"/>
              <a:t>Example on next slide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4578" name="Rectangle 4"/>
          <p:cNvSpPr>
            <a:spLocks noGrp="1"/>
          </p:cNvSpPr>
          <p:nvPr>
            <p:ph type="ctrTitle"/>
          </p:nvPr>
        </p:nvSpPr>
        <p:spPr>
          <a:ln/>
        </p:spPr>
        <p:txBody>
          <a:bodyPr wrap="square" lIns="91440" tIns="45720" rIns="91440" bIns="45720" anchor="ctr"/>
          <a:p>
            <a:pPr eaLnBrk="1" hangingPunct="1"/>
            <a:r>
              <a:rPr dirty="0">
                <a:latin typeface="+mj-lt"/>
                <a:ea typeface="+mj-ea"/>
                <a:cs typeface="+mj-cs"/>
              </a:rPr>
              <a:t>Names of Rows, Columns and Cells</a:t>
            </a:r>
            <a:endParaRPr dirty="0">
              <a:latin typeface="+mj-lt"/>
              <a:ea typeface="+mj-ea"/>
              <a:cs typeface="+mj-cs"/>
            </a:endParaRPr>
          </a:p>
        </p:txBody>
      </p:sp>
      <p:sp>
        <p:nvSpPr>
          <p:cNvPr id="24579" name="Rectangle 5"/>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90466" name="Rectangle 2"/>
          <p:cNvSpPr>
            <a:spLocks noGrp="1"/>
          </p:cNvSpPr>
          <p:nvPr>
            <p:ph type="title"/>
          </p:nvPr>
        </p:nvSpPr>
        <p:spPr>
          <a:ln/>
        </p:spPr>
        <p:txBody>
          <a:bodyPr wrap="square" lIns="91440" tIns="45720" rIns="91440" bIns="45720" anchor="ctr"/>
          <a:p>
            <a:pPr eaLnBrk="1" hangingPunct="1"/>
            <a:r>
              <a:rPr sz="3200" dirty="0"/>
              <a:t>Example: MID ( &lt;text&gt;, &lt;startPosition&gt; , &lt;numCharacters&gt;)</a:t>
            </a:r>
            <a:endParaRPr sz="3200" dirty="0"/>
          </a:p>
        </p:txBody>
      </p:sp>
      <p:sp>
        <p:nvSpPr>
          <p:cNvPr id="190467" name="Rectangle 3"/>
          <p:cNvSpPr>
            <a:spLocks noGrp="1"/>
          </p:cNvSpPr>
          <p:nvPr>
            <p:ph idx="1"/>
          </p:nvPr>
        </p:nvSpPr>
        <p:spPr>
          <a:ln/>
        </p:spPr>
        <p:txBody>
          <a:bodyPr wrap="square" lIns="91440" tIns="45720" rIns="91440" bIns="45720" anchor="t"/>
          <a:p>
            <a:pPr eaLnBrk="1" hangingPunct="1"/>
            <a:r>
              <a:rPr dirty="0"/>
              <a:t>This example extracts the second through the fourth characters from the original text value:</a:t>
            </a:r>
            <a:endParaRPr dirty="0"/>
          </a:p>
        </p:txBody>
      </p:sp>
      <p:graphicFrame>
        <p:nvGraphicFramePr>
          <p:cNvPr id="190468" name="Object 5"/>
          <p:cNvGraphicFramePr/>
          <p:nvPr/>
        </p:nvGraphicFramePr>
        <p:xfrm>
          <a:off x="0" y="5262563"/>
          <a:ext cx="9144000" cy="1443037"/>
        </p:xfrm>
        <a:graphic>
          <a:graphicData uri="http://schemas.openxmlformats.org/presentationml/2006/ole">
            <mc:AlternateContent xmlns:mc="http://schemas.openxmlformats.org/markup-compatibility/2006">
              <mc:Choice xmlns:v="urn:schemas-microsoft-com:vml" Requires="v">
                <p:oleObj spid="_x0000_s3111" name="" r:id="rId1" imgW="2171700" imgH="342900" progId="Paint.Picture">
                  <p:embed/>
                </p:oleObj>
              </mc:Choice>
              <mc:Fallback>
                <p:oleObj name="" r:id="rId1" imgW="2171700" imgH="342900" progId="Paint.Picture">
                  <p:embed/>
                  <p:pic>
                    <p:nvPicPr>
                      <p:cNvPr id="0" name="Picture 3110"/>
                      <p:cNvPicPr/>
                      <p:nvPr/>
                    </p:nvPicPr>
                    <p:blipFill>
                      <a:blip r:embed="rId2"/>
                      <a:stretch>
                        <a:fillRect/>
                      </a:stretch>
                    </p:blipFill>
                    <p:spPr>
                      <a:xfrm>
                        <a:off x="0" y="5262563"/>
                        <a:ext cx="9144000" cy="1443037"/>
                      </a:xfrm>
                      <a:prstGeom prst="rect">
                        <a:avLst/>
                      </a:prstGeom>
                      <a:noFill/>
                      <a:ln w="38100">
                        <a:noFill/>
                        <a:miter/>
                      </a:ln>
                    </p:spPr>
                  </p:pic>
                </p:oleObj>
              </mc:Fallback>
            </mc:AlternateContent>
          </a:graphicData>
        </a:graphic>
      </p:graphicFrame>
      <p:graphicFrame>
        <p:nvGraphicFramePr>
          <p:cNvPr id="190469" name="Object 6"/>
          <p:cNvGraphicFramePr/>
          <p:nvPr/>
        </p:nvGraphicFramePr>
        <p:xfrm>
          <a:off x="0" y="3048000"/>
          <a:ext cx="9144000" cy="1143000"/>
        </p:xfrm>
        <a:graphic>
          <a:graphicData uri="http://schemas.openxmlformats.org/presentationml/2006/ole">
            <mc:AlternateContent xmlns:mc="http://schemas.openxmlformats.org/markup-compatibility/2006">
              <mc:Choice xmlns:v="urn:schemas-microsoft-com:vml" Requires="v">
                <p:oleObj spid="_x0000_s3112" name="" r:id="rId3" imgW="2819400" imgH="352425" progId="Paint.Picture">
                  <p:embed/>
                </p:oleObj>
              </mc:Choice>
              <mc:Fallback>
                <p:oleObj name="" r:id="rId3" imgW="2819400" imgH="352425" progId="Paint.Picture">
                  <p:embed/>
                  <p:pic>
                    <p:nvPicPr>
                      <p:cNvPr id="0" name="Picture 3111"/>
                      <p:cNvPicPr/>
                      <p:nvPr/>
                    </p:nvPicPr>
                    <p:blipFill>
                      <a:blip r:embed="rId4"/>
                      <a:stretch>
                        <a:fillRect/>
                      </a:stretch>
                    </p:blipFill>
                    <p:spPr>
                      <a:xfrm>
                        <a:off x="0" y="3048000"/>
                        <a:ext cx="9144000" cy="1143000"/>
                      </a:xfrm>
                      <a:prstGeom prst="rect">
                        <a:avLst/>
                      </a:prstGeom>
                      <a:noFill/>
                      <a:ln w="38100">
                        <a:noFill/>
                        <a:miter/>
                      </a:ln>
                    </p:spPr>
                  </p:pic>
                </p:oleObj>
              </mc:Fallback>
            </mc:AlternateContent>
          </a:graphicData>
        </a:graphic>
      </p:graphicFrame>
      <p:sp>
        <p:nvSpPr>
          <p:cNvPr id="190470" name="Text Box 7"/>
          <p:cNvSpPr txBox="1"/>
          <p:nvPr/>
        </p:nvSpPr>
        <p:spPr>
          <a:xfrm>
            <a:off x="0" y="25908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190471" name="Text Box 8"/>
          <p:cNvSpPr txBox="1"/>
          <p:nvPr/>
        </p:nvSpPr>
        <p:spPr>
          <a:xfrm>
            <a:off x="0" y="48768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92514" name="Rectangle 2"/>
          <p:cNvSpPr>
            <a:spLocks noGrp="1"/>
          </p:cNvSpPr>
          <p:nvPr>
            <p:ph type="ctrTitle"/>
          </p:nvPr>
        </p:nvSpPr>
        <p:spPr>
          <a:xfrm>
            <a:off x="685800" y="2286000"/>
            <a:ext cx="7772400" cy="1143000"/>
          </a:xfrm>
          <a:ln/>
        </p:spPr>
        <p:txBody>
          <a:bodyPr wrap="square" lIns="91440" tIns="45720" rIns="91440" bIns="45720" anchor="ctr"/>
          <a:p>
            <a:pPr eaLnBrk="1" hangingPunct="1"/>
            <a:r>
              <a:rPr u="sng" dirty="0">
                <a:latin typeface="+mj-lt"/>
                <a:ea typeface="+mj-ea"/>
                <a:cs typeface="+mj-cs"/>
              </a:rPr>
              <a:t>Concatenation</a:t>
            </a:r>
            <a:r>
              <a:rPr dirty="0">
                <a:latin typeface="+mj-lt"/>
                <a:ea typeface="+mj-ea"/>
                <a:cs typeface="+mj-cs"/>
              </a:rPr>
              <a:t> </a:t>
            </a:r>
            <a:br>
              <a:rPr dirty="0">
                <a:latin typeface="+mj-lt"/>
                <a:ea typeface="+mj-ea"/>
                <a:cs typeface="+mj-cs"/>
              </a:rPr>
            </a:br>
            <a:r>
              <a:rPr dirty="0">
                <a:latin typeface="+mj-lt"/>
                <a:ea typeface="+mj-ea"/>
                <a:cs typeface="+mj-cs"/>
              </a:rPr>
              <a:t>( &amp; ) and </a:t>
            </a:r>
            <a:br>
              <a:rPr dirty="0">
                <a:latin typeface="+mj-lt"/>
                <a:ea typeface="+mj-ea"/>
                <a:cs typeface="+mj-cs"/>
              </a:rPr>
            </a:br>
            <a:r>
              <a:rPr dirty="0">
                <a:latin typeface="+mj-lt"/>
                <a:ea typeface="+mj-ea"/>
                <a:cs typeface="+mj-cs"/>
              </a:rPr>
              <a:t>CONCATENATE function</a:t>
            </a:r>
            <a:endParaRPr dirty="0">
              <a:latin typeface="+mj-lt"/>
              <a:ea typeface="+mj-ea"/>
              <a:cs typeface="+mj-cs"/>
            </a:endParaRPr>
          </a:p>
        </p:txBody>
      </p:sp>
      <p:sp>
        <p:nvSpPr>
          <p:cNvPr id="192515" name="Rectangle 3"/>
          <p:cNvSpPr>
            <a:spLocks noGrp="1"/>
          </p:cNvSpPr>
          <p:nvPr>
            <p:ph type="subTitle" idx="1"/>
          </p:nvPr>
        </p:nvSpPr>
        <p:spPr>
          <a:ln/>
        </p:spPr>
        <p:txBody>
          <a:bodyPr wrap="square" lIns="91440" tIns="45720" rIns="91440" bIns="45720" anchor="t"/>
          <a:p>
            <a:pPr eaLnBrk="1" hangingPunct="1"/>
            <a:endParaRPr dirty="0">
              <a:latin typeface="+mn-lt"/>
              <a:ea typeface="+mn-ea"/>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94562" name="Rectangle 2"/>
          <p:cNvSpPr>
            <a:spLocks noGrp="1"/>
          </p:cNvSpPr>
          <p:nvPr>
            <p:ph type="title"/>
          </p:nvPr>
        </p:nvSpPr>
        <p:spPr>
          <a:ln/>
        </p:spPr>
        <p:txBody>
          <a:bodyPr wrap="square" lIns="91440" tIns="45720" rIns="91440" bIns="45720" anchor="ctr"/>
          <a:p>
            <a:pPr eaLnBrk="1" hangingPunct="1"/>
            <a:r>
              <a:rPr dirty="0"/>
              <a:t>Concatenation (&amp;)</a:t>
            </a:r>
            <a:endParaRPr dirty="0"/>
          </a:p>
        </p:txBody>
      </p:sp>
      <p:sp>
        <p:nvSpPr>
          <p:cNvPr id="194563" name="Rectangle 3"/>
          <p:cNvSpPr>
            <a:spLocks noGrp="1"/>
          </p:cNvSpPr>
          <p:nvPr>
            <p:ph idx="1"/>
          </p:nvPr>
        </p:nvSpPr>
        <p:spPr>
          <a:xfrm>
            <a:off x="304800" y="1447800"/>
            <a:ext cx="8839200" cy="763588"/>
          </a:xfrm>
          <a:ln/>
        </p:spPr>
        <p:txBody>
          <a:bodyPr wrap="square" lIns="91440" tIns="45720" rIns="91440" bIns="45720" anchor="t"/>
          <a:p>
            <a:pPr eaLnBrk="1" hangingPunct="1"/>
            <a:r>
              <a:rPr sz="2400" dirty="0"/>
              <a:t>Use &amp; to combine (or concatenate) two different text values</a:t>
            </a:r>
            <a:endParaRPr sz="2400" dirty="0"/>
          </a:p>
        </p:txBody>
      </p:sp>
      <p:sp>
        <p:nvSpPr>
          <p:cNvPr id="194564" name="Text Box 6"/>
          <p:cNvSpPr txBox="1"/>
          <p:nvPr/>
        </p:nvSpPr>
        <p:spPr>
          <a:xfrm>
            <a:off x="0" y="25908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194565" name="Text Box 7"/>
          <p:cNvSpPr txBox="1"/>
          <p:nvPr/>
        </p:nvSpPr>
        <p:spPr>
          <a:xfrm>
            <a:off x="0" y="48768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pic>
        <p:nvPicPr>
          <p:cNvPr id="194566" name="Picture 8"/>
          <p:cNvPicPr>
            <a:picLocks noChangeAspect="1"/>
          </p:cNvPicPr>
          <p:nvPr/>
        </p:nvPicPr>
        <p:blipFill>
          <a:blip r:embed="rId1"/>
          <a:stretch>
            <a:fillRect/>
          </a:stretch>
        </p:blipFill>
        <p:spPr>
          <a:xfrm>
            <a:off x="0" y="2971800"/>
            <a:ext cx="8839200" cy="1555750"/>
          </a:xfrm>
          <a:prstGeom prst="rect">
            <a:avLst/>
          </a:prstGeom>
          <a:noFill/>
          <a:ln w="9525">
            <a:noFill/>
          </a:ln>
        </p:spPr>
      </p:pic>
      <p:pic>
        <p:nvPicPr>
          <p:cNvPr id="194567" name="Picture 9"/>
          <p:cNvPicPr>
            <a:picLocks noChangeAspect="1"/>
          </p:cNvPicPr>
          <p:nvPr/>
        </p:nvPicPr>
        <p:blipFill>
          <a:blip r:embed="rId2"/>
          <a:stretch>
            <a:fillRect/>
          </a:stretch>
        </p:blipFill>
        <p:spPr>
          <a:xfrm>
            <a:off x="33338" y="5334000"/>
            <a:ext cx="5224462" cy="1512888"/>
          </a:xfrm>
          <a:prstGeom prst="rect">
            <a:avLst/>
          </a:prstGeom>
          <a:noFill/>
          <a:ln w="9525">
            <a:noFill/>
          </a:ln>
        </p:spPr>
      </p:pic>
      <p:sp>
        <p:nvSpPr>
          <p:cNvPr id="194568" name="Oval 10"/>
          <p:cNvSpPr/>
          <p:nvPr/>
        </p:nvSpPr>
        <p:spPr>
          <a:xfrm>
            <a:off x="6553200" y="3352800"/>
            <a:ext cx="1447800" cy="19050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194569" name="Oval 11"/>
          <p:cNvSpPr/>
          <p:nvPr/>
        </p:nvSpPr>
        <p:spPr>
          <a:xfrm>
            <a:off x="3276600" y="5562600"/>
            <a:ext cx="2133600" cy="1295400"/>
          </a:xfrm>
          <a:prstGeom prst="ellipse">
            <a:avLst/>
          </a:prstGeom>
          <a:noFill/>
          <a:ln w="31750"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194570" name="Line 12"/>
          <p:cNvSpPr/>
          <p:nvPr/>
        </p:nvSpPr>
        <p:spPr>
          <a:xfrm>
            <a:off x="5410200" y="2133600"/>
            <a:ext cx="1371600" cy="14478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94571" name="Line 13"/>
          <p:cNvSpPr/>
          <p:nvPr/>
        </p:nvSpPr>
        <p:spPr>
          <a:xfrm flipH="1">
            <a:off x="3962400" y="2057400"/>
            <a:ext cx="1066800" cy="35052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94572" name="Text Box 15"/>
          <p:cNvSpPr txBox="1"/>
          <p:nvPr/>
        </p:nvSpPr>
        <p:spPr>
          <a:xfrm>
            <a:off x="6324600" y="5789613"/>
            <a:ext cx="2514600" cy="947737"/>
          </a:xfrm>
          <a:prstGeom prst="rect">
            <a:avLst/>
          </a:prstGeom>
          <a:noFill/>
          <a:ln w="31750" cap="flat" cmpd="sng">
            <a:solidFill>
              <a:schemeClr val="tx1"/>
            </a:solidFill>
            <a:prstDash val="solid"/>
            <a:miter/>
            <a:headEnd type="none" w="med" len="med"/>
            <a:tailEnd type="none" w="med" len="med"/>
          </a:ln>
        </p:spPr>
        <p:txBody>
          <a:bodyPr anchor="t">
            <a:spAutoFit/>
          </a:bodyPr>
          <a:p>
            <a:r>
              <a:rPr sz="1800" dirty="0">
                <a:latin typeface="Times New Roman" panose="02020603050405020304" pitchFamily="18" charset="0"/>
              </a:rPr>
              <a:t>Notice that there is no space between the two values</a:t>
            </a:r>
            <a:endParaRPr sz="1800" dirty="0">
              <a:latin typeface="Times New Roman" panose="02020603050405020304" pitchFamily="18" charset="0"/>
            </a:endParaRPr>
          </a:p>
        </p:txBody>
      </p:sp>
      <p:sp>
        <p:nvSpPr>
          <p:cNvPr id="194573" name="Line 16"/>
          <p:cNvSpPr/>
          <p:nvPr/>
        </p:nvSpPr>
        <p:spPr>
          <a:xfrm>
            <a:off x="4572000" y="6019800"/>
            <a:ext cx="1676400" cy="0"/>
          </a:xfrm>
          <a:prstGeom prst="line">
            <a:avLst/>
          </a:prstGeom>
          <a:ln w="50800" cap="flat" cmpd="sng">
            <a:solidFill>
              <a:schemeClr val="accent1"/>
            </a:solidFill>
            <a:prstDash val="solid"/>
            <a:round/>
            <a:headEnd type="triangl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96610" name="Rectangle 2"/>
          <p:cNvSpPr>
            <a:spLocks noGrp="1"/>
          </p:cNvSpPr>
          <p:nvPr>
            <p:ph type="title"/>
          </p:nvPr>
        </p:nvSpPr>
        <p:spPr>
          <a:xfrm>
            <a:off x="0" y="76200"/>
            <a:ext cx="9144000" cy="668338"/>
          </a:xfrm>
          <a:ln/>
        </p:spPr>
        <p:txBody>
          <a:bodyPr wrap="square" lIns="91440" tIns="45720" rIns="91440" bIns="45720" anchor="ctr"/>
          <a:p>
            <a:pPr eaLnBrk="1" hangingPunct="1"/>
            <a:r>
              <a:rPr dirty="0"/>
              <a:t>Concatenate many values</a:t>
            </a:r>
            <a:endParaRPr dirty="0"/>
          </a:p>
        </p:txBody>
      </p:sp>
      <p:sp>
        <p:nvSpPr>
          <p:cNvPr id="196611" name="Rectangle 3"/>
          <p:cNvSpPr>
            <a:spLocks noGrp="1"/>
          </p:cNvSpPr>
          <p:nvPr>
            <p:ph idx="1"/>
          </p:nvPr>
        </p:nvSpPr>
        <p:spPr>
          <a:xfrm>
            <a:off x="304800" y="962025"/>
            <a:ext cx="8839200" cy="5895975"/>
          </a:xfrm>
          <a:ln/>
        </p:spPr>
        <p:txBody>
          <a:bodyPr wrap="square" lIns="91440" tIns="45720" rIns="91440" bIns="45720" anchor="t"/>
          <a:p>
            <a:pPr eaLnBrk="1" hangingPunct="1"/>
            <a:r>
              <a:rPr dirty="0"/>
              <a:t>You may concatenate many values together</a:t>
            </a:r>
            <a:endParaRPr dirty="0"/>
          </a:p>
        </p:txBody>
      </p:sp>
      <p:graphicFrame>
        <p:nvGraphicFramePr>
          <p:cNvPr id="196612" name="Object 5"/>
          <p:cNvGraphicFramePr/>
          <p:nvPr/>
        </p:nvGraphicFramePr>
        <p:xfrm>
          <a:off x="533400" y="5086350"/>
          <a:ext cx="7239000" cy="1771650"/>
        </p:xfrm>
        <a:graphic>
          <a:graphicData uri="http://schemas.openxmlformats.org/presentationml/2006/ole">
            <mc:AlternateContent xmlns:mc="http://schemas.openxmlformats.org/markup-compatibility/2006">
              <mc:Choice xmlns:v="urn:schemas-microsoft-com:vml" Requires="v">
                <p:oleObj spid="_x0000_s3113" name="" r:id="rId1" imgW="3267075" imgH="800100" progId="Paint.Picture">
                  <p:embed/>
                </p:oleObj>
              </mc:Choice>
              <mc:Fallback>
                <p:oleObj name="" r:id="rId1" imgW="3267075" imgH="800100" progId="Paint.Picture">
                  <p:embed/>
                  <p:pic>
                    <p:nvPicPr>
                      <p:cNvPr id="0" name="Picture 3112"/>
                      <p:cNvPicPr/>
                      <p:nvPr/>
                    </p:nvPicPr>
                    <p:blipFill>
                      <a:blip r:embed="rId2"/>
                      <a:stretch>
                        <a:fillRect/>
                      </a:stretch>
                    </p:blipFill>
                    <p:spPr>
                      <a:xfrm>
                        <a:off x="533400" y="5086350"/>
                        <a:ext cx="7239000" cy="1771650"/>
                      </a:xfrm>
                      <a:prstGeom prst="rect">
                        <a:avLst/>
                      </a:prstGeom>
                      <a:noFill/>
                      <a:ln w="38100">
                        <a:noFill/>
                        <a:miter/>
                      </a:ln>
                    </p:spPr>
                  </p:pic>
                </p:oleObj>
              </mc:Fallback>
            </mc:AlternateContent>
          </a:graphicData>
        </a:graphic>
      </p:graphicFrame>
      <p:graphicFrame>
        <p:nvGraphicFramePr>
          <p:cNvPr id="196613" name="Object 6"/>
          <p:cNvGraphicFramePr/>
          <p:nvPr/>
        </p:nvGraphicFramePr>
        <p:xfrm>
          <a:off x="457200" y="2590800"/>
          <a:ext cx="6477000" cy="1976438"/>
        </p:xfrm>
        <a:graphic>
          <a:graphicData uri="http://schemas.openxmlformats.org/presentationml/2006/ole">
            <mc:AlternateContent xmlns:mc="http://schemas.openxmlformats.org/markup-compatibility/2006">
              <mc:Choice xmlns:v="urn:schemas-microsoft-com:vml" Requires="v">
                <p:oleObj spid="_x0000_s3114" name="" r:id="rId3" imgW="2809875" imgH="857250" progId="Paint.Picture">
                  <p:embed/>
                </p:oleObj>
              </mc:Choice>
              <mc:Fallback>
                <p:oleObj name="" r:id="rId3" imgW="2809875" imgH="857250" progId="Paint.Picture">
                  <p:embed/>
                  <p:pic>
                    <p:nvPicPr>
                      <p:cNvPr id="0" name="Picture 3113"/>
                      <p:cNvPicPr/>
                      <p:nvPr/>
                    </p:nvPicPr>
                    <p:blipFill>
                      <a:blip r:embed="rId4"/>
                      <a:stretch>
                        <a:fillRect/>
                      </a:stretch>
                    </p:blipFill>
                    <p:spPr>
                      <a:xfrm>
                        <a:off x="457200" y="2590800"/>
                        <a:ext cx="6477000" cy="1976438"/>
                      </a:xfrm>
                      <a:prstGeom prst="rect">
                        <a:avLst/>
                      </a:prstGeom>
                      <a:noFill/>
                      <a:ln w="38100">
                        <a:noFill/>
                        <a:miter/>
                      </a:ln>
                    </p:spPr>
                  </p:pic>
                </p:oleObj>
              </mc:Fallback>
            </mc:AlternateContent>
          </a:graphicData>
        </a:graphic>
      </p:graphicFrame>
      <p:sp>
        <p:nvSpPr>
          <p:cNvPr id="196614" name="Text Box 7"/>
          <p:cNvSpPr txBox="1"/>
          <p:nvPr/>
        </p:nvSpPr>
        <p:spPr>
          <a:xfrm>
            <a:off x="3314700" y="1730375"/>
            <a:ext cx="2670175" cy="457200"/>
          </a:xfrm>
          <a:prstGeom prst="rect">
            <a:avLst/>
          </a:prstGeom>
          <a:noFill/>
          <a:ln w="31750">
            <a:noFill/>
          </a:ln>
        </p:spPr>
        <p:txBody>
          <a:bodyPr wrap="square"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196615" name="Text Box 8"/>
          <p:cNvSpPr txBox="1"/>
          <p:nvPr/>
        </p:nvSpPr>
        <p:spPr>
          <a:xfrm>
            <a:off x="0" y="46482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
        <p:nvSpPr>
          <p:cNvPr id="196616" name="Oval 9"/>
          <p:cNvSpPr/>
          <p:nvPr/>
        </p:nvSpPr>
        <p:spPr>
          <a:xfrm>
            <a:off x="4724400" y="3200400"/>
            <a:ext cx="2514600" cy="17526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196617" name="Line 10"/>
          <p:cNvSpPr/>
          <p:nvPr/>
        </p:nvSpPr>
        <p:spPr>
          <a:xfrm>
            <a:off x="5257800" y="2016125"/>
            <a:ext cx="965200" cy="1235075"/>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196618" name="Oval 11"/>
          <p:cNvSpPr/>
          <p:nvPr/>
        </p:nvSpPr>
        <p:spPr>
          <a:xfrm>
            <a:off x="4191000" y="5257800"/>
            <a:ext cx="3962400" cy="16002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196619" name="Line 12"/>
          <p:cNvSpPr/>
          <p:nvPr/>
        </p:nvSpPr>
        <p:spPr>
          <a:xfrm>
            <a:off x="2171700" y="4968875"/>
            <a:ext cx="2709863" cy="50165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198658" name="Rectangle 2"/>
          <p:cNvSpPr>
            <a:spLocks noGrp="1"/>
          </p:cNvSpPr>
          <p:nvPr>
            <p:ph type="title"/>
          </p:nvPr>
        </p:nvSpPr>
        <p:spPr>
          <a:ln/>
        </p:spPr>
        <p:txBody>
          <a:bodyPr wrap="square" lIns="91440" tIns="45720" rIns="91440" bIns="45720" anchor="ctr"/>
          <a:p>
            <a:pPr eaLnBrk="1" hangingPunct="1"/>
            <a:r>
              <a:rPr dirty="0"/>
              <a:t>Concatenation with "literal" values</a:t>
            </a:r>
            <a:endParaRPr dirty="0"/>
          </a:p>
        </p:txBody>
      </p:sp>
      <p:sp>
        <p:nvSpPr>
          <p:cNvPr id="198659" name="Rectangle 3"/>
          <p:cNvSpPr>
            <a:spLocks noGrp="1"/>
          </p:cNvSpPr>
          <p:nvPr>
            <p:ph idx="1"/>
          </p:nvPr>
        </p:nvSpPr>
        <p:spPr>
          <a:xfrm>
            <a:off x="304800" y="1239838"/>
            <a:ext cx="8839200" cy="5410200"/>
          </a:xfrm>
          <a:ln/>
        </p:spPr>
        <p:txBody>
          <a:bodyPr wrap="square" lIns="91440" tIns="45720" rIns="91440" bIns="45720" anchor="t"/>
          <a:p>
            <a:pPr eaLnBrk="1" hangingPunct="1"/>
            <a:r>
              <a:rPr sz="2400" dirty="0"/>
              <a:t>You can also concatenate "literal" values. </a:t>
            </a:r>
            <a:endParaRPr sz="2400" dirty="0"/>
          </a:p>
          <a:p>
            <a:pPr eaLnBrk="1" hangingPunct="1"/>
            <a:r>
              <a:rPr sz="2400" dirty="0"/>
              <a:t>You must include the literal values inside quotes</a:t>
            </a:r>
            <a:endParaRPr sz="2400" dirty="0"/>
          </a:p>
          <a:p>
            <a:pPr eaLnBrk="1" hangingPunct="1"/>
            <a:r>
              <a:rPr sz="2400" dirty="0"/>
              <a:t>For example to display spaces in the "full name" in the previous example you could use the following formula. Each space that you want to display must be included in quotes.</a:t>
            </a:r>
            <a:br>
              <a:rPr sz="2400" dirty="0"/>
            </a:br>
            <a:br>
              <a:rPr dirty="0"/>
            </a:br>
            <a:r>
              <a:rPr dirty="0"/>
              <a:t>	=A2&amp;" "&amp;B2&amp;" "&amp;C2</a:t>
            </a:r>
            <a:br>
              <a:rPr dirty="0"/>
            </a:br>
            <a:r>
              <a:rPr dirty="0"/>
              <a:t>	</a:t>
            </a:r>
            <a:r>
              <a:rPr sz="2800" dirty="0"/>
              <a:t>(Don't forget any of the &amp;'s )</a:t>
            </a:r>
            <a:endParaRPr sz="2800" dirty="0"/>
          </a:p>
          <a:p>
            <a:pPr eaLnBrk="1" hangingPunct="1"/>
            <a:r>
              <a:rPr dirty="0"/>
              <a:t>See next slide ...</a:t>
            </a:r>
            <a:endParaRPr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200706" name="Object 17"/>
          <p:cNvGraphicFramePr/>
          <p:nvPr/>
        </p:nvGraphicFramePr>
        <p:xfrm>
          <a:off x="381000" y="2590800"/>
          <a:ext cx="7848600" cy="2057400"/>
        </p:xfrm>
        <a:graphic>
          <a:graphicData uri="http://schemas.openxmlformats.org/presentationml/2006/ole">
            <mc:AlternateContent xmlns:mc="http://schemas.openxmlformats.org/markup-compatibility/2006">
              <mc:Choice xmlns:v="urn:schemas-microsoft-com:vml" Requires="v">
                <p:oleObj spid="_x0000_s3115" name="" r:id="rId1" imgW="3162300" imgH="828675" progId="Paint.Picture">
                  <p:embed/>
                </p:oleObj>
              </mc:Choice>
              <mc:Fallback>
                <p:oleObj name="" r:id="rId1" imgW="3162300" imgH="828675" progId="Paint.Picture">
                  <p:embed/>
                  <p:pic>
                    <p:nvPicPr>
                      <p:cNvPr id="0" name="Picture 3114"/>
                      <p:cNvPicPr/>
                      <p:nvPr/>
                    </p:nvPicPr>
                    <p:blipFill>
                      <a:blip r:embed="rId2"/>
                      <a:stretch>
                        <a:fillRect/>
                      </a:stretch>
                    </p:blipFill>
                    <p:spPr>
                      <a:xfrm>
                        <a:off x="381000" y="2590800"/>
                        <a:ext cx="7848600" cy="2057400"/>
                      </a:xfrm>
                      <a:prstGeom prst="rect">
                        <a:avLst/>
                      </a:prstGeom>
                      <a:noFill/>
                      <a:ln w="38100">
                        <a:noFill/>
                        <a:miter/>
                      </a:ln>
                    </p:spPr>
                  </p:pic>
                </p:oleObj>
              </mc:Fallback>
            </mc:AlternateContent>
          </a:graphicData>
        </a:graphic>
      </p:graphicFrame>
      <p:pic>
        <p:nvPicPr>
          <p:cNvPr id="200707" name="Picture 16"/>
          <p:cNvPicPr>
            <a:picLocks noChangeAspect="1"/>
          </p:cNvPicPr>
          <p:nvPr/>
        </p:nvPicPr>
        <p:blipFill>
          <a:blip r:embed="rId3"/>
          <a:stretch>
            <a:fillRect/>
          </a:stretch>
        </p:blipFill>
        <p:spPr>
          <a:xfrm>
            <a:off x="461963" y="4956175"/>
            <a:ext cx="7539037" cy="1825625"/>
          </a:xfrm>
          <a:prstGeom prst="rect">
            <a:avLst/>
          </a:prstGeom>
          <a:noFill/>
          <a:ln w="9525">
            <a:noFill/>
          </a:ln>
        </p:spPr>
      </p:pic>
      <p:sp>
        <p:nvSpPr>
          <p:cNvPr id="200708" name="Rectangle 2"/>
          <p:cNvSpPr>
            <a:spLocks noGrp="1"/>
          </p:cNvSpPr>
          <p:nvPr>
            <p:ph type="title"/>
          </p:nvPr>
        </p:nvSpPr>
        <p:spPr>
          <a:ln/>
        </p:spPr>
        <p:txBody>
          <a:bodyPr wrap="square" lIns="91440" tIns="45720" rIns="91440" bIns="45720" anchor="ctr"/>
          <a:p>
            <a:pPr eaLnBrk="1" hangingPunct="1"/>
            <a:r>
              <a:rPr dirty="0"/>
              <a:t>Concatenating spaces - Example</a:t>
            </a:r>
            <a:endParaRPr dirty="0"/>
          </a:p>
        </p:txBody>
      </p:sp>
      <p:sp>
        <p:nvSpPr>
          <p:cNvPr id="200709" name="Rectangle 3"/>
          <p:cNvSpPr>
            <a:spLocks noGrp="1"/>
          </p:cNvSpPr>
          <p:nvPr>
            <p:ph idx="1"/>
          </p:nvPr>
        </p:nvSpPr>
        <p:spPr>
          <a:ln/>
        </p:spPr>
        <p:txBody>
          <a:bodyPr wrap="square" lIns="91440" tIns="45720" rIns="91440" bIns="45720" anchor="t"/>
          <a:p>
            <a:pPr eaLnBrk="1" hangingPunct="1"/>
            <a:r>
              <a:rPr dirty="0"/>
              <a:t>You can concatenate spaces into a formula</a:t>
            </a:r>
            <a:endParaRPr dirty="0"/>
          </a:p>
        </p:txBody>
      </p:sp>
      <p:sp>
        <p:nvSpPr>
          <p:cNvPr id="200710" name="Text Box 7"/>
          <p:cNvSpPr txBox="1"/>
          <p:nvPr/>
        </p:nvSpPr>
        <p:spPr>
          <a:xfrm>
            <a:off x="0" y="21336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200711" name="Text Box 8"/>
          <p:cNvSpPr txBox="1"/>
          <p:nvPr/>
        </p:nvSpPr>
        <p:spPr>
          <a:xfrm>
            <a:off x="0" y="46482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
        <p:nvSpPr>
          <p:cNvPr id="200712" name="Line 10"/>
          <p:cNvSpPr/>
          <p:nvPr/>
        </p:nvSpPr>
        <p:spPr>
          <a:xfrm>
            <a:off x="4876800" y="1981200"/>
            <a:ext cx="1447800" cy="13716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00713" name="Line 12"/>
          <p:cNvSpPr/>
          <p:nvPr/>
        </p:nvSpPr>
        <p:spPr>
          <a:xfrm flipH="1">
            <a:off x="7239000" y="5105400"/>
            <a:ext cx="914400" cy="6858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00714" name="Oval 18"/>
          <p:cNvSpPr/>
          <p:nvPr/>
        </p:nvSpPr>
        <p:spPr>
          <a:xfrm>
            <a:off x="5715000" y="3276600"/>
            <a:ext cx="914400" cy="6858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00715" name="Oval 19"/>
          <p:cNvSpPr/>
          <p:nvPr/>
        </p:nvSpPr>
        <p:spPr>
          <a:xfrm>
            <a:off x="6858000" y="3352800"/>
            <a:ext cx="838200" cy="5334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00716" name="Line 20"/>
          <p:cNvSpPr/>
          <p:nvPr/>
        </p:nvSpPr>
        <p:spPr>
          <a:xfrm>
            <a:off x="5257800" y="1981200"/>
            <a:ext cx="1981200" cy="1371600"/>
          </a:xfrm>
          <a:prstGeom prst="line">
            <a:avLst/>
          </a:prstGeom>
          <a:ln w="31750" cap="flat" cmpd="sng">
            <a:solidFill>
              <a:srgbClr val="FF0000"/>
            </a:solidFill>
            <a:prstDash val="solid"/>
            <a:round/>
            <a:headEnd type="non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00717" name="Oval 21"/>
          <p:cNvSpPr/>
          <p:nvPr/>
        </p:nvSpPr>
        <p:spPr>
          <a:xfrm>
            <a:off x="4419600" y="5562600"/>
            <a:ext cx="3200400" cy="1295400"/>
          </a:xfrm>
          <a:prstGeom prst="ellipse">
            <a:avLst/>
          </a:prstGeom>
          <a:noFill/>
          <a:ln w="31750" cap="flat" cmpd="sng">
            <a:solidFill>
              <a:srgbClr val="FF0000"/>
            </a:solidFill>
            <a:prstDash val="solid"/>
            <a:round/>
            <a:headEnd type="none" w="med" len="med"/>
            <a:tailEnd type="none" w="med" len="med"/>
          </a:ln>
        </p:spPr>
        <p:txBody>
          <a:bodyPr anchor="ctr">
            <a:spAutoFit/>
          </a:bodyPr>
          <a:p>
            <a:endParaRPr sz="1800" dirty="0">
              <a:latin typeface="Times New Roman" panose="02020603050405020304" pitchFamily="18" charset="0"/>
            </a:endParaRPr>
          </a:p>
        </p:txBody>
      </p:sp>
      <p:sp>
        <p:nvSpPr>
          <p:cNvPr id="200718" name="Text Box 22"/>
          <p:cNvSpPr txBox="1"/>
          <p:nvPr/>
        </p:nvSpPr>
        <p:spPr>
          <a:xfrm>
            <a:off x="8077200" y="4724400"/>
            <a:ext cx="1066800" cy="1038225"/>
          </a:xfrm>
          <a:prstGeom prst="rect">
            <a:avLst/>
          </a:prstGeom>
          <a:noFill/>
          <a:ln w="31750" cap="flat" cmpd="sng">
            <a:solidFill>
              <a:schemeClr val="tx1"/>
            </a:solidFill>
            <a:prstDash val="solid"/>
            <a:miter/>
            <a:headEnd type="none" w="med" len="med"/>
            <a:tailEnd type="none" w="med" len="med"/>
          </a:ln>
        </p:spPr>
        <p:txBody>
          <a:bodyPr anchor="t">
            <a:spAutoFit/>
          </a:bodyPr>
          <a:p>
            <a:r>
              <a:rPr sz="2000" dirty="0">
                <a:latin typeface="Times New Roman" panose="02020603050405020304" pitchFamily="18" charset="0"/>
              </a:rPr>
              <a:t>values contain spaces</a:t>
            </a:r>
            <a:endParaRPr sz="2000"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02754" name="Rectangle 2"/>
          <p:cNvSpPr>
            <a:spLocks noGrp="1"/>
          </p:cNvSpPr>
          <p:nvPr>
            <p:ph type="title"/>
          </p:nvPr>
        </p:nvSpPr>
        <p:spPr>
          <a:ln/>
        </p:spPr>
        <p:txBody>
          <a:bodyPr wrap="square" lIns="91440" tIns="45720" rIns="91440" bIns="45720" anchor="ctr"/>
          <a:p>
            <a:pPr eaLnBrk="1" hangingPunct="1"/>
            <a:r>
              <a:rPr dirty="0"/>
              <a:t>LEFT( ) with &amp; in same formula</a:t>
            </a:r>
            <a:endParaRPr dirty="0"/>
          </a:p>
        </p:txBody>
      </p:sp>
      <p:sp>
        <p:nvSpPr>
          <p:cNvPr id="202755" name="Rectangle 3"/>
          <p:cNvSpPr>
            <a:spLocks noGrp="1"/>
          </p:cNvSpPr>
          <p:nvPr>
            <p:ph idx="1"/>
          </p:nvPr>
        </p:nvSpPr>
        <p:spPr>
          <a:xfrm>
            <a:off x="304800" y="1066800"/>
            <a:ext cx="8839200" cy="5791200"/>
          </a:xfrm>
          <a:ln/>
        </p:spPr>
        <p:txBody>
          <a:bodyPr wrap="square" lIns="91440" tIns="45720" rIns="91440" bIns="45720" anchor="t"/>
          <a:p>
            <a:pPr eaLnBrk="1" hangingPunct="1"/>
            <a:r>
              <a:rPr dirty="0"/>
              <a:t>You can combine the results of different function calls with concatenation.</a:t>
            </a:r>
            <a:endParaRPr dirty="0"/>
          </a:p>
        </p:txBody>
      </p:sp>
      <p:graphicFrame>
        <p:nvGraphicFramePr>
          <p:cNvPr id="202756" name="Object 4"/>
          <p:cNvGraphicFramePr/>
          <p:nvPr/>
        </p:nvGraphicFramePr>
        <p:xfrm>
          <a:off x="0" y="5105400"/>
          <a:ext cx="4038600" cy="1770063"/>
        </p:xfrm>
        <a:graphic>
          <a:graphicData uri="http://schemas.openxmlformats.org/presentationml/2006/ole">
            <mc:AlternateContent xmlns:mc="http://schemas.openxmlformats.org/markup-compatibility/2006">
              <mc:Choice xmlns:v="urn:schemas-microsoft-com:vml" Requires="v">
                <p:oleObj spid="_x0000_s3116" name="" r:id="rId1" imgW="2000250" imgH="876300" progId="Paint.Picture">
                  <p:embed/>
                </p:oleObj>
              </mc:Choice>
              <mc:Fallback>
                <p:oleObj name="" r:id="rId1" imgW="2000250" imgH="876300" progId="Paint.Picture">
                  <p:embed/>
                  <p:pic>
                    <p:nvPicPr>
                      <p:cNvPr id="0" name="Picture 3115"/>
                      <p:cNvPicPr/>
                      <p:nvPr/>
                    </p:nvPicPr>
                    <p:blipFill>
                      <a:blip r:embed="rId2"/>
                      <a:stretch>
                        <a:fillRect/>
                      </a:stretch>
                    </p:blipFill>
                    <p:spPr>
                      <a:xfrm>
                        <a:off x="0" y="5105400"/>
                        <a:ext cx="4038600" cy="1770063"/>
                      </a:xfrm>
                      <a:prstGeom prst="rect">
                        <a:avLst/>
                      </a:prstGeom>
                      <a:noFill/>
                      <a:ln w="38100">
                        <a:noFill/>
                        <a:miter/>
                      </a:ln>
                    </p:spPr>
                  </p:pic>
                </p:oleObj>
              </mc:Fallback>
            </mc:AlternateContent>
          </a:graphicData>
        </a:graphic>
      </p:graphicFrame>
      <p:graphicFrame>
        <p:nvGraphicFramePr>
          <p:cNvPr id="202757" name="Object 6"/>
          <p:cNvGraphicFramePr/>
          <p:nvPr/>
        </p:nvGraphicFramePr>
        <p:xfrm>
          <a:off x="0" y="2514600"/>
          <a:ext cx="6858000" cy="2178050"/>
        </p:xfrm>
        <a:graphic>
          <a:graphicData uri="http://schemas.openxmlformats.org/presentationml/2006/ole">
            <mc:AlternateContent xmlns:mc="http://schemas.openxmlformats.org/markup-compatibility/2006">
              <mc:Choice xmlns:v="urn:schemas-microsoft-com:vml" Requires="v">
                <p:oleObj spid="_x0000_s3117" name="" r:id="rId3" imgW="2638425" imgH="838200" progId="Paint.Picture">
                  <p:embed/>
                </p:oleObj>
              </mc:Choice>
              <mc:Fallback>
                <p:oleObj name="" r:id="rId3" imgW="2638425" imgH="838200" progId="Paint.Picture">
                  <p:embed/>
                  <p:pic>
                    <p:nvPicPr>
                      <p:cNvPr id="0" name="Picture 3116"/>
                      <p:cNvPicPr/>
                      <p:nvPr/>
                    </p:nvPicPr>
                    <p:blipFill>
                      <a:blip r:embed="rId4"/>
                      <a:stretch>
                        <a:fillRect/>
                      </a:stretch>
                    </p:blipFill>
                    <p:spPr>
                      <a:xfrm>
                        <a:off x="0" y="2514600"/>
                        <a:ext cx="6858000" cy="2178050"/>
                      </a:xfrm>
                      <a:prstGeom prst="rect">
                        <a:avLst/>
                      </a:prstGeom>
                      <a:noFill/>
                      <a:ln w="38100">
                        <a:noFill/>
                        <a:miter/>
                      </a:ln>
                    </p:spPr>
                  </p:pic>
                </p:oleObj>
              </mc:Fallback>
            </mc:AlternateContent>
          </a:graphicData>
        </a:graphic>
      </p:graphicFrame>
      <p:sp>
        <p:nvSpPr>
          <p:cNvPr id="202758" name="Text Box 7"/>
          <p:cNvSpPr txBox="1"/>
          <p:nvPr/>
        </p:nvSpPr>
        <p:spPr>
          <a:xfrm>
            <a:off x="0" y="21336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202759" name="Text Box 8"/>
          <p:cNvSpPr txBox="1"/>
          <p:nvPr/>
        </p:nvSpPr>
        <p:spPr>
          <a:xfrm>
            <a:off x="0" y="46482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graphicFrame>
        <p:nvGraphicFramePr>
          <p:cNvPr id="204802" name="Object 9"/>
          <p:cNvGraphicFramePr/>
          <p:nvPr/>
        </p:nvGraphicFramePr>
        <p:xfrm>
          <a:off x="76200" y="4953000"/>
          <a:ext cx="4495800" cy="1858963"/>
        </p:xfrm>
        <a:graphic>
          <a:graphicData uri="http://schemas.openxmlformats.org/presentationml/2006/ole">
            <mc:AlternateContent xmlns:mc="http://schemas.openxmlformats.org/markup-compatibility/2006">
              <mc:Choice xmlns:v="urn:schemas-microsoft-com:vml" Requires="v">
                <p:oleObj spid="_x0000_s3118" name="" r:id="rId1" imgW="1981200" imgH="819150" progId="Paint.Picture">
                  <p:embed/>
                </p:oleObj>
              </mc:Choice>
              <mc:Fallback>
                <p:oleObj name="" r:id="rId1" imgW="1981200" imgH="819150" progId="Paint.Picture">
                  <p:embed/>
                  <p:pic>
                    <p:nvPicPr>
                      <p:cNvPr id="0" name="Picture 3117"/>
                      <p:cNvPicPr/>
                      <p:nvPr/>
                    </p:nvPicPr>
                    <p:blipFill>
                      <a:blip r:embed="rId2"/>
                      <a:stretch>
                        <a:fillRect/>
                      </a:stretch>
                    </p:blipFill>
                    <p:spPr>
                      <a:xfrm>
                        <a:off x="76200" y="4953000"/>
                        <a:ext cx="4495800" cy="1858963"/>
                      </a:xfrm>
                      <a:prstGeom prst="rect">
                        <a:avLst/>
                      </a:prstGeom>
                      <a:noFill/>
                      <a:ln w="38100">
                        <a:noFill/>
                        <a:miter/>
                      </a:ln>
                    </p:spPr>
                  </p:pic>
                </p:oleObj>
              </mc:Fallback>
            </mc:AlternateContent>
          </a:graphicData>
        </a:graphic>
      </p:graphicFrame>
      <p:sp>
        <p:nvSpPr>
          <p:cNvPr id="204803" name="Rectangle 2"/>
          <p:cNvSpPr>
            <a:spLocks noGrp="1"/>
          </p:cNvSpPr>
          <p:nvPr>
            <p:ph type="title"/>
          </p:nvPr>
        </p:nvSpPr>
        <p:spPr>
          <a:ln/>
        </p:spPr>
        <p:txBody>
          <a:bodyPr wrap="square" lIns="91440" tIns="45720" rIns="91440" bIns="45720" anchor="ctr"/>
          <a:p>
            <a:pPr eaLnBrk="1" hangingPunct="1"/>
            <a:r>
              <a:rPr dirty="0"/>
              <a:t>Putting it all together</a:t>
            </a:r>
            <a:endParaRPr dirty="0"/>
          </a:p>
        </p:txBody>
      </p:sp>
      <p:sp>
        <p:nvSpPr>
          <p:cNvPr id="204804" name="Rectangle 3"/>
          <p:cNvSpPr>
            <a:spLocks noGrp="1"/>
          </p:cNvSpPr>
          <p:nvPr>
            <p:ph idx="1"/>
          </p:nvPr>
        </p:nvSpPr>
        <p:spPr>
          <a:xfrm>
            <a:off x="304800" y="1066800"/>
            <a:ext cx="8839200" cy="5791200"/>
          </a:xfrm>
          <a:ln/>
        </p:spPr>
        <p:txBody>
          <a:bodyPr wrap="square" lIns="91440" tIns="45720" rIns="91440" bIns="45720" anchor="t"/>
          <a:p>
            <a:pPr eaLnBrk="1" hangingPunct="1"/>
            <a:r>
              <a:rPr dirty="0"/>
              <a:t>In this example we concatenate periods into the initials.</a:t>
            </a:r>
            <a:endParaRPr dirty="0"/>
          </a:p>
        </p:txBody>
      </p:sp>
      <p:sp>
        <p:nvSpPr>
          <p:cNvPr id="204805" name="Text Box 6"/>
          <p:cNvSpPr txBox="1"/>
          <p:nvPr/>
        </p:nvSpPr>
        <p:spPr>
          <a:xfrm>
            <a:off x="0" y="2133600"/>
            <a:ext cx="20574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Formula View</a:t>
            </a:r>
            <a:endParaRPr sz="2400" dirty="0">
              <a:solidFill>
                <a:schemeClr val="accent2"/>
              </a:solidFill>
              <a:latin typeface="Times New Roman" panose="02020603050405020304" pitchFamily="18" charset="0"/>
            </a:endParaRPr>
          </a:p>
        </p:txBody>
      </p:sp>
      <p:sp>
        <p:nvSpPr>
          <p:cNvPr id="204806" name="Text Box 7"/>
          <p:cNvSpPr txBox="1"/>
          <p:nvPr/>
        </p:nvSpPr>
        <p:spPr>
          <a:xfrm>
            <a:off x="0" y="4648200"/>
            <a:ext cx="2895600" cy="457200"/>
          </a:xfrm>
          <a:prstGeom prst="rect">
            <a:avLst/>
          </a:prstGeom>
          <a:noFill/>
          <a:ln w="31750">
            <a:noFill/>
          </a:ln>
        </p:spPr>
        <p:txBody>
          <a:bodyPr anchor="t">
            <a:spAutoFit/>
          </a:bodyPr>
          <a:p>
            <a:r>
              <a:rPr sz="2400" dirty="0">
                <a:solidFill>
                  <a:schemeClr val="accent2"/>
                </a:solidFill>
                <a:latin typeface="Times New Roman" panose="02020603050405020304" pitchFamily="18" charset="0"/>
              </a:rPr>
              <a:t>Values View</a:t>
            </a:r>
            <a:endParaRPr sz="2400" dirty="0">
              <a:solidFill>
                <a:schemeClr val="accent2"/>
              </a:solidFill>
              <a:latin typeface="Times New Roman" panose="02020603050405020304" pitchFamily="18" charset="0"/>
            </a:endParaRPr>
          </a:p>
        </p:txBody>
      </p:sp>
      <p:graphicFrame>
        <p:nvGraphicFramePr>
          <p:cNvPr id="204807" name="Object 8"/>
          <p:cNvGraphicFramePr/>
          <p:nvPr/>
        </p:nvGraphicFramePr>
        <p:xfrm>
          <a:off x="38100" y="2514600"/>
          <a:ext cx="7886700" cy="2117725"/>
        </p:xfrm>
        <a:graphic>
          <a:graphicData uri="http://schemas.openxmlformats.org/presentationml/2006/ole">
            <mc:AlternateContent xmlns:mc="http://schemas.openxmlformats.org/markup-compatibility/2006">
              <mc:Choice xmlns:v="urn:schemas-microsoft-com:vml" Requires="v">
                <p:oleObj spid="_x0000_s3119" name="" r:id="rId3" imgW="3086100" imgH="828675" progId="Paint.Picture">
                  <p:embed/>
                </p:oleObj>
              </mc:Choice>
              <mc:Fallback>
                <p:oleObj name="" r:id="rId3" imgW="3086100" imgH="828675" progId="Paint.Picture">
                  <p:embed/>
                  <p:pic>
                    <p:nvPicPr>
                      <p:cNvPr id="0" name="Picture 3118"/>
                      <p:cNvPicPr/>
                      <p:nvPr/>
                    </p:nvPicPr>
                    <p:blipFill>
                      <a:blip r:embed="rId4"/>
                      <a:stretch>
                        <a:fillRect/>
                      </a:stretch>
                    </p:blipFill>
                    <p:spPr>
                      <a:xfrm>
                        <a:off x="38100" y="2514600"/>
                        <a:ext cx="7886700" cy="2117725"/>
                      </a:xfrm>
                      <a:prstGeom prst="rect">
                        <a:avLst/>
                      </a:prstGeom>
                      <a:noFill/>
                      <a:ln w="38100">
                        <a:noFill/>
                        <a:miter/>
                      </a:ln>
                    </p:spPr>
                  </p:pic>
                </p:oleObj>
              </mc:Fallback>
            </mc:AlternateContent>
          </a:graphicData>
        </a:graphic>
      </p:graphicFrame>
      <p:sp>
        <p:nvSpPr>
          <p:cNvPr id="204808" name="Oval 10"/>
          <p:cNvSpPr/>
          <p:nvPr/>
        </p:nvSpPr>
        <p:spPr>
          <a:xfrm>
            <a:off x="2971800" y="5486400"/>
            <a:ext cx="1143000" cy="12954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04809" name="Text Box 11"/>
          <p:cNvSpPr txBox="1"/>
          <p:nvPr/>
        </p:nvSpPr>
        <p:spPr>
          <a:xfrm>
            <a:off x="5943600" y="5715000"/>
            <a:ext cx="2590800" cy="673100"/>
          </a:xfrm>
          <a:prstGeom prst="rect">
            <a:avLst/>
          </a:prstGeom>
          <a:noFill/>
          <a:ln w="31750" cap="flat" cmpd="sng">
            <a:solidFill>
              <a:schemeClr val="tx1"/>
            </a:solidFill>
            <a:prstDash val="solid"/>
            <a:miter/>
            <a:headEnd type="none" w="med" len="med"/>
            <a:tailEnd type="none" w="med" len="med"/>
          </a:ln>
        </p:spPr>
        <p:txBody>
          <a:bodyPr anchor="t">
            <a:spAutoFit/>
          </a:bodyPr>
          <a:p>
            <a:r>
              <a:rPr sz="1800" dirty="0">
                <a:latin typeface="Times New Roman" panose="02020603050405020304" pitchFamily="18" charset="0"/>
              </a:rPr>
              <a:t>The initials now contain periods</a:t>
            </a:r>
            <a:endParaRPr sz="1800" dirty="0">
              <a:latin typeface="Times New Roman" panose="02020603050405020304" pitchFamily="18" charset="0"/>
            </a:endParaRPr>
          </a:p>
        </p:txBody>
      </p:sp>
      <p:sp>
        <p:nvSpPr>
          <p:cNvPr id="204810" name="Line 12"/>
          <p:cNvSpPr/>
          <p:nvPr/>
        </p:nvSpPr>
        <p:spPr>
          <a:xfrm>
            <a:off x="4114800" y="6019800"/>
            <a:ext cx="1752600" cy="152400"/>
          </a:xfrm>
          <a:prstGeom prst="line">
            <a:avLst/>
          </a:prstGeom>
          <a:ln w="31750" cap="flat" cmpd="sng">
            <a:solidFill>
              <a:srgbClr val="FF0000"/>
            </a:solidFill>
            <a:prstDash val="solid"/>
            <a:round/>
            <a:headEnd type="triangle" w="med" len="med"/>
            <a:tailEnd type="non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04811" name="Oval 13"/>
          <p:cNvSpPr/>
          <p:nvPr/>
        </p:nvSpPr>
        <p:spPr>
          <a:xfrm>
            <a:off x="5029200" y="4114800"/>
            <a:ext cx="914400" cy="6096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04812" name="Oval 14"/>
          <p:cNvSpPr/>
          <p:nvPr/>
        </p:nvSpPr>
        <p:spPr>
          <a:xfrm>
            <a:off x="7239000" y="4114800"/>
            <a:ext cx="685800" cy="609600"/>
          </a:xfrm>
          <a:prstGeom prst="ellipse">
            <a:avLst/>
          </a:prstGeom>
          <a:noFill/>
          <a:ln w="31750" cap="flat" cmpd="sng">
            <a:solidFill>
              <a:srgbClr val="FF0000"/>
            </a:solidFill>
            <a:prstDash val="solid"/>
            <a:round/>
            <a:headEnd type="none" w="med" len="med"/>
            <a:tailEnd type="none" w="med" len="med"/>
          </a:ln>
        </p:spPr>
        <p:txBody>
          <a:bodyPr wrap="none" anchor="ctr">
            <a:spAutoFit/>
          </a:bodyPr>
          <a:p>
            <a:endParaRPr sz="1800" dirty="0">
              <a:latin typeface="Times New Roman" panose="02020603050405020304" pitchFamily="18" charset="0"/>
            </a:endParaRPr>
          </a:p>
        </p:txBody>
      </p:sp>
      <p:sp>
        <p:nvSpPr>
          <p:cNvPr id="204813" name="Line 15"/>
          <p:cNvSpPr/>
          <p:nvPr/>
        </p:nvSpPr>
        <p:spPr>
          <a:xfrm>
            <a:off x="5638800" y="4724400"/>
            <a:ext cx="1066800" cy="914400"/>
          </a:xfrm>
          <a:prstGeom prst="line">
            <a:avLst/>
          </a:prstGeom>
          <a:ln w="3175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
        <p:nvSpPr>
          <p:cNvPr id="204814" name="Line 16"/>
          <p:cNvSpPr/>
          <p:nvPr/>
        </p:nvSpPr>
        <p:spPr>
          <a:xfrm flipH="1">
            <a:off x="6858000" y="4648200"/>
            <a:ext cx="533400" cy="990600"/>
          </a:xfrm>
          <a:prstGeom prst="line">
            <a:avLst/>
          </a:prstGeom>
          <a:ln w="31750" cap="flat" cmpd="sng">
            <a:solidFill>
              <a:srgbClr val="FF0000"/>
            </a:solidFill>
            <a:prstDash val="solid"/>
            <a:round/>
            <a:headEnd type="none" w="med" len="med"/>
            <a:tailEnd type="triangle" w="med" len="med"/>
          </a:ln>
        </p:spPr>
        <p:txBody>
          <a:bodyPr anchor="t"/>
          <a:p>
            <a:endParaRPr lang="en-US" altLang="en-US" sz="1800">
              <a:latin typeface="Times New Roman" panose="02020603050405020304" pitchFamily="18" charset="0"/>
              <a:ea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Slide Number Placeholder 5"/>
          <p:cNvSpPr>
            <a:spLocks noGrp="1"/>
          </p:cNvSpPr>
          <p:nvPr>
            <p:ph type="sldNum" sz="quarter" idx="12"/>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06850" name="Rectangle 2"/>
          <p:cNvSpPr>
            <a:spLocks noGrp="1"/>
          </p:cNvSpPr>
          <p:nvPr>
            <p:ph type="title"/>
          </p:nvPr>
        </p:nvSpPr>
        <p:spPr>
          <a:ln/>
        </p:spPr>
        <p:txBody>
          <a:bodyPr wrap="square" lIns="91440" tIns="45720" rIns="91440" bIns="45720" anchor="ctr"/>
          <a:p>
            <a:pPr eaLnBrk="1" hangingPunct="1"/>
            <a:r>
              <a:rPr dirty="0"/>
              <a:t>CONCATENATE Function</a:t>
            </a:r>
            <a:endParaRPr dirty="0"/>
          </a:p>
        </p:txBody>
      </p:sp>
      <p:sp>
        <p:nvSpPr>
          <p:cNvPr id="206851" name="Rectangle 3"/>
          <p:cNvSpPr>
            <a:spLocks noGrp="1"/>
          </p:cNvSpPr>
          <p:nvPr>
            <p:ph idx="1"/>
          </p:nvPr>
        </p:nvSpPr>
        <p:spPr>
          <a:ln/>
        </p:spPr>
        <p:txBody>
          <a:bodyPr wrap="square" lIns="91440" tIns="45720" rIns="91440" bIns="45720" anchor="t"/>
          <a:p>
            <a:pPr eaLnBrk="1" hangingPunct="1"/>
            <a:r>
              <a:rPr dirty="0"/>
              <a:t>You can use the CONCATENATE function </a:t>
            </a:r>
            <a:r>
              <a:rPr u="sng" dirty="0"/>
              <a:t>instead of</a:t>
            </a:r>
            <a:r>
              <a:rPr dirty="0"/>
              <a:t> the ampersand (&amp;).</a:t>
            </a:r>
            <a:endParaRPr dirty="0"/>
          </a:p>
          <a:p>
            <a:pPr eaLnBrk="1" hangingPunct="1"/>
            <a:r>
              <a:rPr dirty="0"/>
              <a:t>The following formulas are equivalent:</a:t>
            </a:r>
            <a:br>
              <a:rPr dirty="0"/>
            </a:br>
            <a:br>
              <a:rPr dirty="0"/>
            </a:br>
            <a:r>
              <a:rPr dirty="0"/>
              <a:t>	=A1&amp;B1&amp;C1</a:t>
            </a:r>
            <a:br>
              <a:rPr dirty="0"/>
            </a:br>
            <a:br>
              <a:rPr dirty="0"/>
            </a:br>
            <a:r>
              <a:rPr dirty="0"/>
              <a:t>	=CONCATENATE(A1,B1,C1)</a:t>
            </a:r>
            <a:endParaRPr dirty="0"/>
          </a:p>
          <a:p>
            <a:pPr eaLnBrk="1" hangingPunct="1"/>
            <a:endParaRPr dirty="0"/>
          </a:p>
          <a:p>
            <a:pPr eaLnBrk="1" hangingPunct="1"/>
            <a:r>
              <a:rPr dirty="0"/>
              <a:t>The CONCATENATE function can take as many parameters as you like.</a:t>
            </a:r>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Rectangle 6"/>
          <p:cNvSpPr>
            <a:spLocks noGrp="1"/>
          </p:cNvSpPr>
          <p:nvPr>
            <p:ph type="sldNum" sz="quarter" idx="4"/>
          </p:nvPr>
        </p:nvSpPr>
        <p:spPr>
          <a:ln/>
        </p:spPr>
        <p:txBody>
          <a:bodyPr wrap="square" lIns="91440" tIns="45720" rIns="91440" bIns="45720" anchor="t"/>
          <a:lstStyle>
            <a:lvl1pPr marL="0" lvl="0"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defRPr>
            </a:lvl1pPr>
            <a:lvl2pPr marL="457200" lvl="1"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50000"/>
              </a:spcBef>
              <a:spcAft>
                <a:spcPct val="0"/>
              </a:spcAft>
              <a:buNone/>
              <a:defRPr sz="1400" b="1" i="0" u="none" kern="1200" baseline="0">
                <a:solidFill>
                  <a:schemeClr val="tx1"/>
                </a:solidFill>
                <a:latin typeface="Arial" panose="020B0604020202020204" pitchFamily="34" charset="0"/>
                <a:ea typeface="+mn-ea"/>
                <a:cs typeface="+mn-cs"/>
              </a:defRPr>
            </a:lvl5pPr>
          </a:lstStyle>
          <a:p>
            <a:pPr lvl="0" algn="r">
              <a:spcBef>
                <a:spcPct val="0"/>
              </a:spcBef>
            </a:pPr>
            <a:fld id="{9A0DB2DC-4C9A-4742-B13C-FB6460FD3503}" type="slidenum">
              <a:rPr lang="en-US" altLang="en-US" sz="1800" b="0" dirty="0">
                <a:latin typeface="Times New Roman" panose="02020603050405020304" pitchFamily="18" charset="0"/>
                <a:cs typeface="Arial" panose="020B0604020202020204" pitchFamily="34" charset="0"/>
              </a:rPr>
            </a:fld>
            <a:endParaRPr lang="en-US" altLang="en-US" sz="1800" b="0" dirty="0">
              <a:latin typeface="Times New Roman" panose="02020603050405020304" pitchFamily="18" charset="0"/>
              <a:ea typeface="Arial" panose="020B0604020202020204" pitchFamily="34" charset="0"/>
              <a:cs typeface="Arial" panose="020B0604020202020204" pitchFamily="34" charset="0"/>
            </a:endParaRPr>
          </a:p>
        </p:txBody>
      </p:sp>
      <p:sp>
        <p:nvSpPr>
          <p:cNvPr id="208898" name="Rectangle 2"/>
          <p:cNvSpPr>
            <a:spLocks noGrp="1"/>
          </p:cNvSpPr>
          <p:nvPr>
            <p:ph type="ctrTitle"/>
          </p:nvPr>
        </p:nvSpPr>
        <p:spPr>
          <a:xfrm>
            <a:off x="520700" y="2193925"/>
            <a:ext cx="7772400" cy="1949450"/>
          </a:xfrm>
          <a:ln/>
        </p:spPr>
        <p:txBody>
          <a:bodyPr wrap="square" lIns="91440" tIns="45720" rIns="91440" bIns="45720" anchor="ctr"/>
          <a:p>
            <a:pPr eaLnBrk="1" hangingPunct="1"/>
            <a:r>
              <a:rPr dirty="0">
                <a:latin typeface="+mj-lt"/>
                <a:ea typeface="+mj-ea"/>
                <a:cs typeface="+mj-cs"/>
              </a:rPr>
              <a:t>More Text Functions:</a:t>
            </a:r>
            <a:br>
              <a:rPr dirty="0">
                <a:latin typeface="+mj-lt"/>
                <a:ea typeface="+mj-ea"/>
                <a:cs typeface="+mj-cs"/>
              </a:rPr>
            </a:br>
            <a:endParaRPr dirty="0">
              <a:latin typeface="+mj-lt"/>
              <a:ea typeface="+mj-ea"/>
              <a:cs typeface="+mj-cs"/>
            </a:endParaRPr>
          </a:p>
        </p:txBody>
      </p:sp>
      <p:sp>
        <p:nvSpPr>
          <p:cNvPr id="208899" name="Rectangle 3"/>
          <p:cNvSpPr>
            <a:spLocks noGrp="1"/>
          </p:cNvSpPr>
          <p:nvPr>
            <p:ph type="subTitle" idx="1"/>
          </p:nvPr>
        </p:nvSpPr>
        <p:spPr>
          <a:ln/>
        </p:spPr>
        <p:txBody>
          <a:bodyPr wrap="square" lIns="91440" tIns="45720" rIns="91440" bIns="45720" anchor="t"/>
          <a:p>
            <a:pPr eaLnBrk="1" hangingPunct="1"/>
            <a:r>
              <a:rPr dirty="0">
                <a:latin typeface="Times New Roman" panose="02020603050405020304" pitchFamily="18" charset="0"/>
                <a:ea typeface="+mn-ea"/>
                <a:cs typeface="Arial" panose="020B0604020202020204" pitchFamily="34" charset="0"/>
                <a:sym typeface="Arial" panose="020B0604020202020204" pitchFamily="34" charset="0"/>
              </a:rPr>
              <a:t>LOWER</a:t>
            </a:r>
            <a:br>
              <a:rPr dirty="0">
                <a:latin typeface="Times New Roman" panose="02020603050405020304" pitchFamily="18" charset="0"/>
                <a:ea typeface="+mn-ea"/>
                <a:cs typeface="Arial" panose="020B0604020202020204" pitchFamily="34" charset="0"/>
                <a:sym typeface="Arial" panose="020B0604020202020204" pitchFamily="34" charset="0"/>
              </a:rPr>
            </a:br>
            <a:r>
              <a:rPr dirty="0">
                <a:latin typeface="Times New Roman" panose="02020603050405020304" pitchFamily="18" charset="0"/>
                <a:ea typeface="+mn-ea"/>
                <a:cs typeface="Arial" panose="020B0604020202020204" pitchFamily="34" charset="0"/>
                <a:sym typeface="Arial" panose="020B0604020202020204" pitchFamily="34" charset="0"/>
              </a:rPr>
              <a:t>UPPER</a:t>
            </a:r>
            <a:br>
              <a:rPr dirty="0">
                <a:latin typeface="Times New Roman" panose="02020603050405020304" pitchFamily="18" charset="0"/>
                <a:ea typeface="+mn-ea"/>
                <a:cs typeface="Arial" panose="020B0604020202020204" pitchFamily="34" charset="0"/>
                <a:sym typeface="Arial" panose="020B0604020202020204" pitchFamily="34" charset="0"/>
              </a:rPr>
            </a:br>
            <a:r>
              <a:rPr dirty="0">
                <a:latin typeface="Times New Roman" panose="02020603050405020304" pitchFamily="18" charset="0"/>
                <a:ea typeface="+mn-ea"/>
                <a:cs typeface="Arial" panose="020B0604020202020204" pitchFamily="34" charset="0"/>
                <a:sym typeface="Arial" panose="020B0604020202020204" pitchFamily="34" charset="0"/>
              </a:rPr>
              <a:t>LEN</a:t>
            </a:r>
            <a:endParaRPr dirty="0">
              <a:latin typeface="Times New Roman" panose="02020603050405020304" pitchFamily="18" charset="0"/>
              <a:ea typeface="+mn-ea"/>
              <a:cs typeface="Arial" panose="020B0604020202020204" pitchFamily="34" charset="0"/>
            </a:endParaRPr>
          </a:p>
          <a:p>
            <a:pPr eaLnBrk="1" hangingPunct="1"/>
            <a:endParaRPr dirty="0">
              <a:latin typeface="+mn-lt"/>
              <a:ea typeface="+mn-ea"/>
              <a:cs typeface="+mn-cs"/>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w="57150" cap="flat" cmpd="sng" algn="ctr">
          <a:solidFill>
            <a:srgbClr val="FF0000"/>
          </a:solidFill>
          <a:prstDash val="solid"/>
          <a:round/>
          <a:headEnd type="none" w="med" len="med"/>
          <a:tailEnd type="triangl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33417</Words>
  <Application>WPS Presentation</Application>
  <PresentationFormat>On-screen Show (4:3)</PresentationFormat>
  <Paragraphs>1530</Paragraphs>
  <Slides>155</Slides>
  <Notes>163</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78</vt:i4>
      </vt:variant>
      <vt:variant>
        <vt:lpstr>幻灯片标题</vt:lpstr>
      </vt:variant>
      <vt:variant>
        <vt:i4>155</vt:i4>
      </vt:variant>
    </vt:vector>
  </HeadingPairs>
  <TitlesOfParts>
    <vt:vector size="255" baseType="lpstr">
      <vt:lpstr>Arial</vt:lpstr>
      <vt:lpstr>SimSun</vt:lpstr>
      <vt:lpstr>Wingdings</vt:lpstr>
      <vt:lpstr>Times New Roman</vt:lpstr>
      <vt:lpstr>Monotype Corsiva</vt:lpstr>
      <vt:lpstr>Arial Rounded MT Bold</vt:lpstr>
      <vt:lpstr>DejaVu Sans</vt:lpstr>
      <vt:lpstr>FZShuSong-Z01</vt:lpstr>
      <vt:lpstr>OpenSymbol</vt:lpstr>
      <vt:lpstr>Abyssinica SIL</vt:lpstr>
      <vt:lpstr>Impact</vt:lpstr>
      <vt:lpstr>Microsoft YaHei</vt:lpstr>
      <vt:lpstr>FZHei-B01</vt:lpstr>
      <vt:lpstr>Calibri</vt:lpstr>
      <vt:lpstr>SimSun</vt:lpstr>
      <vt:lpstr>WenQuanYi Micro Hei</vt:lpstr>
      <vt:lpstr>微软雅黑</vt:lpstr>
      <vt:lpstr/>
      <vt:lpstr>Arial Unicode MS</vt:lpstr>
      <vt:lpstr>Custom Design</vt:lpstr>
      <vt:lpstr>1_Custom Design</vt:lpstr>
      <vt:lpstr>Default Design</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Yeshiva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Formulas</dc:title>
  <dc:creator>Yitzchak Rosenthal</dc:creator>
  <cp:lastModifiedBy>kisa</cp:lastModifiedBy>
  <cp:revision>122</cp:revision>
  <dcterms:created xsi:type="dcterms:W3CDTF">2019-06-01T07:19:58Z</dcterms:created>
  <dcterms:modified xsi:type="dcterms:W3CDTF">2019-06-01T07:19:58Z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