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2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1" name="Slide Image Placeholder 20480"/>
          <p:cNvSpPr txBox="1"/>
          <p:nvPr>
            <p:ph type="sldImg"/>
          </p:nvPr>
        </p:nvSpPr>
        <p:spPr>
          <a:xfrm>
            <a:off x="2905125" y="520700"/>
            <a:ext cx="3484563" cy="2571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2" name="Text Placeholder 20481"/>
          <p:cNvSpPr txBox="1"/>
          <p:nvPr>
            <p:ph type="body" idx="1"/>
          </p:nvPr>
        </p:nvSpPr>
        <p:spPr>
          <a:xfrm>
            <a:off x="930275" y="3257550"/>
            <a:ext cx="7435850" cy="30861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dirty="0" err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 hangingPunct="1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introduction to solver</a:t>
            </a:r>
            <a:br>
              <a:rPr lang="x-none" altLang="en-US"/>
            </a:br>
            <a:r>
              <a:rPr lang="x-none" altLang="en-US"/>
              <a:t>(linear programmimg)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BIT (UCU)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Loading solver for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Mac </a:t>
            </a:r>
            <a:r>
              <a:rPr lang="x-none" spc="-5" dirty="0">
                <a:latin typeface="Calibri Light" charset="0"/>
                <a:cs typeface="Calibri Light" charset="0"/>
                <a:sym typeface="+mn-ea"/>
              </a:rPr>
              <a:t>cont'd</a:t>
            </a:r>
            <a:endParaRPr lang="x-none" spc="-5" dirty="0">
              <a:latin typeface="Calibri Light" charset="0"/>
              <a:cs typeface="Calibri Light" charset="0"/>
              <a:sym typeface="+mn-ea"/>
            </a:endParaRPr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After restarting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Excel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for Mac (fully Quit Excel), select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Data tab, then select Solver 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launch. Now on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Tools menu, you should see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Solver</a:t>
            </a:r>
            <a:r>
              <a:rPr spc="5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command.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solver in Libre office/Open office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The Solver is found at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Tools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-&gt;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Solver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from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main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menu.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The solver will then show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up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as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separate window. At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bottom left of this window you'll find an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Options...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-button.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Click this  button and make sure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LibreOffice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Linear Solver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is selected as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solver</a:t>
            </a:r>
            <a:r>
              <a:rPr spc="8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engine.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27735"/>
          </a:xfrm>
        </p:spPr>
        <p:txBody>
          <a:bodyPr>
            <a:normAutofit fontScale="90000"/>
          </a:bodyPr>
          <a:p>
            <a:br>
              <a:rPr lang="x-none" altLang="en-US">
                <a:sym typeface="+mn-ea"/>
              </a:rPr>
            </a:br>
            <a:r>
              <a:rPr lang="x-none" altLang="en-US">
                <a:sym typeface="+mn-ea"/>
              </a:rPr>
              <a:t>solver in libre office cont'd</a:t>
            </a:r>
            <a:endParaRPr lang="x-none" altLang="en-US"/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657225" y="1653540"/>
            <a:ext cx="9643745" cy="45732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You might also need </a:t>
            </a:r>
            <a:r>
              <a:rPr sz="2400"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define your JAVA JRE </a:t>
            </a:r>
            <a:r>
              <a:rPr sz="2400" dirty="0">
                <a:latin typeface="Calibri Light" charset="0"/>
                <a:cs typeface="Calibri Light" charset="0"/>
                <a:sym typeface="+mn-ea"/>
              </a:rPr>
              <a:t>client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(sometimes an </a:t>
            </a:r>
            <a:r>
              <a:rPr sz="2400" spc="-10" dirty="0">
                <a:latin typeface="Calibri Light" charset="0"/>
                <a:cs typeface="Calibri Light" charset="0"/>
                <a:sym typeface="+mn-ea"/>
              </a:rPr>
              <a:t>error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occurrs when  launching </a:t>
            </a:r>
            <a:r>
              <a:rPr sz="24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solver). In </a:t>
            </a:r>
            <a:r>
              <a:rPr sz="24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same </a:t>
            </a:r>
            <a:r>
              <a:rPr sz="2400" spc="-10" dirty="0">
                <a:latin typeface="Calibri Light" charset="0"/>
                <a:cs typeface="Calibri Light" charset="0"/>
                <a:sym typeface="+mn-ea"/>
              </a:rPr>
              <a:t>options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tab, </a:t>
            </a:r>
            <a:r>
              <a:rPr sz="2400" dirty="0">
                <a:latin typeface="Calibri Light" charset="0"/>
                <a:cs typeface="Calibri Light" charset="0"/>
                <a:sym typeface="+mn-ea"/>
              </a:rPr>
              <a:t>go </a:t>
            </a:r>
            <a:r>
              <a:rPr sz="2400" spc="-10" dirty="0">
                <a:latin typeface="Calibri Light" charset="0"/>
                <a:cs typeface="Calibri Light" charset="0"/>
                <a:sym typeface="+mn-ea"/>
              </a:rPr>
              <a:t>to Advanced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and select </a:t>
            </a:r>
            <a:r>
              <a:rPr sz="2400" spc="-10" dirty="0">
                <a:latin typeface="Calibri Light" charset="0"/>
                <a:cs typeface="Calibri Light" charset="0"/>
                <a:sym typeface="+mn-ea"/>
              </a:rPr>
              <a:t>one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of </a:t>
            </a:r>
            <a:r>
              <a:rPr sz="24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Java Run  time Environment installed on your computer and </a:t>
            </a:r>
            <a:r>
              <a:rPr sz="2400" spc="-10" dirty="0">
                <a:latin typeface="Calibri Light" charset="0"/>
                <a:cs typeface="Calibri Light" charset="0"/>
                <a:sym typeface="+mn-ea"/>
              </a:rPr>
              <a:t>click</a:t>
            </a:r>
            <a:r>
              <a:rPr sz="2400" spc="3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z="2400" spc="-5" dirty="0">
                <a:latin typeface="Calibri Light" charset="0"/>
                <a:cs typeface="Calibri Light" charset="0"/>
                <a:sym typeface="+mn-ea"/>
              </a:rPr>
              <a:t>OK</a:t>
            </a:r>
            <a:endParaRPr sz="2400">
              <a:latin typeface="Calibri Light" charset="0"/>
              <a:cs typeface="Calibri Light" charset="0"/>
            </a:endParaRPr>
          </a:p>
          <a:p>
            <a:endParaRPr lang="en-US" sz="2400"/>
          </a:p>
        </p:txBody>
      </p:sp>
      <p:sp>
        <p:nvSpPr>
          <p:cNvPr id="4" name="object 2"/>
          <p:cNvSpPr/>
          <p:nvPr/>
        </p:nvSpPr>
        <p:spPr>
          <a:xfrm>
            <a:off x="1268095" y="3672205"/>
            <a:ext cx="7310755" cy="26441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Step </a:t>
            </a:r>
            <a:r>
              <a:rPr spc="-1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2. </a:t>
            </a:r>
            <a: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Setting up </a:t>
            </a:r>
            <a:r>
              <a:rPr spc="-1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the</a:t>
            </a:r>
            <a:r>
              <a:rPr spc="-13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Problem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2700">
              <a:lnSpc>
                <a:spcPct val="100000"/>
              </a:lnSpc>
            </a:pPr>
            <a:r>
              <a:rPr lang="x-none" i="1" spc="-5" dirty="0">
                <a:solidFill>
                  <a:srgbClr val="2E74B5"/>
                </a:solidFill>
                <a:latin typeface="Calibri" charset="0"/>
                <a:cs typeface="Calibri" charset="0"/>
                <a:sym typeface="+mn-ea"/>
              </a:rPr>
              <a:t>t</a:t>
            </a:r>
            <a:r>
              <a:rPr i="1" spc="-5" dirty="0">
                <a:solidFill>
                  <a:srgbClr val="2E74B5"/>
                </a:solidFill>
                <a:latin typeface="Calibri" charset="0"/>
                <a:cs typeface="Calibri" charset="0"/>
                <a:sym typeface="+mn-ea"/>
              </a:rPr>
              <a:t>he Example</a:t>
            </a:r>
            <a:r>
              <a:rPr i="1" spc="-45" dirty="0">
                <a:solidFill>
                  <a:srgbClr val="2E74B5"/>
                </a:solidFill>
                <a:latin typeface="Calibri" charset="0"/>
                <a:cs typeface="Calibri" charset="0"/>
                <a:sym typeface="+mn-ea"/>
              </a:rPr>
              <a:t> </a:t>
            </a:r>
            <a:r>
              <a:rPr i="1" spc="-5" dirty="0">
                <a:solidFill>
                  <a:srgbClr val="2E74B5"/>
                </a:solidFill>
                <a:latin typeface="Calibri" charset="0"/>
                <a:cs typeface="Calibri" charset="0"/>
                <a:sym typeface="+mn-ea"/>
              </a:rPr>
              <a:t>Problem</a:t>
            </a:r>
            <a:endParaRPr>
              <a:latin typeface="Times New Roman"/>
              <a:cs typeface="Times New Roman"/>
            </a:endParaRPr>
          </a:p>
          <a:p>
            <a:pPr marL="0" marR="5080" indent="0">
              <a:lnSpc>
                <a:spcPct val="101000"/>
              </a:lnSpc>
              <a:buNone/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Imagine that you manage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factory that produces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four different types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of wood paneling.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pPr marL="0" marR="5080" indent="0">
              <a:lnSpc>
                <a:spcPct val="101000"/>
              </a:lnSpc>
              <a:buNone/>
            </a:pPr>
            <a:r>
              <a:rPr dirty="0">
                <a:latin typeface="Calibri Light" charset="0"/>
                <a:cs typeface="Calibri Light" charset="0"/>
                <a:sym typeface="+mn-ea"/>
              </a:rPr>
              <a:t>Each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type of paneling is made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by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gluing and pressing together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different mixture of pine and oak 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chips. </a:t>
            </a:r>
            <a:endParaRPr dirty="0">
              <a:latin typeface="Calibri Light" charset="0"/>
              <a:cs typeface="Calibri Light" charset="0"/>
              <a:sym typeface="+mn-ea"/>
            </a:endParaRPr>
          </a:p>
          <a:p>
            <a:pPr marL="0" marR="5080" indent="0">
              <a:lnSpc>
                <a:spcPct val="101000"/>
              </a:lnSpc>
              <a:buNone/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The following table summarizes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required amount of gluing, pressing, and mixture of  wood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chips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required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produce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pallet of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50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units of each type of</a:t>
            </a:r>
            <a:r>
              <a:rPr spc="7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paneling: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ph idx="1"/>
          </p:nvPr>
        </p:nvGraphicFramePr>
        <p:xfrm>
          <a:off x="838200" y="2224405"/>
          <a:ext cx="10515600" cy="328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2615"/>
                <a:gridCol w="1635760"/>
                <a:gridCol w="1679575"/>
                <a:gridCol w="2432050"/>
                <a:gridCol w="1625600"/>
              </a:tblGrid>
              <a:tr h="512445">
                <a:tc>
                  <a:txBody>
                    <a:bodyPr/>
                    <a:p>
                      <a:endParaRPr sz="120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3528">
                      <a:solidFill>
                        <a:srgbClr val="F0F0F0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8100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p>
                      <a:pPr marL="361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b="1" spc="-10" dirty="0">
                          <a:latin typeface="Calibri Light" charset="0"/>
                          <a:cs typeface="Calibri Light" charset="0"/>
                        </a:rPr>
                        <a:t>Resources Required </a:t>
                      </a:r>
                      <a:r>
                        <a:rPr sz="1800" b="1" spc="-15" dirty="0">
                          <a:latin typeface="Calibri Light" charset="0"/>
                          <a:cs typeface="Calibri Light" charset="0"/>
                        </a:rPr>
                        <a:t>per Pallet </a:t>
                      </a:r>
                      <a:r>
                        <a:rPr sz="1800" b="1" spc="-10" dirty="0">
                          <a:latin typeface="Calibri Light" charset="0"/>
                          <a:cs typeface="Calibri Light" charset="0"/>
                        </a:rPr>
                        <a:t>of </a:t>
                      </a:r>
                      <a:r>
                        <a:rPr sz="1800" b="1" spc="-15" dirty="0">
                          <a:latin typeface="Calibri Light" charset="0"/>
                          <a:cs typeface="Calibri Light" charset="0"/>
                        </a:rPr>
                        <a:t>Paneling</a:t>
                      </a:r>
                      <a:r>
                        <a:rPr sz="1800" b="1" spc="-65" dirty="0">
                          <a:latin typeface="Calibri Light" charset="0"/>
                          <a:cs typeface="Calibri Light" charset="0"/>
                        </a:rPr>
                        <a:t> </a:t>
                      </a:r>
                      <a:r>
                        <a:rPr sz="1800" b="1" spc="-10" dirty="0">
                          <a:latin typeface="Calibri Light" charset="0"/>
                          <a:cs typeface="Calibri Light" charset="0"/>
                        </a:rPr>
                        <a:t>Type</a:t>
                      </a:r>
                      <a:endParaRPr sz="1800" b="1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3528">
                      <a:solidFill>
                        <a:srgbClr val="A1A1A1"/>
                      </a:solidFill>
                      <a:prstDash val="solid"/>
                    </a:lnR>
                    <a:lnT w="38100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44830">
                <a:tc>
                  <a:txBody>
                    <a:bodyPr/>
                    <a:p>
                      <a:endParaRPr sz="120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3528">
                      <a:solidFill>
                        <a:srgbClr val="F0F0F0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Calibri Light" charset="0"/>
                          <a:cs typeface="Calibri Light" charset="0"/>
                        </a:rPr>
                        <a:t>Tahoe</a:t>
                      </a:r>
                      <a:endParaRPr sz="1800" b="1" spc="-1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Calibri Light" charset="0"/>
                          <a:cs typeface="Calibri Light" charset="0"/>
                        </a:rPr>
                        <a:t>Pacific</a:t>
                      </a:r>
                      <a:endParaRPr sz="1800" b="1" spc="-1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5" dirty="0">
                          <a:latin typeface="Calibri Light" charset="0"/>
                          <a:cs typeface="Calibri Light" charset="0"/>
                        </a:rPr>
                        <a:t>Savannah</a:t>
                      </a:r>
                      <a:endParaRPr sz="1800" b="1" spc="-15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latin typeface="Calibri Light" charset="0"/>
                          <a:cs typeface="Calibri Light" charset="0"/>
                        </a:rPr>
                        <a:t>Aspen</a:t>
                      </a:r>
                      <a:endParaRPr sz="1800" b="1" spc="-1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3528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latin typeface="Calibri Light" charset="0"/>
                          <a:cs typeface="Calibri Light" charset="0"/>
                        </a:rPr>
                        <a:t>Glue</a:t>
                      </a:r>
                      <a:r>
                        <a:rPr sz="1800" b="1" spc="-65" dirty="0">
                          <a:latin typeface="Calibri Light" charset="0"/>
                          <a:cs typeface="Calibri Light" charset="0"/>
                        </a:rPr>
                        <a:t> </a:t>
                      </a:r>
                      <a:r>
                        <a:rPr sz="1800" b="1" spc="-5" dirty="0">
                          <a:latin typeface="Calibri Light" charset="0"/>
                          <a:cs typeface="Calibri Light" charset="0"/>
                        </a:rPr>
                        <a:t>(quarts)</a:t>
                      </a:r>
                      <a:endParaRPr sz="1800" b="1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3528">
                      <a:solidFill>
                        <a:srgbClr val="F0F0F0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50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50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100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50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3528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p>
                      <a:pPr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latin typeface="Calibri Light" charset="0"/>
                          <a:cs typeface="Calibri Light" charset="0"/>
                        </a:rPr>
                        <a:t>Pressing</a:t>
                      </a:r>
                      <a:r>
                        <a:rPr sz="1800" b="1" spc="-55" dirty="0">
                          <a:latin typeface="Calibri Light" charset="0"/>
                          <a:cs typeface="Calibri Light" charset="0"/>
                        </a:rPr>
                        <a:t> </a:t>
                      </a:r>
                      <a:r>
                        <a:rPr sz="1800" b="1" spc="-5" dirty="0">
                          <a:latin typeface="Calibri Light" charset="0"/>
                          <a:cs typeface="Calibri Light" charset="0"/>
                        </a:rPr>
                        <a:t>(hours)</a:t>
                      </a:r>
                      <a:endParaRPr sz="1800" b="1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3528">
                      <a:solidFill>
                        <a:srgbClr val="F0F0F0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5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15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10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5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3528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</a:tr>
              <a:tr h="545465">
                <a:tc>
                  <a:txBody>
                    <a:bodyPr/>
                    <a:p>
                      <a:pPr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latin typeface="Calibri Light" charset="0"/>
                          <a:cs typeface="Calibri Light" charset="0"/>
                        </a:rPr>
                        <a:t>Pine </a:t>
                      </a:r>
                      <a:r>
                        <a:rPr sz="1800" b="1" dirty="0">
                          <a:latin typeface="Calibri Light" charset="0"/>
                          <a:cs typeface="Calibri Light" charset="0"/>
                        </a:rPr>
                        <a:t>chips</a:t>
                      </a:r>
                      <a:r>
                        <a:rPr sz="1800" b="1" spc="-60" dirty="0">
                          <a:latin typeface="Calibri Light" charset="0"/>
                          <a:cs typeface="Calibri Light" charset="0"/>
                        </a:rPr>
                        <a:t> </a:t>
                      </a:r>
                      <a:r>
                        <a:rPr sz="1800" b="1" spc="-5" dirty="0">
                          <a:latin typeface="Calibri Light" charset="0"/>
                          <a:cs typeface="Calibri Light" charset="0"/>
                        </a:rPr>
                        <a:t>(pounds)</a:t>
                      </a:r>
                      <a:endParaRPr sz="1800" b="1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3528">
                      <a:solidFill>
                        <a:srgbClr val="F0F0F0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500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400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300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200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3528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9624">
                      <a:solidFill>
                        <a:srgbClr val="A1A1A1"/>
                      </a:solidFill>
                      <a:prstDash val="solid"/>
                    </a:lnB>
                  </a:tcPr>
                </a:tc>
              </a:tr>
              <a:tr h="581660">
                <a:tc>
                  <a:txBody>
                    <a:bodyPr/>
                    <a:p>
                      <a:pPr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latin typeface="Calibri Light" charset="0"/>
                          <a:cs typeface="Calibri Light" charset="0"/>
                        </a:rPr>
                        <a:t>Oak </a:t>
                      </a:r>
                      <a:r>
                        <a:rPr sz="1800" b="1" dirty="0">
                          <a:latin typeface="Calibri Light" charset="0"/>
                          <a:cs typeface="Calibri Light" charset="0"/>
                        </a:rPr>
                        <a:t>chips</a:t>
                      </a:r>
                      <a:r>
                        <a:rPr sz="1800" b="1" spc="-65" dirty="0">
                          <a:latin typeface="Calibri Light" charset="0"/>
                          <a:cs typeface="Calibri Light" charset="0"/>
                        </a:rPr>
                        <a:t> </a:t>
                      </a:r>
                      <a:r>
                        <a:rPr sz="1800" b="1" spc="-5" dirty="0">
                          <a:latin typeface="Calibri Light" charset="0"/>
                          <a:cs typeface="Calibri Light" charset="0"/>
                        </a:rPr>
                        <a:t>(pounds)</a:t>
                      </a:r>
                      <a:endParaRPr sz="1800" b="1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3528">
                      <a:solidFill>
                        <a:srgbClr val="F0F0F0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8100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500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8100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750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8100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8100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250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8100">
                      <a:solidFill>
                        <a:srgbClr val="A1A1A1"/>
                      </a:solidFill>
                      <a:prstDash val="solid"/>
                    </a:lnL>
                    <a:lnR w="39624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8100">
                      <a:solidFill>
                        <a:srgbClr val="A1A1A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0" dirty="0">
                          <a:latin typeface="Calibri Light" charset="0"/>
                          <a:cs typeface="Calibri Light" charset="0"/>
                        </a:rPr>
                        <a:t>500</a:t>
                      </a:r>
                      <a:endParaRPr sz="1800" b="0" dirty="0">
                        <a:latin typeface="Calibri Light" charset="0"/>
                        <a:cs typeface="Calibri Light" charset="0"/>
                      </a:endParaRPr>
                    </a:p>
                  </a:txBody>
                  <a:tcPr marL="0" marR="0" marT="0" marB="0">
                    <a:lnL w="39624">
                      <a:solidFill>
                        <a:srgbClr val="A1A1A1"/>
                      </a:solidFill>
                      <a:prstDash val="solid"/>
                    </a:lnL>
                    <a:lnR w="33528">
                      <a:solidFill>
                        <a:srgbClr val="A1A1A1"/>
                      </a:solidFill>
                      <a:prstDash val="solid"/>
                    </a:lnR>
                    <a:lnT w="39624">
                      <a:solidFill>
                        <a:srgbClr val="A1A1A1"/>
                      </a:solidFill>
                      <a:prstDash val="solid"/>
                    </a:lnT>
                    <a:lnB w="38100">
                      <a:solidFill>
                        <a:srgbClr val="A1A1A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12700" marR="126365">
              <a:lnSpc>
                <a:spcPct val="102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next production cycle,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pPr marL="0" marR="126365" indent="0">
              <a:lnSpc>
                <a:spcPct val="102000"/>
              </a:lnSpc>
              <a:buNone/>
            </a:pPr>
            <a:r>
              <a:rPr b="1" spc="-5" dirty="0">
                <a:latin typeface="Calibri Light" charset="0"/>
                <a:cs typeface="Calibri Light" charset="0"/>
                <a:sym typeface="+mn-ea"/>
              </a:rPr>
              <a:t>you have</a:t>
            </a:r>
            <a:r>
              <a:rPr lang="x-none" b="1" spc="-5" dirty="0">
                <a:latin typeface="Calibri Light" charset="0"/>
                <a:cs typeface="Calibri Light" charset="0"/>
                <a:sym typeface="+mn-ea"/>
              </a:rPr>
              <a:t>:</a:t>
            </a:r>
            <a:endParaRPr lang="x-none" b="1" spc="-5" dirty="0">
              <a:latin typeface="Calibri Light" charset="0"/>
              <a:cs typeface="Calibri Light" charset="0"/>
              <a:sym typeface="+mn-ea"/>
            </a:endParaRPr>
          </a:p>
          <a:p>
            <a:pPr marL="12700" marR="126365">
              <a:lnSpc>
                <a:spcPct val="102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b="1" spc="-5" dirty="0">
                <a:latin typeface="Calibri Light" charset="0"/>
                <a:cs typeface="Calibri Light" charset="0"/>
                <a:sym typeface="+mn-ea"/>
              </a:rPr>
              <a:t>5,800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 quarts of glue;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pPr marL="12700" marR="126365">
              <a:lnSpc>
                <a:spcPct val="102000"/>
              </a:lnSpc>
            </a:pPr>
            <a:r>
              <a:rPr b="1" spc="-5" dirty="0">
                <a:latin typeface="Calibri Light" charset="0"/>
                <a:cs typeface="Calibri Light" charset="0"/>
                <a:sym typeface="+mn-ea"/>
              </a:rPr>
              <a:t>730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 hours of pressing capacity; 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pPr marL="12700" marR="126365">
              <a:lnSpc>
                <a:spcPct val="102000"/>
              </a:lnSpc>
            </a:pPr>
            <a:r>
              <a:rPr b="1" spc="-5" dirty="0">
                <a:latin typeface="Calibri Light" charset="0"/>
                <a:cs typeface="Calibri Light" charset="0"/>
                <a:sym typeface="+mn-ea"/>
              </a:rPr>
              <a:t>29,200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 pounds of pine chips;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pPr marL="12700" marR="126365">
              <a:lnSpc>
                <a:spcPct val="102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and </a:t>
            </a:r>
            <a:r>
              <a:rPr b="1" spc="-5" dirty="0">
                <a:latin typeface="Calibri Light" charset="0"/>
                <a:cs typeface="Calibri Light" charset="0"/>
                <a:sym typeface="+mn-ea"/>
              </a:rPr>
              <a:t>60,500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 pounds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of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oak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chips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available.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pPr marL="12700" marR="126365">
              <a:lnSpc>
                <a:spcPct val="102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Further assume that  each pallet of Tahoe, Pacific, Savannah, and Aspen panels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can be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sold for profits of</a:t>
            </a:r>
            <a:r>
              <a:rPr spc="17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$450,</a:t>
            </a:r>
            <a:endParaRPr>
              <a:latin typeface="Calibri Light" charset="0"/>
              <a:cs typeface="Calibri Light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$1,150, $800, and $400,</a:t>
            </a:r>
            <a:r>
              <a:rPr spc="-2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respectively.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Before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we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implement this problem statement in either Excel, let's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write out formulas  </a:t>
            </a:r>
            <a:r>
              <a:rPr spc="-7" baseline="5000" dirty="0">
                <a:latin typeface="Calibri Light" charset="0"/>
                <a:cs typeface="Calibri Light" charset="0"/>
                <a:sym typeface="+mn-ea"/>
              </a:rPr>
              <a:t>corresponding </a:t>
            </a:r>
            <a:r>
              <a:rPr baseline="5000" dirty="0">
                <a:latin typeface="Calibri Light" charset="0"/>
                <a:cs typeface="Calibri Light" charset="0"/>
                <a:sym typeface="+mn-ea"/>
              </a:rPr>
              <a:t>to the </a:t>
            </a:r>
            <a:r>
              <a:rPr spc="-7" baseline="5000" dirty="0">
                <a:latin typeface="Calibri Light" charset="0"/>
                <a:cs typeface="Calibri Light" charset="0"/>
                <a:sym typeface="+mn-ea"/>
              </a:rPr>
              <a:t>verbal description above. </a:t>
            </a:r>
            <a:endParaRPr spc="-7" baseline="5000" dirty="0">
              <a:latin typeface="Calibri Light" charset="0"/>
              <a:cs typeface="Calibri Light" charset="0"/>
              <a:sym typeface="+mn-ea"/>
            </a:endParaRPr>
          </a:p>
          <a:p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If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we use the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symbol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1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for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number of  Tahoe pallets produced,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2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for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number of Pacific pallets produced, and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3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for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number  of Savannah pallets produced, and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4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for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number of Aspen pallets produced,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objective  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(calculating total profit)</a:t>
            </a:r>
            <a:r>
              <a:rPr sz="3600" spc="-2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is:</a:t>
            </a:r>
            <a:endParaRPr sz="3600">
              <a:latin typeface="Calibri Light" charset="0"/>
              <a:cs typeface="Calibri Light" charset="0"/>
            </a:endParaRPr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sz="4000" b="1" spc="-7" baseline="5000" dirty="0">
              <a:latin typeface="Calibri Light" charset="0"/>
              <a:cs typeface="Calibri Light" charset="0"/>
              <a:sym typeface="+mn-ea"/>
            </a:endParaRPr>
          </a:p>
          <a:p>
            <a:endParaRPr sz="4000" b="1" spc="-7" baseline="5000" dirty="0">
              <a:latin typeface="Calibri Light" charset="0"/>
              <a:cs typeface="Calibri Light" charset="0"/>
              <a:sym typeface="+mn-ea"/>
            </a:endParaRPr>
          </a:p>
          <a:p>
            <a:r>
              <a:rPr sz="4000" b="1" spc="-7" baseline="5000" dirty="0">
                <a:latin typeface="Calibri Light" charset="0"/>
                <a:cs typeface="Calibri Light" charset="0"/>
                <a:sym typeface="+mn-ea"/>
              </a:rPr>
              <a:t>Maximize: </a:t>
            </a:r>
            <a:r>
              <a:rPr sz="4000" b="1" baseline="5000" dirty="0">
                <a:latin typeface="Calibri Light" charset="0"/>
                <a:cs typeface="Calibri Light" charset="0"/>
                <a:sym typeface="+mn-ea"/>
              </a:rPr>
              <a:t>450 </a:t>
            </a:r>
            <a:r>
              <a:rPr sz="4000" b="1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4000" b="1" spc="-5" dirty="0">
                <a:latin typeface="Calibri Light" charset="0"/>
                <a:cs typeface="Calibri Light" charset="0"/>
                <a:sym typeface="+mn-ea"/>
              </a:rPr>
              <a:t>1 </a:t>
            </a:r>
            <a:r>
              <a:rPr sz="4000" b="1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4000" b="1" spc="-7" baseline="5000" dirty="0">
                <a:latin typeface="Calibri Light" charset="0"/>
                <a:cs typeface="Calibri Light" charset="0"/>
                <a:sym typeface="+mn-ea"/>
              </a:rPr>
              <a:t>1150 X</a:t>
            </a:r>
            <a:r>
              <a:rPr sz="4000" b="1" spc="-5" dirty="0">
                <a:latin typeface="Calibri Light" charset="0"/>
                <a:cs typeface="Calibri Light" charset="0"/>
                <a:sym typeface="+mn-ea"/>
              </a:rPr>
              <a:t>2  </a:t>
            </a:r>
            <a:r>
              <a:rPr sz="4000" b="1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4000" b="1" spc="-7" baseline="5000" dirty="0">
                <a:latin typeface="Calibri Light" charset="0"/>
                <a:cs typeface="Calibri Light" charset="0"/>
                <a:sym typeface="+mn-ea"/>
              </a:rPr>
              <a:t>800 X</a:t>
            </a:r>
            <a:r>
              <a:rPr sz="4000" b="1" spc="-5" dirty="0">
                <a:latin typeface="Calibri Light" charset="0"/>
                <a:cs typeface="Calibri Light" charset="0"/>
                <a:sym typeface="+mn-ea"/>
              </a:rPr>
              <a:t>3 </a:t>
            </a:r>
            <a:r>
              <a:rPr sz="4000" b="1" baseline="5000" dirty="0">
                <a:latin typeface="Calibri Light" charset="0"/>
                <a:cs typeface="Calibri Light" charset="0"/>
                <a:sym typeface="+mn-ea"/>
              </a:rPr>
              <a:t>+ 400</a:t>
            </a:r>
            <a:r>
              <a:rPr sz="4000" b="1" spc="75" baseline="500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z="4000" b="1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4000" b="1" spc="-5" dirty="0">
                <a:latin typeface="Calibri Light" charset="0"/>
                <a:cs typeface="Calibri Light" charset="0"/>
                <a:sym typeface="+mn-ea"/>
              </a:rPr>
              <a:t>4</a:t>
            </a:r>
            <a:endParaRPr sz="4000" b="1">
              <a:latin typeface="Calibri Light" charset="0"/>
              <a:cs typeface="Calibri Light" charset="0"/>
            </a:endParaRPr>
          </a:p>
          <a:p>
            <a:endParaRPr lang="en-US" sz="4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1313180" y="1890395"/>
            <a:ext cx="9561830" cy="37064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5120"/>
          <p:cNvSpPr>
            <a:spLocks noGrp="1"/>
          </p:cNvSpPr>
          <p:nvPr>
            <p:ph type="title"/>
          </p:nvPr>
        </p:nvSpPr>
        <p:spPr>
          <a:xfrm>
            <a:off x="2098675" y="304800"/>
            <a:ext cx="8001000" cy="1216025"/>
          </a:xfrm>
        </p:spPr>
        <p:txBody>
          <a:bodyPr wrap="square" lIns="90000" tIns="46800" rIns="90000" bIns="46800" anchor="b"/>
          <a:p>
            <a:pPr defTabSz="0"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 err="1"/>
              <a:t>What is Solver?</a:t>
            </a:r>
            <a:endParaRPr lang="en-US" altLang="x-none" dirty="0" err="1"/>
          </a:p>
        </p:txBody>
      </p:sp>
      <p:sp>
        <p:nvSpPr>
          <p:cNvPr id="5122" name="Text Placeholder 5121"/>
          <p:cNvSpPr>
            <a:spLocks noGrp="1"/>
          </p:cNvSpPr>
          <p:nvPr>
            <p:ph type="body" idx="1"/>
          </p:nvPr>
        </p:nvSpPr>
        <p:spPr>
          <a:xfrm>
            <a:off x="2057400" y="2133600"/>
            <a:ext cx="7967663" cy="3352800"/>
          </a:xfrm>
        </p:spPr>
        <p:txBody>
          <a:bodyPr wrap="square" lIns="90000" tIns="46800" rIns="90000" bIns="46800" anchor="t">
            <a:normAutofit lnSpcReduction="10000"/>
          </a:bodyPr>
          <a:p>
            <a:pPr marL="468630" indent="-468630" defTabSz="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600" dirty="0" err="1"/>
              <a:t>Solver is an Add-In for </a:t>
            </a:r>
            <a:r>
              <a:rPr lang="x-none" altLang="en-US" sz="2600" dirty="0" err="1"/>
              <a:t>spreadsheets</a:t>
            </a:r>
            <a:r>
              <a:rPr lang="en-US" altLang="x-none" sz="2600" dirty="0" err="1"/>
              <a:t> which can solve optimization problems, including multiple constraint problems.  </a:t>
            </a:r>
            <a:endParaRPr lang="en-US" altLang="x-none" sz="2600" dirty="0" err="1"/>
          </a:p>
          <a:p>
            <a:pPr marL="468630" indent="-468630" defTabSz="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2600" dirty="0" err="1"/>
              <a:t>You can maximize, minimize, or set a target value to achieve.</a:t>
            </a:r>
            <a:endParaRPr lang="en-US" altLang="x-none" sz="2600" dirty="0" err="1"/>
          </a:p>
          <a:p>
            <a:pPr marL="468630" indent="-468630" defTabSz="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600" spc="-5" dirty="0">
                <a:latin typeface="Calibri" charset="0"/>
                <a:cs typeface="Calibri" charset="0"/>
                <a:sym typeface="+mn-ea"/>
              </a:rPr>
              <a:t>Linear and non-linear solvers </a:t>
            </a:r>
            <a:r>
              <a:rPr sz="2600" dirty="0">
                <a:latin typeface="Calibri" charset="0"/>
                <a:cs typeface="Calibri" charset="0"/>
                <a:sym typeface="+mn-ea"/>
              </a:rPr>
              <a:t>are </a:t>
            </a:r>
            <a:r>
              <a:rPr sz="2600" spc="-5" dirty="0">
                <a:latin typeface="Calibri" charset="0"/>
                <a:cs typeface="Calibri" charset="0"/>
                <a:sym typeface="+mn-ea"/>
              </a:rPr>
              <a:t>available </a:t>
            </a:r>
            <a:r>
              <a:rPr sz="2600" spc="-10" dirty="0">
                <a:latin typeface="Calibri" charset="0"/>
                <a:cs typeface="Calibri" charset="0"/>
                <a:sym typeface="+mn-ea"/>
              </a:rPr>
              <a:t>in </a:t>
            </a:r>
            <a:r>
              <a:rPr sz="2600" spc="-5" dirty="0">
                <a:latin typeface="Calibri" charset="0"/>
                <a:cs typeface="Calibri" charset="0"/>
                <a:sym typeface="+mn-ea"/>
              </a:rPr>
              <a:t>most commercially available  spreadsheets to include Excel, LibreOffice, GoogleSheets, etc. </a:t>
            </a:r>
            <a:endParaRPr sz="2600" spc="-5" dirty="0">
              <a:latin typeface="Calibri" charset="0"/>
              <a:cs typeface="Calibri" charset="0"/>
            </a:endParaRPr>
          </a:p>
          <a:p>
            <a:pPr marL="468630" indent="-468630" defTabSz="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6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2700">
              <a:lnSpc>
                <a:spcPct val="100000"/>
              </a:lnSpc>
            </a:pPr>
            <a:r>
              <a:rPr lang="x-none" spc="-5" dirty="0">
                <a:latin typeface="Calibri Light" charset="0"/>
                <a:cs typeface="Calibri Light" charset="0"/>
                <a:sym typeface="+mn-ea"/>
              </a:rPr>
              <a:t>t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Objective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function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on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cell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F5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 is:</a:t>
            </a:r>
            <a:endParaRPr>
              <a:latin typeface="Calibri Light" charset="0"/>
              <a:cs typeface="Calibri Light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dirty="0">
                <a:latin typeface="Calibri Light" charset="0"/>
                <a:cs typeface="Calibri Light" charset="0"/>
                <a:sym typeface="+mn-ea"/>
              </a:rPr>
              <a:t>=</a:t>
            </a:r>
            <a:r>
              <a:rPr spc="-4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SUMPRODUCT(B4:E4,B5:E5)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endParaRPr>
              <a:latin typeface="Calibri Light" charset="0"/>
              <a:cs typeface="Calibri Light" charset="0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libri Light" charset="0"/>
                <a:cs typeface="Calibri Light" charset="0"/>
                <a:sym typeface="+mn-ea"/>
              </a:rPr>
              <a:t>which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is equivalent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</a:t>
            </a:r>
            <a:r>
              <a:rPr spc="-5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:</a:t>
            </a:r>
            <a:endParaRPr>
              <a:latin typeface="Calibri Light" charset="0"/>
              <a:cs typeface="Calibri Light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dirty="0">
                <a:latin typeface="Calibri Light" charset="0"/>
                <a:cs typeface="Calibri Light" charset="0"/>
                <a:sym typeface="+mn-ea"/>
              </a:rPr>
              <a:t>=</a:t>
            </a:r>
            <a:r>
              <a:rPr spc="-2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B5*B4+C5*C4+D5*D4+E5*E4</a:t>
            </a:r>
            <a:endParaRPr>
              <a:latin typeface="Calibri Light" charset="0"/>
              <a:cs typeface="Calibri Light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>
              <a:latin typeface="Times New Roman"/>
              <a:cs typeface="Times New Roman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pallet of each type of panel requires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certain amount of glue, pressing, pine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chips,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and oak 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chips. </a:t>
            </a:r>
            <a:endParaRPr dirty="0">
              <a:latin typeface="Calibri Light" charset="0"/>
              <a:cs typeface="Calibri Light" charset="0"/>
              <a:sym typeface="+mn-ea"/>
            </a:endParaRPr>
          </a:p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The constraints for this problem are expressed as</a:t>
            </a:r>
            <a:r>
              <a:rPr spc="6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follows: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constraints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lnSpc>
                <a:spcPct val="100000"/>
              </a:lnSpc>
              <a:buNone/>
            </a:pP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50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1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50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2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100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3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50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4 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&lt;= 5800</a:t>
            </a:r>
            <a:r>
              <a:rPr sz="3600" spc="270" baseline="500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(Glue)</a:t>
            </a:r>
            <a:endParaRPr sz="3600" baseline="5000">
              <a:latin typeface="Calibri Light" charset="0"/>
              <a:cs typeface="Calibri Light" charset="0"/>
            </a:endParaRPr>
          </a:p>
          <a:p>
            <a:pPr marL="0" indent="0" algn="ctr">
              <a:lnSpc>
                <a:spcPct val="100000"/>
              </a:lnSpc>
              <a:spcBef>
                <a:spcPts val="20"/>
              </a:spcBef>
              <a:buNone/>
            </a:pP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5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1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15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2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10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3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+ 5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4 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&lt;= 730</a:t>
            </a:r>
            <a:r>
              <a:rPr sz="3600" spc="195" baseline="500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(Pressing)</a:t>
            </a:r>
            <a:endParaRPr sz="3600" baseline="5000">
              <a:latin typeface="Calibri Light" charset="0"/>
              <a:cs typeface="Calibri Light" charset="0"/>
            </a:endParaRPr>
          </a:p>
          <a:p>
            <a:pPr marL="1327785" indent="0">
              <a:lnSpc>
                <a:spcPct val="100000"/>
              </a:lnSpc>
              <a:spcBef>
                <a:spcPts val="25"/>
              </a:spcBef>
              <a:buNone/>
            </a:pP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500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1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+ 400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2 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300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3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200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4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&lt;=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29200 (Pine</a:t>
            </a:r>
            <a:r>
              <a:rPr sz="3600" spc="247" baseline="500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chips)</a:t>
            </a:r>
            <a:endParaRPr sz="3600" baseline="5000">
              <a:latin typeface="Calibri Light" charset="0"/>
              <a:cs typeface="Calibri Light" charset="0"/>
            </a:endParaRPr>
          </a:p>
          <a:p>
            <a:pPr marL="1327785" indent="0">
              <a:lnSpc>
                <a:spcPct val="100000"/>
              </a:lnSpc>
              <a:spcBef>
                <a:spcPts val="10"/>
              </a:spcBef>
              <a:buNone/>
            </a:pP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500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1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+ 750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2 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250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3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+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500 X</a:t>
            </a:r>
            <a:r>
              <a:rPr sz="3600" spc="-5" dirty="0">
                <a:latin typeface="Calibri Light" charset="0"/>
                <a:cs typeface="Calibri Light" charset="0"/>
                <a:sym typeface="+mn-ea"/>
              </a:rPr>
              <a:t>4 </a:t>
            </a:r>
            <a:r>
              <a:rPr sz="3600" baseline="5000" dirty="0">
                <a:latin typeface="Calibri Light" charset="0"/>
                <a:cs typeface="Calibri Light" charset="0"/>
                <a:sym typeface="+mn-ea"/>
              </a:rPr>
              <a:t>&lt;=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60500 (Oak</a:t>
            </a:r>
            <a:r>
              <a:rPr sz="3600" spc="247" baseline="500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z="3600" spc="-7" baseline="5000" dirty="0">
                <a:latin typeface="Calibri Light" charset="0"/>
                <a:cs typeface="Calibri Light" charset="0"/>
                <a:sym typeface="+mn-ea"/>
              </a:rPr>
              <a:t>chips)</a:t>
            </a:r>
            <a:endParaRPr sz="3600" baseline="5000">
              <a:latin typeface="Calibri Light" charset="0"/>
              <a:cs typeface="Calibri Light" charset="0"/>
            </a:endParaRPr>
          </a:p>
          <a:p>
            <a:endParaRPr lang="en-US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899160" y="1677670"/>
            <a:ext cx="8933180" cy="45675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2700" marR="196850" defTabSz="-635">
              <a:lnSpc>
                <a:spcPct val="101000"/>
              </a:lnSpc>
              <a:tabLst>
                <a:tab pos="2242185" algn="l"/>
              </a:tabLst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In cells B8:E11, we've entered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amount of resources needed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produce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pallet of each  type of panel.  Formula for</a:t>
            </a:r>
            <a:r>
              <a:rPr spc="6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cell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F8:	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=SUMPRODUCT(B8:E8,$B$4:$E$4)</a:t>
            </a:r>
            <a:endParaRPr>
              <a:latin typeface="Calibri Light" charset="0"/>
              <a:cs typeface="Calibri Light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>
              <a:latin typeface="Times New Roman"/>
              <a:cs typeface="Times New Roman"/>
            </a:endParaRPr>
          </a:p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We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can copy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this formula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cells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F9:F11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compute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total amount of pressing, pine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chips,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and oaks chips</a:t>
            </a:r>
            <a:r>
              <a:rPr spc="-2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used.</a:t>
            </a:r>
            <a:endParaRPr>
              <a:latin typeface="Calibri Light" charset="0"/>
              <a:cs typeface="Calibri Light" charset="0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12700" marR="70485">
              <a:lnSpc>
                <a:spcPct val="101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In cells G8:G11, we've entered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available amount of each type of resource (corresponding 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right hand side values of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constraints). This allows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us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express 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constraints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shown earlier as: 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F8:F11&lt;=G8:G11</a:t>
            </a:r>
            <a:endParaRPr>
              <a:latin typeface="Calibri Light" charset="0"/>
              <a:cs typeface="Calibri Light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>
              <a:latin typeface="Times New Roman"/>
              <a:cs typeface="Times New Roman"/>
            </a:endParaRPr>
          </a:p>
          <a:p>
            <a:pPr marL="12700" marR="548640">
              <a:lnSpc>
                <a:spcPct val="108000"/>
              </a:lnSpc>
              <a:spcBef>
                <a:spcPts val="5"/>
              </a:spcBef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Since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number of products built cannot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be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negative, we'll also have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non-negativity  </a:t>
            </a:r>
            <a:r>
              <a:rPr spc="-15" baseline="5000" dirty="0">
                <a:latin typeface="Calibri Light" charset="0"/>
                <a:cs typeface="Calibri Light" charset="0"/>
                <a:sym typeface="+mn-ea"/>
              </a:rPr>
              <a:t>conditions </a:t>
            </a:r>
            <a:r>
              <a:rPr spc="-7" baseline="5000" dirty="0">
                <a:latin typeface="Calibri Light" charset="0"/>
                <a:cs typeface="Calibri Light" charset="0"/>
                <a:sym typeface="+mn-ea"/>
              </a:rPr>
              <a:t>on </a:t>
            </a:r>
            <a:r>
              <a:rPr baseline="5000"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7" baseline="5000" dirty="0">
                <a:latin typeface="Calibri Light" charset="0"/>
                <a:cs typeface="Calibri Light" charset="0"/>
                <a:sym typeface="+mn-ea"/>
              </a:rPr>
              <a:t>variables:  X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1</a:t>
            </a:r>
            <a:r>
              <a:rPr spc="-7" baseline="5000" dirty="0">
                <a:latin typeface="Calibri Light" charset="0"/>
                <a:cs typeface="Calibri Light" charset="0"/>
                <a:sym typeface="+mn-ea"/>
              </a:rPr>
              <a:t>, X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2</a:t>
            </a:r>
            <a:r>
              <a:rPr spc="-7" baseline="5000" dirty="0">
                <a:latin typeface="Calibri Light" charset="0"/>
                <a:cs typeface="Calibri Light" charset="0"/>
                <a:sym typeface="+mn-ea"/>
              </a:rPr>
              <a:t>, X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3</a:t>
            </a:r>
            <a:r>
              <a:rPr spc="-7" baseline="5000" dirty="0">
                <a:latin typeface="Calibri Light" charset="0"/>
                <a:cs typeface="Calibri Light" charset="0"/>
                <a:sym typeface="+mn-ea"/>
              </a:rPr>
              <a:t>, X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4  </a:t>
            </a:r>
            <a:r>
              <a:rPr baseline="5000" dirty="0">
                <a:latin typeface="Calibri Light" charset="0"/>
                <a:cs typeface="Calibri Light" charset="0"/>
                <a:sym typeface="+mn-ea"/>
              </a:rPr>
              <a:t>&gt;=</a:t>
            </a:r>
            <a:r>
              <a:rPr spc="-165" baseline="500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baseline="5000" dirty="0">
                <a:latin typeface="Calibri Light" charset="0"/>
                <a:cs typeface="Calibri Light" charset="0"/>
                <a:sym typeface="+mn-ea"/>
              </a:rPr>
              <a:t>0.</a:t>
            </a:r>
            <a:endParaRPr baseline="5000">
              <a:latin typeface="Calibri Light" charset="0"/>
              <a:cs typeface="Calibri Light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We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can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enter this set of constraints directly in the Solver dialogs along with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non-negativity  conditions: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B4:E4 &gt;=</a:t>
            </a:r>
            <a:r>
              <a:rPr spc="-6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0</a:t>
            </a:r>
            <a:endParaRPr>
              <a:latin typeface="Calibri Light" charset="0"/>
              <a:cs typeface="Calibri Light" charset="0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86765"/>
          </a:xfrm>
        </p:spPr>
        <p:txBody>
          <a:bodyPr>
            <a:normAutofit fontScale="90000"/>
          </a:bodyPr>
          <a:p>
            <a:b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</a:br>
            <a: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Step 3.Solving the</a:t>
            </a:r>
            <a:r>
              <a:rPr spc="-5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Problem</a:t>
            </a:r>
            <a:r>
              <a:rPr lang="x-none"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(Excel)</a:t>
            </a:r>
            <a:endParaRPr lang="x-none" spc="-15" dirty="0">
              <a:solidFill>
                <a:srgbClr val="2E74B5"/>
              </a:solidFill>
              <a:latin typeface="Calibri Light" charset="0"/>
              <a:cs typeface="Calibri Light" charset="0"/>
              <a:sym typeface="+mn-ea"/>
            </a:endParaRPr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80"/>
            <a:ext cx="10515600" cy="4762500"/>
          </a:xfrm>
        </p:spPr>
        <p:txBody>
          <a:bodyPr/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To let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Excel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Solver know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which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cells on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worksheet represent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decision variables,  constraints and objective function,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we click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Solver button on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Excel Data tab.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Set 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Objective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edit box,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we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type or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click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on cell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F5, 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objective function. </a:t>
            </a:r>
            <a:endParaRPr spc="-5" dirty="0">
              <a:latin typeface="Calibri Light" charset="0"/>
              <a:cs typeface="Calibri Light" charset="0"/>
              <a:sym typeface="+mn-ea"/>
            </a:endParaRPr>
          </a:p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By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Changing 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Variable Cells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edit box,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we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type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B4:E4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or select these cells with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</a:t>
            </a:r>
            <a:r>
              <a:rPr spc="6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mouse.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2700" marR="5080">
              <a:lnSpc>
                <a:spcPct val="102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To add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constraints,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we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click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on 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Add button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Solver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Parameters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dialog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and select  cells F8:F11 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Cell Reference edit box (the </a:t>
            </a:r>
            <a:r>
              <a:rPr i="1" spc="-5" dirty="0">
                <a:latin typeface="Calibri Light" charset="0"/>
                <a:cs typeface="Calibri Light" charset="0"/>
                <a:sym typeface="+mn-ea"/>
              </a:rPr>
              <a:t>left hand side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), and select cells G8:G11 in</a:t>
            </a:r>
            <a:r>
              <a:rPr spc="16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</a:t>
            </a:r>
            <a:endParaRPr>
              <a:latin typeface="Calibri Light" charset="0"/>
              <a:cs typeface="Calibri Light" charset="0"/>
            </a:endParaRPr>
          </a:p>
          <a:p>
            <a:pPr marL="12700" marR="5080">
              <a:lnSpc>
                <a:spcPct val="101000"/>
              </a:lnSpc>
              <a:spcBef>
                <a:spcPts val="25"/>
              </a:spcBef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Constraint edit box (the </a:t>
            </a:r>
            <a:r>
              <a:rPr i="1" spc="-5" dirty="0">
                <a:latin typeface="Calibri Light" charset="0"/>
                <a:cs typeface="Calibri Light" charset="0"/>
                <a:sym typeface="+mn-ea"/>
              </a:rPr>
              <a:t>right hand side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);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default relation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&lt;=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is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OK.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(Click on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image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see it</a:t>
            </a:r>
            <a:r>
              <a:rPr spc="-6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full-size.)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1450340" y="1941830"/>
            <a:ext cx="8658225" cy="40525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We choose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Add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button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again (either from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Add Constraint dialog above, or from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main Solver Parameters dialog)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define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non-negativity constraint on the decision  variables.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 b="1"/>
              <a:t>outline</a:t>
            </a:r>
            <a:endParaRPr lang="x-none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12700" marR="20320" algn="just">
              <a:lnSpc>
                <a:spcPct val="110000"/>
              </a:lnSpc>
            </a:pPr>
            <a:r>
              <a:rPr lang="x-none" spc="-5" dirty="0">
                <a:latin typeface="Calibri" charset="0"/>
                <a:cs typeface="Calibri" charset="0"/>
                <a:sym typeface="+mn-ea"/>
              </a:rPr>
              <a:t>we will go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  </a:t>
            </a:r>
            <a:r>
              <a:rPr b="1" spc="-5" dirty="0">
                <a:latin typeface="Calibri" charset="0"/>
                <a:cs typeface="Calibri" charset="0"/>
                <a:sym typeface="+mn-ea"/>
              </a:rPr>
              <a:t>step </a:t>
            </a:r>
            <a:r>
              <a:rPr b="1" dirty="0">
                <a:latin typeface="Calibri" charset="0"/>
                <a:cs typeface="Calibri" charset="0"/>
                <a:sym typeface="+mn-ea"/>
              </a:rPr>
              <a:t>by </a:t>
            </a:r>
            <a:r>
              <a:rPr b="1" spc="-5" dirty="0">
                <a:latin typeface="Calibri" charset="0"/>
                <a:cs typeface="Calibri" charset="0"/>
                <a:sym typeface="+mn-ea"/>
              </a:rPr>
              <a:t>step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through the process </a:t>
            </a:r>
            <a:r>
              <a:rPr dirty="0">
                <a:latin typeface="Calibri" charset="0"/>
                <a:cs typeface="Calibri" charset="0"/>
                <a:sym typeface="+mn-ea"/>
              </a:rPr>
              <a:t>of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creating </a:t>
            </a:r>
            <a:r>
              <a:rPr dirty="0">
                <a:latin typeface="Calibri" charset="0"/>
                <a:cs typeface="Calibri" charset="0"/>
                <a:sym typeface="+mn-ea"/>
              </a:rPr>
              <a:t>a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Solver model, </a:t>
            </a:r>
            <a:r>
              <a:rPr dirty="0">
                <a:latin typeface="Calibri" charset="0"/>
                <a:cs typeface="Calibri" charset="0"/>
                <a:sym typeface="+mn-ea"/>
              </a:rPr>
              <a:t>using a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Product </a:t>
            </a:r>
            <a:r>
              <a:rPr dirty="0">
                <a:latin typeface="Calibri" charset="0"/>
                <a:cs typeface="Calibri" charset="0"/>
                <a:sym typeface="+mn-ea"/>
              </a:rPr>
              <a:t>Mix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example.  </a:t>
            </a:r>
            <a:endParaRPr spc="-5" dirty="0">
              <a:latin typeface="Calibri" charset="0"/>
              <a:cs typeface="Calibri" charset="0"/>
            </a:endParaRPr>
          </a:p>
          <a:p>
            <a:pPr marL="12700" marR="20320" algn="just" fontAlgn="auto">
              <a:lnSpc>
                <a:spcPct val="110000"/>
              </a:lnSpc>
              <a:spcAft>
                <a:spcPts val="200"/>
              </a:spcAf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We'll first show you </a:t>
            </a:r>
            <a:r>
              <a:rPr dirty="0">
                <a:latin typeface="Calibri" charset="0"/>
                <a:cs typeface="Calibri" charset="0"/>
                <a:sym typeface="+mn-ea"/>
              </a:rPr>
              <a:t>how to </a:t>
            </a:r>
            <a:endParaRPr dirty="0">
              <a:latin typeface="Calibri" charset="0"/>
              <a:cs typeface="Calibri" charset="0"/>
            </a:endParaRPr>
          </a:p>
          <a:p>
            <a:pPr marL="12700" marR="20320" algn="just" fontAlgn="auto">
              <a:lnSpc>
                <a:spcPct val="110000"/>
              </a:lnSpc>
              <a:spcAft>
                <a:spcPts val="200"/>
              </a:spcAf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(1) </a:t>
            </a:r>
            <a:r>
              <a:rPr dirty="0">
                <a:latin typeface="Calibri" charset="0"/>
                <a:cs typeface="Calibri" charset="0"/>
                <a:sym typeface="+mn-ea"/>
              </a:rPr>
              <a:t>load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the solver into </a:t>
            </a:r>
            <a:r>
              <a:rPr dirty="0">
                <a:latin typeface="Calibri" charset="0"/>
                <a:cs typeface="Calibri" charset="0"/>
                <a:sym typeface="+mn-ea"/>
              </a:rPr>
              <a:t>your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spreadsheet, </a:t>
            </a:r>
            <a:endParaRPr spc="-5" dirty="0">
              <a:latin typeface="Calibri" charset="0"/>
              <a:cs typeface="Calibri" charset="0"/>
            </a:endParaRPr>
          </a:p>
          <a:p>
            <a:pPr marL="12700" marR="20320" algn="just" fontAlgn="auto">
              <a:lnSpc>
                <a:spcPct val="110000"/>
              </a:lnSpc>
              <a:spcAft>
                <a:spcPts val="200"/>
              </a:spcAf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(2) </a:t>
            </a:r>
            <a:r>
              <a:rPr dirty="0">
                <a:latin typeface="Calibri" charset="0"/>
                <a:cs typeface="Calibri" charset="0"/>
                <a:sym typeface="+mn-ea"/>
              </a:rPr>
              <a:t>define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the </a:t>
            </a:r>
            <a:r>
              <a:rPr dirty="0">
                <a:latin typeface="Calibri" charset="0"/>
                <a:cs typeface="Calibri" charset="0"/>
                <a:sym typeface="+mn-ea"/>
              </a:rPr>
              <a:t>problem  and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write out formulas for the objective and constraints, and</a:t>
            </a:r>
            <a:endParaRPr spc="-5" dirty="0">
              <a:latin typeface="Calibri" charset="0"/>
              <a:cs typeface="Calibri" charset="0"/>
            </a:endParaRPr>
          </a:p>
          <a:p>
            <a:pPr marL="12700" marR="20320" algn="just" fontAlgn="auto">
              <a:lnSpc>
                <a:spcPct val="110000"/>
              </a:lnSpc>
              <a:spcAft>
                <a:spcPts val="200"/>
              </a:spcAf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(3) solve the </a:t>
            </a:r>
            <a:r>
              <a:rPr dirty="0">
                <a:latin typeface="Calibri" charset="0"/>
                <a:cs typeface="Calibri" charset="0"/>
                <a:sym typeface="+mn-ea"/>
              </a:rPr>
              <a:t>problem. We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will  </a:t>
            </a:r>
            <a:r>
              <a:rPr dirty="0">
                <a:latin typeface="Calibri" charset="0"/>
                <a:cs typeface="Calibri" charset="0"/>
                <a:sym typeface="+mn-ea"/>
              </a:rPr>
              <a:t>focus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on Microsoft Excel </a:t>
            </a:r>
            <a:r>
              <a:rPr dirty="0">
                <a:latin typeface="Calibri" charset="0"/>
                <a:cs typeface="Calibri" charset="0"/>
                <a:sym typeface="+mn-ea"/>
              </a:rPr>
              <a:t>(Mac and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PC) and LibreOffice. </a:t>
            </a:r>
            <a:endParaRPr>
              <a:latin typeface="Times New Roman"/>
              <a:cs typeface="Times New Roman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99465"/>
          </a:xfrm>
        </p:spPr>
        <p:txBody>
          <a:bodyPr>
            <a:normAutofit fontScale="90000"/>
          </a:bodyPr>
          <a:p>
            <a:br>
              <a:rPr spc="-10" dirty="0">
                <a:solidFill>
                  <a:srgbClr val="5B9BD5"/>
                </a:solidFill>
                <a:latin typeface="Calibri Light" charset="0"/>
                <a:cs typeface="Calibri Light" charset="0"/>
                <a:sym typeface="+mn-ea"/>
              </a:rPr>
            </a:br>
            <a:r>
              <a:rPr spc="-10" dirty="0">
                <a:solidFill>
                  <a:srgbClr val="5B9BD5"/>
                </a:solidFill>
                <a:latin typeface="Calibri Light" charset="0"/>
                <a:cs typeface="Calibri Light" charset="0"/>
                <a:sym typeface="+mn-ea"/>
              </a:rPr>
              <a:t>Finding and Using the</a:t>
            </a:r>
            <a:r>
              <a:rPr spc="-125" dirty="0">
                <a:solidFill>
                  <a:srgbClr val="5B9BD5"/>
                </a:solidFill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10" dirty="0">
                <a:solidFill>
                  <a:srgbClr val="5B9BD5"/>
                </a:solidFill>
                <a:latin typeface="Calibri Light" charset="0"/>
                <a:cs typeface="Calibri Light" charset="0"/>
                <a:sym typeface="+mn-ea"/>
              </a:rPr>
              <a:t>Solution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To find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optimal solution,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we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simply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click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on the Solve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button.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After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moment,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Excel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Solver returns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optimal solution in cells B4 through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E4. </a:t>
            </a:r>
            <a:endParaRPr dirty="0">
              <a:latin typeface="Calibri Light" charset="0"/>
              <a:cs typeface="Calibri Light" charset="0"/>
              <a:sym typeface="+mn-ea"/>
            </a:endParaRPr>
          </a:p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This means that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we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should build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23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pallets of Tahoe panels,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15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pallets of Pacific panels,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39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pallets of Savannah panels, and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0 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pallets of Aspen panels. This results 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total profit of $58,800 (shown in cell</a:t>
            </a:r>
            <a:r>
              <a:rPr spc="14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F5).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1118870" y="1917065"/>
            <a:ext cx="8620760" cy="40836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Step 3.Solving the</a:t>
            </a:r>
            <a:r>
              <a:rPr spc="-5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Problem</a:t>
            </a:r>
            <a:r>
              <a:rPr lang="x-none"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(libre office)</a:t>
            </a:r>
            <a:endParaRPr lang="x-none" spc="-15" dirty="0">
              <a:solidFill>
                <a:srgbClr val="2E74B5"/>
              </a:solidFill>
              <a:latin typeface="Calibri Light" charset="0"/>
              <a:cs typeface="Calibri Light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12700" marR="114935">
              <a:lnSpc>
                <a:spcPct val="101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Now we'll start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LibreOffice Solver and insert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Target Cell, Desired result,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Cells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that 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needs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changing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and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Limiting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Conditions.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Cell locations are given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just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as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an indication on  how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use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Libre Office. Follow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same procedure as previously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solve the</a:t>
            </a:r>
            <a:r>
              <a:rPr spc="7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problem.</a:t>
            </a:r>
            <a:endParaRPr>
              <a:latin typeface="Calibri Light" charset="0"/>
              <a:cs typeface="Calibri Light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>
              <a:latin typeface="Times New Roman"/>
              <a:cs typeface="Times New Roman"/>
            </a:endParaRPr>
          </a:p>
          <a:p>
            <a:pPr marL="12700" marR="82550">
              <a:lnSpc>
                <a:spcPct val="102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Cell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D14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is your objective function will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change </a:t>
            </a:r>
            <a:r>
              <a:rPr spc="-15" dirty="0">
                <a:latin typeface="Calibri Light" charset="0"/>
                <a:cs typeface="Calibri Light" charset="0"/>
                <a:sym typeface="+mn-ea"/>
              </a:rPr>
              <a:t>(Target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Cell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)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solver changes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0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or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1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in  cell range</a:t>
            </a:r>
            <a:r>
              <a:rPr spc="-6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C8:C13.</a:t>
            </a:r>
            <a:endParaRPr>
              <a:latin typeface="Calibri Light" charset="0"/>
              <a:cs typeface="Calibri Light" charset="0"/>
            </a:endParaRPr>
          </a:p>
          <a:p>
            <a:pPr marL="12700" marR="5080">
              <a:lnSpc>
                <a:spcPct val="102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Changes 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cell range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C8:C13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makes Solver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check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if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D14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has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same value as B2.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Limiting  conditions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are your</a:t>
            </a:r>
            <a:r>
              <a:rPr spc="-10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constraints.</a:t>
            </a:r>
            <a:endParaRPr>
              <a:latin typeface="Calibri Light" charset="0"/>
              <a:cs typeface="Calibri Light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Have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look at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following figure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to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see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logic of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</a:t>
            </a:r>
            <a:r>
              <a:rPr spc="5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solver.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1598295" y="901700"/>
            <a:ext cx="9563735" cy="52431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linear programming Case studies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62355"/>
          </a:xfrm>
        </p:spPr>
        <p:txBody>
          <a:bodyPr>
            <a:normAutofit fontScale="90000"/>
          </a:bodyPr>
          <a:p>
            <a:r>
              <a:rPr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Step </a:t>
            </a:r>
            <a:r>
              <a:rPr spc="-1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1</a:t>
            </a:r>
            <a:r>
              <a:rPr lang="x-none" spc="-1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: </a:t>
            </a:r>
            <a:r>
              <a:rPr sz="3600" spc="-1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Loading the Solver </a:t>
            </a:r>
            <a:r>
              <a:rPr sz="3600" spc="-1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Into </a:t>
            </a:r>
            <a:r>
              <a:rPr sz="3600" spc="-2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Your</a:t>
            </a:r>
            <a:r>
              <a:rPr sz="3600" spc="-105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 </a:t>
            </a:r>
            <a:r>
              <a:rPr sz="3600" spc="-20" dirty="0">
                <a:solidFill>
                  <a:srgbClr val="2E74B5"/>
                </a:solidFill>
                <a:latin typeface="Calibri Light" charset="0"/>
                <a:cs typeface="Calibri Light" charset="0"/>
                <a:sym typeface="+mn-ea"/>
              </a:rPr>
              <a:t>Spreadsheet</a:t>
            </a:r>
            <a:endParaRPr sz="3600">
              <a:latin typeface="Calibri Light" charset="0"/>
              <a:cs typeface="Calibri Light" charset="0"/>
            </a:endParaRPr>
          </a:p>
          <a:p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latin typeface="Calibri" charset="0"/>
                <a:cs typeface="Calibri" charset="0"/>
                <a:sym typeface="+mn-ea"/>
              </a:rPr>
              <a:t>The first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step </a:t>
            </a:r>
            <a:r>
              <a:rPr dirty="0">
                <a:latin typeface="Calibri" charset="0"/>
                <a:cs typeface="Calibri" charset="0"/>
                <a:sym typeface="+mn-ea"/>
              </a:rPr>
              <a:t>is to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make </a:t>
            </a:r>
            <a:r>
              <a:rPr dirty="0">
                <a:latin typeface="Calibri" charset="0"/>
                <a:cs typeface="Calibri" charset="0"/>
                <a:sym typeface="+mn-ea"/>
              </a:rPr>
              <a:t>sure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you have the correct add-in or solver loaded </a:t>
            </a:r>
            <a:r>
              <a:rPr dirty="0">
                <a:latin typeface="Calibri" charset="0"/>
                <a:cs typeface="Calibri" charset="0"/>
                <a:sym typeface="+mn-ea"/>
              </a:rPr>
              <a:t>into your 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spreadsheet.  This process </a:t>
            </a:r>
            <a:r>
              <a:rPr dirty="0">
                <a:latin typeface="Calibri" charset="0"/>
                <a:cs typeface="Calibri" charset="0"/>
                <a:sym typeface="+mn-ea"/>
              </a:rPr>
              <a:t>differs by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Spreadsheet, operating system, and sometimes</a:t>
            </a:r>
            <a:r>
              <a:rPr spc="160" dirty="0">
                <a:latin typeface="Calibri" charset="0"/>
                <a:cs typeface="Calibri" charset="0"/>
                <a:sym typeface="+mn-ea"/>
              </a:rPr>
              <a:t>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version!</a:t>
            </a:r>
            <a:endParaRPr>
              <a:latin typeface="Calibri" charset="0"/>
              <a:cs typeface="Calibri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24230"/>
          </a:xfrm>
        </p:spPr>
        <p:txBody>
          <a:bodyPr/>
          <a:p>
            <a:r>
              <a:rPr spc="-5" dirty="0">
                <a:solidFill>
                  <a:srgbClr val="2E74B5"/>
                </a:solidFill>
                <a:latin typeface="Calibri" charset="0"/>
                <a:cs typeface="Calibri" charset="0"/>
                <a:sym typeface="+mn-ea"/>
              </a:rPr>
              <a:t>Microsoft Excel for</a:t>
            </a:r>
            <a:r>
              <a:rPr spc="-45" dirty="0">
                <a:solidFill>
                  <a:srgbClr val="2E74B5"/>
                </a:solidFill>
                <a:latin typeface="Calibri" charset="0"/>
                <a:cs typeface="Calibri" charset="0"/>
                <a:sym typeface="+mn-ea"/>
              </a:rPr>
              <a:t> </a:t>
            </a:r>
            <a:r>
              <a:rPr spc="-10" dirty="0">
                <a:solidFill>
                  <a:srgbClr val="2E74B5"/>
                </a:solidFill>
                <a:latin typeface="Calibri" charset="0"/>
                <a:cs typeface="Calibri" charset="0"/>
                <a:sym typeface="+mn-ea"/>
              </a:rPr>
              <a:t>PC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pc="-5" dirty="0">
                <a:latin typeface="Calibri" charset="0"/>
                <a:cs typeface="Calibri" charset="0"/>
                <a:sym typeface="+mn-ea"/>
              </a:rPr>
              <a:t>Excel </a:t>
            </a:r>
            <a:r>
              <a:rPr dirty="0">
                <a:latin typeface="Calibri" charset="0"/>
                <a:cs typeface="Calibri" charset="0"/>
                <a:sym typeface="+mn-ea"/>
              </a:rPr>
              <a:t>does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not </a:t>
            </a:r>
            <a:r>
              <a:rPr dirty="0">
                <a:latin typeface="Calibri" charset="0"/>
                <a:cs typeface="Calibri" charset="0"/>
                <a:sym typeface="+mn-ea"/>
              </a:rPr>
              <a:t>usually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come with the solver loaded. It </a:t>
            </a:r>
            <a:r>
              <a:rPr dirty="0">
                <a:latin typeface="Calibri" charset="0"/>
                <a:cs typeface="Calibri" charset="0"/>
                <a:sym typeface="+mn-ea"/>
              </a:rPr>
              <a:t>is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considered </a:t>
            </a:r>
            <a:r>
              <a:rPr spc="-10" dirty="0">
                <a:latin typeface="Calibri" charset="0"/>
                <a:cs typeface="Calibri" charset="0"/>
                <a:sym typeface="+mn-ea"/>
              </a:rPr>
              <a:t>an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Add-In </a:t>
            </a:r>
            <a:r>
              <a:rPr dirty="0">
                <a:latin typeface="Calibri" charset="0"/>
                <a:cs typeface="Calibri" charset="0"/>
                <a:sym typeface="+mn-ea"/>
              </a:rPr>
              <a:t>– </a:t>
            </a:r>
            <a:r>
              <a:rPr spc="-10" dirty="0">
                <a:latin typeface="Calibri" charset="0"/>
                <a:cs typeface="Calibri" charset="0"/>
                <a:sym typeface="+mn-ea"/>
              </a:rPr>
              <a:t>it </a:t>
            </a:r>
            <a:r>
              <a:rPr dirty="0">
                <a:latin typeface="Calibri" charset="0"/>
                <a:cs typeface="Calibri" charset="0"/>
                <a:sym typeface="+mn-ea"/>
              </a:rPr>
              <a:t>is 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available, you just need to download </a:t>
            </a:r>
            <a:r>
              <a:rPr dirty="0">
                <a:latin typeface="Calibri" charset="0"/>
                <a:cs typeface="Calibri" charset="0"/>
                <a:sym typeface="+mn-ea"/>
              </a:rPr>
              <a:t>it. As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with most Microsoft </a:t>
            </a:r>
            <a:r>
              <a:rPr dirty="0">
                <a:latin typeface="Calibri" charset="0"/>
                <a:cs typeface="Calibri" charset="0"/>
                <a:sym typeface="+mn-ea"/>
              </a:rPr>
              <a:t>tools, it differs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whether you  </a:t>
            </a:r>
            <a:r>
              <a:rPr dirty="0">
                <a:latin typeface="Calibri" charset="0"/>
                <a:cs typeface="Calibri" charset="0"/>
                <a:sym typeface="+mn-ea"/>
              </a:rPr>
              <a:t>are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on </a:t>
            </a:r>
            <a:r>
              <a:rPr dirty="0">
                <a:latin typeface="Calibri" charset="0"/>
                <a:cs typeface="Calibri" charset="0"/>
                <a:sym typeface="+mn-ea"/>
              </a:rPr>
              <a:t>a Mac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or using </a:t>
            </a:r>
            <a:r>
              <a:rPr dirty="0">
                <a:latin typeface="Calibri" charset="0"/>
                <a:cs typeface="Calibri" charset="0"/>
                <a:sym typeface="+mn-ea"/>
              </a:rPr>
              <a:t>a</a:t>
            </a:r>
            <a:r>
              <a:rPr spc="-65" dirty="0">
                <a:latin typeface="Calibri" charset="0"/>
                <a:cs typeface="Calibri" charset="0"/>
                <a:sym typeface="+mn-ea"/>
              </a:rPr>
              <a:t>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PC.</a:t>
            </a:r>
            <a:endParaRPr>
              <a:latin typeface="Calibri" charset="0"/>
              <a:cs typeface="Calibri" charset="0"/>
            </a:endParaRPr>
          </a:p>
          <a:p>
            <a:pPr marL="469900" indent="-228600" defTabSz="-635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69900" algn="l"/>
              </a:tabLs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Click </a:t>
            </a:r>
            <a:r>
              <a:rPr dirty="0">
                <a:latin typeface="Calibri" charset="0"/>
                <a:cs typeface="Calibri" charset="0"/>
                <a:sym typeface="+mn-ea"/>
              </a:rPr>
              <a:t>the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Microsoft Office </a:t>
            </a:r>
            <a:r>
              <a:rPr dirty="0">
                <a:latin typeface="Calibri" charset="0"/>
                <a:cs typeface="Calibri" charset="0"/>
                <a:sym typeface="+mn-ea"/>
              </a:rPr>
              <a:t>Button,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and </a:t>
            </a:r>
            <a:r>
              <a:rPr dirty="0">
                <a:latin typeface="Calibri" charset="0"/>
                <a:cs typeface="Calibri" charset="0"/>
                <a:sym typeface="+mn-ea"/>
              </a:rPr>
              <a:t>then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click Excel</a:t>
            </a:r>
            <a:r>
              <a:rPr spc="35" dirty="0">
                <a:latin typeface="Calibri" charset="0"/>
                <a:cs typeface="Calibri" charset="0"/>
                <a:sym typeface="+mn-ea"/>
              </a:rPr>
              <a:t>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Options.</a:t>
            </a:r>
            <a:endParaRPr>
              <a:latin typeface="Calibri" charset="0"/>
              <a:cs typeface="Calibri" charset="0"/>
            </a:endParaRPr>
          </a:p>
          <a:p>
            <a:pPr marL="469900" indent="-228600" defTabSz="-6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Click </a:t>
            </a:r>
            <a:r>
              <a:rPr dirty="0">
                <a:latin typeface="Calibri" charset="0"/>
                <a:cs typeface="Calibri" charset="0"/>
                <a:sym typeface="+mn-ea"/>
              </a:rPr>
              <a:t>Add-Ins, and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then </a:t>
            </a:r>
            <a:r>
              <a:rPr spc="-10" dirty="0">
                <a:latin typeface="Calibri" charset="0"/>
                <a:cs typeface="Calibri" charset="0"/>
                <a:sym typeface="+mn-ea"/>
              </a:rPr>
              <a:t>in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the Manage </a:t>
            </a:r>
            <a:r>
              <a:rPr dirty="0">
                <a:latin typeface="Calibri" charset="0"/>
                <a:cs typeface="Calibri" charset="0"/>
                <a:sym typeface="+mn-ea"/>
              </a:rPr>
              <a:t>box,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select Excel Add-ins and click</a:t>
            </a:r>
            <a:r>
              <a:rPr spc="70" dirty="0">
                <a:latin typeface="Calibri" charset="0"/>
                <a:cs typeface="Calibri" charset="0"/>
                <a:sym typeface="+mn-ea"/>
              </a:rPr>
              <a:t>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Go.</a:t>
            </a:r>
            <a:endParaRPr>
              <a:latin typeface="Calibri" charset="0"/>
              <a:cs typeface="Calibri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solver in Excel(PC) Cont'd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755650" indent="-514350" defTabSz="-635">
              <a:lnSpc>
                <a:spcPct val="100000"/>
              </a:lnSpc>
              <a:spcBef>
                <a:spcPts val="25"/>
              </a:spcBef>
              <a:buClrTx/>
              <a:buFont typeface="+mj-lt"/>
              <a:buAutoNum type="arabicPeriod" startAt="3"/>
              <a:tabLst>
                <a:tab pos="469900" algn="l"/>
              </a:tabLs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In the Add-Ins available </a:t>
            </a:r>
            <a:r>
              <a:rPr dirty="0">
                <a:latin typeface="Calibri" charset="0"/>
                <a:cs typeface="Calibri" charset="0"/>
                <a:sym typeface="+mn-ea"/>
              </a:rPr>
              <a:t>box,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select the Solver Add-in check box, and </a:t>
            </a:r>
            <a:r>
              <a:rPr dirty="0">
                <a:latin typeface="Calibri" charset="0"/>
                <a:cs typeface="Calibri" charset="0"/>
                <a:sym typeface="+mn-ea"/>
              </a:rPr>
              <a:t>then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click</a:t>
            </a:r>
            <a:r>
              <a:rPr spc="105" dirty="0">
                <a:latin typeface="Calibri" charset="0"/>
                <a:cs typeface="Calibri" charset="0"/>
                <a:sym typeface="+mn-ea"/>
              </a:rPr>
              <a:t>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OK.</a:t>
            </a:r>
            <a:endParaRPr>
              <a:latin typeface="Calibri" charset="0"/>
              <a:cs typeface="Calibri" charset="0"/>
            </a:endParaRPr>
          </a:p>
          <a:p>
            <a:pPr marL="755650" marR="205740" indent="-514350" defTabSz="-635">
              <a:lnSpc>
                <a:spcPct val="102000"/>
              </a:lnSpc>
              <a:buAutoNum type="arabicPeriod" startAt="3"/>
              <a:tabLst>
                <a:tab pos="469900" algn="l"/>
              </a:tabLs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If Solver Add-in </a:t>
            </a:r>
            <a:r>
              <a:rPr dirty="0">
                <a:latin typeface="Calibri" charset="0"/>
                <a:cs typeface="Calibri" charset="0"/>
                <a:sym typeface="+mn-ea"/>
              </a:rPr>
              <a:t>is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not listed </a:t>
            </a:r>
            <a:r>
              <a:rPr spc="-10" dirty="0">
                <a:latin typeface="Calibri" charset="0"/>
                <a:cs typeface="Calibri" charset="0"/>
                <a:sym typeface="+mn-ea"/>
              </a:rPr>
              <a:t>in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the Add-Ins available </a:t>
            </a:r>
            <a:r>
              <a:rPr dirty="0">
                <a:latin typeface="Calibri" charset="0"/>
                <a:cs typeface="Calibri" charset="0"/>
                <a:sym typeface="+mn-ea"/>
              </a:rPr>
              <a:t>box,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click Browse </a:t>
            </a:r>
            <a:r>
              <a:rPr dirty="0">
                <a:latin typeface="Calibri" charset="0"/>
                <a:cs typeface="Calibri" charset="0"/>
                <a:sym typeface="+mn-ea"/>
              </a:rPr>
              <a:t>to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locate </a:t>
            </a:r>
            <a:r>
              <a:rPr dirty="0">
                <a:latin typeface="Calibri" charset="0"/>
                <a:cs typeface="Calibri" charset="0"/>
                <a:sym typeface="+mn-ea"/>
              </a:rPr>
              <a:t>the  add-in.</a:t>
            </a:r>
            <a:endParaRPr>
              <a:latin typeface="Calibri" charset="0"/>
              <a:cs typeface="Calibri" charset="0"/>
            </a:endParaRPr>
          </a:p>
          <a:p>
            <a:pPr marL="469900" indent="-228600" defTabSz="-635">
              <a:lnSpc>
                <a:spcPct val="100000"/>
              </a:lnSpc>
              <a:spcBef>
                <a:spcPts val="35"/>
              </a:spcBef>
              <a:buAutoNum type="arabicPeriod" startAt="3"/>
              <a:tabLst>
                <a:tab pos="469900" algn="l"/>
              </a:tabLst>
            </a:pPr>
            <a:r>
              <a:rPr spc="-5" dirty="0">
                <a:latin typeface="Calibri" charset="0"/>
                <a:cs typeface="Calibri" charset="0"/>
                <a:sym typeface="+mn-ea"/>
              </a:rPr>
              <a:t>If you get prompted that Solver </a:t>
            </a:r>
            <a:r>
              <a:rPr dirty="0">
                <a:latin typeface="Calibri" charset="0"/>
                <a:cs typeface="Calibri" charset="0"/>
                <a:sym typeface="+mn-ea"/>
              </a:rPr>
              <a:t>is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not currently installed, click </a:t>
            </a:r>
            <a:r>
              <a:rPr dirty="0">
                <a:latin typeface="Calibri" charset="0"/>
                <a:cs typeface="Calibri" charset="0"/>
                <a:sym typeface="+mn-ea"/>
              </a:rPr>
              <a:t>Yes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to install</a:t>
            </a:r>
            <a:r>
              <a:rPr spc="135" dirty="0">
                <a:latin typeface="Calibri" charset="0"/>
                <a:cs typeface="Calibri" charset="0"/>
                <a:sym typeface="+mn-ea"/>
              </a:rPr>
              <a:t> </a:t>
            </a:r>
            <a:r>
              <a:rPr dirty="0">
                <a:latin typeface="Calibri" charset="0"/>
                <a:cs typeface="Calibri" charset="0"/>
                <a:sym typeface="+mn-ea"/>
              </a:rPr>
              <a:t>it.</a:t>
            </a:r>
            <a:endParaRPr>
              <a:latin typeface="Calibri" charset="0"/>
              <a:cs typeface="Calibri" charset="0"/>
            </a:endParaRPr>
          </a:p>
          <a:p>
            <a:pPr marL="469900" marR="177165" indent="-228600" defTabSz="-635">
              <a:lnSpc>
                <a:spcPct val="102000"/>
              </a:lnSpc>
              <a:buAutoNum type="arabicPeriod" startAt="3"/>
              <a:tabLst>
                <a:tab pos="469900" algn="l"/>
              </a:tabLst>
            </a:pPr>
            <a:r>
              <a:rPr dirty="0">
                <a:latin typeface="Calibri" charset="0"/>
                <a:cs typeface="Calibri" charset="0"/>
                <a:sym typeface="+mn-ea"/>
              </a:rPr>
              <a:t>After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you load Solver, </a:t>
            </a:r>
            <a:r>
              <a:rPr spc="-10" dirty="0">
                <a:latin typeface="Calibri" charset="0"/>
                <a:cs typeface="Calibri" charset="0"/>
                <a:sym typeface="+mn-ea"/>
              </a:rPr>
              <a:t>the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Solver command </a:t>
            </a:r>
            <a:r>
              <a:rPr dirty="0">
                <a:latin typeface="Calibri" charset="0"/>
                <a:cs typeface="Calibri" charset="0"/>
                <a:sym typeface="+mn-ea"/>
              </a:rPr>
              <a:t>is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available </a:t>
            </a:r>
            <a:r>
              <a:rPr spc="-10" dirty="0">
                <a:latin typeface="Calibri" charset="0"/>
                <a:cs typeface="Calibri" charset="0"/>
                <a:sym typeface="+mn-ea"/>
              </a:rPr>
              <a:t>in </a:t>
            </a:r>
            <a:r>
              <a:rPr dirty="0">
                <a:latin typeface="Calibri" charset="0"/>
                <a:cs typeface="Calibri" charset="0"/>
                <a:sym typeface="+mn-ea"/>
              </a:rPr>
              <a:t>the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Analysis group </a:t>
            </a:r>
            <a:r>
              <a:rPr dirty="0">
                <a:latin typeface="Calibri" charset="0"/>
                <a:cs typeface="Calibri" charset="0"/>
                <a:sym typeface="+mn-ea"/>
              </a:rPr>
              <a:t>on </a:t>
            </a:r>
            <a:r>
              <a:rPr spc="-5" dirty="0">
                <a:latin typeface="Calibri" charset="0"/>
                <a:cs typeface="Calibri" charset="0"/>
                <a:sym typeface="+mn-ea"/>
              </a:rPr>
              <a:t>the  </a:t>
            </a:r>
            <a:r>
              <a:rPr dirty="0">
                <a:latin typeface="Calibri" charset="0"/>
                <a:cs typeface="Calibri" charset="0"/>
                <a:sym typeface="+mn-ea"/>
              </a:rPr>
              <a:t>Data</a:t>
            </a:r>
            <a:r>
              <a:rPr spc="-100" dirty="0">
                <a:latin typeface="Calibri" charset="0"/>
                <a:cs typeface="Calibri" charset="0"/>
                <a:sym typeface="+mn-ea"/>
              </a:rPr>
              <a:t> </a:t>
            </a:r>
            <a:r>
              <a:rPr dirty="0">
                <a:latin typeface="Calibri" charset="0"/>
                <a:cs typeface="Calibri" charset="0"/>
                <a:sym typeface="+mn-ea"/>
              </a:rPr>
              <a:t>tab.</a:t>
            </a:r>
            <a:endParaRPr>
              <a:latin typeface="Calibri" charset="0"/>
              <a:cs typeface="Calibri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loading solver in Excel(PC) Cont'd</a:t>
            </a:r>
            <a:endParaRPr lang="x-non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924560" y="2016760"/>
            <a:ext cx="5895975" cy="38080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4"/>
          <p:cNvSpPr/>
          <p:nvPr/>
        </p:nvSpPr>
        <p:spPr>
          <a:xfrm>
            <a:off x="7947025" y="2050415"/>
            <a:ext cx="2554605" cy="2764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Microsoft Excel for MAC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12700" marR="5080">
              <a:lnSpc>
                <a:spcPct val="102000"/>
              </a:lnSpc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Loading solver for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Mac differs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a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little depending on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version of Excel being used. For 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Excel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for Mac 2011 and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later,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this process</a:t>
            </a:r>
            <a:r>
              <a:rPr spc="4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works:</a:t>
            </a:r>
            <a:endParaRPr>
              <a:latin typeface="Calibri Light" charset="0"/>
              <a:cs typeface="Calibri Light" charset="0"/>
            </a:endParaRPr>
          </a:p>
          <a:p>
            <a:pPr marL="469900" indent="-228600" defTabSz="-6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spc="-5" dirty="0">
                <a:latin typeface="Calibri Light" charset="0"/>
                <a:cs typeface="Calibri Light" charset="0"/>
                <a:sym typeface="+mn-ea"/>
              </a:rPr>
              <a:t>Open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Excel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for Mac and begin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by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clicking on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Tools</a:t>
            </a:r>
            <a:r>
              <a:rPr spc="4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menu.</a:t>
            </a:r>
            <a:endParaRPr>
              <a:latin typeface="Calibri Light" charset="0"/>
              <a:cs typeface="Calibri Light" charset="0"/>
            </a:endParaRPr>
          </a:p>
          <a:p>
            <a:pPr marL="469900" indent="-228600" defTabSz="-6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dirty="0">
                <a:latin typeface="Calibri Light" charset="0"/>
                <a:cs typeface="Calibri Light" charset="0"/>
                <a:sym typeface="+mn-ea"/>
              </a:rPr>
              <a:t>Click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Add-Ins, and then in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Add-Ins box, check Solver.xlam and then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click</a:t>
            </a:r>
            <a:r>
              <a:rPr spc="70" dirty="0">
                <a:latin typeface="Calibri Light" charset="0"/>
                <a:cs typeface="Calibri Light" charset="0"/>
                <a:sym typeface="+mn-ea"/>
              </a:rPr>
              <a:t> </a:t>
            </a:r>
            <a:r>
              <a:rPr spc="-10" dirty="0">
                <a:latin typeface="Calibri Light" charset="0"/>
                <a:cs typeface="Calibri Light" charset="0"/>
                <a:sym typeface="+mn-ea"/>
              </a:rPr>
              <a:t>OK.</a:t>
            </a:r>
            <a:endParaRPr>
              <a:latin typeface="Calibri Light" charset="0"/>
              <a:cs typeface="Calibri Light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5" dirty="0">
                <a:latin typeface="Calibri Light" charset="0"/>
                <a:cs typeface="Calibri Light" charset="0"/>
                <a:sym typeface="+mn-ea"/>
              </a:rPr>
              <a:t>Loading solver for </a:t>
            </a:r>
            <a:r>
              <a:rPr dirty="0">
                <a:latin typeface="Calibri Light" charset="0"/>
                <a:cs typeface="Calibri Light" charset="0"/>
                <a:sym typeface="+mn-ea"/>
              </a:rPr>
              <a:t>the </a:t>
            </a:r>
            <a:r>
              <a:rPr spc="-5" dirty="0">
                <a:latin typeface="Calibri Light" charset="0"/>
                <a:cs typeface="Calibri Light" charset="0"/>
                <a:sym typeface="+mn-ea"/>
              </a:rPr>
              <a:t>Mac </a:t>
            </a:r>
            <a:r>
              <a:rPr lang="x-none" spc="-5" dirty="0">
                <a:latin typeface="Calibri Light" charset="0"/>
                <a:cs typeface="Calibri Light" charset="0"/>
                <a:sym typeface="+mn-ea"/>
              </a:rPr>
              <a:t>cont'd</a:t>
            </a:r>
            <a:endParaRPr lang="x-none" spc="-5" dirty="0">
              <a:latin typeface="Calibri Light" charset="0"/>
              <a:cs typeface="Calibri Light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230"/>
          </a:xfrm>
        </p:spPr>
        <p:txBody>
          <a:bodyPr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1233170" y="1902460"/>
            <a:ext cx="8531860" cy="41135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8602980" y="1875155"/>
            <a:ext cx="2430780" cy="263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7529</Words>
  <Application>Kingsoft Office WPP</Application>
  <PresentationFormat>Widescreen</PresentationFormat>
  <Paragraphs>221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introduction to solver (linear programmimg)</vt:lpstr>
      <vt:lpstr>What is Solver?</vt:lpstr>
      <vt:lpstr>outline</vt:lpstr>
      <vt:lpstr>Step 1: Loading the Solver Into Your Spreadsheet</vt:lpstr>
      <vt:lpstr>Microsoft Excel for PC</vt:lpstr>
      <vt:lpstr>loading solver in Excel(PC) Cont'd</vt:lpstr>
      <vt:lpstr>loading solver in Excel(PC) Cont'd</vt:lpstr>
      <vt:lpstr>Microsoft Excel for MAC</vt:lpstr>
      <vt:lpstr>Loading solver for the Mac cont'd</vt:lpstr>
      <vt:lpstr>Loading solver for the Mac cont'd</vt:lpstr>
      <vt:lpstr>solver in Libre office/Open office </vt:lpstr>
      <vt:lpstr> solver in libre office cont'd</vt:lpstr>
      <vt:lpstr>PowerPoint 演示文稿</vt:lpstr>
      <vt:lpstr>Step 2. Setting up the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constraints</vt:lpstr>
      <vt:lpstr>PowerPoint 演示文稿</vt:lpstr>
      <vt:lpstr>PowerPoint 演示文稿</vt:lpstr>
      <vt:lpstr>PowerPoint 演示文稿</vt:lpstr>
      <vt:lpstr> Step 3.Solving the Problem(Excel)</vt:lpstr>
      <vt:lpstr>PowerPoint 演示文稿</vt:lpstr>
      <vt:lpstr>PowerPoint 演示文稿</vt:lpstr>
      <vt:lpstr>PowerPoint 演示文稿</vt:lpstr>
      <vt:lpstr> Finding and Using the Solution</vt:lpstr>
      <vt:lpstr>PowerPoint 演示文稿</vt:lpstr>
      <vt:lpstr>Step 3.Solving the Problem(libre office)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solver (linear programmimg)</dc:title>
  <dc:creator>paul</dc:creator>
  <cp:lastModifiedBy>paul</cp:lastModifiedBy>
  <cp:revision>7</cp:revision>
  <dcterms:created xsi:type="dcterms:W3CDTF">2017-05-28T10:57:12Z</dcterms:created>
  <dcterms:modified xsi:type="dcterms:W3CDTF">2017-05-28T10:57:12Z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