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58" r:id="rId4"/>
    <p:sldId id="261" r:id="rId5"/>
    <p:sldId id="259" r:id="rId6"/>
    <p:sldId id="257" r:id="rId7"/>
    <p:sldId id="260" r:id="rId8"/>
    <p:sldId id="262" r:id="rId9"/>
    <p:sldId id="263" r:id="rId10"/>
    <p:sldId id="264" r:id="rId11"/>
    <p:sldId id="265" r:id="rId12"/>
    <p:sldId id="266" r:id="rId13"/>
    <p:sldId id="267" r:id="rId14"/>
    <p:sldId id="268" r:id="rId15"/>
    <p:sldId id="269" r:id="rId16"/>
    <p:sldId id="271" r:id="rId17"/>
    <p:sldId id="272" r:id="rId18"/>
    <p:sldId id="273" r:id="rId19"/>
    <p:sldId id="274" r:id="rId21"/>
  </p:sldIdLst>
  <p:sldSz cx="12192000" cy="6858000"/>
  <p:notesSz cx="6858000" cy="9144000"/>
  <p:defaultTextStyle>
    <a:defPPr>
      <a:defRPr lang="en-US"/>
    </a:defPPr>
    <a:lvl1pPr marL="0" lvl="0" indent="0" algn="l" defTabSz="914400" eaLnBrk="1" fontAlgn="base" latinLnBrk="0" hangingPunct="1">
      <a:lnSpc>
        <a:spcPct val="100000"/>
      </a:lnSpc>
      <a:spcBef>
        <a:spcPct val="0"/>
      </a:spcBef>
      <a:spcAft>
        <a:spcPct val="0"/>
      </a:spcAft>
      <a:buNone/>
      <a:defRPr sz="1800" kern="1200">
        <a:solidFill>
          <a:schemeClr val="tx1"/>
        </a:solidFill>
        <a:latin typeface="Calibri" charset="0"/>
        <a:ea typeface="SimSun" charset="-122"/>
      </a:defRPr>
    </a:lvl1pPr>
    <a:lvl2pPr marL="457200" lvl="1" indent="0" algn="l" defTabSz="914400" eaLnBrk="1" fontAlgn="base" latinLnBrk="0" hangingPunct="1">
      <a:lnSpc>
        <a:spcPct val="100000"/>
      </a:lnSpc>
      <a:spcBef>
        <a:spcPct val="0"/>
      </a:spcBef>
      <a:spcAft>
        <a:spcPct val="0"/>
      </a:spcAft>
      <a:buNone/>
      <a:defRPr sz="1800" kern="1200">
        <a:solidFill>
          <a:schemeClr val="tx1"/>
        </a:solidFill>
        <a:latin typeface="Calibri" charset="0"/>
        <a:ea typeface="SimSun" charset="-122"/>
      </a:defRPr>
    </a:lvl2pPr>
    <a:lvl3pPr marL="914400" lvl="2" indent="0" algn="l" defTabSz="914400" eaLnBrk="1" fontAlgn="base" latinLnBrk="0" hangingPunct="1">
      <a:lnSpc>
        <a:spcPct val="100000"/>
      </a:lnSpc>
      <a:spcBef>
        <a:spcPct val="0"/>
      </a:spcBef>
      <a:spcAft>
        <a:spcPct val="0"/>
      </a:spcAft>
      <a:buNone/>
      <a:defRPr sz="1800" kern="1200">
        <a:solidFill>
          <a:schemeClr val="tx1"/>
        </a:solidFill>
        <a:latin typeface="Calibri" charset="0"/>
        <a:ea typeface="SimSun" charset="-122"/>
      </a:defRPr>
    </a:lvl3pPr>
    <a:lvl4pPr marL="1371600" lvl="3" indent="0" algn="l" defTabSz="914400" eaLnBrk="1" fontAlgn="base" latinLnBrk="0" hangingPunct="1">
      <a:lnSpc>
        <a:spcPct val="100000"/>
      </a:lnSpc>
      <a:spcBef>
        <a:spcPct val="0"/>
      </a:spcBef>
      <a:spcAft>
        <a:spcPct val="0"/>
      </a:spcAft>
      <a:buNone/>
      <a:defRPr sz="1800" kern="1200">
        <a:solidFill>
          <a:schemeClr val="tx1"/>
        </a:solidFill>
        <a:latin typeface="Calibri" charset="0"/>
        <a:ea typeface="SimSun" charset="-122"/>
      </a:defRPr>
    </a:lvl4pPr>
    <a:lvl5pPr marL="1828800" lvl="4" indent="0" algn="l" defTabSz="914400" eaLnBrk="1" fontAlgn="base" latinLnBrk="0" hangingPunct="1">
      <a:lnSpc>
        <a:spcPct val="100000"/>
      </a:lnSpc>
      <a:spcBef>
        <a:spcPct val="0"/>
      </a:spcBef>
      <a:spcAft>
        <a:spcPct val="0"/>
      </a:spcAft>
      <a:buNone/>
      <a:defRPr sz="1800" kern="1200">
        <a:solidFill>
          <a:schemeClr val="tx1"/>
        </a:solidFill>
        <a:latin typeface="Calibri" charset="0"/>
        <a:ea typeface="SimSun" charset="-122"/>
      </a:defRPr>
    </a:lvl5pPr>
    <a:lvl6pPr marL="2286000" lvl="5" indent="0" algn="l" defTabSz="914400" eaLnBrk="1" fontAlgn="base" latinLnBrk="0" hangingPunct="1">
      <a:lnSpc>
        <a:spcPct val="100000"/>
      </a:lnSpc>
      <a:spcBef>
        <a:spcPct val="0"/>
      </a:spcBef>
      <a:spcAft>
        <a:spcPct val="0"/>
      </a:spcAft>
      <a:buNone/>
      <a:defRPr sz="1800" kern="1200">
        <a:solidFill>
          <a:schemeClr val="tx1"/>
        </a:solidFill>
        <a:latin typeface="Calibri" charset="0"/>
        <a:ea typeface="SimSun" charset="-122"/>
      </a:defRPr>
    </a:lvl6pPr>
    <a:lvl7pPr marL="2743200" lvl="6" indent="0" algn="l" defTabSz="914400" eaLnBrk="1" fontAlgn="base" latinLnBrk="0" hangingPunct="1">
      <a:lnSpc>
        <a:spcPct val="100000"/>
      </a:lnSpc>
      <a:spcBef>
        <a:spcPct val="0"/>
      </a:spcBef>
      <a:spcAft>
        <a:spcPct val="0"/>
      </a:spcAft>
      <a:buNone/>
      <a:defRPr sz="1800" kern="1200">
        <a:solidFill>
          <a:schemeClr val="tx1"/>
        </a:solidFill>
        <a:latin typeface="Calibri" charset="0"/>
        <a:ea typeface="SimSun" charset="-122"/>
      </a:defRPr>
    </a:lvl7pPr>
    <a:lvl8pPr marL="3200400" lvl="7" indent="0" algn="l" defTabSz="914400" eaLnBrk="1" fontAlgn="base" latinLnBrk="0" hangingPunct="1">
      <a:lnSpc>
        <a:spcPct val="100000"/>
      </a:lnSpc>
      <a:spcBef>
        <a:spcPct val="0"/>
      </a:spcBef>
      <a:spcAft>
        <a:spcPct val="0"/>
      </a:spcAft>
      <a:buNone/>
      <a:defRPr sz="1800" kern="1200">
        <a:solidFill>
          <a:schemeClr val="tx1"/>
        </a:solidFill>
        <a:latin typeface="Calibri" charset="0"/>
        <a:ea typeface="SimSun" charset="-122"/>
      </a:defRPr>
    </a:lvl8pPr>
    <a:lvl9pPr marL="3657600" lvl="8" indent="0" algn="l" defTabSz="914400" eaLnBrk="1" fontAlgn="base" latinLnBrk="0" hangingPunct="1">
      <a:lnSpc>
        <a:spcPct val="100000"/>
      </a:lnSpc>
      <a:spcBef>
        <a:spcPct val="0"/>
      </a:spcBef>
      <a:spcAft>
        <a:spcPct val="0"/>
      </a:spcAft>
      <a:buNone/>
      <a:defRPr sz="1800" kern="1200">
        <a:solidFill>
          <a:schemeClr val="tx1"/>
        </a:solidFill>
        <a:latin typeface="Calibri" charset="0"/>
        <a:ea typeface="SimSun"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2"/>
    <p:restoredTop sz="94660"/>
  </p:normalViewPr>
  <p:slideViewPr>
    <p:cSldViewPr snapToGrid="0" showGuides="1">
      <p:cViewPr varScale="1">
        <p:scale>
          <a:sx n="53" d="100"/>
          <a:sy n="53" d="100"/>
        </p:scale>
        <p:origin x="180" y="54"/>
      </p:cViewPr>
      <p:guideLst>
        <p:guide orient="horz" pos="2160"/>
        <p:guide pos="2880"/>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en-US" strike="noStrike" noProof="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3EFD42F7-718C-4B98-AAEC-167E6DDD60A7}" type="datetimeFigureOut">
              <a:rPr lang="en-US" altLang="en-US" strike="noStrike" noProof="1" smtClean="0">
                <a:latin typeface="+mn-lt"/>
                <a:ea typeface="+mn-ea"/>
                <a:cs typeface="+mn-cs"/>
              </a:rPr>
            </a:fld>
            <a:endParaRPr lang="en-US" altLang="en-US" strike="noStrike" noProof="1" smtClean="0">
              <a:latin typeface="+mn-lt"/>
              <a:ea typeface="+mn-ea"/>
              <a:cs typeface="+mn-cs"/>
            </a:endParaRPr>
          </a:p>
        </p:txBody>
      </p:sp>
      <p:sp>
        <p:nvSpPr>
          <p:cNvPr id="2052" name="Slide Image Placeholder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txBody>
          <a:bodyPr/>
          <a:p>
            <a:endParaRPr lang="en-US"/>
          </a:p>
        </p:txBody>
      </p:sp>
      <p:sp>
        <p:nvSpPr>
          <p:cNvPr id="2053" name="Notes Placeholder 4"/>
          <p:cNvSpPr>
            <a:spLocks noGrp="1"/>
          </p:cNvSpPr>
          <p:nvPr>
            <p:ph type="body" sz="quarter"/>
          </p:nvPr>
        </p:nvSpPr>
        <p:spPr>
          <a:xfrm>
            <a:off x="685800" y="4400550"/>
            <a:ext cx="5486400" cy="3600450"/>
          </a:xfrm>
          <a:prstGeom prst="rect">
            <a:avLst/>
          </a:prstGeom>
          <a:noFill/>
          <a:ln w="9525">
            <a:noFill/>
            <a:miter/>
          </a:ln>
        </p:spPr>
        <p:txBody>
          <a:bodyPr lIns="91440" tIns="45720" rIns="91440" bIns="45720" anchor="t"/>
          <a:p>
            <a:pPr lvl="0"/>
            <a:r>
              <a:rPr lang="en-US" altLang="en-US"/>
              <a:t>Click to edit Master text styles</a:t>
            </a:r>
            <a:endParaRPr lang="en-US" altLang="en-US"/>
          </a:p>
          <a:p>
            <a:pPr lvl="1" indent="0"/>
            <a:r>
              <a:rPr lang="en-US" altLang="en-US"/>
              <a:t>Second level</a:t>
            </a:r>
            <a:endParaRPr lang="en-US" altLang="en-US"/>
          </a:p>
          <a:p>
            <a:pPr lvl="2" indent="0"/>
            <a:r>
              <a:rPr lang="en-US" altLang="en-US"/>
              <a:t>Third level</a:t>
            </a:r>
            <a:endParaRPr lang="en-US" altLang="en-US"/>
          </a:p>
          <a:p>
            <a:pPr lvl="3" indent="0"/>
            <a:r>
              <a:rPr lang="en-US" altLang="en-US"/>
              <a:t>Fourth level</a:t>
            </a:r>
            <a:endParaRPr lang="en-US" altLang="en-US"/>
          </a:p>
          <a:p>
            <a:pPr lvl="4" indent="0"/>
            <a:r>
              <a:rPr lang="en-US" altLang="en-US"/>
              <a:t>Fifth level</a:t>
            </a:r>
            <a:endParaRPr lang="en-US" altLang="en-US"/>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en-US" strike="noStrike" noProof="1"/>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21B2AA4F-B828-4D7C-AFD3-893933DAFCB4}" type="slidenum">
              <a:rPr lang="en-US" strike="noStrike" noProof="1" smtClean="0">
                <a:latin typeface="+mn-lt"/>
                <a:ea typeface="+mn-ea"/>
                <a:cs typeface="+mn-cs"/>
              </a:rPr>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Slide Image Placeholder 49153"/>
          <p:cNvSpPr>
            <a:spLocks noTextEdit="1"/>
          </p:cNvSpPr>
          <p:nvPr>
            <p:ph type="sldImg"/>
          </p:nvPr>
        </p:nvSpPr>
        <p:spPr>
          <a:xfrm>
            <a:off x="685800" y="1143000"/>
            <a:ext cx="5486400" cy="3086100"/>
          </a:xfrm>
          <a:prstGeom prst="rect">
            <a:avLst/>
          </a:prstGeom>
          <a:solidFill>
            <a:srgbClr val="FFFFFF"/>
          </a:solidFill>
          <a:ln w="12700" cap="flat" cmpd="sng">
            <a:solidFill>
              <a:srgbClr val="000000"/>
            </a:solidFill>
            <a:prstDash val="solid"/>
            <a:miter/>
            <a:headEnd type="none" w="med" len="med"/>
            <a:tailEnd type="none" w="med" len="med"/>
          </a:ln>
        </p:spPr>
        <p:txBody>
          <a:bodyPr/>
          <a:p>
            <a:endParaRPr lang="en-US"/>
          </a:p>
        </p:txBody>
      </p:sp>
      <p:sp>
        <p:nvSpPr>
          <p:cNvPr id="20482" name="Text Placeholder 49154"/>
          <p:cNvSpPr>
            <a:spLocks noGrp="1"/>
          </p:cNvSpPr>
          <p:nvPr>
            <p:ph type="body"/>
          </p:nvPr>
        </p:nvSpPr>
        <p:spPr>
          <a:xfrm>
            <a:off x="685800" y="4400550"/>
            <a:ext cx="5486400" cy="3600450"/>
          </a:xfrm>
          <a:prstGeom prst="rect">
            <a:avLst/>
          </a:prstGeom>
          <a:solidFill>
            <a:srgbClr val="FFFFFF"/>
          </a:solidFill>
          <a:ln w="9525">
            <a:noFill/>
            <a:miter/>
          </a:ln>
        </p:spPr>
        <p:txBody>
          <a:bodyPr lIns="91440" tIns="45720" rIns="91440" bIns="45720" anchor="t"/>
          <a:p>
            <a:pPr lvl="0"/>
            <a:endParaRPr dirty="0"/>
          </a:p>
        </p:txBody>
      </p:sp>
      <p:sp>
        <p:nvSpPr>
          <p:cNvPr id="20483" name="Slide Number Placeholder 1"/>
          <p:cNvSpPr/>
          <p:nvPr>
            <p:ph type="sldNum" sz="quarter"/>
          </p:nvPr>
        </p:nvSpPr>
        <p:spPr>
          <a:xfrm>
            <a:off x="3884613" y="8685213"/>
            <a:ext cx="2971800" cy="458787"/>
          </a:xfrm>
          <a:prstGeom prst="rect">
            <a:avLst/>
          </a:prstGeom>
          <a:noFill/>
          <a:ln w="9525">
            <a:noFill/>
            <a:miter/>
          </a:ln>
        </p:spPr>
        <p:txBody>
          <a:bodyPr lIns="91440" tIns="45720" rIns="91440" bIns="45720" anchor="b"/>
          <a:p>
            <a:pPr lvl="0" algn="r"/>
            <a:fld id="{9A0DB2DC-4C9A-4742-B13C-FB6460FD3503}" type="slidenum">
              <a:rPr lang="en-US" altLang="en-US" sz="1200" dirty="0"/>
            </a:fld>
            <a:endParaRPr lang="en-US"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Slide Image Placeholder 50177"/>
          <p:cNvSpPr>
            <a:spLocks noTextEdit="1"/>
          </p:cNvSpPr>
          <p:nvPr>
            <p:ph type="sldImg"/>
          </p:nvPr>
        </p:nvSpPr>
        <p:spPr>
          <a:xfrm>
            <a:off x="685800" y="1143000"/>
            <a:ext cx="5486400" cy="3086100"/>
          </a:xfrm>
          <a:prstGeom prst="rect">
            <a:avLst/>
          </a:prstGeom>
          <a:solidFill>
            <a:srgbClr val="FFFFFF"/>
          </a:solidFill>
          <a:ln w="12700" cap="flat" cmpd="sng">
            <a:solidFill>
              <a:srgbClr val="000000"/>
            </a:solidFill>
            <a:prstDash val="solid"/>
            <a:miter/>
            <a:headEnd type="none" w="med" len="med"/>
            <a:tailEnd type="none" w="med" len="med"/>
          </a:ln>
        </p:spPr>
        <p:txBody>
          <a:bodyPr/>
          <a:p>
            <a:endParaRPr lang="en-US"/>
          </a:p>
        </p:txBody>
      </p:sp>
      <p:sp>
        <p:nvSpPr>
          <p:cNvPr id="22530" name="Text Placeholder 50178"/>
          <p:cNvSpPr>
            <a:spLocks noGrp="1"/>
          </p:cNvSpPr>
          <p:nvPr>
            <p:ph type="body"/>
          </p:nvPr>
        </p:nvSpPr>
        <p:spPr>
          <a:xfrm>
            <a:off x="685800" y="4400550"/>
            <a:ext cx="5486400" cy="3600450"/>
          </a:xfrm>
          <a:prstGeom prst="rect">
            <a:avLst/>
          </a:prstGeom>
          <a:solidFill>
            <a:srgbClr val="FFFFFF"/>
          </a:solidFill>
          <a:ln w="9525">
            <a:noFill/>
            <a:miter/>
          </a:ln>
        </p:spPr>
        <p:txBody>
          <a:bodyPr lIns="91440" tIns="45720" rIns="91440" bIns="45720" anchor="t"/>
          <a:p>
            <a:pPr lvl="0"/>
            <a:endParaRPr dirty="0"/>
          </a:p>
        </p:txBody>
      </p:sp>
      <p:sp>
        <p:nvSpPr>
          <p:cNvPr id="22531" name="Slide Number Placeholder 1"/>
          <p:cNvSpPr/>
          <p:nvPr>
            <p:ph type="sldNum" sz="quarter"/>
          </p:nvPr>
        </p:nvSpPr>
        <p:spPr>
          <a:xfrm>
            <a:off x="3884613" y="8685213"/>
            <a:ext cx="2971800" cy="458787"/>
          </a:xfrm>
          <a:prstGeom prst="rect">
            <a:avLst/>
          </a:prstGeom>
          <a:noFill/>
          <a:ln w="9525">
            <a:noFill/>
            <a:miter/>
          </a:ln>
        </p:spPr>
        <p:txBody>
          <a:bodyPr lIns="91440" tIns="45720" rIns="91440" bIns="45720" anchor="b"/>
          <a:p>
            <a:pPr lvl="0" algn="r"/>
            <a:fld id="{9A0DB2DC-4C9A-4742-B13C-FB6460FD3503}" type="slidenum">
              <a:rPr lang="en-US" altLang="en-US" sz="1200" dirty="0"/>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auto"/>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fontAlgn="auto"/>
            <a:fld id="{FDE934FF-F4E1-47C5-9CA5-30A81DDE2BE4}" type="datetimeFigureOut">
              <a:rPr lang="en-US" altLang="en-US" strike="noStrike" noProof="1" smtClean="0">
                <a:latin typeface="+mn-lt"/>
                <a:ea typeface="+mn-ea"/>
                <a:cs typeface="+mn-cs"/>
              </a:rPr>
            </a:fld>
            <a:endParaRPr lang="en-US" altLang="en-US" strike="noStrike" noProof="1" smtClean="0">
              <a:latin typeface="+mn-lt"/>
              <a:ea typeface="+mn-ea"/>
              <a:cs typeface="+mn-cs"/>
            </a:endParaRPr>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B3561BA9-CDCF-4958-B8AB-66F3BF063E13}"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auto"/>
            <a:fld id="{FDE934FF-F4E1-47C5-9CA5-30A81DDE2BE4}" type="datetimeFigureOut">
              <a:rPr lang="en-US" altLang="en-US" strike="noStrike" noProof="1" smtClean="0">
                <a:latin typeface="+mn-lt"/>
                <a:ea typeface="+mn-ea"/>
                <a:cs typeface="+mn-cs"/>
              </a:rPr>
            </a:fld>
            <a:endParaRPr lang="en-US" altLang="en-US" strike="noStrike" noProof="1" smtClean="0">
              <a:latin typeface="+mn-lt"/>
              <a:ea typeface="+mn-ea"/>
              <a:cs typeface="+mn-cs"/>
            </a:endParaRPr>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B3561BA9-CDCF-4958-B8AB-66F3BF063E13}"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auto"/>
            <a:fld id="{FDE934FF-F4E1-47C5-9CA5-30A81DDE2BE4}" type="datetimeFigureOut">
              <a:rPr lang="en-US" altLang="en-US" strike="noStrike" noProof="1" smtClean="0">
                <a:latin typeface="+mn-lt"/>
                <a:ea typeface="+mn-ea"/>
                <a:cs typeface="+mn-cs"/>
              </a:rPr>
            </a:fld>
            <a:endParaRPr lang="en-US" altLang="en-US" strike="noStrike" noProof="1" smtClean="0">
              <a:latin typeface="+mn-lt"/>
              <a:ea typeface="+mn-ea"/>
              <a:cs typeface="+mn-cs"/>
            </a:endParaRPr>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B3561BA9-CDCF-4958-B8AB-66F3BF063E13}"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auto"/>
            <a:fld id="{FDE934FF-F4E1-47C5-9CA5-30A81DDE2BE4}" type="datetimeFigureOut">
              <a:rPr lang="en-US" altLang="en-US" strike="noStrike" noProof="1" smtClean="0">
                <a:latin typeface="+mn-lt"/>
                <a:ea typeface="+mn-ea"/>
                <a:cs typeface="+mn-cs"/>
              </a:rPr>
            </a:fld>
            <a:endParaRPr lang="en-US" altLang="en-US" strike="noStrike" noProof="1" smtClean="0">
              <a:latin typeface="+mn-lt"/>
              <a:ea typeface="+mn-ea"/>
              <a:cs typeface="+mn-cs"/>
            </a:endParaRPr>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B3561BA9-CDCF-4958-B8AB-66F3BF063E13}"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en-US" strike="noStrike" noProof="1" smtClean="0"/>
              <a:t>Click to edit Master text styles</a:t>
            </a:r>
          </a:p>
        </p:txBody>
      </p:sp>
      <p:sp>
        <p:nvSpPr>
          <p:cNvPr id="4" name="Date Placeholder 3"/>
          <p:cNvSpPr>
            <a:spLocks noGrp="1"/>
          </p:cNvSpPr>
          <p:nvPr>
            <p:ph type="dt" sz="half" idx="10"/>
          </p:nvPr>
        </p:nvSpPr>
        <p:spPr/>
        <p:txBody>
          <a:bodyPr/>
          <a:p>
            <a:pPr fontAlgn="auto"/>
            <a:fld id="{FDE934FF-F4E1-47C5-9CA5-30A81DDE2BE4}" type="datetimeFigureOut">
              <a:rPr lang="en-US" altLang="en-US" strike="noStrike" noProof="1" smtClean="0">
                <a:latin typeface="+mn-lt"/>
                <a:ea typeface="+mn-ea"/>
                <a:cs typeface="+mn-cs"/>
              </a:rPr>
            </a:fld>
            <a:endParaRPr lang="en-US" altLang="en-US" strike="noStrike" noProof="1" smtClean="0">
              <a:latin typeface="+mn-lt"/>
              <a:ea typeface="+mn-ea"/>
              <a:cs typeface="+mn-cs"/>
            </a:endParaRPr>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B3561BA9-CDCF-4958-B8AB-66F3BF063E13}"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838200" y="1825625"/>
            <a:ext cx="5181600" cy="4351338"/>
          </a:xfrm>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Content Placeholder 3"/>
          <p:cNvSpPr>
            <a:spLocks noGrp="1"/>
          </p:cNvSpPr>
          <p:nvPr>
            <p:ph sz="half" idx="2"/>
          </p:nvPr>
        </p:nvSpPr>
        <p:spPr>
          <a:xfrm>
            <a:off x="6172200" y="1825625"/>
            <a:ext cx="5181600" cy="4351338"/>
          </a:xfrm>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fontAlgn="auto"/>
            <a:fld id="{FDE934FF-F4E1-47C5-9CA5-30A81DDE2BE4}" type="datetimeFigureOut">
              <a:rPr lang="en-US" altLang="en-US" strike="noStrike" noProof="1" smtClean="0">
                <a:latin typeface="+mn-lt"/>
                <a:ea typeface="+mn-ea"/>
                <a:cs typeface="+mn-cs"/>
              </a:rPr>
            </a:fld>
            <a:endParaRPr lang="en-US" altLang="en-US" strike="noStrike" noProof="1" smtClean="0">
              <a:latin typeface="+mn-lt"/>
              <a:ea typeface="+mn-ea"/>
              <a:cs typeface="+mn-cs"/>
            </a:endParaRPr>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B3561BA9-CDCF-4958-B8AB-66F3BF063E13}"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fontAlgn="auto"/>
            <a:fld id="{FDE934FF-F4E1-47C5-9CA5-30A81DDE2BE4}" type="datetimeFigureOut">
              <a:rPr lang="en-US" altLang="en-US" strike="noStrike" noProof="1" smtClean="0">
                <a:latin typeface="+mn-lt"/>
                <a:ea typeface="+mn-ea"/>
                <a:cs typeface="+mn-cs"/>
              </a:rPr>
            </a:fld>
            <a:endParaRPr lang="en-US" altLang="en-US" strike="noStrike" noProof="1" smtClean="0">
              <a:latin typeface="+mn-lt"/>
              <a:ea typeface="+mn-ea"/>
              <a:cs typeface="+mn-cs"/>
            </a:endParaRPr>
          </a:p>
        </p:txBody>
      </p:sp>
      <p:sp>
        <p:nvSpPr>
          <p:cNvPr id="8" name="Footer Placeholder 7"/>
          <p:cNvSpPr>
            <a:spLocks noGrp="1"/>
          </p:cNvSpPr>
          <p:nvPr>
            <p:ph type="ftr" sz="quarter" idx="11"/>
          </p:nvPr>
        </p:nvSpPr>
        <p:spPr/>
        <p:txBody>
          <a:bodyPr/>
          <a:p>
            <a:pPr fontAlgn="auto"/>
            <a:endParaRPr lang="en-US" strike="noStrike" noProof="1"/>
          </a:p>
        </p:txBody>
      </p:sp>
      <p:sp>
        <p:nvSpPr>
          <p:cNvPr id="9" name="Slide Number Placeholder 8"/>
          <p:cNvSpPr>
            <a:spLocks noGrp="1"/>
          </p:cNvSpPr>
          <p:nvPr>
            <p:ph type="sldNum" sz="quarter" idx="12"/>
          </p:nvPr>
        </p:nvSpPr>
        <p:spPr/>
        <p:txBody>
          <a:bodyPr/>
          <a:p>
            <a:pPr fontAlgn="auto"/>
            <a:fld id="{B3561BA9-CDCF-4958-B8AB-66F3BF063E13}"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auto"/>
            <a:fld id="{FDE934FF-F4E1-47C5-9CA5-30A81DDE2BE4}" type="datetimeFigureOut">
              <a:rPr lang="en-US" altLang="en-US" strike="noStrike" noProof="1" smtClean="0">
                <a:latin typeface="+mn-lt"/>
                <a:ea typeface="+mn-ea"/>
                <a:cs typeface="+mn-cs"/>
              </a:rPr>
            </a:fld>
            <a:endParaRPr lang="en-US" altLang="en-US" strike="noStrike" noProof="1" smtClean="0">
              <a:latin typeface="+mn-lt"/>
              <a:ea typeface="+mn-ea"/>
              <a:cs typeface="+mn-cs"/>
            </a:endParaRPr>
          </a:p>
        </p:txBody>
      </p:sp>
      <p:sp>
        <p:nvSpPr>
          <p:cNvPr id="4" name="Footer Placeholder 3"/>
          <p:cNvSpPr>
            <a:spLocks noGrp="1"/>
          </p:cNvSpPr>
          <p:nvPr>
            <p:ph type="ftr" sz="quarter" idx="11"/>
          </p:nvPr>
        </p:nvSpPr>
        <p:spPr/>
        <p:txBody>
          <a:bodyPr/>
          <a:p>
            <a:pPr fontAlgn="auto"/>
            <a:endParaRPr lang="en-US" strike="noStrike" noProof="1"/>
          </a:p>
        </p:txBody>
      </p:sp>
      <p:sp>
        <p:nvSpPr>
          <p:cNvPr id="5" name="Slide Number Placeholder 4"/>
          <p:cNvSpPr>
            <a:spLocks noGrp="1"/>
          </p:cNvSpPr>
          <p:nvPr>
            <p:ph type="sldNum" sz="quarter" idx="12"/>
          </p:nvPr>
        </p:nvSpPr>
        <p:spPr/>
        <p:txBody>
          <a:bodyPr/>
          <a:p>
            <a:pPr fontAlgn="auto"/>
            <a:fld id="{B3561BA9-CDCF-4958-B8AB-66F3BF063E13}"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auto"/>
            <a:fld id="{FDE934FF-F4E1-47C5-9CA5-30A81DDE2BE4}" type="datetimeFigureOut">
              <a:rPr lang="en-US" altLang="en-US" strike="noStrike" noProof="1" smtClean="0">
                <a:latin typeface="+mn-lt"/>
                <a:ea typeface="+mn-ea"/>
                <a:cs typeface="+mn-cs"/>
              </a:rPr>
            </a:fld>
            <a:endParaRPr lang="en-US" altLang="en-US" strike="noStrike" noProof="1" smtClean="0">
              <a:latin typeface="+mn-lt"/>
              <a:ea typeface="+mn-ea"/>
              <a:cs typeface="+mn-cs"/>
            </a:endParaRPr>
          </a:p>
        </p:txBody>
      </p:sp>
      <p:sp>
        <p:nvSpPr>
          <p:cNvPr id="3" name="Footer Placeholder 2"/>
          <p:cNvSpPr>
            <a:spLocks noGrp="1"/>
          </p:cNvSpPr>
          <p:nvPr>
            <p:ph type="ftr" sz="quarter" idx="11"/>
          </p:nvPr>
        </p:nvSpPr>
        <p:spPr/>
        <p:txBody>
          <a:bodyPr/>
          <a:p>
            <a:pPr fontAlgn="auto"/>
            <a:endParaRPr lang="en-US" strike="noStrike" noProof="1"/>
          </a:p>
        </p:txBody>
      </p:sp>
      <p:sp>
        <p:nvSpPr>
          <p:cNvPr id="4" name="Slide Number Placeholder 3"/>
          <p:cNvSpPr>
            <a:spLocks noGrp="1"/>
          </p:cNvSpPr>
          <p:nvPr>
            <p:ph type="sldNum" sz="quarter" idx="12"/>
          </p:nvPr>
        </p:nvSpPr>
        <p:spPr/>
        <p:txBody>
          <a:bodyPr/>
          <a:p>
            <a:pPr fontAlgn="auto"/>
            <a:fld id="{B3561BA9-CDCF-4958-B8AB-66F3BF063E13}"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en-US" strike="noStrike" noProof="1" smtClean="0"/>
              <a:t>Click to edit Master text styles</a:t>
            </a:r>
          </a:p>
        </p:txBody>
      </p:sp>
      <p:sp>
        <p:nvSpPr>
          <p:cNvPr id="5" name="Date Placeholder 4"/>
          <p:cNvSpPr>
            <a:spLocks noGrp="1"/>
          </p:cNvSpPr>
          <p:nvPr>
            <p:ph type="dt" sz="half" idx="10"/>
          </p:nvPr>
        </p:nvSpPr>
        <p:spPr/>
        <p:txBody>
          <a:bodyPr/>
          <a:p>
            <a:pPr fontAlgn="auto"/>
            <a:fld id="{FDE934FF-F4E1-47C5-9CA5-30A81DDE2BE4}" type="datetimeFigureOut">
              <a:rPr lang="en-US" altLang="en-US" strike="noStrike" noProof="1" smtClean="0">
                <a:latin typeface="+mn-lt"/>
                <a:ea typeface="+mn-ea"/>
                <a:cs typeface="+mn-cs"/>
              </a:rPr>
            </a:fld>
            <a:endParaRPr lang="en-US" altLang="en-US" strike="noStrike" noProof="1" smtClean="0">
              <a:latin typeface="+mn-lt"/>
              <a:ea typeface="+mn-ea"/>
              <a:cs typeface="+mn-cs"/>
            </a:endParaRPr>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B3561BA9-CDCF-4958-B8AB-66F3BF063E13}"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auto"/>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en-US" strike="noStrike" noProof="1" smtClean="0"/>
              <a:t>Click to edit Master text styles</a:t>
            </a:r>
          </a:p>
        </p:txBody>
      </p:sp>
      <p:sp>
        <p:nvSpPr>
          <p:cNvPr id="5" name="Date Placeholder 4"/>
          <p:cNvSpPr>
            <a:spLocks noGrp="1"/>
          </p:cNvSpPr>
          <p:nvPr>
            <p:ph type="dt" sz="half" idx="10"/>
          </p:nvPr>
        </p:nvSpPr>
        <p:spPr/>
        <p:txBody>
          <a:bodyPr/>
          <a:p>
            <a:pPr fontAlgn="auto"/>
            <a:fld id="{FDE934FF-F4E1-47C5-9CA5-30A81DDE2BE4}" type="datetimeFigureOut">
              <a:rPr lang="en-US" altLang="en-US" strike="noStrike" noProof="1" smtClean="0">
                <a:latin typeface="+mn-lt"/>
                <a:ea typeface="+mn-ea"/>
                <a:cs typeface="+mn-cs"/>
              </a:rPr>
            </a:fld>
            <a:endParaRPr lang="en-US" altLang="en-US" strike="noStrike" noProof="1" smtClean="0">
              <a:latin typeface="+mn-lt"/>
              <a:ea typeface="+mn-ea"/>
              <a:cs typeface="+mn-cs"/>
            </a:endParaRPr>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B3561BA9-CDCF-4958-B8AB-66F3BF063E13}" type="slidenum">
              <a:rPr lang="en-US" strike="noStrike" noProof="1" smtClean="0">
                <a:latin typeface="+mn-lt"/>
                <a:ea typeface="+mn-ea"/>
                <a:cs typeface="+mn-cs"/>
              </a:rPr>
            </a:fld>
            <a:endParaRPr 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838200" y="365125"/>
            <a:ext cx="10515600" cy="1325563"/>
          </a:xfrm>
          <a:prstGeom prst="rect">
            <a:avLst/>
          </a:prstGeom>
          <a:noFill/>
          <a:ln w="9525">
            <a:noFill/>
            <a:miter/>
          </a:ln>
        </p:spPr>
        <p:txBody>
          <a:bodyPr lIns="91440" tIns="45720" rIns="91440" bIns="45720" anchor="ctr"/>
          <a:p>
            <a:pPr lvl="0"/>
            <a:r>
              <a:rPr lang="en-US" altLang="en-US"/>
              <a:t>Click to edit Master title style</a:t>
            </a:r>
            <a:endParaRPr lang="en-US" altLang="en-US"/>
          </a:p>
        </p:txBody>
      </p:sp>
      <p:sp>
        <p:nvSpPr>
          <p:cNvPr id="1027" name="Text Placeholder 2"/>
          <p:cNvSpPr>
            <a:spLocks noGrp="1"/>
          </p:cNvSpPr>
          <p:nvPr>
            <p:ph type="body"/>
          </p:nvPr>
        </p:nvSpPr>
        <p:spPr>
          <a:xfrm>
            <a:off x="838200" y="1825625"/>
            <a:ext cx="10515600" cy="4351338"/>
          </a:xfrm>
          <a:prstGeom prst="rect">
            <a:avLst/>
          </a:prstGeom>
          <a:noFill/>
          <a:ln w="9525">
            <a:noFill/>
            <a:miter/>
          </a:ln>
        </p:spPr>
        <p:txBody>
          <a:bodyPr lIns="91440" tIns="45720" rIns="91440" bIns="45720" anchor="t"/>
          <a:p>
            <a:pPr lvl="0"/>
            <a:r>
              <a:rPr lang="en-US" altLang="en-US"/>
              <a:t>Click to edit Master text styles</a:t>
            </a:r>
            <a:endParaRPr lang="en-US" altLang="en-US"/>
          </a:p>
          <a:p>
            <a:pPr lvl="1" indent="-228600"/>
            <a:r>
              <a:rPr lang="en-US" altLang="en-US"/>
              <a:t>Second level</a:t>
            </a:r>
            <a:endParaRPr lang="en-US" altLang="en-US"/>
          </a:p>
          <a:p>
            <a:pPr lvl="2" indent="-228600"/>
            <a:r>
              <a:rPr lang="en-US" altLang="en-US"/>
              <a:t>Third level</a:t>
            </a:r>
            <a:endParaRPr lang="en-US" altLang="en-US"/>
          </a:p>
          <a:p>
            <a:pPr lvl="3" indent="-228600"/>
            <a:r>
              <a:rPr lang="en-US" altLang="en-US"/>
              <a:t>Fourth level</a:t>
            </a:r>
            <a:endParaRPr lang="en-US" altLang="en-US"/>
          </a:p>
          <a:p>
            <a:pPr lvl="4" indent="-228600"/>
            <a:r>
              <a:rPr lang="en-US" altLang="en-US"/>
              <a:t>Fifth level</a:t>
            </a:r>
            <a:endParaRPr lang="en-US"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FDE934FF-F4E1-47C5-9CA5-30A81DDE2BE4}" type="datetimeFigureOut">
              <a:rPr lang="en-US" altLang="en-US" strike="noStrike" noProof="1" smtClean="0">
                <a:latin typeface="+mn-lt"/>
                <a:ea typeface="+mn-ea"/>
                <a:cs typeface="+mn-cs"/>
              </a:rPr>
            </a:fld>
            <a:endParaRPr lang="en-US" altLang="en-US" strike="noStrike" noProof="1" smtClean="0">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B3561BA9-CDCF-4958-B8AB-66F3BF063E13}" type="slidenum">
              <a:rPr lang="en-US" strike="noStrike" noProof="1" smtClean="0">
                <a:latin typeface="+mn-lt"/>
                <a:ea typeface="+mn-ea"/>
                <a:cs typeface="+mn-cs"/>
              </a:rPr>
            </a:fld>
            <a:endParaRPr 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Title 1"/>
          <p:cNvSpPr>
            <a:spLocks noGrp="1"/>
          </p:cNvSpPr>
          <p:nvPr>
            <p:ph type="ctrTitle"/>
          </p:nvPr>
        </p:nvSpPr>
        <p:spPr>
          <a:ln/>
        </p:spPr>
        <p:txBody>
          <a:bodyPr lIns="91440" tIns="45720" rIns="91440" bIns="45720" anchor="b"/>
          <a:p>
            <a:pPr defTabSz="914400">
              <a:buNone/>
            </a:pPr>
            <a:r>
              <a:rPr lang="zh-CN" altLang="en-US" kern="1200">
                <a:latin typeface="+mj-lt"/>
                <a:ea typeface="+mj-ea"/>
                <a:cs typeface="+mj-cs"/>
              </a:rPr>
              <a:t>introduction to Linear programming</a:t>
            </a:r>
            <a:endParaRPr lang="zh-CN" altLang="en-US" kern="1200">
              <a:latin typeface="+mj-lt"/>
              <a:ea typeface="+mj-ea"/>
              <a:cs typeface="+mj-cs"/>
            </a:endParaRPr>
          </a:p>
        </p:txBody>
      </p:sp>
      <p:sp>
        <p:nvSpPr>
          <p:cNvPr id="3074" name="Subtitle 2"/>
          <p:cNvSpPr>
            <a:spLocks noGrp="1"/>
          </p:cNvSpPr>
          <p:nvPr>
            <p:ph type="subTitle" idx="1"/>
          </p:nvPr>
        </p:nvSpPr>
        <p:spPr>
          <a:ln/>
        </p:spPr>
        <p:txBody>
          <a:bodyPr lIns="91440" tIns="45720" rIns="91440" bIns="45720" anchor="t"/>
          <a:p>
            <a:pPr defTabSz="914400">
              <a:buFont typeface="Arial" panose="02080604020202020204" charset="0"/>
              <a:buNone/>
            </a:pPr>
            <a:r>
              <a:rPr lang="zh-CN" altLang="en-US" kern="1200">
                <a:latin typeface="+mn-lt"/>
                <a:ea typeface="+mn-ea"/>
                <a:cs typeface="+mn-cs"/>
              </a:rPr>
              <a:t>BIT UCU 2107</a:t>
            </a:r>
            <a:endParaRPr lang="zh-CN" altLang="en-US" kern="120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Title 267265"/>
          <p:cNvSpPr>
            <a:spLocks noGrp="1"/>
          </p:cNvSpPr>
          <p:nvPr>
            <p:ph type="title"/>
          </p:nvPr>
        </p:nvSpPr>
        <p:spPr>
          <a:xfrm>
            <a:off x="1701800" y="0"/>
            <a:ext cx="8801100" cy="1143000"/>
          </a:xfrm>
          <a:ln/>
        </p:spPr>
        <p:txBody>
          <a:bodyPr lIns="91440" tIns="45720" rIns="91440" bIns="45720" anchor="ctr"/>
          <a:p>
            <a:r>
              <a:rPr sz="3600" b="1" err="1"/>
              <a:t>Solution: Giapetto</a:t>
            </a:r>
            <a:r>
              <a:rPr sz="3600" b="1"/>
              <a:t> woodcarving,</a:t>
            </a:r>
            <a:endParaRPr sz="3600" b="1"/>
          </a:p>
        </p:txBody>
      </p:sp>
      <p:sp>
        <p:nvSpPr>
          <p:cNvPr id="12290" name="Text Placeholder 267266"/>
          <p:cNvSpPr>
            <a:spLocks noGrp="1"/>
          </p:cNvSpPr>
          <p:nvPr>
            <p:ph idx="1"/>
          </p:nvPr>
        </p:nvSpPr>
        <p:spPr>
          <a:xfrm>
            <a:off x="1854200" y="939800"/>
            <a:ext cx="8521700" cy="5765800"/>
          </a:xfrm>
          <a:ln/>
        </p:spPr>
        <p:txBody>
          <a:bodyPr lIns="91440" tIns="45720" rIns="91440" bIns="45720" anchor="t"/>
          <a:p>
            <a:pPr>
              <a:lnSpc>
                <a:spcPct val="80000"/>
              </a:lnSpc>
              <a:buNone/>
            </a:pPr>
            <a:r>
              <a:t>3. </a:t>
            </a:r>
            <a:r>
              <a:rPr b="1" u="sng">
                <a:solidFill>
                  <a:srgbClr val="FF9900"/>
                </a:solidFill>
              </a:rPr>
              <a:t>Constraints:</a:t>
            </a:r>
            <a:r>
              <a:rPr b="1">
                <a:solidFill>
                  <a:srgbClr val="FF9900"/>
                </a:solidFill>
                <a:ea typeface="Arial" panose="02080604020202020204" charset="0"/>
              </a:rPr>
              <a:t> </a:t>
            </a:r>
            <a:endParaRPr b="1">
              <a:solidFill>
                <a:srgbClr val="FF9900"/>
              </a:solidFill>
              <a:ea typeface="Arial" panose="02080604020202020204" charset="0"/>
            </a:endParaRPr>
          </a:p>
          <a:p>
            <a:pPr>
              <a:lnSpc>
                <a:spcPct val="80000"/>
              </a:lnSpc>
              <a:buNone/>
            </a:pPr>
            <a:r>
              <a:rPr>
                <a:ea typeface="Arial" panose="02080604020202020204" charset="0"/>
              </a:rPr>
              <a:t>as X</a:t>
            </a:r>
            <a:r>
              <a:rPr baseline="-25000">
                <a:ea typeface="Arial" panose="02080604020202020204" charset="0"/>
              </a:rPr>
              <a:t>1</a:t>
            </a:r>
            <a:r>
              <a:rPr>
                <a:ea typeface="Arial" panose="02080604020202020204" charset="0"/>
              </a:rPr>
              <a:t> and X</a:t>
            </a:r>
            <a:r>
              <a:rPr baseline="-25000">
                <a:ea typeface="Arial" panose="02080604020202020204" charset="0"/>
              </a:rPr>
              <a:t>2</a:t>
            </a:r>
            <a:r>
              <a:rPr err="1">
                <a:ea typeface="Arial" panose="02080604020202020204" charset="0"/>
              </a:rPr>
              <a:t> increase, Giapetto’s objective function grows larger. </a:t>
            </a:r>
            <a:endParaRPr err="1">
              <a:ea typeface="Arial" panose="02080604020202020204" charset="0"/>
            </a:endParaRPr>
          </a:p>
          <a:p>
            <a:pPr>
              <a:lnSpc>
                <a:spcPct val="80000"/>
              </a:lnSpc>
              <a:buNone/>
            </a:pPr>
            <a:r>
              <a:rPr err="1">
                <a:ea typeface="Arial" panose="02080604020202020204" charset="0"/>
              </a:rPr>
              <a:t>This means that if Giapetto</a:t>
            </a:r>
            <a:r>
              <a:rPr>
                <a:ea typeface="Arial" panose="02080604020202020204" charset="0"/>
              </a:rPr>
              <a:t> were free to choose any values of X</a:t>
            </a:r>
            <a:r>
              <a:rPr baseline="-25000">
                <a:ea typeface="Arial" panose="02080604020202020204" charset="0"/>
              </a:rPr>
              <a:t>1</a:t>
            </a:r>
            <a:r>
              <a:rPr>
                <a:ea typeface="Arial" panose="02080604020202020204" charset="0"/>
              </a:rPr>
              <a:t> and X</a:t>
            </a:r>
            <a:r>
              <a:rPr baseline="-25000">
                <a:ea typeface="Arial" panose="02080604020202020204" charset="0"/>
              </a:rPr>
              <a:t>2</a:t>
            </a:r>
            <a:r>
              <a:rPr>
                <a:ea typeface="Arial" panose="02080604020202020204" charset="0"/>
              </a:rPr>
              <a:t>, the company could make an arbitrarily large profit by choosing X</a:t>
            </a:r>
            <a:r>
              <a:rPr baseline="-25000">
                <a:ea typeface="Arial" panose="02080604020202020204" charset="0"/>
              </a:rPr>
              <a:t>1</a:t>
            </a:r>
            <a:r>
              <a:rPr>
                <a:ea typeface="Arial" panose="02080604020202020204" charset="0"/>
              </a:rPr>
              <a:t> and X</a:t>
            </a:r>
            <a:r>
              <a:rPr baseline="-25000">
                <a:ea typeface="Arial" panose="02080604020202020204" charset="0"/>
              </a:rPr>
              <a:t>2</a:t>
            </a:r>
            <a:r>
              <a:rPr>
                <a:ea typeface="Arial" panose="02080604020202020204" charset="0"/>
              </a:rPr>
              <a:t> to be very large. </a:t>
            </a:r>
            <a:endParaRPr>
              <a:ea typeface="Arial" panose="02080604020202020204" charset="0"/>
            </a:endParaRPr>
          </a:p>
          <a:p>
            <a:pPr>
              <a:lnSpc>
                <a:spcPct val="80000"/>
              </a:lnSpc>
              <a:buNone/>
            </a:pPr>
            <a:endParaRPr>
              <a:ea typeface="Arial" panose="02080604020202020204" charset="0"/>
            </a:endParaRPr>
          </a:p>
          <a:p>
            <a:pPr>
              <a:lnSpc>
                <a:spcPct val="80000"/>
              </a:lnSpc>
              <a:buNone/>
            </a:pPr>
            <a:r>
              <a:rPr>
                <a:ea typeface="Arial" panose="02080604020202020204" charset="0"/>
              </a:rPr>
              <a:t>Unfortunately, the values of X</a:t>
            </a:r>
            <a:r>
              <a:rPr baseline="-25000">
                <a:ea typeface="Arial" panose="02080604020202020204" charset="0"/>
              </a:rPr>
              <a:t>1</a:t>
            </a:r>
            <a:r>
              <a:rPr>
                <a:ea typeface="Arial" panose="02080604020202020204" charset="0"/>
              </a:rPr>
              <a:t> and X</a:t>
            </a:r>
            <a:r>
              <a:rPr baseline="-25000">
                <a:ea typeface="Arial" panose="02080604020202020204" charset="0"/>
              </a:rPr>
              <a:t>2</a:t>
            </a:r>
            <a:r>
              <a:rPr>
                <a:ea typeface="Arial" panose="02080604020202020204" charset="0"/>
              </a:rPr>
              <a:t> are limited by the following three restrictions (often called constraints):</a:t>
            </a:r>
            <a:endParaRPr>
              <a:ea typeface="Arial" panose="02080604020202020204" charset="0"/>
            </a:endParaRPr>
          </a:p>
          <a:p>
            <a:pPr>
              <a:lnSpc>
                <a:spcPct val="80000"/>
              </a:lnSpc>
              <a:buNone/>
            </a:pPr>
            <a:endParaRPr>
              <a:ea typeface="Arial" panose="02080604020202020204" charset="0"/>
            </a:endParaRPr>
          </a:p>
        </p:txBody>
      </p:sp>
      <p:sp>
        <p:nvSpPr>
          <p:cNvPr id="2" name="Slide Number Placeholder 1"/>
          <p:cNvSpPr/>
          <p:nvPr>
            <p:ph type="sldNum" sz="quarter" idx="12"/>
          </p:nvPr>
        </p:nvSpPr>
        <p:spPr/>
        <p:txBody>
          <a:bodyPr vert="horz" lIns="91440" tIns="45720" rIns="91440" bIns="45720" rtlCol="0" anchor="ctr"/>
          <a:p>
            <a:pPr lvl="0" fontAlgn="auto"/>
            <a:fld id="{9A0DB2DC-4C9A-4742-B13C-FB6460FD3503}" type="slidenum">
              <a:rPr lang="ar-SA" altLang="x-none" strike="noStrike" noProof="1" dirty="0">
                <a:latin typeface="+mn-lt"/>
                <a:ea typeface="+mn-ea"/>
                <a:cs typeface="+mn-cs"/>
              </a:rPr>
            </a:fld>
            <a:endParaRPr lang="ar-SA" altLang="x-none" strike="noStrike" noProof="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ln/>
        </p:spPr>
        <p:txBody>
          <a:bodyPr lIns="91440" tIns="45720" rIns="91440" bIns="45720" anchor="ctr"/>
          <a:p>
            <a:r>
              <a:rPr lang="zh-CN" altLang="en-US" b="1"/>
              <a:t>Constraints</a:t>
            </a:r>
            <a:endParaRPr lang="zh-CN" altLang="en-US" b="1"/>
          </a:p>
        </p:txBody>
      </p:sp>
      <p:sp>
        <p:nvSpPr>
          <p:cNvPr id="13314" name="Content Placeholder 2"/>
          <p:cNvSpPr>
            <a:spLocks noGrp="1"/>
          </p:cNvSpPr>
          <p:nvPr>
            <p:ph idx="1"/>
          </p:nvPr>
        </p:nvSpPr>
        <p:spPr>
          <a:ln/>
        </p:spPr>
        <p:txBody>
          <a:bodyPr lIns="91440" tIns="45720" rIns="91440" bIns="45720" anchor="t"/>
          <a:p>
            <a:pPr>
              <a:lnSpc>
                <a:spcPct val="80000"/>
              </a:lnSpc>
              <a:buNone/>
            </a:pPr>
            <a:r>
              <a:rPr b="1">
                <a:solidFill>
                  <a:srgbClr val="FF9900"/>
                </a:solidFill>
                <a:ea typeface="Arial" panose="02080604020202020204" charset="0"/>
                <a:sym typeface="Arial" panose="02080604020202020204" charset="0"/>
              </a:rPr>
              <a:t>Constraint 1:</a:t>
            </a:r>
            <a:r>
              <a:rPr>
                <a:ea typeface="Arial" panose="02080604020202020204" charset="0"/>
                <a:sym typeface="Arial" panose="02080604020202020204" charset="0"/>
              </a:rPr>
              <a:t> each week, no more than 100 hours of finishing time may be used.</a:t>
            </a:r>
            <a:endParaRPr>
              <a:ea typeface="Arial" panose="02080604020202020204" charset="0"/>
              <a:sym typeface="Arial" panose="02080604020202020204" charset="0"/>
            </a:endParaRPr>
          </a:p>
          <a:p>
            <a:pPr>
              <a:lnSpc>
                <a:spcPct val="80000"/>
              </a:lnSpc>
              <a:buNone/>
            </a:pPr>
            <a:endParaRPr>
              <a:ea typeface="Arial" panose="02080604020202020204" charset="0"/>
            </a:endParaRPr>
          </a:p>
          <a:p>
            <a:pPr>
              <a:lnSpc>
                <a:spcPct val="80000"/>
              </a:lnSpc>
              <a:buNone/>
            </a:pPr>
            <a:r>
              <a:rPr b="1">
                <a:solidFill>
                  <a:srgbClr val="FF9900"/>
                </a:solidFill>
                <a:ea typeface="Arial" panose="02080604020202020204" charset="0"/>
                <a:sym typeface="Arial" panose="02080604020202020204" charset="0"/>
              </a:rPr>
              <a:t>Constraint 2:</a:t>
            </a:r>
            <a:r>
              <a:rPr>
                <a:ea typeface="Arial" panose="02080604020202020204" charset="0"/>
                <a:sym typeface="Arial" panose="02080604020202020204" charset="0"/>
              </a:rPr>
              <a:t> each week, no more than 80 hours of carpentry time may be used.</a:t>
            </a:r>
            <a:endParaRPr>
              <a:ea typeface="Arial" panose="02080604020202020204" charset="0"/>
              <a:sym typeface="Arial" panose="02080604020202020204" charset="0"/>
            </a:endParaRPr>
          </a:p>
          <a:p>
            <a:pPr>
              <a:lnSpc>
                <a:spcPct val="80000"/>
              </a:lnSpc>
              <a:buNone/>
            </a:pPr>
            <a:endParaRPr>
              <a:ea typeface="Arial" panose="02080604020202020204" charset="0"/>
            </a:endParaRPr>
          </a:p>
          <a:p>
            <a:pPr>
              <a:lnSpc>
                <a:spcPct val="80000"/>
              </a:lnSpc>
              <a:buNone/>
            </a:pPr>
            <a:r>
              <a:rPr b="1">
                <a:solidFill>
                  <a:srgbClr val="FF9900"/>
                </a:solidFill>
                <a:ea typeface="Arial" panose="02080604020202020204" charset="0"/>
                <a:sym typeface="Arial" panose="02080604020202020204" charset="0"/>
              </a:rPr>
              <a:t>Constraint 3:</a:t>
            </a:r>
            <a:r>
              <a:rPr>
                <a:ea typeface="Arial" panose="02080604020202020204" charset="0"/>
                <a:sym typeface="Arial" panose="02080604020202020204" charset="0"/>
              </a:rPr>
              <a:t> because of limited demand, at most 40 soldiers should be produced.  </a:t>
            </a:r>
            <a:endParaRPr>
              <a:ea typeface="Arial" panose="02080604020202020204" charset="0"/>
            </a:endParaRPr>
          </a:p>
          <a:p>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itle 268289"/>
          <p:cNvSpPr>
            <a:spLocks noGrp="1"/>
          </p:cNvSpPr>
          <p:nvPr>
            <p:ph type="title"/>
          </p:nvPr>
        </p:nvSpPr>
        <p:spPr>
          <a:xfrm>
            <a:off x="2032000" y="0"/>
            <a:ext cx="8356600" cy="1143000"/>
          </a:xfrm>
          <a:ln/>
        </p:spPr>
        <p:txBody>
          <a:bodyPr lIns="91440" tIns="45720" rIns="91440" bIns="45720" anchor="ctr"/>
          <a:p>
            <a:r>
              <a:rPr sz="3600" b="1" err="1"/>
              <a:t>Solution: Giapetto</a:t>
            </a:r>
            <a:r>
              <a:rPr sz="3600" b="1"/>
              <a:t> woodcarving</a:t>
            </a:r>
            <a:r>
              <a:rPr sz="3600"/>
              <a:t>,</a:t>
            </a:r>
            <a:endParaRPr sz="3600"/>
          </a:p>
        </p:txBody>
      </p:sp>
      <p:sp>
        <p:nvSpPr>
          <p:cNvPr id="268291" name="Text Placeholder 268290"/>
          <p:cNvSpPr>
            <a:spLocks noGrp="1"/>
          </p:cNvSpPr>
          <p:nvPr>
            <p:ph idx="1"/>
          </p:nvPr>
        </p:nvSpPr>
        <p:spPr>
          <a:xfrm>
            <a:off x="1752600" y="990600"/>
            <a:ext cx="8686800" cy="6172200"/>
          </a:xfrm>
        </p:spPr>
        <p:txBody>
          <a:bodyPr vert="horz" lIns="91440" tIns="45720" rIns="91440" bIns="45720" rtlCol="0">
            <a:normAutofit/>
          </a:bodyPr>
          <a:p>
            <a:pPr fontAlgn="auto">
              <a:lnSpc>
                <a:spcPct val="80000"/>
              </a:lnSpc>
            </a:pPr>
            <a:r>
              <a:rPr sz="2800" strike="noStrike" noProof="1"/>
              <a:t>The three constraints can be expressed in terms of the decision variables X</a:t>
            </a:r>
            <a:r>
              <a:rPr sz="2800" strike="noStrike" baseline="-25000" noProof="1"/>
              <a:t>1</a:t>
            </a:r>
            <a:r>
              <a:rPr sz="2800" strike="noStrike" noProof="1"/>
              <a:t> and X</a:t>
            </a:r>
            <a:r>
              <a:rPr sz="2800" strike="noStrike" baseline="-25000" noProof="1"/>
              <a:t>2</a:t>
            </a:r>
            <a:r>
              <a:rPr sz="2800" strike="noStrike" noProof="1"/>
              <a:t> as follows:</a:t>
            </a:r>
            <a:endParaRPr sz="2800" strike="noStrike" noProof="1"/>
          </a:p>
          <a:p>
            <a:pPr marL="0" indent="0" fontAlgn="auto">
              <a:lnSpc>
                <a:spcPct val="80000"/>
              </a:lnSpc>
              <a:buNone/>
            </a:pPr>
            <a:endParaRPr sz="2800" strike="noStrike" noProof="1"/>
          </a:p>
          <a:p>
            <a:pPr fontAlgn="auto">
              <a:lnSpc>
                <a:spcPct val="80000"/>
              </a:lnSpc>
              <a:buNone/>
            </a:pPr>
            <a:r>
              <a:rPr sz="2800" strike="noStrike" noProof="1">
                <a:solidFill>
                  <a:srgbClr val="FF9900"/>
                </a:solidFill>
              </a:rPr>
              <a:t>Constraint 1:</a:t>
            </a:r>
            <a:r>
              <a:rPr sz="2800" strike="noStrike" noProof="1"/>
              <a:t> 2 X</a:t>
            </a:r>
            <a:r>
              <a:rPr sz="2800" strike="noStrike" baseline="-25000" noProof="1"/>
              <a:t>1</a:t>
            </a:r>
            <a:r>
              <a:rPr sz="2800" strike="noStrike" noProof="1"/>
              <a:t> + X</a:t>
            </a:r>
            <a:r>
              <a:rPr sz="2800" strike="noStrike" baseline="-25000" noProof="1"/>
              <a:t>2</a:t>
            </a:r>
            <a:r>
              <a:rPr sz="2800" strike="noStrike" noProof="1"/>
              <a:t> </a:t>
            </a:r>
            <a:r>
              <a:rPr lang="x-none" sz="2800" strike="noStrike" noProof="1"/>
              <a:t>&lt;=</a:t>
            </a:r>
            <a:r>
              <a:rPr sz="2800" strike="noStrike" noProof="1">
                <a:sym typeface="Symbol" pitchFamily="18" charset="2"/>
              </a:rPr>
              <a:t> 10</a:t>
            </a:r>
            <a:endParaRPr sz="2800" strike="noStrike" noProof="1">
              <a:sym typeface="Symbol" pitchFamily="18" charset="2"/>
            </a:endParaRPr>
          </a:p>
          <a:p>
            <a:pPr fontAlgn="auto">
              <a:lnSpc>
                <a:spcPct val="80000"/>
              </a:lnSpc>
              <a:buNone/>
            </a:pPr>
            <a:endParaRPr sz="2800" strike="noStrike" noProof="1">
              <a:sym typeface="Symbol" pitchFamily="18" charset="2"/>
            </a:endParaRPr>
          </a:p>
          <a:p>
            <a:pPr fontAlgn="auto">
              <a:lnSpc>
                <a:spcPct val="80000"/>
              </a:lnSpc>
              <a:buNone/>
            </a:pPr>
            <a:r>
              <a:rPr sz="2800" strike="noStrike" noProof="1">
                <a:solidFill>
                  <a:srgbClr val="FF9900"/>
                </a:solidFill>
                <a:sym typeface="Symbol" pitchFamily="18" charset="2"/>
              </a:rPr>
              <a:t>Constraint 2:</a:t>
            </a:r>
            <a:r>
              <a:rPr sz="2800" strike="noStrike" noProof="1">
                <a:sym typeface="Symbol" pitchFamily="18" charset="2"/>
              </a:rPr>
              <a:t> X</a:t>
            </a:r>
            <a:r>
              <a:rPr sz="2800" strike="noStrike" baseline="-25000" noProof="1">
                <a:sym typeface="Symbol" pitchFamily="18" charset="2"/>
              </a:rPr>
              <a:t>1</a:t>
            </a:r>
            <a:r>
              <a:rPr sz="2800" strike="noStrike" noProof="1">
                <a:sym typeface="Symbol" pitchFamily="18" charset="2"/>
              </a:rPr>
              <a:t> + X</a:t>
            </a:r>
            <a:r>
              <a:rPr sz="2800" strike="noStrike" baseline="-25000" noProof="1">
                <a:sym typeface="Symbol" pitchFamily="18" charset="2"/>
              </a:rPr>
              <a:t>2</a:t>
            </a:r>
            <a:r>
              <a:rPr sz="2800" strike="noStrike" noProof="1">
                <a:sym typeface="Symbol" pitchFamily="18" charset="2"/>
              </a:rPr>
              <a:t> </a:t>
            </a:r>
            <a:r>
              <a:rPr lang="x-none" sz="2800" strike="noStrike" noProof="1">
                <a:sym typeface="Symbol" pitchFamily="18" charset="2"/>
              </a:rPr>
              <a:t>&lt;=</a:t>
            </a:r>
            <a:r>
              <a:rPr sz="2800" strike="noStrike" noProof="1">
                <a:sym typeface="Symbol" pitchFamily="18" charset="2"/>
              </a:rPr>
              <a:t> 80</a:t>
            </a:r>
            <a:endParaRPr sz="2800" strike="noStrike" noProof="1">
              <a:sym typeface="Symbol" pitchFamily="18" charset="2"/>
            </a:endParaRPr>
          </a:p>
          <a:p>
            <a:pPr fontAlgn="auto">
              <a:lnSpc>
                <a:spcPct val="80000"/>
              </a:lnSpc>
              <a:buNone/>
            </a:pPr>
            <a:endParaRPr sz="2800" strike="noStrike" noProof="1">
              <a:sym typeface="Symbol" pitchFamily="18" charset="2"/>
            </a:endParaRPr>
          </a:p>
          <a:p>
            <a:pPr fontAlgn="auto">
              <a:lnSpc>
                <a:spcPct val="80000"/>
              </a:lnSpc>
              <a:buNone/>
            </a:pPr>
            <a:r>
              <a:rPr sz="2800" strike="noStrike" noProof="1">
                <a:solidFill>
                  <a:srgbClr val="FF9900"/>
                </a:solidFill>
                <a:sym typeface="Symbol" pitchFamily="18" charset="2"/>
              </a:rPr>
              <a:t>Constraint 3:</a:t>
            </a:r>
            <a:r>
              <a:rPr sz="2800" strike="noStrike" noProof="1">
                <a:sym typeface="Symbol" pitchFamily="18" charset="2"/>
              </a:rPr>
              <a:t> X</a:t>
            </a:r>
            <a:r>
              <a:rPr sz="2800" strike="noStrike" baseline="-25000" noProof="1">
                <a:sym typeface="Symbol" pitchFamily="18" charset="2"/>
              </a:rPr>
              <a:t>1</a:t>
            </a:r>
            <a:r>
              <a:rPr sz="2800" strike="noStrike" noProof="1">
                <a:sym typeface="Symbol" pitchFamily="18" charset="2"/>
              </a:rPr>
              <a:t> </a:t>
            </a:r>
            <a:r>
              <a:rPr lang="x-none" sz="2800" strike="noStrike" noProof="1">
                <a:sym typeface="Symbol" pitchFamily="18" charset="2"/>
              </a:rPr>
              <a:t>&lt;=</a:t>
            </a:r>
            <a:r>
              <a:rPr sz="2800" strike="noStrike" noProof="1">
                <a:sym typeface="Symbol" pitchFamily="18" charset="2"/>
              </a:rPr>
              <a:t> 40</a:t>
            </a:r>
            <a:endParaRPr sz="2800" strike="noStrike" noProof="1">
              <a:sym typeface="Symbol" pitchFamily="18" charset="2"/>
            </a:endParaRPr>
          </a:p>
          <a:p>
            <a:pPr fontAlgn="auto">
              <a:lnSpc>
                <a:spcPct val="80000"/>
              </a:lnSpc>
              <a:buNone/>
            </a:pPr>
            <a:endParaRPr sz="2800" strike="noStrike" noProof="1">
              <a:sym typeface="Symbol" pitchFamily="18" charset="2"/>
            </a:endParaRPr>
          </a:p>
          <a:p>
            <a:pPr fontAlgn="auto">
              <a:lnSpc>
                <a:spcPct val="80000"/>
              </a:lnSpc>
              <a:buNone/>
            </a:pPr>
            <a:endParaRPr sz="2800" strike="noStrike" noProof="1">
              <a:sym typeface="Symbol" pitchFamily="18" charset="2"/>
            </a:endParaRPr>
          </a:p>
          <a:p>
            <a:pPr fontAlgn="auto">
              <a:lnSpc>
                <a:spcPct val="80000"/>
              </a:lnSpc>
              <a:buNone/>
            </a:pPr>
            <a:endParaRPr sz="2800" strike="noStrike" noProof="1">
              <a:sym typeface="Symbol" pitchFamily="18" charset="2"/>
            </a:endParaRPr>
          </a:p>
        </p:txBody>
      </p:sp>
      <p:sp>
        <p:nvSpPr>
          <p:cNvPr id="2" name="Slide Number Placeholder 1"/>
          <p:cNvSpPr/>
          <p:nvPr>
            <p:ph type="sldNum" sz="quarter" idx="12"/>
          </p:nvPr>
        </p:nvSpPr>
        <p:spPr/>
        <p:txBody>
          <a:bodyPr vert="horz" lIns="91440" tIns="45720" rIns="91440" bIns="45720" rtlCol="0" anchor="ctr"/>
          <a:p>
            <a:pPr lvl="0" fontAlgn="auto"/>
            <a:fld id="{9A0DB2DC-4C9A-4742-B13C-FB6460FD3503}" type="slidenum">
              <a:rPr lang="ar-SA" altLang="x-none" strike="noStrike" noProof="1" dirty="0">
                <a:latin typeface="+mn-lt"/>
                <a:ea typeface="+mn-ea"/>
                <a:cs typeface="+mn-cs"/>
              </a:rPr>
            </a:fld>
            <a:endParaRPr lang="ar-SA" altLang="x-none" strike="noStrike" noProof="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Title 269313"/>
          <p:cNvSpPr>
            <a:spLocks noGrp="1"/>
          </p:cNvSpPr>
          <p:nvPr>
            <p:ph type="title"/>
          </p:nvPr>
        </p:nvSpPr>
        <p:spPr>
          <a:xfrm>
            <a:off x="1524000" y="0"/>
            <a:ext cx="9144000" cy="1143000"/>
          </a:xfrm>
          <a:ln/>
        </p:spPr>
        <p:txBody>
          <a:bodyPr lIns="91440" tIns="45720" rIns="91440" bIns="45720" anchor="ctr"/>
          <a:p>
            <a:r>
              <a:rPr sz="3600" b="1" err="1"/>
              <a:t>Solution: Giapetto</a:t>
            </a:r>
            <a:r>
              <a:rPr sz="3600" b="1"/>
              <a:t> woodcarving,</a:t>
            </a:r>
            <a:endParaRPr sz="3600" b="1"/>
          </a:p>
        </p:txBody>
      </p:sp>
      <p:sp>
        <p:nvSpPr>
          <p:cNvPr id="269315" name="Text Placeholder 269314"/>
          <p:cNvSpPr>
            <a:spLocks noGrp="1"/>
          </p:cNvSpPr>
          <p:nvPr>
            <p:ph idx="1"/>
          </p:nvPr>
        </p:nvSpPr>
        <p:spPr>
          <a:xfrm>
            <a:off x="1752600" y="965200"/>
            <a:ext cx="8648700" cy="5600700"/>
          </a:xfrm>
        </p:spPr>
        <p:txBody>
          <a:bodyPr vert="horz" lIns="91440" tIns="45720" rIns="91440" bIns="45720" rtlCol="0">
            <a:normAutofit lnSpcReduction="10000"/>
          </a:bodyPr>
          <a:p>
            <a:pPr fontAlgn="auto">
              <a:lnSpc>
                <a:spcPct val="80000"/>
              </a:lnSpc>
            </a:pPr>
            <a:r>
              <a:rPr sz="2800" b="1" u="sng" strike="noStrike" noProof="1">
                <a:solidFill>
                  <a:srgbClr val="FF9900"/>
                </a:solidFill>
              </a:rPr>
              <a:t>Sign restrictions:</a:t>
            </a:r>
            <a:r>
              <a:rPr sz="2800" strike="noStrike" noProof="1"/>
              <a:t> to complete the formulation of the LP problem, the following question must be answered for each decision variable: can the decision variable only assume nonnegative values, or it is allowed to assume both negative and positive values?</a:t>
            </a:r>
            <a:endParaRPr sz="2800" strike="noStrike" noProof="1"/>
          </a:p>
          <a:p>
            <a:pPr fontAlgn="auto">
              <a:lnSpc>
                <a:spcPct val="80000"/>
              </a:lnSpc>
              <a:buNone/>
            </a:pPr>
            <a:r>
              <a:rPr sz="2800" b="1" strike="noStrike" noProof="1">
                <a:solidFill>
                  <a:schemeClr val="tx1"/>
                </a:solidFill>
                <a:effectLst>
                  <a:outerShdw blurRad="38100" dist="19050" dir="2700000" algn="tl" rotWithShape="0">
                    <a:schemeClr val="dk1">
                      <a:alpha val="40000"/>
                    </a:schemeClr>
                  </a:outerShdw>
                </a:effectLst>
              </a:rPr>
              <a:t>If</a:t>
            </a:r>
            <a:r>
              <a:rPr sz="2800" strike="noStrike" noProof="1"/>
              <a:t> a decision variable X</a:t>
            </a:r>
            <a:r>
              <a:rPr sz="2800" strike="noStrike" baseline="-25000" noProof="1"/>
              <a:t>i</a:t>
            </a:r>
            <a:r>
              <a:rPr sz="2800" strike="noStrike" noProof="1"/>
              <a:t> can only assume a nonnegative values, we add the sign restriction (called nonnegativity constraints) </a:t>
            </a:r>
            <a:endParaRPr sz="2800" strike="noStrike" noProof="1"/>
          </a:p>
          <a:p>
            <a:pPr fontAlgn="auto">
              <a:lnSpc>
                <a:spcPct val="80000"/>
              </a:lnSpc>
              <a:buNone/>
            </a:pPr>
            <a:r>
              <a:rPr sz="2800" strike="noStrike" noProof="1"/>
              <a:t>   X</a:t>
            </a:r>
            <a:r>
              <a:rPr sz="2800" strike="noStrike" baseline="-25000" noProof="1"/>
              <a:t>i</a:t>
            </a:r>
            <a:r>
              <a:rPr sz="2800" strike="noStrike" noProof="1"/>
              <a:t> </a:t>
            </a:r>
            <a:r>
              <a:rPr lang="x-none" sz="2800" strike="noStrike" noProof="1"/>
              <a:t>&gt;</a:t>
            </a:r>
            <a:r>
              <a:rPr sz="2800" strike="noStrike" noProof="1">
                <a:sym typeface="Symbol" pitchFamily="18" charset="2"/>
              </a:rPr>
              <a:t> 0.</a:t>
            </a:r>
            <a:endParaRPr sz="2800" strike="noStrike" noProof="1">
              <a:sym typeface="Symbol" pitchFamily="18" charset="2"/>
            </a:endParaRPr>
          </a:p>
          <a:p>
            <a:pPr fontAlgn="auto">
              <a:lnSpc>
                <a:spcPct val="80000"/>
              </a:lnSpc>
              <a:buNone/>
            </a:pPr>
            <a:r>
              <a:rPr sz="2800" b="1" strike="noStrike" noProof="1">
                <a:solidFill>
                  <a:schemeClr val="tx1"/>
                </a:solidFill>
                <a:effectLst>
                  <a:outerShdw blurRad="38100" dist="19050" dir="2700000" algn="tl" rotWithShape="0">
                    <a:schemeClr val="dk1">
                      <a:alpha val="40000"/>
                    </a:schemeClr>
                  </a:outerShdw>
                </a:effectLst>
                <a:sym typeface="Symbol" pitchFamily="18" charset="2"/>
              </a:rPr>
              <a:t>If </a:t>
            </a:r>
            <a:r>
              <a:rPr sz="2800" strike="noStrike" noProof="1">
                <a:sym typeface="Symbol" pitchFamily="18" charset="2"/>
              </a:rPr>
              <a:t> a variable X</a:t>
            </a:r>
            <a:r>
              <a:rPr sz="2800" strike="noStrike" baseline="-25000" noProof="1">
                <a:sym typeface="Symbol" pitchFamily="18" charset="2"/>
              </a:rPr>
              <a:t>i</a:t>
            </a:r>
            <a:r>
              <a:rPr sz="2800" strike="noStrike" noProof="1">
                <a:sym typeface="Symbol" pitchFamily="18" charset="2"/>
              </a:rPr>
              <a:t> can assume both positive and negative values (or zero), we say that X</a:t>
            </a:r>
            <a:r>
              <a:rPr sz="2800" strike="noStrike" baseline="-25000" noProof="1">
                <a:sym typeface="Symbol" pitchFamily="18" charset="2"/>
              </a:rPr>
              <a:t>i</a:t>
            </a:r>
            <a:r>
              <a:rPr sz="2800" strike="noStrike" noProof="1" err="1">
                <a:sym typeface="Symbol" pitchFamily="18" charset="2"/>
              </a:rPr>
              <a:t> is unrestricted in sign (urs</a:t>
            </a:r>
            <a:r>
              <a:rPr sz="2800" strike="noStrike" noProof="1">
                <a:sym typeface="Symbol" pitchFamily="18" charset="2"/>
              </a:rPr>
              <a:t>).</a:t>
            </a:r>
            <a:endParaRPr sz="2800" strike="noStrike" noProof="1">
              <a:sym typeface="Symbol" pitchFamily="18" charset="2"/>
            </a:endParaRPr>
          </a:p>
          <a:p>
            <a:pPr fontAlgn="auto">
              <a:lnSpc>
                <a:spcPct val="80000"/>
              </a:lnSpc>
              <a:buNone/>
            </a:pPr>
            <a:r>
              <a:rPr sz="2800" strike="noStrike" noProof="1">
                <a:sym typeface="Symbol" pitchFamily="18" charset="2"/>
              </a:rPr>
              <a:t>In our example the two variables are restricted in sign, i.e., X</a:t>
            </a:r>
            <a:r>
              <a:rPr sz="2800" strike="noStrike" baseline="-25000" noProof="1">
                <a:sym typeface="Symbol" pitchFamily="18" charset="2"/>
              </a:rPr>
              <a:t>1</a:t>
            </a:r>
            <a:r>
              <a:rPr sz="2800" strike="noStrike" noProof="1">
                <a:sym typeface="Symbol" pitchFamily="18" charset="2"/>
              </a:rPr>
              <a:t> </a:t>
            </a:r>
            <a:r>
              <a:rPr lang="x-none" sz="2800" strike="noStrike" noProof="1">
                <a:sym typeface="Symbol" pitchFamily="18" charset="2"/>
              </a:rPr>
              <a:t>&gt;</a:t>
            </a:r>
            <a:r>
              <a:rPr sz="2800" strike="noStrike" noProof="1">
                <a:sym typeface="Symbol" pitchFamily="18" charset="2"/>
              </a:rPr>
              <a:t> 0 and X</a:t>
            </a:r>
            <a:r>
              <a:rPr sz="2800" strike="noStrike" baseline="-25000" noProof="1">
                <a:sym typeface="Symbol" pitchFamily="18" charset="2"/>
              </a:rPr>
              <a:t>2</a:t>
            </a:r>
            <a:r>
              <a:rPr sz="2800" strike="noStrike" noProof="1">
                <a:sym typeface="Symbol" pitchFamily="18" charset="2"/>
              </a:rPr>
              <a:t> </a:t>
            </a:r>
            <a:r>
              <a:rPr lang="x-none" sz="2800" strike="noStrike" noProof="1">
                <a:sym typeface="Symbol" pitchFamily="18" charset="2"/>
              </a:rPr>
              <a:t>&gt;</a:t>
            </a:r>
            <a:r>
              <a:rPr sz="2800" strike="noStrike" noProof="1">
                <a:sym typeface="Symbol" pitchFamily="18" charset="2"/>
              </a:rPr>
              <a:t> 0 </a:t>
            </a:r>
            <a:endParaRPr sz="2800" strike="noStrike" noProof="1">
              <a:sym typeface="Symbol" pitchFamily="18" charset="2"/>
            </a:endParaRPr>
          </a:p>
        </p:txBody>
      </p:sp>
      <p:sp>
        <p:nvSpPr>
          <p:cNvPr id="2" name="Slide Number Placeholder 1"/>
          <p:cNvSpPr/>
          <p:nvPr>
            <p:ph type="sldNum" sz="quarter" idx="12"/>
          </p:nvPr>
        </p:nvSpPr>
        <p:spPr/>
        <p:txBody>
          <a:bodyPr vert="horz" lIns="91440" tIns="45720" rIns="91440" bIns="45720" rtlCol="0" anchor="ctr"/>
          <a:p>
            <a:pPr lvl="0" fontAlgn="auto"/>
            <a:fld id="{9A0DB2DC-4C9A-4742-B13C-FB6460FD3503}" type="slidenum">
              <a:rPr lang="ar-SA" altLang="x-none" strike="noStrike" noProof="1" dirty="0">
                <a:latin typeface="+mn-lt"/>
                <a:ea typeface="+mn-ea"/>
                <a:cs typeface="+mn-cs"/>
              </a:rPr>
            </a:fld>
            <a:endParaRPr lang="ar-SA" altLang="x-none" strike="noStrike" noProof="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Title 270337"/>
          <p:cNvSpPr>
            <a:spLocks noGrp="1"/>
          </p:cNvSpPr>
          <p:nvPr>
            <p:ph type="title"/>
          </p:nvPr>
        </p:nvSpPr>
        <p:spPr>
          <a:xfrm>
            <a:off x="1701800" y="203200"/>
            <a:ext cx="8763000" cy="711200"/>
          </a:xfrm>
          <a:ln/>
        </p:spPr>
        <p:txBody>
          <a:bodyPr lIns="91440" tIns="45720" rIns="91440" bIns="45720" anchor="ctr"/>
          <a:p>
            <a:r>
              <a:rPr sz="3600" b="1" err="1"/>
              <a:t>Solution: Giapetto</a:t>
            </a:r>
            <a:r>
              <a:rPr sz="3600" b="1"/>
              <a:t> woodcarving,</a:t>
            </a:r>
            <a:endParaRPr sz="3600" b="1"/>
          </a:p>
        </p:txBody>
      </p:sp>
      <p:sp>
        <p:nvSpPr>
          <p:cNvPr id="270339" name="Text Placeholder 270338"/>
          <p:cNvSpPr>
            <a:spLocks noGrp="1"/>
          </p:cNvSpPr>
          <p:nvPr>
            <p:ph idx="1"/>
          </p:nvPr>
        </p:nvSpPr>
        <p:spPr>
          <a:xfrm>
            <a:off x="1993900" y="927100"/>
            <a:ext cx="8407400" cy="5638800"/>
          </a:xfrm>
        </p:spPr>
        <p:txBody>
          <a:bodyPr vert="horz" lIns="91440" tIns="45720" rIns="91440" bIns="45720" rtlCol="0">
            <a:normAutofit/>
          </a:bodyPr>
          <a:p>
            <a:pPr fontAlgn="auto">
              <a:lnSpc>
                <a:spcPct val="90000"/>
              </a:lnSpc>
            </a:pPr>
            <a:r>
              <a:t>Combining the nonnegativity constraints with the objective function and the structural constraints yield the following optimization model (usually called LP model):</a:t>
            </a:r>
            <a:endParaRPr lang="en-US" altLang="x-none" strike="noStrike" noProof="1" dirty="0">
              <a:ea typeface="Arial" panose="02080604020202020204" charset="0"/>
            </a:endParaRPr>
          </a:p>
          <a:p>
            <a:pPr fontAlgn="auto">
              <a:lnSpc>
                <a:spcPct val="90000"/>
              </a:lnSpc>
              <a:buNone/>
            </a:pPr>
            <a:r>
              <a:rPr sz="2800" b="1" strike="noStrike" noProof="1">
                <a:solidFill>
                  <a:schemeClr val="tx1"/>
                </a:solidFill>
                <a:effectLst>
                  <a:outerShdw blurRad="38100" dist="19050" dir="2700000" algn="tl" rotWithShape="0">
                    <a:schemeClr val="dk1">
                      <a:alpha val="40000"/>
                    </a:schemeClr>
                  </a:outerShdw>
                </a:effectLst>
              </a:rPr>
              <a:t>Max Z = 3 X</a:t>
            </a:r>
            <a:r>
              <a:rPr sz="2800" b="1" strike="noStrike" baseline="-25000" noProof="1">
                <a:solidFill>
                  <a:schemeClr val="tx1"/>
                </a:solidFill>
                <a:effectLst>
                  <a:outerShdw blurRad="38100" dist="19050" dir="2700000" algn="tl" rotWithShape="0">
                    <a:schemeClr val="dk1">
                      <a:alpha val="40000"/>
                    </a:schemeClr>
                  </a:outerShdw>
                </a:effectLst>
              </a:rPr>
              <a:t>1</a:t>
            </a:r>
            <a:r>
              <a:rPr sz="2800" b="1" strike="noStrike" noProof="1">
                <a:solidFill>
                  <a:schemeClr val="tx1"/>
                </a:solidFill>
                <a:effectLst>
                  <a:outerShdw blurRad="38100" dist="19050" dir="2700000" algn="tl" rotWithShape="0">
                    <a:schemeClr val="dk1">
                      <a:alpha val="40000"/>
                    </a:schemeClr>
                  </a:outerShdw>
                </a:effectLst>
              </a:rPr>
              <a:t>  + 2 X</a:t>
            </a:r>
            <a:r>
              <a:rPr sz="2800" b="1" strike="noStrike" baseline="-25000" noProof="1">
                <a:solidFill>
                  <a:schemeClr val="tx1"/>
                </a:solidFill>
                <a:effectLst>
                  <a:outerShdw blurRad="38100" dist="19050" dir="2700000" algn="tl" rotWithShape="0">
                    <a:schemeClr val="dk1">
                      <a:alpha val="40000"/>
                    </a:schemeClr>
                  </a:outerShdw>
                </a:effectLst>
              </a:rPr>
              <a:t>2 </a:t>
            </a:r>
            <a:r>
              <a:rPr sz="2800" b="1" strike="noStrike" noProof="1">
                <a:solidFill>
                  <a:schemeClr val="tx1"/>
                </a:solidFill>
                <a:effectLst>
                  <a:outerShdw blurRad="38100" dist="19050" dir="2700000" algn="tl" rotWithShape="0">
                    <a:schemeClr val="dk1">
                      <a:alpha val="40000"/>
                    </a:schemeClr>
                  </a:outerShdw>
                </a:effectLst>
              </a:rPr>
              <a:t> (objective function)</a:t>
            </a:r>
            <a:endParaRPr sz="2800" b="1" strike="noStrike" baseline="-25000" noProof="1">
              <a:solidFill>
                <a:schemeClr val="tx1"/>
              </a:solidFill>
              <a:effectLst>
                <a:outerShdw blurRad="38100" dist="19050" dir="2700000" algn="tl" rotWithShape="0">
                  <a:schemeClr val="dk1">
                    <a:alpha val="40000"/>
                  </a:schemeClr>
                </a:outerShdw>
              </a:effectLst>
            </a:endParaRPr>
          </a:p>
          <a:p>
            <a:pPr fontAlgn="auto">
              <a:lnSpc>
                <a:spcPct val="90000"/>
              </a:lnSpc>
              <a:buNone/>
            </a:pPr>
            <a:r>
              <a:rPr sz="2800" b="1" strike="noStrike" noProof="1" err="1">
                <a:solidFill>
                  <a:schemeClr val="tx1"/>
                </a:solidFill>
                <a:effectLst>
                  <a:outerShdw blurRad="38100" dist="19050" dir="2700000" algn="tl" rotWithShape="0">
                    <a:schemeClr val="dk1">
                      <a:alpha val="40000"/>
                    </a:schemeClr>
                  </a:outerShdw>
                </a:effectLst>
              </a:rPr>
              <a:t>subject to (st</a:t>
            </a:r>
            <a:r>
              <a:rPr sz="2800" b="1" strike="noStrike" noProof="1">
                <a:solidFill>
                  <a:schemeClr val="tx1"/>
                </a:solidFill>
                <a:effectLst>
                  <a:outerShdw blurRad="38100" dist="19050" dir="2700000" algn="tl" rotWithShape="0">
                    <a:schemeClr val="dk1">
                      <a:alpha val="40000"/>
                    </a:schemeClr>
                  </a:outerShdw>
                </a:effectLst>
              </a:rPr>
              <a:t>)</a:t>
            </a:r>
            <a:endParaRPr sz="2800" b="1" strike="noStrike" noProof="1">
              <a:solidFill>
                <a:schemeClr val="tx1"/>
              </a:solidFill>
              <a:effectLst>
                <a:outerShdw blurRad="38100" dist="19050" dir="2700000" algn="tl" rotWithShape="0">
                  <a:schemeClr val="dk1">
                    <a:alpha val="40000"/>
                  </a:schemeClr>
                </a:outerShdw>
              </a:effectLst>
            </a:endParaRPr>
          </a:p>
          <a:p>
            <a:pPr lvl="2" fontAlgn="auto">
              <a:lnSpc>
                <a:spcPct val="90000"/>
              </a:lnSpc>
              <a:buNone/>
            </a:pPr>
            <a:r>
              <a:rPr b="1" strike="noStrike" noProof="1">
                <a:solidFill>
                  <a:schemeClr val="tx1"/>
                </a:solidFill>
                <a:effectLst>
                  <a:outerShdw blurRad="38100" dist="19050" dir="2700000" algn="tl" rotWithShape="0">
                    <a:schemeClr val="dk1">
                      <a:alpha val="40000"/>
                    </a:schemeClr>
                  </a:outerShdw>
                </a:effectLst>
              </a:rPr>
              <a:t>2 X</a:t>
            </a:r>
            <a:r>
              <a:rPr b="1" strike="noStrike" baseline="-25000" noProof="1">
                <a:solidFill>
                  <a:schemeClr val="tx1"/>
                </a:solidFill>
                <a:effectLst>
                  <a:outerShdw blurRad="38100" dist="19050" dir="2700000" algn="tl" rotWithShape="0">
                    <a:schemeClr val="dk1">
                      <a:alpha val="40000"/>
                    </a:schemeClr>
                  </a:outerShdw>
                </a:effectLst>
              </a:rPr>
              <a:t>1</a:t>
            </a:r>
            <a:r>
              <a:rPr b="1" strike="noStrike" noProof="1">
                <a:solidFill>
                  <a:schemeClr val="tx1"/>
                </a:solidFill>
                <a:effectLst>
                  <a:outerShdw blurRad="38100" dist="19050" dir="2700000" algn="tl" rotWithShape="0">
                    <a:schemeClr val="dk1">
                      <a:alpha val="40000"/>
                    </a:schemeClr>
                  </a:outerShdw>
                </a:effectLst>
              </a:rPr>
              <a:t> + X</a:t>
            </a:r>
            <a:r>
              <a:rPr b="1" strike="noStrike" baseline="-25000" noProof="1">
                <a:solidFill>
                  <a:schemeClr val="tx1"/>
                </a:solidFill>
                <a:effectLst>
                  <a:outerShdw blurRad="38100" dist="19050" dir="2700000" algn="tl" rotWithShape="0">
                    <a:schemeClr val="dk1">
                      <a:alpha val="40000"/>
                    </a:schemeClr>
                  </a:outerShdw>
                </a:effectLst>
              </a:rPr>
              <a:t>2</a:t>
            </a:r>
            <a:r>
              <a:rPr b="1" strike="noStrike" noProof="1">
                <a:solidFill>
                  <a:schemeClr val="tx1"/>
                </a:solidFill>
                <a:effectLst>
                  <a:outerShdw blurRad="38100" dist="19050" dir="2700000" algn="tl" rotWithShape="0">
                    <a:schemeClr val="dk1">
                      <a:alpha val="40000"/>
                    </a:schemeClr>
                  </a:outerShdw>
                </a:effectLst>
              </a:rPr>
              <a:t> </a:t>
            </a:r>
            <a:r>
              <a:rPr lang="x-none" b="1" strike="noStrike" noProof="1">
                <a:solidFill>
                  <a:schemeClr val="tx1"/>
                </a:solidFill>
                <a:effectLst>
                  <a:outerShdw blurRad="38100" dist="19050" dir="2700000" algn="tl" rotWithShape="0">
                    <a:schemeClr val="dk1">
                      <a:alpha val="40000"/>
                    </a:schemeClr>
                  </a:outerShdw>
                </a:effectLst>
              </a:rPr>
              <a:t>&lt;=</a:t>
            </a:r>
            <a:r>
              <a:rPr b="1" strike="noStrike" noProof="1">
                <a:solidFill>
                  <a:schemeClr val="tx1"/>
                </a:solidFill>
                <a:effectLst>
                  <a:outerShdw blurRad="38100" dist="19050" dir="2700000" algn="tl" rotWithShape="0">
                    <a:schemeClr val="dk1">
                      <a:alpha val="40000"/>
                    </a:schemeClr>
                  </a:outerShdw>
                </a:effectLst>
                <a:sym typeface="Symbol" pitchFamily="18" charset="2"/>
              </a:rPr>
              <a:t>100      (finishing constraint)</a:t>
            </a:r>
            <a:endParaRPr b="1" strike="noStrike" noProof="1">
              <a:solidFill>
                <a:schemeClr val="tx1"/>
              </a:solidFill>
              <a:effectLst>
                <a:outerShdw blurRad="38100" dist="19050" dir="2700000" algn="tl" rotWithShape="0">
                  <a:schemeClr val="dk1">
                    <a:alpha val="40000"/>
                  </a:schemeClr>
                </a:outerShdw>
              </a:effectLst>
              <a:sym typeface="Symbol" pitchFamily="18" charset="2"/>
            </a:endParaRPr>
          </a:p>
          <a:p>
            <a:pPr lvl="2" fontAlgn="auto">
              <a:lnSpc>
                <a:spcPct val="90000"/>
              </a:lnSpc>
              <a:buNone/>
            </a:pPr>
            <a:r>
              <a:rPr b="1" strike="noStrike" noProof="1">
                <a:solidFill>
                  <a:schemeClr val="tx1"/>
                </a:solidFill>
                <a:effectLst>
                  <a:outerShdw blurRad="38100" dist="19050" dir="2700000" algn="tl" rotWithShape="0">
                    <a:schemeClr val="dk1">
                      <a:alpha val="40000"/>
                    </a:schemeClr>
                  </a:outerShdw>
                </a:effectLst>
                <a:sym typeface="Symbol" pitchFamily="18" charset="2"/>
              </a:rPr>
              <a:t>X</a:t>
            </a:r>
            <a:r>
              <a:rPr b="1" strike="noStrike" baseline="-25000" noProof="1">
                <a:solidFill>
                  <a:schemeClr val="tx1"/>
                </a:solidFill>
                <a:effectLst>
                  <a:outerShdw blurRad="38100" dist="19050" dir="2700000" algn="tl" rotWithShape="0">
                    <a:schemeClr val="dk1">
                      <a:alpha val="40000"/>
                    </a:schemeClr>
                  </a:outerShdw>
                </a:effectLst>
                <a:sym typeface="Symbol" pitchFamily="18" charset="2"/>
              </a:rPr>
              <a:t>1</a:t>
            </a:r>
            <a:r>
              <a:rPr b="1" strike="noStrike" noProof="1">
                <a:solidFill>
                  <a:schemeClr val="tx1"/>
                </a:solidFill>
                <a:effectLst>
                  <a:outerShdw blurRad="38100" dist="19050" dir="2700000" algn="tl" rotWithShape="0">
                    <a:schemeClr val="dk1">
                      <a:alpha val="40000"/>
                    </a:schemeClr>
                  </a:outerShdw>
                </a:effectLst>
                <a:sym typeface="Symbol" pitchFamily="18" charset="2"/>
              </a:rPr>
              <a:t> + X</a:t>
            </a:r>
            <a:r>
              <a:rPr b="1" strike="noStrike" baseline="-25000" noProof="1">
                <a:solidFill>
                  <a:schemeClr val="tx1"/>
                </a:solidFill>
                <a:effectLst>
                  <a:outerShdw blurRad="38100" dist="19050" dir="2700000" algn="tl" rotWithShape="0">
                    <a:schemeClr val="dk1">
                      <a:alpha val="40000"/>
                    </a:schemeClr>
                  </a:outerShdw>
                </a:effectLst>
                <a:sym typeface="Symbol" pitchFamily="18" charset="2"/>
              </a:rPr>
              <a:t>2</a:t>
            </a:r>
            <a:r>
              <a:rPr b="1" strike="noStrike" noProof="1">
                <a:solidFill>
                  <a:schemeClr val="tx1"/>
                </a:solidFill>
                <a:effectLst>
                  <a:outerShdw blurRad="38100" dist="19050" dir="2700000" algn="tl" rotWithShape="0">
                    <a:schemeClr val="dk1">
                      <a:alpha val="40000"/>
                    </a:schemeClr>
                  </a:outerShdw>
                </a:effectLst>
                <a:sym typeface="Symbol" pitchFamily="18" charset="2"/>
              </a:rPr>
              <a:t> </a:t>
            </a:r>
            <a:r>
              <a:rPr lang="x-none" b="1" strike="noStrike" noProof="1">
                <a:solidFill>
                  <a:schemeClr val="tx1"/>
                </a:solidFill>
                <a:effectLst>
                  <a:outerShdw blurRad="38100" dist="19050" dir="2700000" algn="tl" rotWithShape="0">
                    <a:schemeClr val="dk1">
                      <a:alpha val="40000"/>
                    </a:schemeClr>
                  </a:outerShdw>
                </a:effectLst>
                <a:sym typeface="Symbol" pitchFamily="18" charset="2"/>
              </a:rPr>
              <a:t>&lt;=</a:t>
            </a:r>
            <a:r>
              <a:rPr b="1" strike="noStrike" noProof="1">
                <a:solidFill>
                  <a:schemeClr val="tx1"/>
                </a:solidFill>
                <a:effectLst>
                  <a:outerShdw blurRad="38100" dist="19050" dir="2700000" algn="tl" rotWithShape="0">
                    <a:schemeClr val="dk1">
                      <a:alpha val="40000"/>
                    </a:schemeClr>
                  </a:outerShdw>
                </a:effectLst>
                <a:sym typeface="Symbol" pitchFamily="18" charset="2"/>
              </a:rPr>
              <a:t> 80           (carpentry constraint)</a:t>
            </a:r>
            <a:endParaRPr b="1" strike="noStrike" noProof="1">
              <a:solidFill>
                <a:schemeClr val="tx1"/>
              </a:solidFill>
              <a:effectLst>
                <a:outerShdw blurRad="38100" dist="19050" dir="2700000" algn="tl" rotWithShape="0">
                  <a:schemeClr val="dk1">
                    <a:alpha val="40000"/>
                  </a:schemeClr>
                </a:outerShdw>
              </a:effectLst>
              <a:sym typeface="Symbol" pitchFamily="18" charset="2"/>
            </a:endParaRPr>
          </a:p>
          <a:p>
            <a:pPr lvl="2" fontAlgn="auto">
              <a:lnSpc>
                <a:spcPct val="90000"/>
              </a:lnSpc>
              <a:buNone/>
            </a:pPr>
            <a:r>
              <a:rPr b="1" strike="noStrike" noProof="1">
                <a:solidFill>
                  <a:schemeClr val="tx1"/>
                </a:solidFill>
                <a:effectLst>
                  <a:outerShdw blurRad="38100" dist="19050" dir="2700000" algn="tl" rotWithShape="0">
                    <a:schemeClr val="dk1">
                      <a:alpha val="40000"/>
                    </a:schemeClr>
                  </a:outerShdw>
                </a:effectLst>
                <a:sym typeface="Symbol" pitchFamily="18" charset="2"/>
              </a:rPr>
              <a:t>X</a:t>
            </a:r>
            <a:r>
              <a:rPr b="1" strike="noStrike" baseline="-25000" noProof="1">
                <a:solidFill>
                  <a:schemeClr val="tx1"/>
                </a:solidFill>
                <a:effectLst>
                  <a:outerShdw blurRad="38100" dist="19050" dir="2700000" algn="tl" rotWithShape="0">
                    <a:schemeClr val="dk1">
                      <a:alpha val="40000"/>
                    </a:schemeClr>
                  </a:outerShdw>
                </a:effectLst>
                <a:sym typeface="Symbol" pitchFamily="18" charset="2"/>
              </a:rPr>
              <a:t>1</a:t>
            </a:r>
            <a:r>
              <a:rPr b="1" strike="noStrike" noProof="1">
                <a:solidFill>
                  <a:schemeClr val="tx1"/>
                </a:solidFill>
                <a:effectLst>
                  <a:outerShdw blurRad="38100" dist="19050" dir="2700000" algn="tl" rotWithShape="0">
                    <a:schemeClr val="dk1">
                      <a:alpha val="40000"/>
                    </a:schemeClr>
                  </a:outerShdw>
                </a:effectLst>
                <a:sym typeface="Symbol" pitchFamily="18" charset="2"/>
              </a:rPr>
              <a:t> </a:t>
            </a:r>
            <a:r>
              <a:rPr lang="x-none" b="1" strike="noStrike" noProof="1">
                <a:solidFill>
                  <a:schemeClr val="tx1"/>
                </a:solidFill>
                <a:effectLst>
                  <a:outerShdw blurRad="38100" dist="19050" dir="2700000" algn="tl" rotWithShape="0">
                    <a:schemeClr val="dk1">
                      <a:alpha val="40000"/>
                    </a:schemeClr>
                  </a:outerShdw>
                </a:effectLst>
                <a:sym typeface="Symbol" pitchFamily="18" charset="2"/>
              </a:rPr>
              <a:t>&lt;=</a:t>
            </a:r>
            <a:r>
              <a:rPr b="1" strike="noStrike" noProof="1">
                <a:solidFill>
                  <a:schemeClr val="tx1"/>
                </a:solidFill>
                <a:effectLst>
                  <a:outerShdw blurRad="38100" dist="19050" dir="2700000" algn="tl" rotWithShape="0">
                    <a:schemeClr val="dk1">
                      <a:alpha val="40000"/>
                    </a:schemeClr>
                  </a:outerShdw>
                </a:effectLst>
                <a:sym typeface="Symbol" pitchFamily="18" charset="2"/>
              </a:rPr>
              <a:t> 40                  (soldier demand constraint)</a:t>
            </a:r>
            <a:endParaRPr b="1" strike="noStrike" noProof="1">
              <a:solidFill>
                <a:schemeClr val="tx1"/>
              </a:solidFill>
              <a:effectLst>
                <a:outerShdw blurRad="38100" dist="19050" dir="2700000" algn="tl" rotWithShape="0">
                  <a:schemeClr val="dk1">
                    <a:alpha val="40000"/>
                  </a:schemeClr>
                </a:outerShdw>
              </a:effectLst>
              <a:sym typeface="Symbol" pitchFamily="18" charset="2"/>
            </a:endParaRPr>
          </a:p>
          <a:p>
            <a:pPr lvl="2" fontAlgn="auto">
              <a:lnSpc>
                <a:spcPct val="90000"/>
              </a:lnSpc>
              <a:buNone/>
            </a:pPr>
            <a:r>
              <a:rPr b="1" strike="noStrike" noProof="1">
                <a:solidFill>
                  <a:schemeClr val="tx1"/>
                </a:solidFill>
                <a:effectLst>
                  <a:outerShdw blurRad="38100" dist="19050" dir="2700000" algn="tl" rotWithShape="0">
                    <a:schemeClr val="dk1">
                      <a:alpha val="40000"/>
                    </a:schemeClr>
                  </a:outerShdw>
                </a:effectLst>
                <a:sym typeface="Symbol" pitchFamily="18" charset="2"/>
              </a:rPr>
              <a:t>X</a:t>
            </a:r>
            <a:r>
              <a:rPr b="1" strike="noStrike" baseline="-25000" noProof="1">
                <a:solidFill>
                  <a:schemeClr val="tx1"/>
                </a:solidFill>
                <a:effectLst>
                  <a:outerShdw blurRad="38100" dist="19050" dir="2700000" algn="tl" rotWithShape="0">
                    <a:schemeClr val="dk1">
                      <a:alpha val="40000"/>
                    </a:schemeClr>
                  </a:outerShdw>
                </a:effectLst>
                <a:sym typeface="Symbol" pitchFamily="18" charset="2"/>
              </a:rPr>
              <a:t>1</a:t>
            </a:r>
            <a:r>
              <a:rPr b="1" strike="noStrike" noProof="1">
                <a:solidFill>
                  <a:schemeClr val="tx1"/>
                </a:solidFill>
                <a:effectLst>
                  <a:outerShdw blurRad="38100" dist="19050" dir="2700000" algn="tl" rotWithShape="0">
                    <a:schemeClr val="dk1">
                      <a:alpha val="40000"/>
                    </a:schemeClr>
                  </a:outerShdw>
                </a:effectLst>
                <a:sym typeface="Symbol" pitchFamily="18" charset="2"/>
              </a:rPr>
              <a:t> </a:t>
            </a:r>
            <a:r>
              <a:rPr lang="x-none" b="1" strike="noStrike" noProof="1">
                <a:solidFill>
                  <a:schemeClr val="tx1"/>
                </a:solidFill>
                <a:effectLst>
                  <a:outerShdw blurRad="38100" dist="19050" dir="2700000" algn="tl" rotWithShape="0">
                    <a:schemeClr val="dk1">
                      <a:alpha val="40000"/>
                    </a:schemeClr>
                  </a:outerShdw>
                </a:effectLst>
                <a:sym typeface="Symbol" pitchFamily="18" charset="2"/>
              </a:rPr>
              <a:t>&gt;</a:t>
            </a:r>
            <a:r>
              <a:rPr b="1" strike="noStrike" noProof="1">
                <a:solidFill>
                  <a:schemeClr val="tx1"/>
                </a:solidFill>
                <a:effectLst>
                  <a:outerShdw blurRad="38100" dist="19050" dir="2700000" algn="tl" rotWithShape="0">
                    <a:schemeClr val="dk1">
                      <a:alpha val="40000"/>
                    </a:schemeClr>
                  </a:outerShdw>
                </a:effectLst>
                <a:sym typeface="Symbol" pitchFamily="18" charset="2"/>
              </a:rPr>
              <a:t> 0 and X</a:t>
            </a:r>
            <a:r>
              <a:rPr b="1" strike="noStrike" baseline="-25000" noProof="1">
                <a:solidFill>
                  <a:schemeClr val="tx1"/>
                </a:solidFill>
                <a:effectLst>
                  <a:outerShdw blurRad="38100" dist="19050" dir="2700000" algn="tl" rotWithShape="0">
                    <a:schemeClr val="dk1">
                      <a:alpha val="40000"/>
                    </a:schemeClr>
                  </a:outerShdw>
                </a:effectLst>
                <a:sym typeface="Symbol" pitchFamily="18" charset="2"/>
              </a:rPr>
              <a:t>2</a:t>
            </a:r>
            <a:r>
              <a:rPr b="1" strike="noStrike" noProof="1">
                <a:solidFill>
                  <a:schemeClr val="tx1"/>
                </a:solidFill>
                <a:effectLst>
                  <a:outerShdw blurRad="38100" dist="19050" dir="2700000" algn="tl" rotWithShape="0">
                    <a:schemeClr val="dk1">
                      <a:alpha val="40000"/>
                    </a:schemeClr>
                  </a:outerShdw>
                </a:effectLst>
                <a:sym typeface="Symbol" pitchFamily="18" charset="2"/>
              </a:rPr>
              <a:t> </a:t>
            </a:r>
            <a:r>
              <a:rPr lang="x-none" b="1" strike="noStrike" noProof="1">
                <a:solidFill>
                  <a:schemeClr val="tx1"/>
                </a:solidFill>
                <a:effectLst>
                  <a:outerShdw blurRad="38100" dist="19050" dir="2700000" algn="tl" rotWithShape="0">
                    <a:schemeClr val="dk1">
                      <a:alpha val="40000"/>
                    </a:schemeClr>
                  </a:outerShdw>
                </a:effectLst>
                <a:sym typeface="Symbol" pitchFamily="18" charset="2"/>
              </a:rPr>
              <a:t>&gt;</a:t>
            </a:r>
            <a:r>
              <a:rPr b="1" strike="noStrike" noProof="1">
                <a:solidFill>
                  <a:schemeClr val="tx1"/>
                </a:solidFill>
                <a:effectLst>
                  <a:outerShdw blurRad="38100" dist="19050" dir="2700000" algn="tl" rotWithShape="0">
                    <a:schemeClr val="dk1">
                      <a:alpha val="40000"/>
                    </a:schemeClr>
                  </a:outerShdw>
                </a:effectLst>
                <a:sym typeface="Symbol" pitchFamily="18" charset="2"/>
              </a:rPr>
              <a:t> 0   (nonnegativity constraint)</a:t>
            </a:r>
            <a:endParaRPr b="1" strike="noStrike" noProof="1">
              <a:solidFill>
                <a:schemeClr val="tx1"/>
              </a:solidFill>
              <a:effectLst>
                <a:outerShdw blurRad="38100" dist="19050" dir="2700000" algn="tl" rotWithShape="0">
                  <a:schemeClr val="dk1">
                    <a:alpha val="40000"/>
                  </a:schemeClr>
                </a:outerShdw>
              </a:effectLst>
              <a:sym typeface="Symbol" pitchFamily="18" charset="2"/>
            </a:endParaRPr>
          </a:p>
          <a:p>
            <a:pPr lvl="2" fontAlgn="auto">
              <a:lnSpc>
                <a:spcPct val="90000"/>
              </a:lnSpc>
              <a:buNone/>
            </a:pPr>
            <a:endParaRPr b="1" strike="noStrike" noProof="1">
              <a:solidFill>
                <a:schemeClr val="tx1"/>
              </a:solidFill>
              <a:effectLst>
                <a:outerShdw blurRad="38100" dist="19050" dir="2700000" algn="tl" rotWithShape="0">
                  <a:schemeClr val="dk1">
                    <a:alpha val="40000"/>
                  </a:schemeClr>
                </a:outerShdw>
              </a:effectLst>
              <a:sym typeface="Symbol" pitchFamily="18" charset="2"/>
            </a:endParaRPr>
          </a:p>
          <a:p>
            <a:pPr lvl="2" fontAlgn="auto">
              <a:lnSpc>
                <a:spcPct val="90000"/>
              </a:lnSpc>
              <a:buNone/>
            </a:pPr>
            <a:r>
              <a:rPr b="1" strike="noStrike" noProof="1">
                <a:solidFill>
                  <a:schemeClr val="tx1"/>
                </a:solidFill>
                <a:effectLst>
                  <a:outerShdw blurRad="38100" dist="19050" dir="2700000" algn="tl" rotWithShape="0">
                    <a:schemeClr val="dk1">
                      <a:alpha val="40000"/>
                    </a:schemeClr>
                  </a:outerShdw>
                </a:effectLst>
                <a:sym typeface="Symbol" pitchFamily="18" charset="2"/>
              </a:rPr>
              <a:t>The optimal solution to this problem is :</a:t>
            </a:r>
            <a:endParaRPr b="1" strike="noStrike" noProof="1">
              <a:solidFill>
                <a:schemeClr val="tx1"/>
              </a:solidFill>
              <a:effectLst>
                <a:outerShdw blurRad="38100" dist="19050" dir="2700000" algn="tl" rotWithShape="0">
                  <a:schemeClr val="dk1">
                    <a:alpha val="40000"/>
                  </a:schemeClr>
                </a:outerShdw>
              </a:effectLst>
              <a:sym typeface="Symbol" pitchFamily="18" charset="2"/>
            </a:endParaRPr>
          </a:p>
          <a:p>
            <a:pPr lvl="2" fontAlgn="auto">
              <a:lnSpc>
                <a:spcPct val="90000"/>
              </a:lnSpc>
              <a:buNone/>
            </a:pPr>
            <a:r>
              <a:rPr b="1" strike="noStrike" noProof="1">
                <a:solidFill>
                  <a:schemeClr val="tx1"/>
                </a:solidFill>
                <a:effectLst>
                  <a:outerShdw blurRad="38100" dist="19050" dir="2700000" algn="tl" rotWithShape="0">
                    <a:schemeClr val="dk1">
                      <a:alpha val="40000"/>
                    </a:schemeClr>
                  </a:outerShdw>
                </a:effectLst>
                <a:sym typeface="Symbol" pitchFamily="18" charset="2"/>
              </a:rPr>
              <a:t>X</a:t>
            </a:r>
            <a:r>
              <a:rPr b="1" strike="noStrike" baseline="-25000" noProof="1">
                <a:solidFill>
                  <a:schemeClr val="tx1"/>
                </a:solidFill>
                <a:effectLst>
                  <a:outerShdw blurRad="38100" dist="19050" dir="2700000" algn="tl" rotWithShape="0">
                    <a:schemeClr val="dk1">
                      <a:alpha val="40000"/>
                    </a:schemeClr>
                  </a:outerShdw>
                </a:effectLst>
                <a:sym typeface="Symbol" pitchFamily="18" charset="2"/>
              </a:rPr>
              <a:t>1</a:t>
            </a:r>
            <a:r>
              <a:rPr b="1" strike="noStrike" noProof="1">
                <a:solidFill>
                  <a:schemeClr val="tx1"/>
                </a:solidFill>
                <a:effectLst>
                  <a:outerShdw blurRad="38100" dist="19050" dir="2700000" algn="tl" rotWithShape="0">
                    <a:schemeClr val="dk1">
                      <a:alpha val="40000"/>
                    </a:schemeClr>
                  </a:outerShdw>
                </a:effectLst>
                <a:sym typeface="Symbol" pitchFamily="18" charset="2"/>
              </a:rPr>
              <a:t> = 20, and X</a:t>
            </a:r>
            <a:r>
              <a:rPr b="1" strike="noStrike" baseline="-25000" noProof="1">
                <a:solidFill>
                  <a:schemeClr val="tx1"/>
                </a:solidFill>
                <a:effectLst>
                  <a:outerShdw blurRad="38100" dist="19050" dir="2700000" algn="tl" rotWithShape="0">
                    <a:schemeClr val="dk1">
                      <a:alpha val="40000"/>
                    </a:schemeClr>
                  </a:outerShdw>
                </a:effectLst>
                <a:sym typeface="Symbol" pitchFamily="18" charset="2"/>
              </a:rPr>
              <a:t>2</a:t>
            </a:r>
            <a:r>
              <a:rPr b="1" strike="noStrike" noProof="1">
                <a:solidFill>
                  <a:schemeClr val="tx1"/>
                </a:solidFill>
                <a:effectLst>
                  <a:outerShdw blurRad="38100" dist="19050" dir="2700000" algn="tl" rotWithShape="0">
                    <a:schemeClr val="dk1">
                      <a:alpha val="40000"/>
                    </a:schemeClr>
                  </a:outerShdw>
                </a:effectLst>
                <a:sym typeface="Symbol" pitchFamily="18" charset="2"/>
              </a:rPr>
              <a:t> = 60, Z = 180 		</a:t>
            </a:r>
            <a:endParaRPr b="1" strike="noStrike" noProof="1">
              <a:solidFill>
                <a:schemeClr val="tx1"/>
              </a:solidFill>
              <a:effectLst>
                <a:outerShdw blurRad="38100" dist="19050" dir="2700000" algn="tl" rotWithShape="0">
                  <a:schemeClr val="dk1">
                    <a:alpha val="40000"/>
                  </a:schemeClr>
                </a:outerShdw>
              </a:effectLst>
              <a:sym typeface="Symbol" pitchFamily="18" charset="2"/>
            </a:endParaRPr>
          </a:p>
          <a:p>
            <a:pPr lvl="2" fontAlgn="auto">
              <a:lnSpc>
                <a:spcPct val="90000"/>
              </a:lnSpc>
              <a:buNone/>
            </a:pPr>
            <a:endParaRPr b="1" strike="noStrike" noProof="1">
              <a:solidFill>
                <a:schemeClr val="tx1"/>
              </a:solidFill>
              <a:effectLst>
                <a:outerShdw blurRad="38100" dist="19050" dir="2700000" algn="tl" rotWithShape="0">
                  <a:schemeClr val="dk1">
                    <a:alpha val="40000"/>
                  </a:schemeClr>
                </a:outerShdw>
              </a:effectLst>
              <a:sym typeface="Symbol" pitchFamily="18" charset="2"/>
            </a:endParaRPr>
          </a:p>
          <a:p>
            <a:pPr fontAlgn="auto">
              <a:lnSpc>
                <a:spcPct val="90000"/>
              </a:lnSpc>
              <a:buNone/>
            </a:pPr>
            <a:endParaRPr sz="2800" b="1" strike="noStrike" noProof="1">
              <a:solidFill>
                <a:srgbClr val="FF9900"/>
              </a:solidFill>
            </a:endParaRPr>
          </a:p>
          <a:p>
            <a:pPr fontAlgn="auto">
              <a:lnSpc>
                <a:spcPct val="90000"/>
              </a:lnSpc>
              <a:buNone/>
            </a:pPr>
            <a:endParaRPr lang="ar-SA" altLang="x-none" sz="2800" strike="noStrike" noProof="1" dirty="0">
              <a:solidFill>
                <a:srgbClr val="FF9900"/>
              </a:solidFill>
            </a:endParaRPr>
          </a:p>
        </p:txBody>
      </p:sp>
      <p:sp>
        <p:nvSpPr>
          <p:cNvPr id="2" name="Slide Number Placeholder 1"/>
          <p:cNvSpPr/>
          <p:nvPr>
            <p:ph type="sldNum" sz="quarter" idx="12"/>
          </p:nvPr>
        </p:nvSpPr>
        <p:spPr/>
        <p:txBody>
          <a:bodyPr vert="horz" lIns="91440" tIns="45720" rIns="91440" bIns="45720" rtlCol="0" anchor="ctr"/>
          <a:p>
            <a:pPr lvl="0" fontAlgn="auto"/>
            <a:fld id="{9A0DB2DC-4C9A-4742-B13C-FB6460FD3503}" type="slidenum">
              <a:rPr lang="ar-SA" altLang="x-none" strike="noStrike" noProof="1" dirty="0">
                <a:latin typeface="+mn-lt"/>
                <a:ea typeface="+mn-ea"/>
                <a:cs typeface="+mn-cs"/>
              </a:rPr>
            </a:fld>
            <a:endParaRPr lang="ar-SA" altLang="x-none" strike="noStrike" noProof="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2" name="Title 271361"/>
          <p:cNvSpPr>
            <a:spLocks noGrp="1"/>
          </p:cNvSpPr>
          <p:nvPr>
            <p:ph type="title"/>
          </p:nvPr>
        </p:nvSpPr>
        <p:spPr>
          <a:xfrm>
            <a:off x="2209800" y="177800"/>
            <a:ext cx="7772400" cy="1143000"/>
          </a:xfrm>
        </p:spPr>
        <p:txBody>
          <a:bodyPr vert="horz" lIns="91440" tIns="45720" rIns="91440" bIns="45720" rtlCol="0" anchor="ctr">
            <a:normAutofit fontScale="90000"/>
          </a:bodyPr>
          <a:p>
            <a:pPr fontAlgn="auto"/>
            <a:r>
              <a:rPr sz="4000" strike="noStrike" noProof="1"/>
              <a:t>What is </a:t>
            </a:r>
            <a:r>
              <a:rPr lang="x-none" sz="4000" strike="noStrike" noProof="1"/>
              <a:t>a </a:t>
            </a:r>
            <a:r>
              <a:rPr sz="4000" strike="noStrike" noProof="1"/>
              <a:t>Linear programming problem (LP)?</a:t>
            </a:r>
            <a:endParaRPr sz="4000" strike="noStrike" noProof="1"/>
          </a:p>
        </p:txBody>
      </p:sp>
      <p:sp>
        <p:nvSpPr>
          <p:cNvPr id="271363" name="Text Placeholder 271362"/>
          <p:cNvSpPr>
            <a:spLocks noGrp="1"/>
          </p:cNvSpPr>
          <p:nvPr>
            <p:ph idx="1"/>
          </p:nvPr>
        </p:nvSpPr>
        <p:spPr>
          <a:xfrm>
            <a:off x="1778000" y="1409700"/>
            <a:ext cx="8623300" cy="5219700"/>
          </a:xfrm>
        </p:spPr>
        <p:txBody>
          <a:bodyPr vert="horz" lIns="91440" tIns="45720" rIns="91440" bIns="45720" rtlCol="0">
            <a:normAutofit/>
          </a:bodyPr>
          <a:p>
            <a:pPr fontAlgn="auto"/>
            <a:r>
              <a:rPr sz="2400" b="1" strike="noStrike" noProof="1">
                <a:solidFill>
                  <a:schemeClr val="tx1"/>
                </a:solidFill>
                <a:effectLst>
                  <a:outerShdw blurRad="38100" dist="19050" dir="2700000" algn="tl" rotWithShape="0">
                    <a:schemeClr val="dk1">
                      <a:alpha val="40000"/>
                    </a:schemeClr>
                  </a:outerShdw>
                </a:effectLst>
              </a:rPr>
              <a:t>LP</a:t>
            </a:r>
            <a:r>
              <a:rPr sz="2400" strike="noStrike" noProof="1"/>
              <a:t> is an optimization problem for which we do the following:</a:t>
            </a:r>
            <a:endParaRPr sz="2400" strike="noStrike" noProof="1"/>
          </a:p>
          <a:p>
            <a:pPr fontAlgn="auto">
              <a:buNone/>
            </a:pPr>
            <a:r>
              <a:rPr sz="2400" strike="noStrike" noProof="1"/>
              <a:t>1. We attempt to maximize (or minimize) a linear function of the decision variables. The function that is to be maximized or minimized is called objective function.</a:t>
            </a:r>
            <a:endParaRPr sz="2400" strike="noStrike" noProof="1"/>
          </a:p>
          <a:p>
            <a:pPr fontAlgn="auto">
              <a:buNone/>
            </a:pPr>
            <a:r>
              <a:rPr sz="2400" strike="noStrike" noProof="1"/>
              <a:t>2. The values of decision variables must satisfy a set of constraints. Each constraint must be a linear equation or linear inequality.</a:t>
            </a:r>
            <a:endParaRPr sz="2400" strike="noStrike" noProof="1"/>
          </a:p>
          <a:p>
            <a:pPr fontAlgn="auto">
              <a:buNone/>
            </a:pPr>
            <a:r>
              <a:rPr sz="2400" strike="noStrike" noProof="1"/>
              <a:t>3. A sign restriction is associated with each variable. for any variable X</a:t>
            </a:r>
            <a:r>
              <a:rPr sz="2400" strike="noStrike" baseline="-25000" noProof="1"/>
              <a:t>i</a:t>
            </a:r>
            <a:r>
              <a:rPr sz="2400" strike="noStrike" noProof="1"/>
              <a:t>, the sign restriction specifies either that X</a:t>
            </a:r>
            <a:r>
              <a:rPr sz="2400" strike="noStrike" baseline="-25000" noProof="1"/>
              <a:t>i</a:t>
            </a:r>
            <a:r>
              <a:rPr sz="2400" strike="noStrike" noProof="1"/>
              <a:t> must be nonnegative (X</a:t>
            </a:r>
            <a:r>
              <a:rPr sz="2400" strike="noStrike" baseline="-25000" noProof="1"/>
              <a:t>i</a:t>
            </a:r>
            <a:r>
              <a:rPr sz="2400" strike="noStrike" noProof="1"/>
              <a:t> </a:t>
            </a:r>
            <a:r>
              <a:rPr sz="2400" strike="noStrike" noProof="1">
                <a:solidFill>
                  <a:srgbClr val="FFFFFF"/>
                </a:solidFill>
              </a:rPr>
              <a:t>&gt; 0) or that X</a:t>
            </a:r>
            <a:r>
              <a:rPr sz="2400" strike="noStrike" baseline="-25000" noProof="1">
                <a:solidFill>
                  <a:srgbClr val="FFFFFF"/>
                </a:solidFill>
              </a:rPr>
              <a:t>i</a:t>
            </a:r>
            <a:r>
              <a:rPr sz="2400" strike="noStrike" noProof="1">
                <a:solidFill>
                  <a:srgbClr val="FFFFFF"/>
                </a:solidFill>
              </a:rPr>
              <a:t> may be unrestricted in sign.</a:t>
            </a:r>
            <a:endParaRPr sz="2400" strike="noStrike" noProof="1"/>
          </a:p>
          <a:p>
            <a:pPr fontAlgn="auto">
              <a:buNone/>
            </a:pPr>
            <a:endParaRPr sz="2400" strike="noStrike" noProof="1"/>
          </a:p>
          <a:p>
            <a:pPr fontAlgn="auto">
              <a:buNone/>
            </a:pPr>
            <a:endParaRPr sz="2400" strike="noStrike" noProof="1"/>
          </a:p>
        </p:txBody>
      </p:sp>
      <p:sp>
        <p:nvSpPr>
          <p:cNvPr id="2" name="Slide Number Placeholder 1"/>
          <p:cNvSpPr/>
          <p:nvPr>
            <p:ph type="sldNum" sz="quarter" idx="12"/>
          </p:nvPr>
        </p:nvSpPr>
        <p:spPr/>
        <p:txBody>
          <a:bodyPr vert="horz" lIns="91440" tIns="45720" rIns="91440" bIns="45720" rtlCol="0" anchor="ctr"/>
          <a:p>
            <a:pPr lvl="0" fontAlgn="auto"/>
            <a:fld id="{9A0DB2DC-4C9A-4742-B13C-FB6460FD3503}" type="slidenum">
              <a:rPr lang="ar-SA" altLang="x-none" strike="noStrike" noProof="1" dirty="0">
                <a:latin typeface="+mn-lt"/>
                <a:ea typeface="+mn-ea"/>
                <a:cs typeface="+mn-cs"/>
              </a:rPr>
            </a:fld>
            <a:endParaRPr lang="ar-SA" altLang="x-none" strike="noStrike" noProof="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2386" name="Title 272385"/>
          <p:cNvSpPr>
            <a:spLocks noGrp="1"/>
          </p:cNvSpPr>
          <p:nvPr>
            <p:ph type="title"/>
          </p:nvPr>
        </p:nvSpPr>
        <p:spPr>
          <a:xfrm>
            <a:off x="1727200" y="152400"/>
            <a:ext cx="8737600" cy="673100"/>
          </a:xfrm>
        </p:spPr>
        <p:txBody>
          <a:bodyPr vert="horz" lIns="91440" tIns="45720" rIns="91440" bIns="45720" rtlCol="0" anchor="ctr">
            <a:normAutofit fontScale="90000"/>
          </a:bodyPr>
          <a:p>
            <a:pPr fontAlgn="auto"/>
            <a:r>
              <a:rPr sz="4000" strike="noStrike" noProof="1"/>
              <a:t>Applications Of LP</a:t>
            </a:r>
            <a:endParaRPr sz="4000" strike="noStrike" noProof="1"/>
          </a:p>
        </p:txBody>
      </p:sp>
      <p:sp>
        <p:nvSpPr>
          <p:cNvPr id="272387" name="Text Placeholder 272386"/>
          <p:cNvSpPr>
            <a:spLocks noGrp="1"/>
          </p:cNvSpPr>
          <p:nvPr>
            <p:ph idx="1"/>
          </p:nvPr>
        </p:nvSpPr>
        <p:spPr>
          <a:xfrm>
            <a:off x="1930400" y="825500"/>
            <a:ext cx="8521700" cy="5740400"/>
          </a:xfrm>
        </p:spPr>
        <p:txBody>
          <a:bodyPr vert="horz" lIns="91440" tIns="45720" rIns="91440" bIns="45720" rtlCol="0">
            <a:normAutofit lnSpcReduction="10000"/>
          </a:bodyPr>
          <a:p>
            <a:pPr marL="609600" indent="-609600" fontAlgn="auto">
              <a:lnSpc>
                <a:spcPct val="90000"/>
              </a:lnSpc>
              <a:buAutoNum type="arabicPeriod"/>
            </a:pPr>
            <a:r>
              <a:rPr sz="2800" b="1" strike="noStrike" noProof="1">
                <a:solidFill>
                  <a:schemeClr val="tx1"/>
                </a:solidFill>
                <a:effectLst>
                  <a:outerShdw blurRad="38100" dist="19050" dir="2700000" algn="tl" rotWithShape="0">
                    <a:schemeClr val="dk1">
                      <a:alpha val="40000"/>
                    </a:schemeClr>
                  </a:outerShdw>
                </a:effectLst>
              </a:rPr>
              <a:t>Product mix problem</a:t>
            </a:r>
            <a:endParaRPr sz="2800" b="1" strike="noStrike" noProof="1">
              <a:solidFill>
                <a:schemeClr val="tx1"/>
              </a:solidFill>
              <a:effectLst>
                <a:outerShdw blurRad="38100" dist="19050" dir="2700000" algn="tl" rotWithShape="0">
                  <a:schemeClr val="dk1">
                    <a:alpha val="40000"/>
                  </a:schemeClr>
                </a:outerShdw>
              </a:effectLst>
            </a:endParaRPr>
          </a:p>
          <a:p>
            <a:pPr marL="609600" indent="-609600" fontAlgn="auto">
              <a:lnSpc>
                <a:spcPct val="90000"/>
              </a:lnSpc>
              <a:buAutoNum type="arabicPeriod"/>
            </a:pPr>
            <a:r>
              <a:rPr sz="2800" b="1" strike="noStrike" noProof="1">
                <a:solidFill>
                  <a:schemeClr val="tx1"/>
                </a:solidFill>
                <a:effectLst>
                  <a:outerShdw blurRad="38100" dist="19050" dir="2700000" algn="tl" rotWithShape="0">
                    <a:schemeClr val="dk1">
                      <a:alpha val="40000"/>
                    </a:schemeClr>
                  </a:outerShdw>
                </a:effectLst>
              </a:rPr>
              <a:t>Diet problem</a:t>
            </a:r>
            <a:endParaRPr sz="2800" b="1" strike="noStrike" noProof="1">
              <a:solidFill>
                <a:schemeClr val="tx1"/>
              </a:solidFill>
              <a:effectLst>
                <a:outerShdw blurRad="38100" dist="19050" dir="2700000" algn="tl" rotWithShape="0">
                  <a:schemeClr val="dk1">
                    <a:alpha val="40000"/>
                  </a:schemeClr>
                </a:outerShdw>
              </a:effectLst>
            </a:endParaRPr>
          </a:p>
          <a:p>
            <a:pPr marL="609600" indent="-609600" fontAlgn="auto">
              <a:lnSpc>
                <a:spcPct val="90000"/>
              </a:lnSpc>
              <a:buAutoNum type="arabicPeriod"/>
            </a:pPr>
            <a:r>
              <a:rPr sz="2800" b="1" strike="noStrike" noProof="1">
                <a:solidFill>
                  <a:schemeClr val="tx1"/>
                </a:solidFill>
                <a:effectLst>
                  <a:outerShdw blurRad="38100" dist="19050" dir="2700000" algn="tl" rotWithShape="0">
                    <a:schemeClr val="dk1">
                      <a:alpha val="40000"/>
                    </a:schemeClr>
                  </a:outerShdw>
                </a:effectLst>
              </a:rPr>
              <a:t>Blending problem</a:t>
            </a:r>
            <a:endParaRPr sz="2800" b="1" strike="noStrike" noProof="1">
              <a:solidFill>
                <a:schemeClr val="tx1"/>
              </a:solidFill>
              <a:effectLst>
                <a:outerShdw blurRad="38100" dist="19050" dir="2700000" algn="tl" rotWithShape="0">
                  <a:schemeClr val="dk1">
                    <a:alpha val="40000"/>
                  </a:schemeClr>
                </a:outerShdw>
              </a:effectLst>
            </a:endParaRPr>
          </a:p>
          <a:p>
            <a:pPr marL="609600" indent="-609600" fontAlgn="auto">
              <a:lnSpc>
                <a:spcPct val="90000"/>
              </a:lnSpc>
              <a:buNone/>
            </a:pPr>
            <a:r>
              <a:rPr sz="2800" b="1" strike="noStrike" noProof="1">
                <a:solidFill>
                  <a:schemeClr val="tx1"/>
                </a:solidFill>
                <a:effectLst>
                  <a:outerShdw blurRad="38100" dist="19050" dir="2700000" algn="tl" rotWithShape="0">
                    <a:schemeClr val="dk1">
                      <a:alpha val="40000"/>
                    </a:schemeClr>
                  </a:outerShdw>
                </a:effectLst>
              </a:rPr>
              <a:t>4.  Media selection problem</a:t>
            </a:r>
            <a:endParaRPr sz="2800" b="1" strike="noStrike" noProof="1">
              <a:solidFill>
                <a:schemeClr val="tx1"/>
              </a:solidFill>
              <a:effectLst>
                <a:outerShdw blurRad="38100" dist="19050" dir="2700000" algn="tl" rotWithShape="0">
                  <a:schemeClr val="dk1">
                    <a:alpha val="40000"/>
                  </a:schemeClr>
                </a:outerShdw>
              </a:effectLst>
            </a:endParaRPr>
          </a:p>
          <a:p>
            <a:pPr marL="609600" indent="-609600" fontAlgn="auto">
              <a:lnSpc>
                <a:spcPct val="90000"/>
              </a:lnSpc>
              <a:buNone/>
            </a:pPr>
            <a:r>
              <a:rPr sz="2800" b="1" strike="noStrike" noProof="1">
                <a:solidFill>
                  <a:schemeClr val="tx1"/>
                </a:solidFill>
                <a:effectLst>
                  <a:outerShdw blurRad="38100" dist="19050" dir="2700000" algn="tl" rotWithShape="0">
                    <a:schemeClr val="dk1">
                      <a:alpha val="40000"/>
                    </a:schemeClr>
                  </a:outerShdw>
                </a:effectLst>
              </a:rPr>
              <a:t>5.  Assignment problem</a:t>
            </a:r>
            <a:endParaRPr sz="2800" b="1" strike="noStrike" noProof="1">
              <a:solidFill>
                <a:schemeClr val="tx1"/>
              </a:solidFill>
              <a:effectLst>
                <a:outerShdw blurRad="38100" dist="19050" dir="2700000" algn="tl" rotWithShape="0">
                  <a:schemeClr val="dk1">
                    <a:alpha val="40000"/>
                  </a:schemeClr>
                </a:outerShdw>
              </a:effectLst>
            </a:endParaRPr>
          </a:p>
          <a:p>
            <a:pPr marL="609600" indent="-609600" fontAlgn="auto">
              <a:lnSpc>
                <a:spcPct val="90000"/>
              </a:lnSpc>
              <a:buNone/>
            </a:pPr>
            <a:r>
              <a:rPr sz="2800" b="1" strike="noStrike" noProof="1">
                <a:solidFill>
                  <a:schemeClr val="tx1"/>
                </a:solidFill>
                <a:effectLst>
                  <a:outerShdw blurRad="38100" dist="19050" dir="2700000" algn="tl" rotWithShape="0">
                    <a:schemeClr val="dk1">
                      <a:alpha val="40000"/>
                    </a:schemeClr>
                  </a:outerShdw>
                </a:effectLst>
              </a:rPr>
              <a:t>6.  Transportation problem</a:t>
            </a:r>
            <a:endParaRPr sz="2800" b="1" strike="noStrike" noProof="1">
              <a:solidFill>
                <a:schemeClr val="tx1"/>
              </a:solidFill>
              <a:effectLst>
                <a:outerShdw blurRad="38100" dist="19050" dir="2700000" algn="tl" rotWithShape="0">
                  <a:schemeClr val="dk1">
                    <a:alpha val="40000"/>
                  </a:schemeClr>
                </a:outerShdw>
              </a:effectLst>
            </a:endParaRPr>
          </a:p>
          <a:p>
            <a:pPr marL="609600" indent="-609600" fontAlgn="auto">
              <a:lnSpc>
                <a:spcPct val="90000"/>
              </a:lnSpc>
              <a:buNone/>
            </a:pPr>
            <a:r>
              <a:rPr sz="2800" b="1" strike="noStrike" noProof="1">
                <a:solidFill>
                  <a:schemeClr val="tx1"/>
                </a:solidFill>
                <a:effectLst>
                  <a:outerShdw blurRad="38100" dist="19050" dir="2700000" algn="tl" rotWithShape="0">
                    <a:schemeClr val="dk1">
                      <a:alpha val="40000"/>
                    </a:schemeClr>
                  </a:outerShdw>
                </a:effectLst>
              </a:rPr>
              <a:t>7.  Portfolio selection problem</a:t>
            </a:r>
            <a:endParaRPr sz="2800" b="1" strike="noStrike" noProof="1">
              <a:solidFill>
                <a:schemeClr val="tx1"/>
              </a:solidFill>
              <a:effectLst>
                <a:outerShdw blurRad="38100" dist="19050" dir="2700000" algn="tl" rotWithShape="0">
                  <a:schemeClr val="dk1">
                    <a:alpha val="40000"/>
                  </a:schemeClr>
                </a:outerShdw>
              </a:effectLst>
            </a:endParaRPr>
          </a:p>
          <a:p>
            <a:pPr marL="609600" indent="-609600" fontAlgn="auto">
              <a:lnSpc>
                <a:spcPct val="90000"/>
              </a:lnSpc>
              <a:buNone/>
            </a:pPr>
            <a:r>
              <a:rPr sz="2800" b="1" strike="noStrike" noProof="1">
                <a:solidFill>
                  <a:schemeClr val="tx1"/>
                </a:solidFill>
                <a:effectLst>
                  <a:outerShdw blurRad="38100" dist="19050" dir="2700000" algn="tl" rotWithShape="0">
                    <a:schemeClr val="dk1">
                      <a:alpha val="40000"/>
                    </a:schemeClr>
                  </a:outerShdw>
                </a:effectLst>
              </a:rPr>
              <a:t>8.  Work-scheduling problem</a:t>
            </a:r>
            <a:endParaRPr sz="2800" b="1" strike="noStrike" noProof="1">
              <a:solidFill>
                <a:schemeClr val="tx1"/>
              </a:solidFill>
              <a:effectLst>
                <a:outerShdw blurRad="38100" dist="19050" dir="2700000" algn="tl" rotWithShape="0">
                  <a:schemeClr val="dk1">
                    <a:alpha val="40000"/>
                  </a:schemeClr>
                </a:outerShdw>
              </a:effectLst>
            </a:endParaRPr>
          </a:p>
          <a:p>
            <a:pPr marL="609600" indent="-609600" fontAlgn="auto">
              <a:lnSpc>
                <a:spcPct val="90000"/>
              </a:lnSpc>
              <a:buNone/>
            </a:pPr>
            <a:r>
              <a:rPr sz="2800" strike="noStrike" noProof="1"/>
              <a:t>9.  Production scheduling problem</a:t>
            </a:r>
            <a:endParaRPr sz="2800" strike="noStrike" noProof="1"/>
          </a:p>
          <a:p>
            <a:pPr marL="609600" indent="-609600" fontAlgn="auto">
              <a:lnSpc>
                <a:spcPct val="90000"/>
              </a:lnSpc>
              <a:buNone/>
            </a:pPr>
            <a:r>
              <a:rPr sz="2800" strike="noStrike" noProof="1"/>
              <a:t>10. Inventory Problem</a:t>
            </a:r>
            <a:endParaRPr sz="2800" strike="noStrike" noProof="1"/>
          </a:p>
          <a:p>
            <a:pPr marL="609600" indent="-609600" fontAlgn="auto">
              <a:lnSpc>
                <a:spcPct val="90000"/>
              </a:lnSpc>
              <a:buNone/>
            </a:pPr>
            <a:r>
              <a:rPr sz="2800" strike="noStrike" noProof="1"/>
              <a:t>11. Multi period financial problem</a:t>
            </a:r>
            <a:endParaRPr sz="2800" strike="noStrike" noProof="1"/>
          </a:p>
          <a:p>
            <a:pPr marL="609600" indent="-609600" fontAlgn="auto">
              <a:lnSpc>
                <a:spcPct val="90000"/>
              </a:lnSpc>
              <a:buNone/>
            </a:pPr>
            <a:r>
              <a:rPr sz="2800" strike="noStrike" noProof="1"/>
              <a:t>12. Capital budgeting problem </a:t>
            </a:r>
            <a:endParaRPr sz="2800" strike="noStrike" noProof="1"/>
          </a:p>
          <a:p>
            <a:pPr marL="609600" indent="-609600" fontAlgn="auto">
              <a:lnSpc>
                <a:spcPct val="90000"/>
              </a:lnSpc>
              <a:buNone/>
            </a:pPr>
            <a:endParaRPr sz="2800" strike="noStrike" noProof="1"/>
          </a:p>
          <a:p>
            <a:pPr marL="609600" indent="-609600" fontAlgn="auto">
              <a:lnSpc>
                <a:spcPct val="90000"/>
              </a:lnSpc>
              <a:buAutoNum type="arabicPeriod"/>
            </a:pPr>
            <a:endParaRPr lang="ar-SA" altLang="x-none" sz="2800" strike="noStrike" noProof="1" dirty="0"/>
          </a:p>
        </p:txBody>
      </p:sp>
      <p:sp>
        <p:nvSpPr>
          <p:cNvPr id="2" name="Slide Number Placeholder 1"/>
          <p:cNvSpPr/>
          <p:nvPr>
            <p:ph type="sldNum" sz="quarter" idx="12"/>
          </p:nvPr>
        </p:nvSpPr>
        <p:spPr/>
        <p:txBody>
          <a:bodyPr vert="horz" lIns="91440" tIns="45720" rIns="91440" bIns="45720" rtlCol="0" anchor="ctr"/>
          <a:p>
            <a:pPr lvl="0" fontAlgn="auto"/>
            <a:fld id="{9A0DB2DC-4C9A-4742-B13C-FB6460FD3503}" type="slidenum">
              <a:rPr lang="ar-SA" altLang="x-none" strike="noStrike" noProof="1" dirty="0">
                <a:latin typeface="+mn-lt"/>
                <a:ea typeface="+mn-ea"/>
                <a:cs typeface="+mn-cs"/>
              </a:rPr>
            </a:fld>
            <a:endParaRPr lang="ar-SA" altLang="x-none" strike="noStrike" noProof="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itle 38913"/>
          <p:cNvSpPr>
            <a:spLocks noGrp="1"/>
          </p:cNvSpPr>
          <p:nvPr>
            <p:ph type="title"/>
          </p:nvPr>
        </p:nvSpPr>
        <p:spPr>
          <a:ln/>
        </p:spPr>
        <p:txBody>
          <a:bodyPr lIns="91440" tIns="45720" rIns="91440" bIns="45720" anchor="ctr"/>
          <a:p>
            <a:r>
              <a:t>Spreadsheet Elements</a:t>
            </a:r>
          </a:p>
        </p:txBody>
      </p:sp>
      <p:sp>
        <p:nvSpPr>
          <p:cNvPr id="19458" name="Text Placeholder 38914"/>
          <p:cNvSpPr>
            <a:spLocks noGrp="1"/>
          </p:cNvSpPr>
          <p:nvPr>
            <p:ph idx="1"/>
          </p:nvPr>
        </p:nvSpPr>
        <p:spPr>
          <a:ln/>
        </p:spPr>
        <p:txBody>
          <a:bodyPr lIns="91440" tIns="45720" rIns="91440" bIns="45720" anchor="t"/>
          <a:p>
            <a:r>
              <a:t>The common elements in all LP spreadsheet model are the following:</a:t>
            </a:r>
          </a:p>
          <a:p>
            <a:pPr lvl="1"/>
            <a:r>
              <a:rPr b="1"/>
              <a:t>Inputs.</a:t>
            </a:r>
            <a:r>
              <a:t> All numerical </a:t>
            </a:r>
            <a:r>
              <a:rPr b="1"/>
              <a:t>inputs </a:t>
            </a:r>
            <a:r>
              <a:t>- that is, the data needed to form the objective and the constraints - must appear somewhere in the spreadsheet. It is not necessary but it often helps to enclose inputs in a blue border with shading.</a:t>
            </a:r>
          </a:p>
          <a:p>
            <a:pPr lvl="1"/>
            <a:r>
              <a:rPr b="1"/>
              <a:t>Changing cells.</a:t>
            </a:r>
            <a:r>
              <a:rPr err="1"/>
              <a:t> Instead of using variable names, such as x’s</a:t>
            </a:r>
            <a:r>
              <a:t>, there is a set of designated cells that play the role of the decision variables. These values in these cells can be changed to optimize the objective. In Excel these cells are called the </a:t>
            </a:r>
            <a:r>
              <a:rPr i="1"/>
              <a:t>changing cells</a:t>
            </a:r>
            <a:r>
              <a:t>. To designate these we often enclose them in a red border.</a:t>
            </a: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itle 39937"/>
          <p:cNvSpPr>
            <a:spLocks noGrp="1"/>
          </p:cNvSpPr>
          <p:nvPr>
            <p:ph type="title"/>
          </p:nvPr>
        </p:nvSpPr>
        <p:spPr>
          <a:ln/>
        </p:spPr>
        <p:txBody>
          <a:bodyPr lIns="91440" tIns="45720" rIns="91440" bIns="45720" anchor="ctr"/>
          <a:p>
            <a:r>
              <a:t>Spreadsheet Elements -- continued</a:t>
            </a:r>
          </a:p>
        </p:txBody>
      </p:sp>
      <p:sp>
        <p:nvSpPr>
          <p:cNvPr id="21506" name="Text Placeholder 39938"/>
          <p:cNvSpPr>
            <a:spLocks noGrp="1"/>
          </p:cNvSpPr>
          <p:nvPr>
            <p:ph idx="1"/>
          </p:nvPr>
        </p:nvSpPr>
        <p:spPr>
          <a:ln/>
        </p:spPr>
        <p:txBody>
          <a:bodyPr lIns="91440" tIns="45720" rIns="91440" bIns="45720" anchor="t"/>
          <a:p>
            <a:pPr lvl="1"/>
            <a:r>
              <a:rPr b="1"/>
              <a:t>Target (objective) cell.</a:t>
            </a:r>
            <a:r>
              <a:t> One cell, called the </a:t>
            </a:r>
            <a:r>
              <a:rPr b="1"/>
              <a:t>target cell</a:t>
            </a:r>
            <a:r>
              <a:t> or the </a:t>
            </a:r>
            <a:r>
              <a:rPr b="1"/>
              <a:t>objective cell</a:t>
            </a:r>
            <a:r>
              <a:t>, contains the value of the objective. Solver systematically varies the values in the changing cells to optimize the value in the target cell. Our convention is to enclose the target cell within a black double line border.</a:t>
            </a:r>
          </a:p>
          <a:p>
            <a:pPr lvl="1"/>
            <a:r>
              <a:rPr b="1"/>
              <a:t>Constraints.</a:t>
            </a:r>
            <a:r>
              <a:t> Excel does not show the constraints directly on the spreadsheet. Instead we specify constraints in a Solver dialog box.</a:t>
            </a:r>
          </a:p>
          <a:p>
            <a:pPr lvl="1"/>
            <a:r>
              <a:rPr b="1" err="1"/>
              <a:t>Nonnegativity</a:t>
            </a:r>
            <a:r>
              <a:rPr b="1"/>
              <a:t>.</a:t>
            </a:r>
            <a:r>
              <a:rPr err="1"/>
              <a:t> Normally we want the decision variables - that is, the values in the changing cells - to be nonnegative. For certain versions of Excel these nonnegativity</a:t>
            </a:r>
            <a:r>
              <a:t> constraints might need to be specified explicitly.</a:t>
            </a:r>
            <a:endParaRPr b="1"/>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8466" name="Title 318465"/>
          <p:cNvSpPr>
            <a:spLocks noGrp="1"/>
          </p:cNvSpPr>
          <p:nvPr>
            <p:ph type="title"/>
          </p:nvPr>
        </p:nvSpPr>
        <p:spPr>
          <a:xfrm>
            <a:off x="2146300" y="215900"/>
            <a:ext cx="7772400" cy="673100"/>
          </a:xfrm>
        </p:spPr>
        <p:txBody>
          <a:bodyPr vert="horz" lIns="91440" tIns="45720" rIns="91440" bIns="45720" rtlCol="0" anchor="ctr">
            <a:normAutofit fontScale="90000"/>
          </a:bodyPr>
          <a:p>
            <a:pPr fontAlgn="auto"/>
            <a:r>
              <a:rPr b="1" strike="noStrike" noProof="1"/>
              <a:t>Introduction</a:t>
            </a:r>
            <a:endParaRPr b="1" strike="noStrike" noProof="1"/>
          </a:p>
        </p:txBody>
      </p:sp>
      <p:sp>
        <p:nvSpPr>
          <p:cNvPr id="318467" name="Text Placeholder 318466"/>
          <p:cNvSpPr>
            <a:spLocks noGrp="1"/>
          </p:cNvSpPr>
          <p:nvPr>
            <p:ph idx="1"/>
          </p:nvPr>
        </p:nvSpPr>
        <p:spPr>
          <a:xfrm>
            <a:off x="1828800" y="927100"/>
            <a:ext cx="8597900" cy="5676900"/>
          </a:xfrm>
        </p:spPr>
        <p:txBody>
          <a:bodyPr vert="horz" lIns="91440" tIns="45720" rIns="91440" bIns="45720" rtlCol="0">
            <a:normAutofit/>
          </a:bodyPr>
          <a:p>
            <a:pPr fontAlgn="auto">
              <a:lnSpc>
                <a:spcPct val="80000"/>
              </a:lnSpc>
            </a:pPr>
            <a:r>
              <a:t>Many management decisions involve trying to make the most effective use of an organization’s resources.</a:t>
            </a:r>
          </a:p>
          <a:p>
            <a:pPr fontAlgn="auto">
              <a:lnSpc>
                <a:spcPct val="80000"/>
              </a:lnSpc>
            </a:pPr>
            <a:r>
              <a:t>Resources typically include machinery, labor, money, time, warehouse space, or raw materials.</a:t>
            </a:r>
          </a:p>
          <a:p>
            <a:pPr fontAlgn="auto">
              <a:lnSpc>
                <a:spcPct val="80000"/>
              </a:lnSpc>
            </a:pPr>
            <a:r>
              <a:t>Resources may be used to produce products (such as machinery, furniture, food, or clothing) or services (such as schedules for shipping and production, advertising policies, or investment decisions).</a:t>
            </a:r>
          </a:p>
          <a:p>
            <a:pPr fontAlgn="auto">
              <a:lnSpc>
                <a:spcPct val="80000"/>
              </a:lnSpc>
            </a:pPr>
            <a:r>
              <a:t>Linear programming (LP) is a widely used mathematical technique designed to help managers in </a:t>
            </a:r>
            <a:r>
              <a:rPr strike="noStrike" noProof="1">
                <a:solidFill>
                  <a:schemeClr val="tx1"/>
                </a:solidFill>
                <a:effectLst>
                  <a:outerShdw blurRad="38100" dist="19050" dir="2700000" algn="tl" rotWithShape="0">
                    <a:schemeClr val="dk1">
                      <a:alpha val="40000"/>
                    </a:schemeClr>
                  </a:outerShdw>
                </a:effectLst>
              </a:rPr>
              <a:t>planning</a:t>
            </a:r>
            <a:r>
              <a:t> and </a:t>
            </a:r>
            <a:r>
              <a:rPr strike="noStrike" noProof="1">
                <a:solidFill>
                  <a:schemeClr val="tx1"/>
                </a:solidFill>
                <a:effectLst>
                  <a:outerShdw blurRad="38100" dist="19050" dir="2700000" algn="tl" rotWithShape="0">
                    <a:schemeClr val="dk1">
                      <a:alpha val="40000"/>
                    </a:schemeClr>
                  </a:outerShdw>
                </a:effectLst>
              </a:rPr>
              <a:t>decision making </a:t>
            </a:r>
            <a:r>
              <a:t>relative to </a:t>
            </a:r>
            <a:r>
              <a:rPr strike="noStrike" noProof="1">
                <a:solidFill>
                  <a:schemeClr val="tx1"/>
                </a:solidFill>
                <a:effectLst>
                  <a:outerShdw blurRad="38100" dist="19050" dir="2700000" algn="tl" rotWithShape="0">
                    <a:schemeClr val="dk1">
                      <a:alpha val="40000"/>
                    </a:schemeClr>
                  </a:outerShdw>
                </a:effectLst>
              </a:rPr>
              <a:t>resource allocation</a:t>
            </a:r>
            <a:r>
              <a:t>.</a:t>
            </a:r>
          </a:p>
          <a:p>
            <a:pPr fontAlgn="auto">
              <a:lnSpc>
                <a:spcPct val="80000"/>
              </a:lnSpc>
            </a:pPr>
          </a:p>
        </p:txBody>
      </p:sp>
      <p:sp>
        <p:nvSpPr>
          <p:cNvPr id="2" name="Slide Number Placeholder 1"/>
          <p:cNvSpPr/>
          <p:nvPr>
            <p:ph type="sldNum" sz="quarter" idx="12"/>
          </p:nvPr>
        </p:nvSpPr>
        <p:spPr/>
        <p:txBody>
          <a:bodyPr vert="horz" lIns="91440" tIns="45720" rIns="91440" bIns="45720" rtlCol="0" anchor="ctr"/>
          <a:p>
            <a:pPr lvl="0" fontAlgn="auto"/>
            <a:fld id="{9A0DB2DC-4C9A-4742-B13C-FB6460FD3503}" type="slidenum">
              <a:rPr lang="ar-SA" altLang="x-none" strike="noStrike" noProof="1" dirty="0">
                <a:latin typeface="+mn-lt"/>
                <a:ea typeface="+mn-ea"/>
                <a:cs typeface="+mn-cs"/>
              </a:rPr>
            </a:fld>
            <a:endParaRPr lang="ar-SA" altLang="x-none" strike="noStrike" noProof="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itle 1"/>
          <p:cNvSpPr>
            <a:spLocks noGrp="1"/>
          </p:cNvSpPr>
          <p:nvPr>
            <p:ph type="title"/>
          </p:nvPr>
        </p:nvSpPr>
        <p:spPr>
          <a:ln/>
        </p:spPr>
        <p:txBody>
          <a:bodyPr lIns="91440" tIns="45720" rIns="91440" bIns="45720" anchor="ctr"/>
          <a:p>
            <a:endParaRPr lang="en-US" altLang="en-US"/>
          </a:p>
        </p:txBody>
      </p:sp>
      <p:sp>
        <p:nvSpPr>
          <p:cNvPr id="3" name="Content Placeholder 2"/>
          <p:cNvSpPr>
            <a:spLocks noGrp="1"/>
          </p:cNvSpPr>
          <p:nvPr>
            <p:ph idx="1"/>
          </p:nvPr>
        </p:nvSpPr>
        <p:spPr/>
        <p:txBody>
          <a:bodyPr vert="horz" lIns="91440" tIns="45720" rIns="91440" bIns="45720" rtlCol="0">
            <a:normAutofit/>
          </a:bodyPr>
          <a:p>
            <a:pPr fontAlgn="auto">
              <a:lnSpc>
                <a:spcPct val="80000"/>
              </a:lnSpc>
            </a:pPr>
            <a:r>
              <a:rPr strike="noStrike" noProof="1">
                <a:sym typeface="+mn-ea"/>
              </a:rPr>
              <a:t>Despite the name, linear programming, and the more general category of techniques called “mathematical programming”, have very little to do with computer programming.</a:t>
            </a:r>
            <a:endParaRPr strike="noStrike" noProof="1">
              <a:sym typeface="+mn-ea"/>
            </a:endParaRPr>
          </a:p>
          <a:p>
            <a:pPr fontAlgn="auto">
              <a:lnSpc>
                <a:spcPct val="80000"/>
              </a:lnSpc>
            </a:pPr>
            <a:r>
              <a:rPr strike="noStrike" noProof="1">
                <a:sym typeface="+mn-ea"/>
              </a:rPr>
              <a:t>In the world of Operations Research, programming refers to </a:t>
            </a:r>
            <a:r>
              <a:rPr strike="noStrike" noProof="1">
                <a:effectLst>
                  <a:outerShdw blurRad="38100" dist="19050" dir="2700000" algn="tl" rotWithShape="0">
                    <a:schemeClr val="dk1">
                      <a:alpha val="40000"/>
                    </a:schemeClr>
                  </a:outerShdw>
                </a:effectLst>
                <a:sym typeface="+mn-ea"/>
              </a:rPr>
              <a:t>modeling and solving a problem mathematically.</a:t>
            </a:r>
            <a:endParaRPr strike="noStrike" noProof="1">
              <a:solidFill>
                <a:schemeClr val="tx1"/>
              </a:solidFill>
              <a:effectLst>
                <a:outerShdw blurRad="38100" dist="19050" dir="2700000" algn="tl" rotWithShape="0">
                  <a:schemeClr val="dk1">
                    <a:alpha val="40000"/>
                  </a:schemeClr>
                </a:outerShdw>
              </a:effectLst>
            </a:endParaRPr>
          </a:p>
          <a:p>
            <a:pPr fontAlgn="auto">
              <a:lnSpc>
                <a:spcPct val="80000"/>
              </a:lnSpc>
            </a:pPr>
            <a:r>
              <a:rPr strike="noStrike" noProof="1">
                <a:sym typeface="+mn-ea"/>
              </a:rPr>
              <a:t>Computer programming has, however, played an important role in the advancement and use of LP to solve real-life LP problems </a:t>
            </a:r>
            <a:endParaRPr strike="noStrike" noProof="1">
              <a:sym typeface="+mn-ea"/>
            </a:endParaRPr>
          </a:p>
          <a:p>
            <a:pPr fontAlgn="auto"/>
            <a:endParaRPr lang="en-US" strike="noStrike"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Title 263169"/>
          <p:cNvSpPr>
            <a:spLocks noGrp="1"/>
          </p:cNvSpPr>
          <p:nvPr>
            <p:ph type="title"/>
          </p:nvPr>
        </p:nvSpPr>
        <p:spPr>
          <a:xfrm>
            <a:off x="1524000" y="0"/>
            <a:ext cx="9458325" cy="1143000"/>
          </a:xfrm>
          <a:ln/>
        </p:spPr>
        <p:txBody>
          <a:bodyPr lIns="91440" tIns="45720" rIns="91440" bIns="45720" anchor="ctr"/>
          <a:p>
            <a:r>
              <a:rPr sz="3600" b="1" err="1"/>
              <a:t>Example: Giapetto</a:t>
            </a:r>
            <a:r>
              <a:rPr sz="3600" b="1"/>
              <a:t> woodcarving,</a:t>
            </a:r>
            <a:endParaRPr sz="3600" b="1"/>
          </a:p>
        </p:txBody>
      </p:sp>
      <p:sp>
        <p:nvSpPr>
          <p:cNvPr id="6146" name="Text Placeholder 263170"/>
          <p:cNvSpPr>
            <a:spLocks noGrp="1"/>
          </p:cNvSpPr>
          <p:nvPr>
            <p:ph idx="1"/>
          </p:nvPr>
        </p:nvSpPr>
        <p:spPr>
          <a:xfrm>
            <a:off x="1701800" y="914400"/>
            <a:ext cx="8699500" cy="5613400"/>
          </a:xfrm>
          <a:ln/>
        </p:spPr>
        <p:txBody>
          <a:bodyPr lIns="91440" tIns="45720" rIns="91440" bIns="45720" anchor="t"/>
          <a:p>
            <a:pPr marL="0" indent="0" algn="just">
              <a:lnSpc>
                <a:spcPct val="80000"/>
              </a:lnSpc>
              <a:buNone/>
            </a:pPr>
            <a:r>
              <a:rPr sz="3600" err="1"/>
              <a:t>Giapetto Woodcarvin, manufactures two types of wooden toys: </a:t>
            </a:r>
            <a:r>
              <a:rPr sz="3600" b="1" err="1"/>
              <a:t>soldiers</a:t>
            </a:r>
            <a:r>
              <a:rPr sz="3600" err="1"/>
              <a:t> and </a:t>
            </a:r>
            <a:r>
              <a:rPr sz="3600" b="1" err="1"/>
              <a:t>trains</a:t>
            </a:r>
            <a:r>
              <a:rPr sz="3600" err="1"/>
              <a:t>. </a:t>
            </a:r>
            <a:endParaRPr sz="3600" err="1"/>
          </a:p>
          <a:p>
            <a:pPr marL="0" indent="0" algn="just">
              <a:lnSpc>
                <a:spcPct val="80000"/>
              </a:lnSpc>
              <a:buNone/>
            </a:pPr>
            <a:r>
              <a:rPr sz="3600" err="1"/>
              <a:t>A soldier sells for $27 and uses $10 worth of raw materials. </a:t>
            </a:r>
            <a:endParaRPr sz="3600" err="1"/>
          </a:p>
          <a:p>
            <a:pPr marL="0" indent="0" algn="just">
              <a:lnSpc>
                <a:spcPct val="80000"/>
              </a:lnSpc>
              <a:buNone/>
            </a:pPr>
            <a:r>
              <a:rPr sz="3600" err="1"/>
              <a:t>Each soldier that is manufactured increases Giapetto’s variable labor and overhead cost by $14. </a:t>
            </a:r>
            <a:endParaRPr sz="3600"/>
          </a:p>
        </p:txBody>
      </p:sp>
      <p:sp>
        <p:nvSpPr>
          <p:cNvPr id="2" name="Slide Number Placeholder 1"/>
          <p:cNvSpPr/>
          <p:nvPr>
            <p:ph type="sldNum" sz="quarter" idx="12"/>
          </p:nvPr>
        </p:nvSpPr>
        <p:spPr/>
        <p:txBody>
          <a:bodyPr vert="horz" lIns="91440" tIns="45720" rIns="91440" bIns="45720" rtlCol="0" anchor="ctr"/>
          <a:p>
            <a:pPr lvl="0" fontAlgn="auto"/>
            <a:fld id="{9A0DB2DC-4C9A-4742-B13C-FB6460FD3503}" type="slidenum">
              <a:rPr lang="ar-SA" altLang="x-none" strike="noStrike" noProof="1" dirty="0">
                <a:latin typeface="+mn-lt"/>
                <a:ea typeface="+mn-ea"/>
                <a:cs typeface="+mn-cs"/>
              </a:rPr>
            </a:fld>
            <a:endParaRPr lang="ar-SA" altLang="x-none" strike="noStrike" noProof="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itle 1"/>
          <p:cNvSpPr>
            <a:spLocks noGrp="1"/>
          </p:cNvSpPr>
          <p:nvPr>
            <p:ph type="title"/>
          </p:nvPr>
        </p:nvSpPr>
        <p:spPr>
          <a:ln/>
        </p:spPr>
        <p:txBody>
          <a:bodyPr lIns="91440" tIns="45720" rIns="91440" bIns="45720" anchor="ctr"/>
          <a:p>
            <a:r>
              <a:rPr b="1" err="1">
                <a:sym typeface="Arial" panose="02080604020202020204" charset="0"/>
              </a:rPr>
              <a:t>Example: Giapetto</a:t>
            </a:r>
            <a:r>
              <a:rPr b="1">
                <a:sym typeface="Arial" panose="02080604020202020204" charset="0"/>
              </a:rPr>
              <a:t> woodcarving,</a:t>
            </a:r>
            <a:endParaRPr lang="en-US" altLang="en-US" b="1"/>
          </a:p>
        </p:txBody>
      </p:sp>
      <p:sp>
        <p:nvSpPr>
          <p:cNvPr id="3" name="Content Placeholder 2"/>
          <p:cNvSpPr>
            <a:spLocks noGrp="1"/>
          </p:cNvSpPr>
          <p:nvPr>
            <p:ph idx="1"/>
          </p:nvPr>
        </p:nvSpPr>
        <p:spPr/>
        <p:txBody>
          <a:bodyPr vert="horz" lIns="91440" tIns="45720" rIns="91440" bIns="45720" rtlCol="0">
            <a:normAutofit fontScale="90000"/>
          </a:bodyPr>
          <a:p>
            <a:pPr marL="0" indent="0" algn="just" fontAlgn="auto">
              <a:buNone/>
            </a:pPr>
            <a:r>
              <a:rPr sz="3600" strike="noStrike" noProof="1" err="1">
                <a:sym typeface="+mn-ea"/>
              </a:rPr>
              <a:t>A train sells for $21 and uses $9 worth of raw materials. Each train built increases Giapetto’s variable labor and overhead cost by $10. </a:t>
            </a:r>
            <a:endParaRPr sz="3600" strike="noStrike" noProof="1" err="1">
              <a:sym typeface="+mn-ea"/>
            </a:endParaRPr>
          </a:p>
          <a:p>
            <a:pPr marL="0" indent="0" algn="just" fontAlgn="auto">
              <a:buNone/>
            </a:pPr>
            <a:r>
              <a:rPr sz="3600" strike="noStrike" noProof="1" err="1">
                <a:sym typeface="+mn-ea"/>
              </a:rPr>
              <a:t>The manufacture of wooden soldiers and trains requires two types of skilled labor: carpentry and finishing. </a:t>
            </a:r>
            <a:endParaRPr sz="3600" strike="noStrike" noProof="1" err="1">
              <a:sym typeface="+mn-ea"/>
            </a:endParaRPr>
          </a:p>
          <a:p>
            <a:pPr marL="0" indent="0" algn="just" fontAlgn="auto">
              <a:buNone/>
            </a:pPr>
            <a:r>
              <a:rPr sz="3600" strike="noStrike" noProof="1" err="1">
                <a:sym typeface="+mn-ea"/>
              </a:rPr>
              <a:t>A soldier requires 2 hours of finishing labor and 1 hour of carpentry labor. A train requires 1 hour of finishing and 1 hour of carpentry labor.</a:t>
            </a:r>
            <a:r>
              <a:rPr strike="noStrike" noProof="1" err="1">
                <a:sym typeface="+mn-ea"/>
              </a:rPr>
              <a:t> </a:t>
            </a:r>
            <a:endParaRPr lang="en-US" strike="noStrike" noProof="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itle 1"/>
          <p:cNvSpPr>
            <a:spLocks noGrp="1"/>
          </p:cNvSpPr>
          <p:nvPr>
            <p:ph type="title"/>
          </p:nvPr>
        </p:nvSpPr>
        <p:spPr>
          <a:ln/>
        </p:spPr>
        <p:txBody>
          <a:bodyPr lIns="91440" tIns="45720" rIns="91440" bIns="45720" anchor="ctr"/>
          <a:p>
            <a:r>
              <a:rPr b="1" err="1">
                <a:sym typeface="Arial" panose="02080604020202020204" charset="0"/>
              </a:rPr>
              <a:t>Example: Giapetto</a:t>
            </a:r>
            <a:r>
              <a:rPr b="1">
                <a:sym typeface="Arial" panose="02080604020202020204" charset="0"/>
              </a:rPr>
              <a:t> woodcarving,</a:t>
            </a:r>
            <a:endParaRPr lang="en-US" altLang="en-US" b="1"/>
          </a:p>
        </p:txBody>
      </p:sp>
      <p:sp>
        <p:nvSpPr>
          <p:cNvPr id="3" name="Content Placeholder 2"/>
          <p:cNvSpPr>
            <a:spLocks noGrp="1"/>
          </p:cNvSpPr>
          <p:nvPr>
            <p:ph idx="1"/>
          </p:nvPr>
        </p:nvSpPr>
        <p:spPr>
          <a:xfrm>
            <a:off x="838200" y="1825625"/>
            <a:ext cx="10515600" cy="4491038"/>
          </a:xfrm>
        </p:spPr>
        <p:txBody>
          <a:bodyPr vert="horz" lIns="91440" tIns="45720" rIns="91440" bIns="45720" rtlCol="0">
            <a:noAutofit/>
          </a:bodyPr>
          <a:p>
            <a:pPr marL="0" indent="0" algn="just" fontAlgn="auto">
              <a:buNone/>
            </a:pPr>
            <a:r>
              <a:rPr sz="3600" strike="noStrike" noProof="1" err="1">
                <a:sym typeface="+mn-ea"/>
              </a:rPr>
              <a:t>Each week, Giapetto can obtain all the needed raw material but only 100 finishing hours and 80 carpentry hours. Demand for trains is unlimited, but at most 40 soldiers are bought each week. Giapetto wants to maximize weekly profit. Formulate a linear programming model of Giapetto’s situation that can be used to maximize Giapetto’s</a:t>
            </a:r>
            <a:r>
              <a:rPr sz="3600" strike="noStrike" noProof="1">
                <a:sym typeface="+mn-ea"/>
              </a:rPr>
              <a:t> weekly profit</a:t>
            </a:r>
            <a:endParaRPr sz="3600" strike="noStrike" noProof="1">
              <a:sym typeface="+mn-ea"/>
            </a:endParaRPr>
          </a:p>
          <a:p>
            <a:pPr marL="0" indent="0" fontAlgn="auto">
              <a:buNone/>
            </a:pPr>
            <a:endParaRPr lang="en-US" sz="3600" strike="noStrike" noProof="1">
              <a:sym typeface="+mn-ea"/>
            </a:endParaRPr>
          </a:p>
          <a:p>
            <a:pPr fontAlgn="auto"/>
            <a:endParaRPr lang="en-US" sz="3600" strike="noStrike" noProof="1">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itle 264193"/>
          <p:cNvSpPr>
            <a:spLocks noGrp="1"/>
          </p:cNvSpPr>
          <p:nvPr>
            <p:ph type="title"/>
          </p:nvPr>
        </p:nvSpPr>
        <p:spPr>
          <a:xfrm>
            <a:off x="1701800" y="152400"/>
            <a:ext cx="8966200" cy="660400"/>
          </a:xfrm>
          <a:ln/>
        </p:spPr>
        <p:txBody>
          <a:bodyPr lIns="91440" tIns="45720" rIns="91440" bIns="45720" anchor="ctr"/>
          <a:p>
            <a:r>
              <a:rPr sz="3600" err="1"/>
              <a:t>Solution: Giapetto</a:t>
            </a:r>
            <a:r>
              <a:rPr sz="3600"/>
              <a:t> woodcarving Inc.,</a:t>
            </a:r>
            <a:endParaRPr sz="3600"/>
          </a:p>
        </p:txBody>
      </p:sp>
      <p:sp>
        <p:nvSpPr>
          <p:cNvPr id="264195" name="Text Placeholder 264194"/>
          <p:cNvSpPr>
            <a:spLocks noGrp="1"/>
          </p:cNvSpPr>
          <p:nvPr>
            <p:ph idx="1"/>
          </p:nvPr>
        </p:nvSpPr>
        <p:spPr>
          <a:xfrm>
            <a:off x="1803400" y="914400"/>
            <a:ext cx="8585200" cy="5740400"/>
          </a:xfrm>
        </p:spPr>
        <p:txBody>
          <a:bodyPr vert="horz" lIns="91440" tIns="45720" rIns="91440" bIns="45720" rtlCol="0">
            <a:normAutofit/>
          </a:bodyPr>
          <a:p>
            <a:pPr marL="609600" indent="-609600" fontAlgn="auto">
              <a:lnSpc>
                <a:spcPct val="90000"/>
              </a:lnSpc>
            </a:pPr>
            <a:r>
              <a:rPr sz="2800" b="1" strike="noStrike" noProof="1">
                <a:solidFill>
                  <a:schemeClr val="tx1"/>
                </a:solidFill>
                <a:effectLst>
                  <a:outerShdw blurRad="38100" dist="19050" dir="2700000" algn="tl" rotWithShape="0">
                    <a:schemeClr val="dk1">
                      <a:alpha val="40000"/>
                    </a:schemeClr>
                  </a:outerShdw>
                </a:effectLst>
              </a:rPr>
              <a:t>Step 1: Model formulation</a:t>
            </a:r>
            <a:endParaRPr sz="2800" b="1" strike="noStrike" noProof="1">
              <a:solidFill>
                <a:schemeClr val="tx1"/>
              </a:solidFill>
              <a:effectLst>
                <a:outerShdw blurRad="38100" dist="19050" dir="2700000" algn="tl" rotWithShape="0">
                  <a:schemeClr val="dk1">
                    <a:alpha val="40000"/>
                  </a:schemeClr>
                </a:outerShdw>
              </a:effectLst>
            </a:endParaRPr>
          </a:p>
          <a:p>
            <a:pPr marL="609600" indent="-609600" fontAlgn="auto">
              <a:lnSpc>
                <a:spcPct val="90000"/>
              </a:lnSpc>
              <a:buAutoNum type="arabicPeriod"/>
            </a:pPr>
            <a:r>
              <a:rPr sz="2800" b="1" u="sng" strike="noStrike" noProof="1">
                <a:solidFill>
                  <a:srgbClr val="FF9900"/>
                </a:solidFill>
              </a:rPr>
              <a:t>Decision variables:</a:t>
            </a:r>
            <a:r>
              <a:rPr sz="2800" strike="noStrike" noProof="1">
                <a:solidFill>
                  <a:srgbClr val="FF9900"/>
                </a:solidFill>
              </a:rPr>
              <a:t> </a:t>
            </a:r>
            <a:r>
              <a:rPr sz="2800" strike="noStrike" noProof="1"/>
              <a:t>we begin by finding the decision variables. In any LP,</a:t>
            </a:r>
            <a:r>
              <a:rPr sz="2800" strike="noStrike" noProof="1">
                <a:solidFill>
                  <a:schemeClr val="tx1"/>
                </a:solidFill>
                <a:effectLst>
                  <a:outerShdw blurRad="38100" dist="19050" dir="2700000" algn="tl" rotWithShape="0">
                    <a:schemeClr val="dk1">
                      <a:alpha val="40000"/>
                    </a:schemeClr>
                  </a:outerShdw>
                </a:effectLst>
              </a:rPr>
              <a:t> the decision variables should completely describe the decisions to be made</a:t>
            </a:r>
            <a:r>
              <a:rPr sz="2800" strike="noStrike" noProof="1" err="1">
                <a:solidFill>
                  <a:schemeClr val="tx1"/>
                </a:solidFill>
                <a:effectLst>
                  <a:outerShdw blurRad="38100" dist="19050" dir="2700000" algn="tl" rotWithShape="0">
                    <a:schemeClr val="dk1">
                      <a:alpha val="40000"/>
                    </a:schemeClr>
                  </a:outerShdw>
                </a:effectLst>
              </a:rPr>
              <a:t>. Clearly, Giapetto</a:t>
            </a:r>
            <a:r>
              <a:rPr sz="2800" strike="noStrike" noProof="1">
                <a:solidFill>
                  <a:schemeClr val="tx1"/>
                </a:solidFill>
                <a:effectLst>
                  <a:outerShdw blurRad="38100" dist="19050" dir="2700000" algn="tl" rotWithShape="0">
                    <a:schemeClr val="dk1">
                      <a:alpha val="40000"/>
                    </a:schemeClr>
                  </a:outerShdw>
                </a:effectLst>
              </a:rPr>
              <a:t> </a:t>
            </a:r>
            <a:r>
              <a:rPr sz="2800" strike="noStrike" noProof="1"/>
              <a:t>must decide how many soldiers and trains should be manufactured each week. With this in mind, we define:</a:t>
            </a:r>
            <a:endParaRPr sz="2800" strike="noStrike" noProof="1"/>
          </a:p>
          <a:p>
            <a:pPr marL="609600" indent="-609600" fontAlgn="auto">
              <a:lnSpc>
                <a:spcPct val="90000"/>
              </a:lnSpc>
              <a:buNone/>
            </a:pPr>
            <a:r>
              <a:rPr sz="2800" strike="noStrike" noProof="1"/>
              <a:t>            X</a:t>
            </a:r>
            <a:r>
              <a:rPr sz="2800" strike="noStrike" baseline="-25000" noProof="1"/>
              <a:t>1</a:t>
            </a:r>
            <a:r>
              <a:rPr sz="2800" strike="noStrike" noProof="1"/>
              <a:t> = number of soldiers produced each week</a:t>
            </a:r>
            <a:endParaRPr sz="2800" strike="noStrike" noProof="1"/>
          </a:p>
          <a:p>
            <a:pPr marL="609600" indent="-609600" fontAlgn="auto">
              <a:lnSpc>
                <a:spcPct val="90000"/>
              </a:lnSpc>
              <a:buNone/>
            </a:pPr>
            <a:r>
              <a:rPr sz="2800" strike="noStrike" noProof="1"/>
              <a:t>            X</a:t>
            </a:r>
            <a:r>
              <a:rPr sz="2800" strike="noStrike" baseline="-25000" noProof="1"/>
              <a:t>2</a:t>
            </a:r>
            <a:r>
              <a:rPr sz="2800" strike="noStrike" noProof="1"/>
              <a:t> = number of trains produced each week </a:t>
            </a:r>
            <a:endParaRPr sz="2800" strike="noStrike" noProof="1"/>
          </a:p>
          <a:p>
            <a:pPr marL="609600" indent="-609600" fontAlgn="auto">
              <a:lnSpc>
                <a:spcPct val="90000"/>
              </a:lnSpc>
              <a:buNone/>
            </a:pPr>
            <a:r>
              <a:rPr lang="en-US" altLang="x-none" sz="2800" strike="noStrike" noProof="1" dirty="0">
                <a:ea typeface="Arial" panose="02080604020202020204" charset="0"/>
              </a:rPr>
              <a:t> </a:t>
            </a:r>
            <a:endParaRPr lang="ar-SA" altLang="x-none" sz="2800" strike="noStrike" noProof="1" dirty="0">
              <a:ea typeface="Arial" panose="02080604020202020204" charset="0"/>
            </a:endParaRPr>
          </a:p>
        </p:txBody>
      </p:sp>
      <p:sp>
        <p:nvSpPr>
          <p:cNvPr id="2" name="Slide Number Placeholder 1"/>
          <p:cNvSpPr/>
          <p:nvPr>
            <p:ph type="sldNum" sz="quarter" idx="12"/>
          </p:nvPr>
        </p:nvSpPr>
        <p:spPr/>
        <p:txBody>
          <a:bodyPr vert="horz" lIns="91440" tIns="45720" rIns="91440" bIns="45720" rtlCol="0" anchor="ctr"/>
          <a:p>
            <a:pPr lvl="0" fontAlgn="auto"/>
            <a:fld id="{9A0DB2DC-4C9A-4742-B13C-FB6460FD3503}" type="slidenum">
              <a:rPr lang="ar-SA" altLang="x-none" strike="noStrike" noProof="1" dirty="0">
                <a:latin typeface="+mn-lt"/>
                <a:ea typeface="+mn-ea"/>
                <a:cs typeface="+mn-cs"/>
              </a:rPr>
            </a:fld>
            <a:endParaRPr lang="ar-SA" altLang="x-none" strike="noStrike" noProof="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itle 265217"/>
          <p:cNvSpPr>
            <a:spLocks noGrp="1"/>
          </p:cNvSpPr>
          <p:nvPr>
            <p:ph type="title"/>
          </p:nvPr>
        </p:nvSpPr>
        <p:spPr>
          <a:xfrm>
            <a:off x="1739900" y="0"/>
            <a:ext cx="8737600" cy="698500"/>
          </a:xfrm>
          <a:ln/>
        </p:spPr>
        <p:txBody>
          <a:bodyPr lIns="91440" tIns="45720" rIns="91440" bIns="45720" anchor="ctr"/>
          <a:p>
            <a:r>
              <a:rPr sz="3600" b="1" err="1"/>
              <a:t>Solution: Giapetto</a:t>
            </a:r>
            <a:r>
              <a:rPr sz="3600" b="1"/>
              <a:t> woodcarving,</a:t>
            </a:r>
            <a:endParaRPr sz="3600" b="1"/>
          </a:p>
        </p:txBody>
      </p:sp>
      <p:sp>
        <p:nvSpPr>
          <p:cNvPr id="10242" name="Text Placeholder 265218"/>
          <p:cNvSpPr>
            <a:spLocks noGrp="1"/>
          </p:cNvSpPr>
          <p:nvPr>
            <p:ph idx="1"/>
          </p:nvPr>
        </p:nvSpPr>
        <p:spPr>
          <a:xfrm>
            <a:off x="1803400" y="800100"/>
            <a:ext cx="8661400" cy="5892800"/>
          </a:xfrm>
          <a:ln/>
        </p:spPr>
        <p:txBody>
          <a:bodyPr lIns="91440" tIns="45720" rIns="91440" bIns="45720" anchor="t"/>
          <a:p>
            <a:pPr>
              <a:buNone/>
            </a:pPr>
            <a:r>
              <a:t>2. </a:t>
            </a:r>
            <a:r>
              <a:rPr b="1" u="sng">
                <a:solidFill>
                  <a:srgbClr val="FF9900"/>
                </a:solidFill>
              </a:rPr>
              <a:t>Objective function:</a:t>
            </a:r>
            <a:r>
              <a:rPr err="1"/>
              <a:t> in any LP, the decision maker wants to maximize (usually revenue or profit) or minimize (usually costs) some function of the decision variables.</a:t>
            </a:r>
            <a:endParaRPr err="1"/>
          </a:p>
          <a:p>
            <a:pPr>
              <a:buNone/>
            </a:pPr>
            <a:r>
              <a:rPr err="1"/>
              <a:t> The function to be maximized or minimized is called the objective function. </a:t>
            </a:r>
            <a:endParaRPr err="1"/>
          </a:p>
          <a:p>
            <a:pPr>
              <a:buNone/>
            </a:pPr>
            <a:r>
              <a:rPr err="1"/>
              <a:t>For the Giapetto</a:t>
            </a:r>
            <a:r>
              <a:t> problem, we will maximize the net profit (weekly revenues – raw materials cost – labor and overhead costs).</a:t>
            </a:r>
          </a:p>
          <a:p>
            <a:pPr>
              <a:buNone/>
            </a:pPr>
            <a:r>
              <a:t>Weekly revenues and costs can be expressed in terms of the decision variables, X</a:t>
            </a:r>
            <a:r>
              <a:rPr baseline="-25000"/>
              <a:t>1</a:t>
            </a:r>
            <a:r>
              <a:t> and X</a:t>
            </a:r>
            <a:r>
              <a:rPr baseline="-25000"/>
              <a:t>2</a:t>
            </a:r>
            <a:r>
              <a:t> as following:</a:t>
            </a:r>
          </a:p>
          <a:p>
            <a:pPr>
              <a:buNone/>
            </a:pPr>
            <a:r>
              <a:t> </a:t>
            </a:r>
          </a:p>
        </p:txBody>
      </p:sp>
      <p:sp>
        <p:nvSpPr>
          <p:cNvPr id="2" name="Slide Number Placeholder 1"/>
          <p:cNvSpPr/>
          <p:nvPr>
            <p:ph type="sldNum" sz="quarter" idx="12"/>
          </p:nvPr>
        </p:nvSpPr>
        <p:spPr/>
        <p:txBody>
          <a:bodyPr vert="horz" lIns="91440" tIns="45720" rIns="91440" bIns="45720" rtlCol="0" anchor="ctr"/>
          <a:p>
            <a:pPr lvl="0" fontAlgn="auto"/>
            <a:fld id="{9A0DB2DC-4C9A-4742-B13C-FB6460FD3503}" type="slidenum">
              <a:rPr lang="ar-SA" altLang="x-none" strike="noStrike" noProof="1" dirty="0">
                <a:latin typeface="+mn-lt"/>
                <a:ea typeface="+mn-ea"/>
                <a:cs typeface="+mn-cs"/>
              </a:rPr>
            </a:fld>
            <a:endParaRPr lang="ar-SA" altLang="x-none" strike="noStrike" noProof="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Title 266241"/>
          <p:cNvSpPr>
            <a:spLocks noGrp="1"/>
          </p:cNvSpPr>
          <p:nvPr>
            <p:ph type="title"/>
          </p:nvPr>
        </p:nvSpPr>
        <p:spPr>
          <a:xfrm>
            <a:off x="1727200" y="165100"/>
            <a:ext cx="8597900" cy="774700"/>
          </a:xfrm>
          <a:ln/>
        </p:spPr>
        <p:txBody>
          <a:bodyPr lIns="91440" tIns="45720" rIns="91440" bIns="45720" anchor="ctr"/>
          <a:p>
            <a:r>
              <a:rPr sz="3600" b="1" err="1"/>
              <a:t>Solution: Giapetto</a:t>
            </a:r>
            <a:r>
              <a:rPr sz="3600" b="1"/>
              <a:t> woodcarving ,</a:t>
            </a:r>
            <a:endParaRPr sz="3600" b="1"/>
          </a:p>
        </p:txBody>
      </p:sp>
      <p:sp>
        <p:nvSpPr>
          <p:cNvPr id="11266" name="Text Placeholder 266242"/>
          <p:cNvSpPr>
            <a:spLocks noGrp="1"/>
          </p:cNvSpPr>
          <p:nvPr>
            <p:ph idx="1"/>
          </p:nvPr>
        </p:nvSpPr>
        <p:spPr>
          <a:xfrm>
            <a:off x="1752600" y="965200"/>
            <a:ext cx="8915400" cy="5537200"/>
          </a:xfrm>
          <a:ln/>
        </p:spPr>
        <p:txBody>
          <a:bodyPr lIns="91440" tIns="45720" rIns="91440" bIns="45720" anchor="t"/>
          <a:p>
            <a:r>
              <a:t>Weekly revenues = weekly revenues from soldiers + weekly revenues from trains</a:t>
            </a:r>
          </a:p>
          <a:p>
            <a:pPr>
              <a:buNone/>
            </a:pPr>
            <a:r>
              <a:t>                             = 27 X</a:t>
            </a:r>
            <a:r>
              <a:rPr baseline="-25000"/>
              <a:t>1</a:t>
            </a:r>
            <a:r>
              <a:t> + 21 X</a:t>
            </a:r>
            <a:r>
              <a:rPr baseline="-25000"/>
              <a:t>2</a:t>
            </a:r>
            <a:endParaRPr lang="en-US" altLang="x-none" dirty="0">
              <a:ea typeface="Arial" panose="02080604020202020204" charset="0"/>
            </a:endParaRPr>
          </a:p>
          <a:p>
            <a:pPr>
              <a:buNone/>
            </a:pPr>
            <a:r>
              <a:t>Also,</a:t>
            </a:r>
          </a:p>
          <a:p>
            <a:pPr>
              <a:buNone/>
            </a:pPr>
            <a:r>
              <a:t>Weekly raw materials costs = 10 X</a:t>
            </a:r>
            <a:r>
              <a:rPr baseline="-25000"/>
              <a:t>1</a:t>
            </a:r>
            <a:r>
              <a:t> + 9 X</a:t>
            </a:r>
            <a:r>
              <a:rPr baseline="-25000"/>
              <a:t>2</a:t>
            </a:r>
            <a:endParaRPr baseline="-25000"/>
          </a:p>
          <a:p>
            <a:pPr>
              <a:buNone/>
            </a:pPr>
            <a:r>
              <a:t>Other weekly variable costs = 14 X</a:t>
            </a:r>
            <a:r>
              <a:rPr baseline="-25000"/>
              <a:t>1</a:t>
            </a:r>
            <a:r>
              <a:t> + 10 X</a:t>
            </a:r>
            <a:r>
              <a:rPr baseline="-25000"/>
              <a:t>2</a:t>
            </a:r>
            <a:endParaRPr baseline="-25000"/>
          </a:p>
          <a:p>
            <a:pPr>
              <a:buNone/>
            </a:pPr>
            <a:r>
              <a:rPr err="1"/>
              <a:t>Therefore, the Giapetto</a:t>
            </a:r>
            <a:r>
              <a:t> wants to maximize:</a:t>
            </a:r>
          </a:p>
          <a:p>
            <a:pPr>
              <a:buNone/>
            </a:pPr>
            <a:r>
              <a:t>(27 X</a:t>
            </a:r>
            <a:r>
              <a:rPr baseline="-25000"/>
              <a:t>1</a:t>
            </a:r>
            <a:r>
              <a:t> + 21 X</a:t>
            </a:r>
            <a:r>
              <a:rPr baseline="-25000"/>
              <a:t>2</a:t>
            </a:r>
            <a:r>
              <a:t>) – (10 X</a:t>
            </a:r>
            <a:r>
              <a:rPr baseline="-25000"/>
              <a:t>1</a:t>
            </a:r>
            <a:r>
              <a:t> + 9 X</a:t>
            </a:r>
            <a:r>
              <a:rPr baseline="-25000"/>
              <a:t>2</a:t>
            </a:r>
            <a:r>
              <a:t>) – (14 X</a:t>
            </a:r>
            <a:r>
              <a:rPr baseline="-25000"/>
              <a:t>1</a:t>
            </a:r>
            <a:r>
              <a:t> + 10 X</a:t>
            </a:r>
            <a:r>
              <a:rPr baseline="-25000"/>
              <a:t>2</a:t>
            </a:r>
            <a:r>
              <a:t>) = 3 X</a:t>
            </a:r>
            <a:r>
              <a:rPr baseline="-25000"/>
              <a:t>1</a:t>
            </a:r>
            <a:r>
              <a:t>  + 2 X</a:t>
            </a:r>
            <a:r>
              <a:rPr baseline="-25000"/>
              <a:t>2 </a:t>
            </a:r>
            <a:endParaRPr baseline="-25000"/>
          </a:p>
          <a:p>
            <a:pPr>
              <a:buNone/>
            </a:pPr>
            <a:r>
              <a:t>Hence, the objective function is:</a:t>
            </a:r>
          </a:p>
          <a:p>
            <a:pPr>
              <a:buNone/>
            </a:pPr>
            <a:r>
              <a:rPr b="1">
                <a:solidFill>
                  <a:srgbClr val="FF9900"/>
                </a:solidFill>
              </a:rPr>
              <a:t>Maximize Z = 3 X</a:t>
            </a:r>
            <a:r>
              <a:rPr b="1" baseline="-25000">
                <a:solidFill>
                  <a:srgbClr val="FF9900"/>
                </a:solidFill>
              </a:rPr>
              <a:t>1</a:t>
            </a:r>
            <a:r>
              <a:rPr b="1">
                <a:solidFill>
                  <a:srgbClr val="FF9900"/>
                </a:solidFill>
              </a:rPr>
              <a:t>  + 2 X</a:t>
            </a:r>
            <a:r>
              <a:rPr b="1" baseline="-25000">
                <a:solidFill>
                  <a:srgbClr val="FF9900"/>
                </a:solidFill>
              </a:rPr>
              <a:t>2</a:t>
            </a:r>
            <a:r>
              <a:rPr b="1" baseline="-25000"/>
              <a:t> </a:t>
            </a:r>
            <a:endParaRPr b="1"/>
          </a:p>
          <a:p>
            <a:pPr>
              <a:buNone/>
            </a:pPr>
            <a:endParaRPr b="1" baseline="-25000"/>
          </a:p>
          <a:p>
            <a:pPr>
              <a:buNone/>
            </a:pPr>
            <a:endParaRPr lang="ar-SA" altLang="x-none" baseline="-25000" dirty="0"/>
          </a:p>
        </p:txBody>
      </p:sp>
      <p:sp>
        <p:nvSpPr>
          <p:cNvPr id="2" name="Slide Number Placeholder 1"/>
          <p:cNvSpPr/>
          <p:nvPr>
            <p:ph type="sldNum" sz="quarter" idx="12"/>
          </p:nvPr>
        </p:nvSpPr>
        <p:spPr/>
        <p:txBody>
          <a:bodyPr vert="horz" lIns="91440" tIns="45720" rIns="91440" bIns="45720" rtlCol="0" anchor="ctr"/>
          <a:p>
            <a:pPr lvl="0" fontAlgn="auto"/>
            <a:fld id="{9A0DB2DC-4C9A-4742-B13C-FB6460FD3503}" type="slidenum">
              <a:rPr lang="ar-SA" altLang="x-none" strike="noStrike" noProof="1" dirty="0">
                <a:latin typeface="+mn-lt"/>
                <a:ea typeface="+mn-ea"/>
                <a:cs typeface="+mn-cs"/>
              </a:rPr>
            </a:fld>
            <a:endParaRPr lang="ar-SA" altLang="x-none" strike="noStrike" noProof="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7638</Words>
  <Application>Kingsoft Office WPP</Application>
  <PresentationFormat>Widescreen</PresentationFormat>
  <Paragraphs>180</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Linear programming</dc:title>
  <dc:creator>paul</dc:creator>
  <cp:lastModifiedBy>paul</cp:lastModifiedBy>
  <cp:revision>3</cp:revision>
  <dcterms:created xsi:type="dcterms:W3CDTF">2017-07-04T12:51:27Z</dcterms:created>
  <dcterms:modified xsi:type="dcterms:W3CDTF">2017-07-04T12:51:27Z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