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31.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15.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25.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6"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17"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18"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19" name="PlaceHolder 6"/>
          <p:cNvSpPr>
            <a:spLocks noGrp="1"/>
          </p:cNvSpPr>
          <p:nvPr>
            <p:ph type="sldNum"/>
          </p:nvPr>
        </p:nvSpPr>
        <p:spPr>
          <a:xfrm>
            <a:off x="4278960" y="10157400"/>
            <a:ext cx="3280680" cy="534240"/>
          </a:xfrm>
          <a:prstGeom prst="rect">
            <a:avLst/>
          </a:prstGeom>
        </p:spPr>
        <p:txBody>
          <a:bodyPr lIns="0" rIns="0" tIns="0" bIns="0" anchor="b"/>
          <a:p>
            <a:pPr algn="r"/>
            <a:fld id="{BAAC17EB-F357-4B80-8E49-CA17D6F0DE4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756360" y="5079600"/>
            <a:ext cx="6046200" cy="4810680"/>
          </a:xfrm>
          <a:prstGeom prst="rect">
            <a:avLst/>
          </a:prstGeom>
          <a:noFill/>
          <a:ln>
            <a:noFill/>
          </a:ln>
        </p:spPr>
        <p:style>
          <a:lnRef idx="0"/>
          <a:fillRef idx="0"/>
          <a:effectRef idx="0"/>
          <a:fontRef idx="minor"/>
        </p:style>
      </p:sp>
      <p:sp>
        <p:nvSpPr>
          <p:cNvPr id="222" name="CustomShape 2"/>
          <p:cNvSpPr/>
          <p:nvPr/>
        </p:nvSpPr>
        <p:spPr>
          <a:xfrm>
            <a:off x="4280400" y="1015668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2B028316-108F-44E3-BA9C-1E0F52E8066E}"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756360" y="5079600"/>
            <a:ext cx="6046200" cy="4810680"/>
          </a:xfrm>
          <a:prstGeom prst="rect">
            <a:avLst/>
          </a:prstGeom>
          <a:noFill/>
          <a:ln>
            <a:noFill/>
          </a:ln>
        </p:spPr>
        <p:style>
          <a:lnRef idx="0"/>
          <a:fillRef idx="0"/>
          <a:effectRef idx="0"/>
          <a:fontRef idx="minor"/>
        </p:style>
      </p:sp>
      <p:sp>
        <p:nvSpPr>
          <p:cNvPr id="224" name="CustomShape 2"/>
          <p:cNvSpPr/>
          <p:nvPr/>
        </p:nvSpPr>
        <p:spPr>
          <a:xfrm>
            <a:off x="4280400" y="1015632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EF9FEFFF-1966-4339-B9AB-CEC899B21975}"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756360" y="5079600"/>
            <a:ext cx="6046200" cy="4810680"/>
          </a:xfrm>
          <a:prstGeom prst="rect">
            <a:avLst/>
          </a:prstGeom>
          <a:noFill/>
          <a:ln>
            <a:noFill/>
          </a:ln>
        </p:spPr>
        <p:style>
          <a:lnRef idx="0"/>
          <a:fillRef idx="0"/>
          <a:effectRef idx="0"/>
          <a:fontRef idx="minor"/>
        </p:style>
      </p:sp>
      <p:sp>
        <p:nvSpPr>
          <p:cNvPr id="226" name="CustomShape 2"/>
          <p:cNvSpPr/>
          <p:nvPr/>
        </p:nvSpPr>
        <p:spPr>
          <a:xfrm>
            <a:off x="4280400" y="1015632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4609B5E3-7ABE-4248-B752-947CD63CB01C}"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756360" y="5079600"/>
            <a:ext cx="6046200" cy="4810680"/>
          </a:xfrm>
          <a:prstGeom prst="rect">
            <a:avLst/>
          </a:prstGeom>
          <a:noFill/>
          <a:ln>
            <a:noFill/>
          </a:ln>
        </p:spPr>
        <p:style>
          <a:lnRef idx="0"/>
          <a:fillRef idx="0"/>
          <a:effectRef idx="0"/>
          <a:fontRef idx="minor"/>
        </p:style>
      </p:sp>
      <p:sp>
        <p:nvSpPr>
          <p:cNvPr id="228" name="CustomShape 2"/>
          <p:cNvSpPr/>
          <p:nvPr/>
        </p:nvSpPr>
        <p:spPr>
          <a:xfrm>
            <a:off x="4280400" y="1015668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46C8F719-1E1C-4739-AF87-7ED515C178A8}"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756360" y="5079600"/>
            <a:ext cx="6046200" cy="4810680"/>
          </a:xfrm>
          <a:prstGeom prst="rect">
            <a:avLst/>
          </a:prstGeom>
          <a:noFill/>
          <a:ln>
            <a:noFill/>
          </a:ln>
        </p:spPr>
        <p:style>
          <a:lnRef idx="0"/>
          <a:fillRef idx="0"/>
          <a:effectRef idx="0"/>
          <a:fontRef idx="minor"/>
        </p:style>
      </p:sp>
      <p:sp>
        <p:nvSpPr>
          <p:cNvPr id="230" name="CustomShape 2"/>
          <p:cNvSpPr/>
          <p:nvPr/>
        </p:nvSpPr>
        <p:spPr>
          <a:xfrm>
            <a:off x="4280400" y="1015668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0AE5E87C-9C05-43D1-8986-13FB0E74CB54}"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756360" y="5079600"/>
            <a:ext cx="6046200" cy="4810680"/>
          </a:xfrm>
          <a:prstGeom prst="rect">
            <a:avLst/>
          </a:prstGeom>
          <a:noFill/>
          <a:ln>
            <a:noFill/>
          </a:ln>
        </p:spPr>
        <p:style>
          <a:lnRef idx="0"/>
          <a:fillRef idx="0"/>
          <a:effectRef idx="0"/>
          <a:fontRef idx="minor"/>
        </p:style>
      </p:sp>
      <p:sp>
        <p:nvSpPr>
          <p:cNvPr id="232" name="CustomShape 2"/>
          <p:cNvSpPr/>
          <p:nvPr/>
        </p:nvSpPr>
        <p:spPr>
          <a:xfrm>
            <a:off x="4280400" y="1015632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6C130C73-8513-48CB-8F73-5A0071130442}"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756360" y="5079600"/>
            <a:ext cx="6046200" cy="4810680"/>
          </a:xfrm>
          <a:prstGeom prst="rect">
            <a:avLst/>
          </a:prstGeom>
          <a:noFill/>
          <a:ln>
            <a:noFill/>
          </a:ln>
        </p:spPr>
        <p:style>
          <a:lnRef idx="0"/>
          <a:fillRef idx="0"/>
          <a:effectRef idx="0"/>
          <a:fontRef idx="minor"/>
        </p:style>
      </p:sp>
      <p:sp>
        <p:nvSpPr>
          <p:cNvPr id="234" name="CustomShape 2"/>
          <p:cNvSpPr/>
          <p:nvPr/>
        </p:nvSpPr>
        <p:spPr>
          <a:xfrm>
            <a:off x="4280400" y="1015668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E5959CE3-1844-492E-A5A5-70B64984B8A7}"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756360" y="5079600"/>
            <a:ext cx="6046200" cy="4810680"/>
          </a:xfrm>
          <a:prstGeom prst="rect">
            <a:avLst/>
          </a:prstGeom>
          <a:noFill/>
          <a:ln>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756360" y="5079600"/>
            <a:ext cx="6046200" cy="4810680"/>
          </a:xfrm>
          <a:prstGeom prst="rect">
            <a:avLst/>
          </a:prstGeom>
          <a:noFill/>
          <a:ln>
            <a:noFill/>
          </a:ln>
        </p:spPr>
        <p:style>
          <a:lnRef idx="0"/>
          <a:fillRef idx="0"/>
          <a:effectRef idx="0"/>
          <a:fontRef idx="minor"/>
        </p:style>
      </p:sp>
      <p:sp>
        <p:nvSpPr>
          <p:cNvPr id="237" name="CustomShape 2"/>
          <p:cNvSpPr/>
          <p:nvPr/>
        </p:nvSpPr>
        <p:spPr>
          <a:xfrm>
            <a:off x="4280400" y="1015632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3DB06AE0-AB8D-4555-8F94-CF182DC6E28B}"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756360" y="5079600"/>
            <a:ext cx="6046200" cy="4810680"/>
          </a:xfrm>
          <a:prstGeom prst="rect">
            <a:avLst/>
          </a:prstGeom>
          <a:noFill/>
          <a:ln>
            <a:noFill/>
          </a:ln>
        </p:spPr>
        <p:style>
          <a:lnRef idx="0"/>
          <a:fillRef idx="0"/>
          <a:effectRef idx="0"/>
          <a:fontRef idx="minor"/>
        </p:style>
      </p:sp>
      <p:sp>
        <p:nvSpPr>
          <p:cNvPr id="239" name="CustomShape 2"/>
          <p:cNvSpPr/>
          <p:nvPr/>
        </p:nvSpPr>
        <p:spPr>
          <a:xfrm>
            <a:off x="4280400" y="1015632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CE163F12-307B-4C8E-8A9F-1A2557D3B7C2}"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756360" y="5079600"/>
            <a:ext cx="6046200" cy="4810680"/>
          </a:xfrm>
          <a:prstGeom prst="rect">
            <a:avLst/>
          </a:prstGeom>
          <a:noFill/>
          <a:ln>
            <a:noFill/>
          </a:ln>
        </p:spPr>
        <p:style>
          <a:lnRef idx="0"/>
          <a:fillRef idx="0"/>
          <a:effectRef idx="0"/>
          <a:fontRef idx="minor"/>
        </p:style>
      </p:sp>
      <p:sp>
        <p:nvSpPr>
          <p:cNvPr id="241" name="CustomShape 2"/>
          <p:cNvSpPr/>
          <p:nvPr/>
        </p:nvSpPr>
        <p:spPr>
          <a:xfrm>
            <a:off x="4280400" y="1015632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DA9E6895-C10F-44C9-89C0-644AB7229548}"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756360" y="5079600"/>
            <a:ext cx="6046200" cy="4810680"/>
          </a:xfrm>
          <a:prstGeom prst="rect">
            <a:avLst/>
          </a:prstGeom>
          <a:noFill/>
          <a:ln>
            <a:noFill/>
          </a:ln>
        </p:spPr>
        <p:style>
          <a:lnRef idx="0"/>
          <a:fillRef idx="0"/>
          <a:effectRef idx="0"/>
          <a:fontRef idx="minor"/>
        </p:style>
      </p:sp>
      <p:sp>
        <p:nvSpPr>
          <p:cNvPr id="243" name="CustomShape 2"/>
          <p:cNvSpPr/>
          <p:nvPr/>
        </p:nvSpPr>
        <p:spPr>
          <a:xfrm>
            <a:off x="4280400" y="1015632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99B69F6C-C085-4C81-AC66-A57B55E76F00}"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756360" y="5079600"/>
            <a:ext cx="6046200" cy="4810680"/>
          </a:xfrm>
          <a:prstGeom prst="rect">
            <a:avLst/>
          </a:prstGeom>
          <a:noFill/>
          <a:ln>
            <a:noFill/>
          </a:ln>
        </p:spPr>
        <p:style>
          <a:lnRef idx="0"/>
          <a:fillRef idx="0"/>
          <a:effectRef idx="0"/>
          <a:fontRef idx="minor"/>
        </p:style>
      </p:sp>
      <p:sp>
        <p:nvSpPr>
          <p:cNvPr id="245" name="CustomShape 2"/>
          <p:cNvSpPr/>
          <p:nvPr/>
        </p:nvSpPr>
        <p:spPr>
          <a:xfrm>
            <a:off x="4280400" y="1015632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8DAE430C-06C9-4083-A899-A104D7346F27}"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756360" y="5079600"/>
            <a:ext cx="6046200" cy="4810680"/>
          </a:xfrm>
          <a:prstGeom prst="rect">
            <a:avLst/>
          </a:prstGeom>
          <a:noFill/>
          <a:ln>
            <a:noFill/>
          </a:ln>
        </p:spPr>
        <p:style>
          <a:lnRef idx="0"/>
          <a:fillRef idx="0"/>
          <a:effectRef idx="0"/>
          <a:fontRef idx="minor"/>
        </p:style>
      </p:sp>
      <p:sp>
        <p:nvSpPr>
          <p:cNvPr id="247" name="CustomShape 2"/>
          <p:cNvSpPr/>
          <p:nvPr/>
        </p:nvSpPr>
        <p:spPr>
          <a:xfrm>
            <a:off x="4280400" y="1015632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1A6B6D58-F1C9-4C19-A981-5E1A430973A9}"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756360" y="5079600"/>
            <a:ext cx="6046200" cy="4810680"/>
          </a:xfrm>
          <a:prstGeom prst="rect">
            <a:avLst/>
          </a:prstGeom>
          <a:noFill/>
          <a:ln>
            <a:noFill/>
          </a:ln>
        </p:spPr>
        <p:style>
          <a:lnRef idx="0"/>
          <a:fillRef idx="0"/>
          <a:effectRef idx="0"/>
          <a:fontRef idx="minor"/>
        </p:style>
      </p:sp>
      <p:sp>
        <p:nvSpPr>
          <p:cNvPr id="249" name="CustomShape 2"/>
          <p:cNvSpPr/>
          <p:nvPr/>
        </p:nvSpPr>
        <p:spPr>
          <a:xfrm>
            <a:off x="4280400" y="1015632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5FF629F7-8A6B-46F0-BE18-6BF0C1A5043A}"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756360" y="5079600"/>
            <a:ext cx="6046200" cy="4810680"/>
          </a:xfrm>
          <a:prstGeom prst="rect">
            <a:avLst/>
          </a:prstGeom>
          <a:noFill/>
          <a:ln>
            <a:noFill/>
          </a:ln>
        </p:spPr>
        <p:style>
          <a:lnRef idx="0"/>
          <a:fillRef idx="0"/>
          <a:effectRef idx="0"/>
          <a:fontRef idx="minor"/>
        </p:style>
      </p:sp>
      <p:sp>
        <p:nvSpPr>
          <p:cNvPr id="251" name="CustomShape 2"/>
          <p:cNvSpPr/>
          <p:nvPr/>
        </p:nvSpPr>
        <p:spPr>
          <a:xfrm>
            <a:off x="4280400" y="1015632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168AF01F-0D4C-4510-8556-0D9A28F28C75}"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756360" y="5079600"/>
            <a:ext cx="6046200" cy="4810680"/>
          </a:xfrm>
          <a:prstGeom prst="rect">
            <a:avLst/>
          </a:prstGeom>
          <a:noFill/>
          <a:ln>
            <a:noFill/>
          </a:ln>
        </p:spPr>
        <p:style>
          <a:lnRef idx="0"/>
          <a:fillRef idx="0"/>
          <a:effectRef idx="0"/>
          <a:fontRef idx="minor"/>
        </p:style>
      </p:sp>
      <p:sp>
        <p:nvSpPr>
          <p:cNvPr id="253" name="CustomShape 2"/>
          <p:cNvSpPr/>
          <p:nvPr/>
        </p:nvSpPr>
        <p:spPr>
          <a:xfrm>
            <a:off x="4280400" y="1015632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A96C4427-08AB-4D2D-8924-1BE167064952}"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756360" y="5079600"/>
            <a:ext cx="6046200" cy="4810680"/>
          </a:xfrm>
          <a:prstGeom prst="rect">
            <a:avLst/>
          </a:prstGeom>
          <a:noFill/>
          <a:ln>
            <a:noFill/>
          </a:ln>
        </p:spPr>
        <p:style>
          <a:lnRef idx="0"/>
          <a:fillRef idx="0"/>
          <a:effectRef idx="0"/>
          <a:fontRef idx="minor"/>
        </p:style>
      </p:sp>
      <p:sp>
        <p:nvSpPr>
          <p:cNvPr id="255" name="CustomShape 2"/>
          <p:cNvSpPr/>
          <p:nvPr/>
        </p:nvSpPr>
        <p:spPr>
          <a:xfrm>
            <a:off x="4280400" y="10156320"/>
            <a:ext cx="327564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EE3A4147-B660-48DB-AA2F-0F5C9698E671}"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756360" y="5079600"/>
            <a:ext cx="6046200" cy="4810680"/>
          </a:xfrm>
          <a:prstGeom prst="rect">
            <a:avLst/>
          </a:prstGeom>
          <a:noFill/>
          <a:ln>
            <a:noFill/>
          </a:ln>
        </p:spPr>
        <p:style>
          <a:lnRef idx="0"/>
          <a:fillRef idx="0"/>
          <a:effectRef idx="0"/>
          <a:fontRef idx="minor"/>
        </p:style>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756360" y="5079600"/>
            <a:ext cx="6046200" cy="4810680"/>
          </a:xfrm>
          <a:prstGeom prst="rect">
            <a:avLst/>
          </a:prstGeom>
          <a:noFill/>
          <a:ln>
            <a:noFill/>
          </a:ln>
        </p:spPr>
        <p:style>
          <a:lnRef idx="0"/>
          <a:fillRef idx="0"/>
          <a:effectRef idx="0"/>
          <a:fontRef idx="minor"/>
        </p:style>
      </p:sp>
      <p:sp>
        <p:nvSpPr>
          <p:cNvPr id="258" name="CustomShape 2"/>
          <p:cNvSpPr/>
          <p:nvPr/>
        </p:nvSpPr>
        <p:spPr>
          <a:xfrm>
            <a:off x="4280400" y="10156320"/>
            <a:ext cx="327528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F63A04BB-743C-4A07-9BA9-B892A17D14F2}"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756360" y="5079600"/>
            <a:ext cx="6046200" cy="4810680"/>
          </a:xfrm>
          <a:prstGeom prst="rect">
            <a:avLst/>
          </a:prstGeom>
          <a:noFill/>
          <a:ln>
            <a:noFill/>
          </a:ln>
        </p:spPr>
        <p:style>
          <a:lnRef idx="0"/>
          <a:fillRef idx="0"/>
          <a:effectRef idx="0"/>
          <a:fontRef idx="minor"/>
        </p:style>
      </p:sp>
      <p:sp>
        <p:nvSpPr>
          <p:cNvPr id="260" name="CustomShape 2"/>
          <p:cNvSpPr/>
          <p:nvPr/>
        </p:nvSpPr>
        <p:spPr>
          <a:xfrm>
            <a:off x="4280400" y="10156320"/>
            <a:ext cx="3275280" cy="534240"/>
          </a:xfrm>
          <a:prstGeom prst="rect">
            <a:avLst/>
          </a:prstGeom>
          <a:noFill/>
          <a:ln>
            <a:noFill/>
          </a:ln>
        </p:spPr>
        <p:style>
          <a:lnRef idx="0"/>
          <a:fillRef idx="0"/>
          <a:effectRef idx="0"/>
          <a:fontRef idx="minor"/>
        </p:style>
        <p:txBody>
          <a:bodyPr lIns="92520" rIns="92520" tIns="46080" bIns="46080" anchor="b"/>
          <a:p>
            <a:pPr marL="216000" indent="-215640" algn="r">
              <a:lnSpc>
                <a:spcPct val="100000"/>
              </a:lnSpc>
              <a:buClr>
                <a:srgbClr val="000000"/>
              </a:buClr>
              <a:buSzPct val="45000"/>
              <a:buFont typeface="Wingdings" charset="2"/>
              <a:buChar char=""/>
            </a:pPr>
            <a:fld id="{1CF2121C-9B58-47BA-AFBE-25998968E03D}" type="slidenum">
              <a:rPr b="0" lang="en-US" sz="1200" spc="-1" strike="noStrike">
                <a:solidFill>
                  <a:srgbClr val="000000"/>
                </a:solidFill>
                <a:latin typeface="Arial"/>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1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747000"/>
            <a:ext cx="9070920" cy="3758040"/>
          </a:xfrm>
          <a:prstGeom prst="rect">
            <a:avLst/>
          </a:prstGeom>
          <a:noFill/>
          <a:ln>
            <a:noFill/>
          </a:ln>
        </p:spPr>
        <p:style>
          <a:lnRef idx="0"/>
          <a:fillRef idx="0"/>
          <a:effectRef idx="0"/>
          <a:fontRef idx="minor"/>
        </p:style>
        <p:txBody>
          <a:bodyPr lIns="0" rIns="0" tIns="0" bIns="0" anchor="ctr"/>
          <a:p>
            <a:pPr>
              <a:lnSpc>
                <a:spcPct val="100000"/>
              </a:lnSpc>
            </a:pPr>
            <a:r>
              <a:rPr b="1" lang="en-US" sz="4400" spc="-1" strike="noStrike">
                <a:solidFill>
                  <a:srgbClr val="572314"/>
                </a:solidFill>
                <a:latin typeface="Arial"/>
                <a:ea typeface="DejaVu Sans"/>
              </a:rPr>
              <a:t>COMPUTER   ORGANISATION </a:t>
            </a:r>
            <a:endParaRPr b="0" lang="en-US" sz="4400" spc="-1" strike="noStrike">
              <a:latin typeface="Arial"/>
            </a:endParaRPr>
          </a:p>
          <a:p>
            <a:pPr>
              <a:lnSpc>
                <a:spcPct val="100000"/>
              </a:lnSpc>
            </a:pPr>
            <a:r>
              <a:rPr b="1" lang="en-US" sz="4400" spc="-1" strike="noStrike">
                <a:solidFill>
                  <a:srgbClr val="572314"/>
                </a:solidFill>
                <a:latin typeface="Arial"/>
                <a:ea typeface="DejaVu Sans"/>
              </a:rPr>
              <a:t>&amp;</a:t>
            </a:r>
            <a:endParaRPr b="0" lang="en-US" sz="4400" spc="-1" strike="noStrike">
              <a:latin typeface="Arial"/>
            </a:endParaRPr>
          </a:p>
          <a:p>
            <a:pPr>
              <a:lnSpc>
                <a:spcPct val="100000"/>
              </a:lnSpc>
            </a:pPr>
            <a:r>
              <a:rPr b="1" lang="en-US" sz="4400" spc="-1" strike="noStrike">
                <a:solidFill>
                  <a:srgbClr val="572314"/>
                </a:solidFill>
                <a:latin typeface="Arial"/>
                <a:ea typeface="DejaVu Sans"/>
              </a:rPr>
              <a:t>    </a:t>
            </a:r>
            <a:r>
              <a:rPr b="1" lang="en-US" sz="4400" spc="-1" strike="noStrike">
                <a:solidFill>
                  <a:srgbClr val="572314"/>
                </a:solidFill>
                <a:latin typeface="Arial"/>
                <a:ea typeface="DejaVu Sans"/>
              </a:rPr>
              <a:t>ARCHITECTURE</a:t>
            </a:r>
            <a:endParaRPr b="0" lang="en-US" sz="4400" spc="-1" strike="noStrike">
              <a:latin typeface="Arial"/>
            </a:endParaRPr>
          </a:p>
          <a:p>
            <a:pPr>
              <a:lnSpc>
                <a:spcPct val="100000"/>
              </a:lnSpc>
            </a:pPr>
            <a:endParaRPr b="0" lang="en-US" sz="4400" spc="-1" strike="noStrike">
              <a:latin typeface="Arial"/>
            </a:endParaRPr>
          </a:p>
          <a:p>
            <a:pPr>
              <a:lnSpc>
                <a:spcPct val="100000"/>
              </a:lnSpc>
            </a:pPr>
            <a:endParaRPr b="0" lang="en-US" sz="4400" spc="-1" strike="noStrike">
              <a:latin typeface="Arial"/>
            </a:endParaRPr>
          </a:p>
          <a:p>
            <a:pPr algn="ctr">
              <a:lnSpc>
                <a:spcPct val="100000"/>
              </a:lnSpc>
            </a:pPr>
            <a:endParaRPr b="0" lang="en-US" sz="4400" spc="-1" strike="noStrike">
              <a:latin typeface="Arial"/>
            </a:endParaRPr>
          </a:p>
        </p:txBody>
      </p:sp>
      <p:sp>
        <p:nvSpPr>
          <p:cNvPr id="12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Instructor:Paul kisambira</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Email: pkisambira@ucu.ac.ug</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1" lang="en-US" sz="3900" spc="-1" strike="noStrike">
                <a:solidFill>
                  <a:srgbClr val="000000"/>
                </a:solidFill>
                <a:latin typeface="Arial"/>
                <a:ea typeface="DejaVu Sans"/>
              </a:rPr>
              <a:t>Distinction btn Arch. And Org</a:t>
            </a:r>
            <a:endParaRPr b="0" lang="en-US" sz="3900" spc="-1" strike="noStrike">
              <a:latin typeface="Arial"/>
            </a:endParaRPr>
          </a:p>
        </p:txBody>
      </p:sp>
      <p:sp>
        <p:nvSpPr>
          <p:cNvPr id="13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000000"/>
                </a:solidFill>
                <a:latin typeface="Arial"/>
                <a:ea typeface="DejaVu Sans"/>
              </a:rPr>
              <a:t>Different models in the family have different price and performance characteristics. </a:t>
            </a:r>
            <a:endParaRPr b="0" lang="en-US" sz="3200" spc="-1" strike="noStrike">
              <a:latin typeface="Arial"/>
            </a:endParaRPr>
          </a:p>
          <a:p>
            <a:pPr>
              <a:lnSpc>
                <a:spcPct val="100000"/>
              </a:lnSpc>
            </a:pPr>
            <a:r>
              <a:rPr b="0" lang="en-US" sz="3200" spc="-1" strike="noStrike">
                <a:solidFill>
                  <a:srgbClr val="000000"/>
                </a:solidFill>
                <a:latin typeface="Arial"/>
                <a:ea typeface="DejaVu Sans"/>
              </a:rPr>
              <a:t>Its organization changes with the changing technology. An example is the IBM system/370 architecture. </a:t>
            </a:r>
            <a:endParaRPr b="0" lang="en-US" sz="3200" spc="-1" strike="noStrike">
              <a:latin typeface="Arial"/>
            </a:endParaRPr>
          </a:p>
          <a:p>
            <a:pPr>
              <a:lnSpc>
                <a:spcPct val="100000"/>
              </a:lnSpc>
            </a:pPr>
            <a:r>
              <a:rPr b="0" lang="en-US" sz="3200" spc="-1" strike="noStrike">
                <a:solidFill>
                  <a:srgbClr val="000000"/>
                </a:solidFill>
                <a:latin typeface="Arial"/>
                <a:ea typeface="DejaVu Sans"/>
              </a:rPr>
              <a:t>This architecture was first introduced in 1970’s and included a number of models.</a:t>
            </a:r>
            <a:endParaRPr b="0" lang="en-US" sz="3200" spc="-1" strike="noStrike">
              <a:latin typeface="Arial"/>
            </a:endParaRPr>
          </a:p>
          <a:p>
            <a:pPr>
              <a:lnSpc>
                <a:spcPct val="100000"/>
              </a:lnSpc>
            </a:pPr>
            <a:r>
              <a:rPr b="0" lang="en-US" sz="3200" spc="-1" strike="noStrike">
                <a:solidFill>
                  <a:srgbClr val="000000"/>
                </a:solidFill>
                <a:latin typeface="Arial"/>
                <a:ea typeface="DejaVu Sans"/>
              </a:rPr>
              <a:t>Furthermore, an architecture may survive many years, but its organization changes with changing technology</a:t>
            </a:r>
            <a:endParaRPr b="0" lang="en-US"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581840" y="302400"/>
            <a:ext cx="8266320" cy="1628280"/>
          </a:xfrm>
          <a:prstGeom prst="rect">
            <a:avLst/>
          </a:prstGeom>
          <a:noFill/>
          <a:ln>
            <a:noFill/>
          </a:ln>
        </p:spPr>
        <p:style>
          <a:lnRef idx="0"/>
          <a:fillRef idx="0"/>
          <a:effectRef idx="0"/>
          <a:fontRef idx="minor"/>
        </p:style>
        <p:txBody>
          <a:bodyPr lIns="90000" rIns="90000" tIns="45000" bIns="45000" anchor="ctr"/>
          <a:p>
            <a:pPr marL="216000" indent="-215640" algn="ctr">
              <a:lnSpc>
                <a:spcPct val="100000"/>
              </a:lnSpc>
              <a:buClr>
                <a:srgbClr val="000000"/>
              </a:buClr>
              <a:buSzPct val="45000"/>
              <a:buFont typeface="Wingdings" charset="2"/>
              <a:buChar char=""/>
            </a:pPr>
            <a:r>
              <a:rPr b="0" lang="en-US" sz="3900" spc="-1" strike="noStrike">
                <a:solidFill>
                  <a:srgbClr val="000000"/>
                </a:solidFill>
                <a:latin typeface="Arial"/>
                <a:ea typeface="DejaVu Sans"/>
              </a:rPr>
              <a:t>Structure and Function</a:t>
            </a:r>
            <a:endParaRPr b="0" lang="en-US" sz="3900" spc="-1" strike="noStrike">
              <a:latin typeface="Arial"/>
            </a:endParaRPr>
          </a:p>
        </p:txBody>
      </p:sp>
      <p:sp>
        <p:nvSpPr>
          <p:cNvPr id="141" name="CustomShape 2"/>
          <p:cNvSpPr/>
          <p:nvPr/>
        </p:nvSpPr>
        <p:spPr>
          <a:xfrm>
            <a:off x="923760" y="1091520"/>
            <a:ext cx="9155520" cy="62150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marL="216000" indent="-215640">
              <a:lnSpc>
                <a:spcPct val="100000"/>
              </a:lnSpc>
              <a:buClr>
                <a:srgbClr val="000000"/>
              </a:buClr>
              <a:buSzPct val="45000"/>
              <a:buFont typeface="Wingdings" charset="2"/>
              <a:buChar char=""/>
            </a:pPr>
            <a:r>
              <a:rPr b="0" lang="en-US" sz="3600" spc="-1" strike="noStrike">
                <a:solidFill>
                  <a:srgbClr val="000000"/>
                </a:solidFill>
                <a:latin typeface="Arial"/>
                <a:ea typeface="DejaVu Sans"/>
              </a:rPr>
              <a:t>A computer is a complex machine that most of us just know how to use.</a:t>
            </a:r>
            <a:endParaRPr b="0" lang="en-US" sz="3600" spc="-1" strike="noStrike">
              <a:latin typeface="Arial"/>
            </a:endParaRPr>
          </a:p>
          <a:p>
            <a:pPr>
              <a:lnSpc>
                <a:spcPct val="100000"/>
              </a:lnSpc>
            </a:pPr>
            <a:endParaRPr b="0" lang="en-US" sz="3600" spc="-1" strike="noStrike">
              <a:latin typeface="Arial"/>
            </a:endParaRPr>
          </a:p>
          <a:p>
            <a:pPr marL="216000" indent="-215640">
              <a:lnSpc>
                <a:spcPct val="100000"/>
              </a:lnSpc>
              <a:buClr>
                <a:srgbClr val="000000"/>
              </a:buClr>
              <a:buSzPct val="45000"/>
              <a:buFont typeface="Wingdings" charset="2"/>
              <a:buChar char=""/>
            </a:pPr>
            <a:r>
              <a:rPr b="0" lang="en-US" sz="3600" spc="-1" strike="noStrike">
                <a:solidFill>
                  <a:srgbClr val="000000"/>
                </a:solidFill>
                <a:latin typeface="Arial"/>
                <a:ea typeface="DejaVu Sans"/>
              </a:rPr>
              <a:t>Main focus will be the structure and function of the computer.</a:t>
            </a:r>
            <a:endParaRPr b="0" lang="en-US" sz="3600" spc="-1" strike="noStrike">
              <a:latin typeface="Arial"/>
            </a:endParaRPr>
          </a:p>
        </p:txBody>
      </p:sp>
      <p:sp>
        <p:nvSpPr>
          <p:cNvPr id="142" name="CustomShape 3"/>
          <p:cNvSpPr/>
          <p:nvPr/>
        </p:nvSpPr>
        <p:spPr>
          <a:xfrm>
            <a:off x="9495360" y="6950520"/>
            <a:ext cx="50328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BB1AD06E-F857-4AFB-8076-FBCB6C81B56A}"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143" name="CustomShape 4"/>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Structure and Function</a:t>
            </a:r>
            <a:endParaRPr b="0" lang="en-US" sz="4400" spc="-1" strike="noStrike">
              <a:latin typeface="Arial"/>
            </a:endParaRPr>
          </a:p>
        </p:txBody>
      </p:sp>
      <p:sp>
        <p:nvSpPr>
          <p:cNvPr id="145" name="CustomShape 2"/>
          <p:cNvSpPr/>
          <p:nvPr/>
        </p:nvSpPr>
        <p:spPr>
          <a:xfrm>
            <a:off x="1581840" y="1427400"/>
            <a:ext cx="8266320" cy="596340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1" lang="en-US" sz="3200" spc="-1" strike="noStrike">
                <a:solidFill>
                  <a:srgbClr val="000000"/>
                </a:solidFill>
                <a:latin typeface="Arial"/>
                <a:ea typeface="DejaVu Sans"/>
              </a:rPr>
              <a:t>Structure </a:t>
            </a:r>
            <a:r>
              <a:rPr b="0" lang="en-US" sz="3200" spc="-1" strike="noStrike">
                <a:solidFill>
                  <a:srgbClr val="000000"/>
                </a:solidFill>
                <a:latin typeface="Arial"/>
                <a:ea typeface="DejaVu Sans"/>
              </a:rPr>
              <a:t>is defined as the way in which the components are interrelated.</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ie. CPU, Main Memory, I/O,  system Interconnections.</a:t>
            </a:r>
            <a:endParaRPr b="0" lang="en-US" sz="3200" spc="-1" strike="noStrike">
              <a:latin typeface="Arial"/>
            </a:endParaRPr>
          </a:p>
          <a:p>
            <a:pPr>
              <a:lnSpc>
                <a:spcPct val="100000"/>
              </a:lnSpc>
            </a:pPr>
            <a:endParaRPr b="0" lang="en-US" sz="3200" spc="-1" strike="noStrike">
              <a:latin typeface="Arial"/>
            </a:endParaRPr>
          </a:p>
        </p:txBody>
      </p:sp>
      <p:sp>
        <p:nvSpPr>
          <p:cNvPr id="146" name="CustomShape 3"/>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
        <p:nvSpPr>
          <p:cNvPr id="147" name="CustomShape 4"/>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2D0C38E9-FC46-49B5-9B33-64AC022E8699}" type="slidenum">
              <a:rPr b="0" lang="en-US" sz="1200" spc="-1" strike="noStrike">
                <a:solidFill>
                  <a:srgbClr val="b5a788"/>
                </a:solidFill>
                <a:latin typeface="Arial"/>
                <a:ea typeface="DejaVu Sans"/>
              </a:rPr>
              <a:t>&lt;number&gt;</a:t>
            </a:fld>
            <a:endParaRPr b="0" lang="en-US" sz="1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Function</a:t>
            </a:r>
            <a:endParaRPr b="0" lang="en-US" sz="4400" spc="-1" strike="noStrike">
              <a:latin typeface="Arial"/>
            </a:endParaRPr>
          </a:p>
        </p:txBody>
      </p:sp>
      <p:sp>
        <p:nvSpPr>
          <p:cNvPr id="149" name="CustomShape 2"/>
          <p:cNvSpPr/>
          <p:nvPr/>
        </p:nvSpPr>
        <p:spPr>
          <a:xfrm>
            <a:off x="1581840" y="1595520"/>
            <a:ext cx="8266320" cy="52912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1" lang="en-US" sz="3200" spc="-1" strike="noStrike">
                <a:solidFill>
                  <a:srgbClr val="000000"/>
                </a:solidFill>
                <a:latin typeface="Arial"/>
                <a:ea typeface="DejaVu Sans"/>
              </a:rPr>
              <a:t>Function </a:t>
            </a:r>
            <a:r>
              <a:rPr b="0" lang="en-US" sz="3200" spc="-1" strike="noStrike">
                <a:solidFill>
                  <a:srgbClr val="000000"/>
                </a:solidFill>
                <a:latin typeface="Arial"/>
                <a:ea typeface="DejaVu Sans"/>
              </a:rPr>
              <a:t>is the operation of each of the individual components as part of the structure. </a:t>
            </a:r>
            <a:endParaRPr b="0" lang="en-US" sz="3200" spc="-1" strike="noStrike">
              <a:latin typeface="Arial"/>
            </a:endParaRPr>
          </a:p>
          <a:p>
            <a:pPr>
              <a:lnSpc>
                <a:spcPct val="100000"/>
              </a:lnSpc>
            </a:pPr>
            <a:r>
              <a:rPr b="0" lang="en-US" sz="3200" spc="-1" strike="noStrike">
                <a:solidFill>
                  <a:srgbClr val="000000"/>
                </a:solidFill>
                <a:latin typeface="Arial"/>
                <a:ea typeface="DejaVu Sans"/>
              </a:rPr>
              <a:t>  </a:t>
            </a:r>
            <a:r>
              <a:rPr b="1" lang="en-US" sz="3200" spc="-1" strike="noStrike">
                <a:solidFill>
                  <a:srgbClr val="000000"/>
                </a:solidFill>
                <a:latin typeface="Arial"/>
                <a:ea typeface="DejaVu Sans"/>
              </a:rPr>
              <a:t>In general terms, there are four main functions of a computer:</a:t>
            </a: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Data processing </a:t>
            </a: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Data storage </a:t>
            </a: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Data movement </a:t>
            </a: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Control </a:t>
            </a:r>
            <a:endParaRPr b="0" lang="en-US" sz="3200" spc="-1" strike="noStrike">
              <a:latin typeface="Arial"/>
            </a:endParaRPr>
          </a:p>
          <a:p>
            <a:pPr>
              <a:lnSpc>
                <a:spcPct val="100000"/>
              </a:lnSpc>
            </a:pPr>
            <a:endParaRPr b="0" lang="en-US" sz="3200" spc="-1" strike="noStrike">
              <a:latin typeface="Arial"/>
            </a:endParaRPr>
          </a:p>
        </p:txBody>
      </p:sp>
      <p:sp>
        <p:nvSpPr>
          <p:cNvPr id="150" name="CustomShape 3"/>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
        <p:nvSpPr>
          <p:cNvPr id="151" name="CustomShape 4"/>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D863198F-6955-4B33-90D7-0094DF61FE85}" type="slidenum">
              <a:rPr b="0" lang="en-US" sz="1200" spc="-1" strike="noStrike">
                <a:solidFill>
                  <a:srgbClr val="b5a788"/>
                </a:solidFill>
                <a:latin typeface="Arial"/>
                <a:ea typeface="DejaVu Sans"/>
              </a:rPr>
              <a:t>&lt;number&gt;</a:t>
            </a:fld>
            <a:endParaRPr b="0" lang="en-US" sz="1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Data Processing</a:t>
            </a:r>
            <a:endParaRPr b="0" lang="en-US" sz="4400" spc="-1" strike="noStrike">
              <a:latin typeface="Arial"/>
            </a:endParaRPr>
          </a:p>
        </p:txBody>
      </p:sp>
      <p:sp>
        <p:nvSpPr>
          <p:cNvPr id="153" name="CustomShape 2"/>
          <p:cNvSpPr/>
          <p:nvPr/>
        </p:nvSpPr>
        <p:spPr>
          <a:xfrm>
            <a:off x="755280" y="1260000"/>
            <a:ext cx="9092160" cy="56275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lvl="1" marL="432000" indent="-215640">
              <a:lnSpc>
                <a:spcPct val="90000"/>
              </a:lnSpc>
              <a:buClr>
                <a:srgbClr val="000000"/>
              </a:buClr>
              <a:buSzPct val="75000"/>
              <a:buFont typeface="Wingdings" charset="2"/>
              <a:buChar char=""/>
            </a:pPr>
            <a:r>
              <a:rPr b="1" lang="en-US" sz="2800" spc="-1" strike="noStrike">
                <a:solidFill>
                  <a:srgbClr val="000000"/>
                </a:solidFill>
                <a:latin typeface="Arial"/>
                <a:ea typeface="DejaVu Sans"/>
              </a:rPr>
              <a:t>Processing</a:t>
            </a:r>
            <a:r>
              <a:rPr b="0" lang="en-US" sz="2800" spc="-1" strike="noStrike">
                <a:solidFill>
                  <a:srgbClr val="000000"/>
                </a:solidFill>
                <a:latin typeface="Arial"/>
                <a:ea typeface="DejaVu Sans"/>
              </a:rPr>
              <a:t> is the </a:t>
            </a:r>
            <a:r>
              <a:rPr b="1" lang="en-US" sz="2800" spc="-1" strike="noStrike">
                <a:solidFill>
                  <a:srgbClr val="000000"/>
                </a:solidFill>
                <a:latin typeface="Arial"/>
                <a:ea typeface="DejaVu Sans"/>
              </a:rPr>
              <a:t>thinking</a:t>
            </a:r>
            <a:r>
              <a:rPr b="0" lang="en-US" sz="2800" spc="-1" strike="noStrike">
                <a:solidFill>
                  <a:srgbClr val="000000"/>
                </a:solidFill>
                <a:latin typeface="Arial"/>
                <a:ea typeface="DejaVu Sans"/>
              </a:rPr>
              <a:t> that the computer does . </a:t>
            </a:r>
            <a:endParaRPr b="0" lang="en-US" sz="2800" spc="-1" strike="noStrike">
              <a:latin typeface="Arial"/>
            </a:endParaRPr>
          </a:p>
          <a:p>
            <a:pPr lvl="1" marL="432000" indent="-215640">
              <a:lnSpc>
                <a:spcPct val="90000"/>
              </a:lnSpc>
              <a:buClr>
                <a:srgbClr val="ff0000"/>
              </a:buClr>
              <a:buSzPct val="75000"/>
              <a:buFont typeface="Wingdings" charset="2"/>
              <a:buChar char=""/>
            </a:pPr>
            <a:r>
              <a:rPr b="0" lang="en-US" sz="2800" spc="-1" strike="noStrike">
                <a:solidFill>
                  <a:srgbClr val="ff0000"/>
                </a:solidFill>
                <a:latin typeface="Arial"/>
                <a:ea typeface="DejaVu Sans"/>
              </a:rPr>
              <a:t>Processing - manipulation of data.</a:t>
            </a:r>
            <a:endParaRPr b="0" lang="en-US" sz="2800" spc="-1" strike="noStrike">
              <a:latin typeface="Arial"/>
            </a:endParaRPr>
          </a:p>
          <a:p>
            <a:pPr>
              <a:lnSpc>
                <a:spcPct val="90000"/>
              </a:lnSpc>
            </a:pPr>
            <a:r>
              <a:rPr b="0" lang="en-US" sz="2800" spc="-1" strike="noStrike">
                <a:solidFill>
                  <a:srgbClr val="ff0000"/>
                </a:solidFill>
                <a:latin typeface="Arial"/>
                <a:ea typeface="DejaVu Sans"/>
              </a:rPr>
              <a:t>The part of a computer that interprets and executes instructions. In computing its done by the processor. </a:t>
            </a:r>
            <a:endParaRPr b="0" lang="en-US" sz="2800" spc="-1" strike="noStrike">
              <a:latin typeface="Arial"/>
            </a:endParaRPr>
          </a:p>
          <a:p>
            <a:pPr marL="216000" indent="-215640">
              <a:lnSpc>
                <a:spcPct val="90000"/>
              </a:lnSpc>
              <a:buClr>
                <a:srgbClr val="000000"/>
              </a:buClr>
              <a:buSzPct val="45000"/>
              <a:buFont typeface="Wingdings" charset="2"/>
              <a:buChar char=""/>
            </a:pPr>
            <a:r>
              <a:rPr b="0" lang="en-US" sz="2800" spc="-1" strike="noStrike">
                <a:solidFill>
                  <a:srgbClr val="ff0000"/>
                </a:solidFill>
                <a:latin typeface="Arial"/>
                <a:ea typeface="DejaVu Sans"/>
              </a:rPr>
              <a:t>Examples of Processing</a:t>
            </a:r>
            <a:endParaRPr b="0" lang="en-US" sz="2800" spc="-1" strike="noStrike">
              <a:latin typeface="Arial"/>
            </a:endParaRPr>
          </a:p>
          <a:p>
            <a:pPr lvl="1" marL="432000" indent="-215640">
              <a:lnSpc>
                <a:spcPct val="90000"/>
              </a:lnSpc>
              <a:buClr>
                <a:srgbClr val="000000"/>
              </a:buClr>
              <a:buSzPct val="75000"/>
              <a:buFont typeface="Wingdings" charset="2"/>
              <a:buChar char=""/>
            </a:pPr>
            <a:r>
              <a:rPr b="0" lang="en-US" sz="2800" spc="-1" strike="noStrike">
                <a:solidFill>
                  <a:srgbClr val="ff0000"/>
                </a:solidFill>
                <a:latin typeface="Arial"/>
                <a:ea typeface="DejaVu Sans"/>
              </a:rPr>
              <a:t>arithmetic calculations</a:t>
            </a:r>
            <a:endParaRPr b="0" lang="en-US" sz="2800" spc="-1" strike="noStrike">
              <a:latin typeface="Arial"/>
            </a:endParaRPr>
          </a:p>
          <a:p>
            <a:pPr lvl="1" marL="432000" indent="-215640">
              <a:lnSpc>
                <a:spcPct val="90000"/>
              </a:lnSpc>
              <a:buClr>
                <a:srgbClr val="000000"/>
              </a:buClr>
              <a:buSzPct val="75000"/>
              <a:buFont typeface="Wingdings" charset="2"/>
              <a:buChar char=""/>
            </a:pPr>
            <a:r>
              <a:rPr b="0" lang="en-US" sz="2800" spc="-1" strike="noStrike">
                <a:solidFill>
                  <a:srgbClr val="ff0000"/>
                </a:solidFill>
                <a:latin typeface="Arial"/>
                <a:ea typeface="DejaVu Sans"/>
              </a:rPr>
              <a:t>sorting a list</a:t>
            </a:r>
            <a:endParaRPr b="0" lang="en-US" sz="2800" spc="-1" strike="noStrike">
              <a:latin typeface="Arial"/>
            </a:endParaRPr>
          </a:p>
          <a:p>
            <a:pPr lvl="1" marL="432000" indent="-215640">
              <a:lnSpc>
                <a:spcPct val="90000"/>
              </a:lnSpc>
              <a:buClr>
                <a:srgbClr val="000000"/>
              </a:buClr>
              <a:buSzPct val="75000"/>
              <a:buFont typeface="Wingdings" charset="2"/>
              <a:buChar char=""/>
            </a:pPr>
            <a:r>
              <a:rPr b="0" lang="en-US" sz="2800" spc="-1" strike="noStrike">
                <a:solidFill>
                  <a:srgbClr val="ff0000"/>
                </a:solidFill>
                <a:latin typeface="Arial"/>
                <a:ea typeface="DejaVu Sans"/>
              </a:rPr>
              <a:t>modifying pictures</a:t>
            </a:r>
            <a:endParaRPr b="0" lang="en-US" sz="2800" spc="-1" strike="noStrike">
              <a:latin typeface="Arial"/>
            </a:endParaRPr>
          </a:p>
        </p:txBody>
      </p:sp>
      <p:sp>
        <p:nvSpPr>
          <p:cNvPr id="154" name="CustomShape 3"/>
          <p:cNvSpPr/>
          <p:nvPr/>
        </p:nvSpPr>
        <p:spPr>
          <a:xfrm>
            <a:off x="9495360" y="6950520"/>
            <a:ext cx="50328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2F809E1E-5A4A-4729-BAAA-47F94287F0F0}"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155" name="CustomShape 4"/>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1" lang="en-US" sz="4400" spc="-1" strike="noStrike">
                <a:solidFill>
                  <a:srgbClr val="000000"/>
                </a:solidFill>
                <a:latin typeface="Arial"/>
                <a:ea typeface="DejaVu Sans"/>
              </a:rPr>
              <a:t>Data Storage</a:t>
            </a:r>
            <a:endParaRPr b="0" lang="en-US" sz="4400" spc="-1" strike="noStrike">
              <a:latin typeface="Arial"/>
            </a:endParaRPr>
          </a:p>
        </p:txBody>
      </p:sp>
      <p:sp>
        <p:nvSpPr>
          <p:cNvPr id="157" name="CustomShape 2"/>
          <p:cNvSpPr/>
          <p:nvPr/>
        </p:nvSpPr>
        <p:spPr>
          <a:xfrm>
            <a:off x="923760" y="1427400"/>
            <a:ext cx="8924400" cy="57952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It is also essential that a computer store data. Even if the computer is processing data on the fly (i.e., data come in and get processed, and the results go out immediately), the computer must temporarily store at least those pieces of data that are being worked on at any given moment.</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Thus, there is at least :</a:t>
            </a:r>
            <a:endParaRPr b="0" lang="en-US" sz="2400" spc="-1" strike="noStrike">
              <a:latin typeface="Arial"/>
            </a:endParaRPr>
          </a:p>
          <a:p>
            <a:pPr>
              <a:lnSpc>
                <a:spcPct val="100000"/>
              </a:lnSpc>
            </a:pPr>
            <a:r>
              <a:rPr b="0" lang="en-US" sz="2400" spc="-1" strike="noStrike">
                <a:solidFill>
                  <a:srgbClr val="000000"/>
                </a:solidFill>
                <a:latin typeface="Arial"/>
                <a:ea typeface="DejaVu Sans"/>
              </a:rPr>
              <a:t>    </a:t>
            </a:r>
            <a:r>
              <a:rPr b="1" lang="en-US" sz="2400" spc="-1" strike="noStrike">
                <a:solidFill>
                  <a:srgbClr val="000000"/>
                </a:solidFill>
                <a:latin typeface="Arial"/>
                <a:ea typeface="DejaVu Sans"/>
              </a:rPr>
              <a:t>A Short-term data storage</a:t>
            </a:r>
            <a:r>
              <a:rPr b="0" lang="en-US" sz="2400" spc="-1" strike="noStrike">
                <a:solidFill>
                  <a:srgbClr val="000000"/>
                </a:solidFill>
                <a:latin typeface="Arial"/>
                <a:ea typeface="DejaVu Sans"/>
              </a:rPr>
              <a:t>: Storage for Current Information </a:t>
            </a:r>
            <a:endParaRPr b="0" lang="en-US" sz="2400" spc="-1" strike="noStrike">
              <a:latin typeface="Arial"/>
            </a:endParaRPr>
          </a:p>
          <a:p>
            <a:pPr>
              <a:lnSpc>
                <a:spcPct val="100000"/>
              </a:lnSpc>
            </a:pPr>
            <a:r>
              <a:rPr b="0" lang="en-US" sz="2400" spc="-1" strike="noStrike">
                <a:solidFill>
                  <a:srgbClr val="000000"/>
                </a:solidFill>
                <a:latin typeface="Arial"/>
                <a:ea typeface="DejaVu Sans"/>
              </a:rPr>
              <a:t>    </a:t>
            </a:r>
            <a:r>
              <a:rPr b="1" lang="en-US" sz="2400" spc="-1" strike="noStrike">
                <a:solidFill>
                  <a:srgbClr val="000000"/>
                </a:solidFill>
                <a:latin typeface="Arial"/>
                <a:ea typeface="DejaVu Sans"/>
              </a:rPr>
              <a:t>A Long  term data storage: </a:t>
            </a:r>
            <a:r>
              <a:rPr b="0" lang="en-US" sz="2400" spc="-1" strike="noStrike">
                <a:solidFill>
                  <a:srgbClr val="000000"/>
                </a:solidFill>
                <a:latin typeface="Arial"/>
                <a:ea typeface="DejaVu Sans"/>
              </a:rPr>
              <a:t>the area where data can be left on a permanent basis while it is not needed for processing</a:t>
            </a:r>
            <a:endParaRPr b="0" lang="en-US" sz="2400" spc="-1" strike="noStrike">
              <a:latin typeface="Arial"/>
            </a:endParaRPr>
          </a:p>
          <a:p>
            <a:pPr>
              <a:lnSpc>
                <a:spcPct val="100000"/>
              </a:lnSpc>
            </a:pPr>
            <a:endParaRPr b="0" lang="en-US" sz="2400" spc="-1" strike="noStrike">
              <a:latin typeface="Arial"/>
            </a:endParaRPr>
          </a:p>
          <a:p>
            <a:pPr marL="216000" indent="-215640">
              <a:lnSpc>
                <a:spcPct val="90000"/>
              </a:lnSpc>
              <a:buClr>
                <a:srgbClr val="000000"/>
              </a:buClr>
              <a:buSzPct val="45000"/>
              <a:buFont typeface="Wingdings" charset="2"/>
              <a:buChar char=""/>
            </a:pPr>
            <a:r>
              <a:rPr b="0" lang="en-US" sz="2400" spc="-1" strike="noStrike">
                <a:solidFill>
                  <a:srgbClr val="000000"/>
                </a:solidFill>
                <a:latin typeface="Arial"/>
                <a:ea typeface="DejaVu Sans"/>
              </a:rPr>
              <a:t> </a:t>
            </a:r>
            <a:endParaRPr b="0" lang="en-US" sz="2400" spc="-1" strike="noStrike">
              <a:latin typeface="Arial"/>
            </a:endParaRPr>
          </a:p>
          <a:p>
            <a:pPr>
              <a:lnSpc>
                <a:spcPct val="100000"/>
              </a:lnSpc>
            </a:pPr>
            <a:endParaRPr b="0" lang="en-US" sz="2400" spc="-1" strike="noStrike">
              <a:latin typeface="Arial"/>
            </a:endParaRPr>
          </a:p>
        </p:txBody>
      </p:sp>
      <p:sp>
        <p:nvSpPr>
          <p:cNvPr id="158" name="CustomShape 3"/>
          <p:cNvSpPr/>
          <p:nvPr/>
        </p:nvSpPr>
        <p:spPr>
          <a:xfrm>
            <a:off x="9495360" y="6950520"/>
            <a:ext cx="50328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B6FAA148-543E-4AB8-B438-FB2D87C72D2D}"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159" name="CustomShape 4"/>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Data Movement</a:t>
            </a:r>
            <a:endParaRPr b="0" lang="en-US" sz="4400" spc="-1" strike="noStrike">
              <a:latin typeface="Arial"/>
            </a:endParaRPr>
          </a:p>
        </p:txBody>
      </p:sp>
      <p:sp>
        <p:nvSpPr>
          <p:cNvPr id="161" name="CustomShape 2"/>
          <p:cNvSpPr/>
          <p:nvPr/>
        </p:nvSpPr>
        <p:spPr>
          <a:xfrm>
            <a:off x="1091880" y="1343880"/>
            <a:ext cx="8756280" cy="5543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     </a:t>
            </a:r>
            <a:r>
              <a:rPr b="0" lang="en-US" sz="2800" spc="-1" strike="noStrike">
                <a:solidFill>
                  <a:srgbClr val="000000"/>
                </a:solidFill>
                <a:latin typeface="Arial"/>
                <a:ea typeface="DejaVu Sans"/>
              </a:rPr>
              <a:t>The computer must be able to move data between itself and the outside world. </a:t>
            </a:r>
            <a:endParaRPr b="0" lang="en-US" sz="2800" spc="-1" strike="noStrike">
              <a:latin typeface="Arial"/>
            </a:endParaRPr>
          </a:p>
          <a:p>
            <a:pPr>
              <a:lnSpc>
                <a:spcPct val="100000"/>
              </a:lnSpc>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The computer’s operating environment consists of devices that serve as either sources or destinations of data. </a:t>
            </a:r>
            <a:r>
              <a:rPr b="1" lang="en-US" sz="2800" spc="-1" strike="noStrike">
                <a:solidFill>
                  <a:srgbClr val="000000"/>
                </a:solidFill>
                <a:latin typeface="Arial"/>
                <a:ea typeface="DejaVu Sans"/>
              </a:rPr>
              <a:t>When data is received from or delivered to a device that is directly connected to the computer,</a:t>
            </a:r>
            <a:r>
              <a:rPr b="0" lang="en-US" sz="2800" spc="-1" strike="noStrike">
                <a:solidFill>
                  <a:srgbClr val="000000"/>
                </a:solidFill>
                <a:latin typeface="Arial"/>
                <a:ea typeface="DejaVu Sans"/>
              </a:rPr>
              <a:t> the process is known as </a:t>
            </a:r>
            <a:r>
              <a:rPr b="1" lang="en-US" sz="2800" spc="-1" strike="noStrike">
                <a:solidFill>
                  <a:srgbClr val="000000"/>
                </a:solidFill>
                <a:latin typeface="Arial"/>
                <a:ea typeface="DejaVu Sans"/>
              </a:rPr>
              <a:t>input-output (I/O), </a:t>
            </a:r>
            <a:r>
              <a:rPr b="0" lang="en-US" sz="2800" spc="-1" strike="noStrike">
                <a:solidFill>
                  <a:srgbClr val="000000"/>
                </a:solidFill>
                <a:latin typeface="Arial"/>
                <a:ea typeface="DejaVu Sans"/>
              </a:rPr>
              <a:t>and the device is referred to as a peripheral. </a:t>
            </a:r>
            <a:endParaRPr b="0" lang="en-US" sz="2800" spc="-1" strike="noStrike">
              <a:latin typeface="Arial"/>
            </a:endParaRPr>
          </a:p>
        </p:txBody>
      </p:sp>
      <p:sp>
        <p:nvSpPr>
          <p:cNvPr id="162" name="CustomShape 3"/>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04903C3F-2E08-457D-B819-8F7BD7307192}"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163" name="CustomShape 4"/>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Data Movement</a:t>
            </a:r>
            <a:endParaRPr b="0" lang="en-US" sz="4400" spc="-1" strike="noStrike">
              <a:latin typeface="Arial"/>
            </a:endParaRPr>
          </a:p>
        </p:txBody>
      </p:sp>
      <p:sp>
        <p:nvSpPr>
          <p:cNvPr id="165" name="CustomShape 2"/>
          <p:cNvSpPr/>
          <p:nvPr/>
        </p:nvSpPr>
        <p:spPr>
          <a:xfrm>
            <a:off x="1175400" y="1595520"/>
            <a:ext cx="8672400" cy="52912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When data are moved over longer distances, to or from a remote device, the process is known as </a:t>
            </a:r>
            <a:r>
              <a:rPr b="1" lang="en-US" sz="3200" spc="-1" strike="noStrike">
                <a:solidFill>
                  <a:srgbClr val="000000"/>
                </a:solidFill>
                <a:latin typeface="Arial"/>
                <a:ea typeface="DejaVu Sans"/>
              </a:rPr>
              <a:t>data communications.</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ff0000"/>
                </a:solidFill>
                <a:latin typeface="Arial"/>
                <a:ea typeface="DejaVu Sans"/>
              </a:rPr>
              <a:t> </a:t>
            </a:r>
            <a:r>
              <a:rPr b="0" lang="en-US" sz="3200" spc="-1" strike="noStrike">
                <a:solidFill>
                  <a:srgbClr val="ff0000"/>
                </a:solidFill>
                <a:latin typeface="Arial"/>
                <a:ea typeface="DejaVu Sans"/>
              </a:rPr>
              <a:t>Peripheral devices are hard ware equipments that might be added to a computer system to enhance its functionality.</a:t>
            </a:r>
            <a:endParaRPr b="0" lang="en-US" sz="3200" spc="-1" strike="noStrike">
              <a:latin typeface="Arial"/>
            </a:endParaRPr>
          </a:p>
          <a:p>
            <a:pPr>
              <a:lnSpc>
                <a:spcPct val="100000"/>
              </a:lnSpc>
            </a:pPr>
            <a:endParaRPr b="0" lang="en-US" sz="3200" spc="-1" strike="noStrike">
              <a:latin typeface="Arial"/>
            </a:endParaRPr>
          </a:p>
        </p:txBody>
      </p:sp>
      <p:sp>
        <p:nvSpPr>
          <p:cNvPr id="166" name="CustomShape 3"/>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
        <p:nvSpPr>
          <p:cNvPr id="167" name="CustomShape 4"/>
          <p:cNvSpPr/>
          <p:nvPr/>
        </p:nvSpPr>
        <p:spPr>
          <a:xfrm>
            <a:off x="9495360" y="6950520"/>
            <a:ext cx="503280" cy="524520"/>
          </a:xfrm>
          <a:prstGeom prst="rect">
            <a:avLst/>
          </a:prstGeom>
          <a:noFill/>
          <a:ln>
            <a:noFill/>
          </a:ln>
        </p:spPr>
        <p:style>
          <a:lnRef idx="0"/>
          <a:fillRef idx="0"/>
          <a:effectRef idx="0"/>
          <a:fontRef idx="minor"/>
        </p:style>
        <p:txBody>
          <a:bodyPr lIns="90000" rIns="90000" tIns="46800" bIns="46800" anchor="b"/>
          <a:p>
            <a:pPr algn="ctr">
              <a:lnSpc>
                <a:spcPct val="100000"/>
              </a:lnSpc>
            </a:pPr>
            <a:fld id="{306619AC-BDC0-44B6-9321-B22CC88F3864}" type="slidenum">
              <a:rPr b="0" lang="en-US" sz="1200" spc="-1" strike="noStrike">
                <a:solidFill>
                  <a:srgbClr val="b5a788"/>
                </a:solidFill>
                <a:latin typeface="Arial"/>
                <a:ea typeface="DejaVu Sans"/>
              </a:rPr>
              <a:t>&lt;number&gt;</a:t>
            </a:fld>
            <a:endParaRPr b="0" lang="en-US" sz="1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5000" bIns="45000" anchor="ctr"/>
          <a:p>
            <a:pPr marL="216000" indent="-21564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Data Movement</a:t>
            </a:r>
            <a:endParaRPr b="0" lang="en-US" sz="4400" spc="-1" strike="noStrike">
              <a:latin typeface="Arial"/>
            </a:endParaRPr>
          </a:p>
        </p:txBody>
      </p:sp>
      <p:sp>
        <p:nvSpPr>
          <p:cNvPr id="169" name="CustomShape 2"/>
          <p:cNvSpPr/>
          <p:nvPr/>
        </p:nvSpPr>
        <p:spPr>
          <a:xfrm>
            <a:off x="1175400" y="1595520"/>
            <a:ext cx="8672400" cy="52912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Computer must be able to communicate with outside world</a:t>
            </a: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Data must be “accessible” to devices outside computer.</a:t>
            </a:r>
            <a:endParaRPr b="0" lang="en-US" sz="3200" spc="-1" strike="noStrike">
              <a:latin typeface="Arial"/>
            </a:endParaRPr>
          </a:p>
          <a:p>
            <a:pPr>
              <a:lnSpc>
                <a:spcPct val="100000"/>
              </a:lnSpc>
            </a:pP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Two types:</a:t>
            </a:r>
            <a:endParaRPr b="0" lang="en-US" sz="3200" spc="-1" strike="noStrike">
              <a:latin typeface="Arial"/>
            </a:endParaRPr>
          </a:p>
          <a:p>
            <a:pPr lvl="1" marL="432000" indent="-215640">
              <a:lnSpc>
                <a:spcPct val="100000"/>
              </a:lnSpc>
              <a:buClr>
                <a:srgbClr val="000000"/>
              </a:buClr>
              <a:buSzPct val="75000"/>
              <a:buFont typeface="Wingdings" charset="2"/>
              <a:buChar char=""/>
            </a:pPr>
            <a:r>
              <a:rPr b="0" lang="en-US" sz="3200" spc="-1" strike="noStrike">
                <a:solidFill>
                  <a:srgbClr val="000000"/>
                </a:solidFill>
                <a:latin typeface="Arial"/>
                <a:ea typeface="DejaVu Sans"/>
              </a:rPr>
              <a:t>Peripheral</a:t>
            </a:r>
            <a:endParaRPr b="0" lang="en-US" sz="3200" spc="-1" strike="noStrike">
              <a:latin typeface="Arial"/>
            </a:endParaRPr>
          </a:p>
          <a:p>
            <a:pPr lvl="1" marL="432000" indent="-215640">
              <a:lnSpc>
                <a:spcPct val="100000"/>
              </a:lnSpc>
              <a:buClr>
                <a:srgbClr val="000000"/>
              </a:buClr>
              <a:buSzPct val="75000"/>
              <a:buFont typeface="Wingdings" charset="2"/>
              <a:buChar char=""/>
            </a:pPr>
            <a:r>
              <a:rPr b="0" lang="en-US" sz="3200" spc="-1" strike="noStrike">
                <a:solidFill>
                  <a:srgbClr val="000000"/>
                </a:solidFill>
                <a:latin typeface="Arial"/>
                <a:ea typeface="DejaVu Sans"/>
              </a:rPr>
              <a:t>Data communications</a:t>
            </a:r>
            <a:endParaRPr b="0" lang="en-US" sz="3200" spc="-1" strike="noStrike">
              <a:latin typeface="Arial"/>
            </a:endParaRPr>
          </a:p>
          <a:p>
            <a:pPr>
              <a:lnSpc>
                <a:spcPct val="100000"/>
              </a:lnSpc>
            </a:pPr>
            <a:endParaRPr b="0" lang="en-US" sz="3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Data movement to a peripheral</a:t>
            </a:r>
            <a:endParaRPr b="0" lang="en-US" sz="4400" spc="-1" strike="noStrike">
              <a:latin typeface="Arial"/>
            </a:endParaRPr>
          </a:p>
        </p:txBody>
      </p:sp>
      <p:sp>
        <p:nvSpPr>
          <p:cNvPr id="171" name="CustomShape 2"/>
          <p:cNvSpPr/>
          <p:nvPr/>
        </p:nvSpPr>
        <p:spPr>
          <a:xfrm>
            <a:off x="1581840" y="1595520"/>
            <a:ext cx="8266320" cy="52912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Data must be passed between computer and I/O devices connected to computer</a:t>
            </a: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Typically to simple devices</a:t>
            </a:r>
            <a:endParaRPr b="0" lang="en-US" sz="3200" spc="-1" strike="noStrike">
              <a:latin typeface="Arial"/>
            </a:endParaRPr>
          </a:p>
          <a:p>
            <a:pPr>
              <a:lnSpc>
                <a:spcPct val="100000"/>
              </a:lnSpc>
            </a:pP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Examples</a:t>
            </a:r>
            <a:endParaRPr b="0" lang="en-US" sz="3200" spc="-1" strike="noStrike">
              <a:latin typeface="Arial"/>
            </a:endParaRPr>
          </a:p>
          <a:p>
            <a:pPr lvl="1" marL="432000" indent="-215640">
              <a:lnSpc>
                <a:spcPct val="100000"/>
              </a:lnSpc>
              <a:buClr>
                <a:srgbClr val="000000"/>
              </a:buClr>
              <a:buSzPct val="75000"/>
              <a:buFont typeface="Wingdings" charset="2"/>
              <a:buChar char=""/>
            </a:pPr>
            <a:r>
              <a:rPr b="0" lang="en-US" sz="3200" spc="-1" strike="noStrike">
                <a:solidFill>
                  <a:srgbClr val="000000"/>
                </a:solidFill>
                <a:latin typeface="Arial"/>
                <a:ea typeface="DejaVu Sans"/>
              </a:rPr>
              <a:t>monitors and keyboards</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p:txBody>
      </p:sp>
      <p:sp>
        <p:nvSpPr>
          <p:cNvPr id="172" name="CustomShape 3"/>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BBC025F6-5371-4EE7-915B-F3179E4AC0CE}"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173" name="CustomShape 4"/>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About the Course</a:t>
            </a:r>
            <a:endParaRPr b="0" lang="en-US" sz="4400" spc="-1" strike="noStrike">
              <a:latin typeface="Arial"/>
            </a:endParaRPr>
          </a:p>
        </p:txBody>
      </p:sp>
      <p:sp>
        <p:nvSpPr>
          <p:cNvPr id="12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pPr>
            <a:r>
              <a:rPr b="0" lang="en-US" sz="2800" spc="-1" strike="noStrike">
                <a:solidFill>
                  <a:srgbClr val="000000"/>
                </a:solidFill>
                <a:latin typeface="Arial"/>
                <a:ea typeface="DejaVu Sans"/>
              </a:rPr>
              <a:t>This course is concerned with developing an understanding of the different components of a digital computer, their individual operation/function and their organization as a complete unit.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ea typeface="DejaVu Sans"/>
              </a:rPr>
              <a:t>Emphasis will be placed on the major component subsystems of high performance computers: pipelining, instruction level parallelism, memory hierarchies, input/output. </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1" lang="en-US" sz="3200" spc="-1" strike="noStrike">
                <a:solidFill>
                  <a:srgbClr val="000000"/>
                </a:solidFill>
                <a:latin typeface="Arial"/>
                <a:ea typeface="DejaVu Sans"/>
              </a:rPr>
              <a:t>Data Movement to remote devices (data communications)</a:t>
            </a:r>
            <a:endParaRPr b="0" lang="en-US" sz="3200" spc="-1" strike="noStrike">
              <a:latin typeface="Arial"/>
            </a:endParaRPr>
          </a:p>
        </p:txBody>
      </p:sp>
      <p:sp>
        <p:nvSpPr>
          <p:cNvPr id="175" name="CustomShape 2"/>
          <p:cNvSpPr/>
          <p:nvPr/>
        </p:nvSpPr>
        <p:spPr>
          <a:xfrm>
            <a:off x="1581840" y="2351880"/>
            <a:ext cx="8266320" cy="45352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Data communications is data movement over a longer range</a:t>
            </a: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Typically to smart devices or other computers</a:t>
            </a:r>
            <a:endParaRPr b="0" lang="en-US" sz="3200" spc="-1" strike="noStrike">
              <a:latin typeface="Arial"/>
            </a:endParaRPr>
          </a:p>
          <a:p>
            <a:pPr>
              <a:lnSpc>
                <a:spcPct val="100000"/>
              </a:lnSpc>
            </a:pPr>
            <a:endParaRPr b="0" lang="en-US" sz="3200" spc="-1" strike="noStrike">
              <a:latin typeface="Arial"/>
            </a:endParaRPr>
          </a:p>
        </p:txBody>
      </p:sp>
      <p:sp>
        <p:nvSpPr>
          <p:cNvPr id="176" name="CustomShape 3"/>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272650A7-74BA-41E6-A54C-20DBEB4CFE0D}"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177" name="CustomShape 4"/>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Control</a:t>
            </a:r>
            <a:endParaRPr b="0" lang="en-US" sz="4400" spc="-1" strike="noStrike">
              <a:latin typeface="Arial"/>
            </a:endParaRPr>
          </a:p>
        </p:txBody>
      </p:sp>
      <p:sp>
        <p:nvSpPr>
          <p:cNvPr id="179" name="CustomShape 2"/>
          <p:cNvSpPr/>
          <p:nvPr/>
        </p:nvSpPr>
        <p:spPr>
          <a:xfrm>
            <a:off x="1581840" y="1595520"/>
            <a:ext cx="8266320" cy="52912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Something needs to monitor operation and maintain control of data processing, data storage, and data movement.</a:t>
            </a: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The control is exercised by the individuals who provide the computer with instructions . Within the computer, a control unit manages the computer resources.</a:t>
            </a:r>
            <a:endParaRPr b="0" lang="en-US" sz="3200" spc="-1" strike="noStrike">
              <a:latin typeface="Arial"/>
            </a:endParaRPr>
          </a:p>
          <a:p>
            <a:pPr>
              <a:lnSpc>
                <a:spcPct val="100000"/>
              </a:lnSpc>
            </a:pPr>
            <a:endParaRPr b="0" lang="en-US" sz="3200" spc="-1" strike="noStrike">
              <a:latin typeface="Arial"/>
            </a:endParaRPr>
          </a:p>
        </p:txBody>
      </p:sp>
      <p:sp>
        <p:nvSpPr>
          <p:cNvPr id="180" name="CustomShape 3"/>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9AE2E3CC-3282-4733-B331-941227739D4A}"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181" name="CustomShape 4"/>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Function view</a:t>
            </a:r>
            <a:endParaRPr b="0" lang="en-US" sz="4400" spc="-1" strike="noStrike">
              <a:latin typeface="Arial"/>
            </a:endParaRPr>
          </a:p>
        </p:txBody>
      </p:sp>
      <p:pic>
        <p:nvPicPr>
          <p:cNvPr id="183" name="Picture 4" descr=""/>
          <p:cNvPicPr/>
          <p:nvPr/>
        </p:nvPicPr>
        <p:blipFill>
          <a:blip r:embed="rId1"/>
          <a:srcRect l="25030" t="11365" r="23866" b="17046"/>
          <a:stretch/>
        </p:blipFill>
        <p:spPr>
          <a:xfrm>
            <a:off x="2630160" y="1762200"/>
            <a:ext cx="3458880" cy="4956840"/>
          </a:xfrm>
          <a:prstGeom prst="rect">
            <a:avLst/>
          </a:prstGeom>
          <a:ln>
            <a:noFill/>
          </a:ln>
        </p:spPr>
      </p:pic>
      <p:sp>
        <p:nvSpPr>
          <p:cNvPr id="184" name="CustomShape 2"/>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D783489E-CDFC-4F2B-A350-E00D2271B867}"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185" name="CustomShape 3"/>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595520" y="250200"/>
            <a:ext cx="8147160" cy="201672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US" sz="1800" spc="-1" strike="noStrike">
              <a:latin typeface="Arial"/>
            </a:endParaRPr>
          </a:p>
          <a:p>
            <a:pPr>
              <a:lnSpc>
                <a:spcPct val="100000"/>
              </a:lnSpc>
            </a:pPr>
            <a:r>
              <a:rPr b="0" lang="en-US" sz="2900" spc="-1" strike="noStrike">
                <a:solidFill>
                  <a:srgbClr val="000000"/>
                </a:solidFill>
                <a:latin typeface="Arial"/>
                <a:ea typeface="DejaVu Sans"/>
              </a:rPr>
              <a:t> </a:t>
            </a:r>
            <a:r>
              <a:rPr b="0" lang="en-US" sz="4000" spc="-1" strike="noStrike">
                <a:solidFill>
                  <a:srgbClr val="000000"/>
                </a:solidFill>
                <a:latin typeface="Arial"/>
                <a:ea typeface="DejaVu Sans"/>
              </a:rPr>
              <a:t>Operations of the Computer:</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2900" spc="-1" strike="noStrike">
                <a:solidFill>
                  <a:srgbClr val="000000"/>
                </a:solidFill>
                <a:latin typeface="Arial"/>
                <a:ea typeface="DejaVu Sans"/>
              </a:rPr>
              <a:t>1.Data movement  </a:t>
            </a:r>
            <a:endParaRPr b="0" lang="en-US" sz="2900" spc="-1" strike="noStrike">
              <a:latin typeface="Arial"/>
            </a:endParaRPr>
          </a:p>
          <a:p>
            <a:pPr>
              <a:lnSpc>
                <a:spcPct val="100000"/>
              </a:lnSpc>
            </a:pPr>
            <a:r>
              <a:rPr b="0" lang="en-US" sz="2900" spc="-1" strike="noStrike">
                <a:solidFill>
                  <a:srgbClr val="000000"/>
                </a:solidFill>
                <a:latin typeface="Arial"/>
                <a:ea typeface="DejaVu Sans"/>
              </a:rPr>
              <a:t>           </a:t>
            </a:r>
            <a:r>
              <a:rPr b="0" lang="en-US" sz="2900" spc="-1" strike="noStrike">
                <a:solidFill>
                  <a:srgbClr val="000000"/>
                </a:solidFill>
                <a:latin typeface="Arial"/>
                <a:ea typeface="DejaVu Sans"/>
              </a:rPr>
              <a:t>eg . </a:t>
            </a:r>
            <a:r>
              <a:rPr b="0" lang="en-US" sz="2500" spc="-1" strike="noStrike">
                <a:solidFill>
                  <a:srgbClr val="000000"/>
                </a:solidFill>
                <a:latin typeface="Arial"/>
                <a:ea typeface="DejaVu Sans"/>
              </a:rPr>
              <a:t>Keyboard to Screen</a:t>
            </a:r>
            <a:r>
              <a:rPr b="0" lang="en-US" sz="2000" spc="-1" strike="noStrike">
                <a:solidFill>
                  <a:srgbClr val="000000"/>
                </a:solidFill>
                <a:latin typeface="Arial"/>
                <a:ea typeface="DejaVu Sans"/>
              </a:rPr>
              <a:t> </a:t>
            </a:r>
            <a:endParaRPr b="0" lang="en-US" sz="2000" spc="-1" strike="noStrike">
              <a:latin typeface="Arial"/>
            </a:endParaRPr>
          </a:p>
          <a:p>
            <a:pPr marL="216000" indent="-215640" algn="ctr">
              <a:lnSpc>
                <a:spcPct val="100000"/>
              </a:lnSpc>
              <a:buClr>
                <a:srgbClr val="000000"/>
              </a:buClr>
              <a:buSzPct val="45000"/>
              <a:buFont typeface="Wingdings" charset="2"/>
              <a:buChar char=""/>
            </a:pPr>
            <a:r>
              <a:rPr b="0" lang="en-US" sz="2000" spc="-1" strike="noStrike">
                <a:solidFill>
                  <a:srgbClr val="000000"/>
                </a:solidFill>
                <a:latin typeface="Arial"/>
                <a:ea typeface="DejaVu Sans"/>
              </a:rPr>
              <a:t> </a:t>
            </a:r>
            <a:endParaRPr b="0" lang="en-US" sz="2000" spc="-1" strike="noStrike">
              <a:latin typeface="Arial"/>
            </a:endParaRPr>
          </a:p>
        </p:txBody>
      </p:sp>
      <p:pic>
        <p:nvPicPr>
          <p:cNvPr id="187" name="Picture 4" descr=""/>
          <p:cNvPicPr/>
          <p:nvPr/>
        </p:nvPicPr>
        <p:blipFill>
          <a:blip r:embed="rId1"/>
          <a:srcRect l="8833" t="6468" r="54850" b="58244"/>
          <a:stretch/>
        </p:blipFill>
        <p:spPr>
          <a:xfrm>
            <a:off x="2630160" y="2687760"/>
            <a:ext cx="3458880" cy="4871520"/>
          </a:xfrm>
          <a:prstGeom prst="rect">
            <a:avLst/>
          </a:prstGeom>
          <a:ln>
            <a:noFill/>
          </a:ln>
        </p:spPr>
      </p:pic>
      <p:sp>
        <p:nvSpPr>
          <p:cNvPr id="188" name="CustomShape 2"/>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8421725E-C061-4864-A252-6F6FC2CB76BA}"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189" name="CustomShape 3"/>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512000" y="167760"/>
            <a:ext cx="6729840" cy="25192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4000" spc="-1" strike="noStrike">
                <a:solidFill>
                  <a:srgbClr val="000000"/>
                </a:solidFill>
                <a:latin typeface="Arial"/>
                <a:ea typeface="DejaVu Sans"/>
              </a:rPr>
              <a:t>2. Storage </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1800" spc="-1" strike="noStrike">
                <a:solidFill>
                  <a:srgbClr val="000000"/>
                </a:solidFill>
                <a:latin typeface="Arial"/>
                <a:ea typeface="DejaVu Sans"/>
              </a:rPr>
              <a:t>         </a:t>
            </a:r>
            <a:r>
              <a:rPr b="0" lang="en-US" sz="2400" spc="-1" strike="noStrike">
                <a:solidFill>
                  <a:srgbClr val="000000"/>
                </a:solidFill>
                <a:latin typeface="Arial"/>
                <a:ea typeface="DejaVu Sans"/>
              </a:rPr>
              <a:t>e.g. </a:t>
            </a:r>
            <a:r>
              <a:rPr b="0" lang="en-US" sz="3200" spc="-1" strike="noStrike">
                <a:solidFill>
                  <a:srgbClr val="000000"/>
                </a:solidFill>
                <a:latin typeface="Arial"/>
                <a:ea typeface="DejaVu Sans"/>
              </a:rPr>
              <a:t>Internet download to disk</a:t>
            </a:r>
            <a:endParaRPr b="0" lang="en-US" sz="3200" spc="-1" strike="noStrike">
              <a:latin typeface="Arial"/>
            </a:endParaRPr>
          </a:p>
          <a:p>
            <a:pPr algn="ctr">
              <a:lnSpc>
                <a:spcPct val="100000"/>
              </a:lnSpc>
            </a:pPr>
            <a:endParaRPr b="0" lang="en-US" sz="3200" spc="-1" strike="noStrike">
              <a:latin typeface="Arial"/>
            </a:endParaRPr>
          </a:p>
        </p:txBody>
      </p:sp>
      <p:pic>
        <p:nvPicPr>
          <p:cNvPr id="191" name="Picture 4" descr=""/>
          <p:cNvPicPr/>
          <p:nvPr/>
        </p:nvPicPr>
        <p:blipFill>
          <a:blip r:embed="rId1"/>
          <a:srcRect l="54971" t="6207" r="9696" b="58512"/>
          <a:stretch/>
        </p:blipFill>
        <p:spPr>
          <a:xfrm>
            <a:off x="2630160" y="2687760"/>
            <a:ext cx="3458880" cy="4031280"/>
          </a:xfrm>
          <a:prstGeom prst="rect">
            <a:avLst/>
          </a:prstGeom>
          <a:ln>
            <a:noFill/>
          </a:ln>
        </p:spPr>
      </p:pic>
      <p:sp>
        <p:nvSpPr>
          <p:cNvPr id="192" name="CustomShape 2"/>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2CCBFBF0-8A15-40C4-8688-0F59584C06F2}"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193" name="CustomShape 3"/>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511280" y="504000"/>
            <a:ext cx="8315280" cy="243504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2900" spc="-1" strike="noStrike">
                <a:solidFill>
                  <a:srgbClr val="000000"/>
                </a:solidFill>
                <a:latin typeface="Arial"/>
                <a:ea typeface="DejaVu Sans"/>
              </a:rPr>
              <a:t>Processing from/to storage</a:t>
            </a:r>
            <a:endParaRPr b="0" lang="en-US" sz="2900" spc="-1" strike="noStrike">
              <a:latin typeface="Arial"/>
            </a:endParaRPr>
          </a:p>
          <a:p>
            <a:pPr>
              <a:lnSpc>
                <a:spcPct val="100000"/>
              </a:lnSpc>
            </a:pPr>
            <a:endParaRPr b="0" lang="en-US" sz="2900" spc="-1" strike="noStrike">
              <a:latin typeface="Arial"/>
            </a:endParaRPr>
          </a:p>
          <a:p>
            <a:pPr>
              <a:lnSpc>
                <a:spcPct val="100000"/>
              </a:lnSpc>
            </a:pPr>
            <a:r>
              <a:rPr b="0" lang="en-US" sz="2900" spc="-1" strike="noStrike">
                <a:solidFill>
                  <a:srgbClr val="000000"/>
                </a:solidFill>
                <a:latin typeface="Arial"/>
                <a:ea typeface="DejaVu Sans"/>
              </a:rPr>
              <a:t>       </a:t>
            </a:r>
            <a:r>
              <a:rPr b="0" lang="en-US" sz="2900" spc="-1" strike="noStrike">
                <a:solidFill>
                  <a:srgbClr val="000000"/>
                </a:solidFill>
                <a:latin typeface="Arial"/>
                <a:ea typeface="DejaVu Sans"/>
              </a:rPr>
              <a:t>e.g. updating bank statement</a:t>
            </a:r>
            <a:endParaRPr b="0" lang="en-US" sz="2900" spc="-1" strike="noStrike">
              <a:latin typeface="Arial"/>
            </a:endParaRPr>
          </a:p>
          <a:p>
            <a:pPr>
              <a:lnSpc>
                <a:spcPct val="100000"/>
              </a:lnSpc>
            </a:pPr>
            <a:r>
              <a:rPr b="0" lang="en-US" sz="2500" spc="-1" strike="noStrike">
                <a:solidFill>
                  <a:srgbClr val="000000"/>
                </a:solidFill>
                <a:latin typeface="Arial"/>
                <a:ea typeface="DejaVu Sans"/>
              </a:rPr>
              <a:t>Data is either in storage or en route between storage and the external environment.</a:t>
            </a:r>
            <a:endParaRPr b="0" lang="en-US" sz="2500" spc="-1" strike="noStrike">
              <a:latin typeface="Arial"/>
            </a:endParaRPr>
          </a:p>
          <a:p>
            <a:pPr>
              <a:lnSpc>
                <a:spcPct val="100000"/>
              </a:lnSpc>
            </a:pPr>
            <a:endParaRPr b="0" lang="en-US" sz="2500" spc="-1" strike="noStrike">
              <a:latin typeface="Arial"/>
            </a:endParaRPr>
          </a:p>
          <a:p>
            <a:pPr algn="ctr">
              <a:lnSpc>
                <a:spcPct val="100000"/>
              </a:lnSpc>
            </a:pPr>
            <a:endParaRPr b="0" lang="en-US" sz="2500" spc="-1" strike="noStrike">
              <a:latin typeface="Arial"/>
            </a:endParaRPr>
          </a:p>
        </p:txBody>
      </p:sp>
      <p:pic>
        <p:nvPicPr>
          <p:cNvPr id="195" name="Picture 4" descr=""/>
          <p:cNvPicPr/>
          <p:nvPr/>
        </p:nvPicPr>
        <p:blipFill>
          <a:blip r:embed="rId1"/>
          <a:srcRect l="8773" t="50004" r="52949" b="13638"/>
          <a:stretch/>
        </p:blipFill>
        <p:spPr>
          <a:xfrm>
            <a:off x="3191760" y="3528000"/>
            <a:ext cx="3458880" cy="4031280"/>
          </a:xfrm>
          <a:prstGeom prst="rect">
            <a:avLst/>
          </a:prstGeom>
          <a:ln>
            <a:noFill/>
          </a:ln>
        </p:spPr>
      </p:pic>
      <p:sp>
        <p:nvSpPr>
          <p:cNvPr id="196" name="CustomShape 2"/>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D0CFC57A-AFDD-4F55-B3E4-87F0A3318509}"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197" name="CustomShape 3"/>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259280" y="1091880"/>
            <a:ext cx="7223040" cy="1343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2900" spc="-1" strike="noStrike">
                <a:solidFill>
                  <a:srgbClr val="000000"/>
                </a:solidFill>
                <a:latin typeface="Arial"/>
                <a:ea typeface="DejaVu Sans"/>
              </a:rPr>
              <a:t>Processing from  Storage to I/O</a:t>
            </a:r>
            <a:endParaRPr b="0" lang="en-US" sz="2900" spc="-1" strike="noStrike">
              <a:latin typeface="Arial"/>
            </a:endParaRPr>
          </a:p>
          <a:p>
            <a:pPr>
              <a:lnSpc>
                <a:spcPct val="100000"/>
              </a:lnSpc>
            </a:pPr>
            <a:endParaRPr b="0" lang="en-US" sz="2900" spc="-1" strike="noStrike">
              <a:latin typeface="Arial"/>
            </a:endParaRPr>
          </a:p>
          <a:p>
            <a:pPr>
              <a:lnSpc>
                <a:spcPct val="100000"/>
              </a:lnSpc>
            </a:pPr>
            <a:r>
              <a:rPr b="0" lang="en-US" sz="2900" spc="-1" strike="noStrike">
                <a:solidFill>
                  <a:srgbClr val="000000"/>
                </a:solidFill>
                <a:latin typeface="Arial"/>
                <a:ea typeface="DejaVu Sans"/>
              </a:rPr>
              <a:t>           </a:t>
            </a:r>
            <a:r>
              <a:rPr b="0" lang="en-US" sz="2900" spc="-1" strike="noStrike">
                <a:solidFill>
                  <a:srgbClr val="000000"/>
                </a:solidFill>
                <a:latin typeface="Arial"/>
                <a:ea typeface="DejaVu Sans"/>
              </a:rPr>
              <a:t>e.g. printing a bank statement</a:t>
            </a:r>
            <a:endParaRPr b="0" lang="en-US" sz="2900" spc="-1" strike="noStrike">
              <a:latin typeface="Arial"/>
            </a:endParaRPr>
          </a:p>
          <a:p>
            <a:pPr>
              <a:lnSpc>
                <a:spcPct val="100000"/>
              </a:lnSpc>
            </a:pPr>
            <a:endParaRPr b="0" lang="en-US" sz="2900" spc="-1" strike="noStrike">
              <a:latin typeface="Arial"/>
            </a:endParaRPr>
          </a:p>
          <a:p>
            <a:pPr algn="ctr">
              <a:lnSpc>
                <a:spcPct val="100000"/>
              </a:lnSpc>
            </a:pPr>
            <a:endParaRPr b="0" lang="en-US" sz="2900" spc="-1" strike="noStrike">
              <a:latin typeface="Arial"/>
            </a:endParaRPr>
          </a:p>
        </p:txBody>
      </p:sp>
      <p:pic>
        <p:nvPicPr>
          <p:cNvPr id="199" name="Picture 4" descr=""/>
          <p:cNvPicPr/>
          <p:nvPr/>
        </p:nvPicPr>
        <p:blipFill>
          <a:blip r:embed="rId1"/>
          <a:srcRect l="54911" t="50004" r="7790" b="13638"/>
          <a:stretch/>
        </p:blipFill>
        <p:spPr>
          <a:xfrm>
            <a:off x="2630160" y="2603880"/>
            <a:ext cx="3458880" cy="4115160"/>
          </a:xfrm>
          <a:prstGeom prst="rect">
            <a:avLst/>
          </a:prstGeom>
          <a:ln>
            <a:noFill/>
          </a:ln>
        </p:spPr>
      </p:pic>
      <p:sp>
        <p:nvSpPr>
          <p:cNvPr id="200" name="CustomShape 2"/>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469F47BB-4F4E-46B3-85E4-79E7EFADA504}"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201" name="CustomShape 3"/>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1" lang="en-US" sz="3900" spc="-1" strike="noStrike">
                <a:solidFill>
                  <a:srgbClr val="000000"/>
                </a:solidFill>
                <a:latin typeface="Arial"/>
                <a:ea typeface="DejaVu Sans"/>
              </a:rPr>
              <a:t>Structural components of the computer</a:t>
            </a:r>
            <a:endParaRPr b="0" lang="en-US" sz="3900" spc="-1" strike="noStrike">
              <a:latin typeface="Arial"/>
            </a:endParaRPr>
          </a:p>
        </p:txBody>
      </p:sp>
      <p:sp>
        <p:nvSpPr>
          <p:cNvPr id="203" name="CustomShape 2"/>
          <p:cNvSpPr/>
          <p:nvPr/>
        </p:nvSpPr>
        <p:spPr>
          <a:xfrm>
            <a:off x="1427760" y="1761840"/>
            <a:ext cx="8231400" cy="52088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The computer is an entity that interacts in some fashion with its external environment. In general, all of its linkages to the external environment can be classified as peripheral devices or communication lines. We will have something to say about both types of linkages</a:t>
            </a:r>
            <a:endParaRPr b="0" lang="en-US" sz="3200" spc="-1" strike="noStrike">
              <a:latin typeface="Arial"/>
            </a:endParaRPr>
          </a:p>
        </p:txBody>
      </p:sp>
      <p:sp>
        <p:nvSpPr>
          <p:cNvPr id="204" name="CustomShape 3"/>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7C5FA224-C738-4849-89A2-818706C97275}"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205" name="CustomShape 4"/>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1" lang="en-US" sz="3900" spc="-1" strike="noStrike">
                <a:solidFill>
                  <a:srgbClr val="000000"/>
                </a:solidFill>
                <a:latin typeface="Arial"/>
                <a:ea typeface="DejaVu Sans"/>
              </a:rPr>
              <a:t>Structural components of the computer</a:t>
            </a:r>
            <a:endParaRPr b="0" lang="en-US" sz="3900" spc="-1" strike="noStrike">
              <a:latin typeface="Arial"/>
            </a:endParaRPr>
          </a:p>
        </p:txBody>
      </p:sp>
      <p:sp>
        <p:nvSpPr>
          <p:cNvPr id="207" name="CustomShape 2"/>
          <p:cNvSpPr/>
          <p:nvPr/>
        </p:nvSpPr>
        <p:spPr>
          <a:xfrm>
            <a:off x="1581840" y="1931400"/>
            <a:ext cx="8266320" cy="4955400"/>
          </a:xfrm>
          <a:prstGeom prst="rect">
            <a:avLst/>
          </a:prstGeom>
          <a:noFill/>
          <a:ln>
            <a:noFill/>
          </a:ln>
        </p:spPr>
        <p:style>
          <a:lnRef idx="0"/>
          <a:fillRef idx="0"/>
          <a:effectRef idx="0"/>
          <a:fontRef idx="minor"/>
        </p:style>
        <p:txBody>
          <a:bodyPr lIns="90000" rIns="90000" tIns="45000" bIns="45000"/>
          <a:p>
            <a:pPr marL="216000" indent="-215640">
              <a:lnSpc>
                <a:spcPct val="90000"/>
              </a:lnSpc>
              <a:buClr>
                <a:srgbClr val="000000"/>
              </a:buClr>
              <a:buSzPct val="45000"/>
              <a:buFont typeface="Wingdings" charset="2"/>
              <a:buChar char=""/>
            </a:pPr>
            <a:r>
              <a:rPr b="1" lang="en-US" sz="3200" spc="-1" strike="noStrike">
                <a:solidFill>
                  <a:srgbClr val="000000"/>
                </a:solidFill>
                <a:latin typeface="Arial"/>
                <a:ea typeface="DejaVu Sans"/>
              </a:rPr>
              <a:t>CPU.</a:t>
            </a:r>
            <a:endParaRPr b="0" lang="en-US" sz="3200" spc="-1" strike="noStrike">
              <a:latin typeface="Arial"/>
            </a:endParaRPr>
          </a:p>
          <a:p>
            <a:pPr>
              <a:lnSpc>
                <a:spcPct val="90000"/>
              </a:lnSpc>
            </a:pPr>
            <a:r>
              <a:rPr b="1" lang="en-US" sz="3200" spc="-1" strike="noStrike">
                <a:solidFill>
                  <a:srgbClr val="000000"/>
                </a:solidFill>
                <a:latin typeface="Arial"/>
                <a:ea typeface="DejaVu Sans"/>
              </a:rPr>
              <a:t>   </a:t>
            </a:r>
            <a:r>
              <a:rPr b="0" lang="en-US" sz="3200" spc="-1" strike="noStrike">
                <a:solidFill>
                  <a:srgbClr val="000000"/>
                </a:solidFill>
                <a:latin typeface="Arial"/>
                <a:ea typeface="DejaVu Sans"/>
              </a:rPr>
              <a:t>Controls the operation of the computer and performs its data processing functions. Often simply referred to as processor</a:t>
            </a:r>
            <a:endParaRPr b="0" lang="en-US" sz="3200" spc="-1" strike="noStrike">
              <a:latin typeface="Arial"/>
            </a:endParaRPr>
          </a:p>
          <a:p>
            <a:pPr marL="216000" indent="-215640">
              <a:lnSpc>
                <a:spcPct val="90000"/>
              </a:lnSpc>
              <a:buClr>
                <a:srgbClr val="000000"/>
              </a:buClr>
              <a:buSzPct val="45000"/>
              <a:buFont typeface="Wingdings" charset="2"/>
              <a:buChar char=""/>
            </a:pPr>
            <a:r>
              <a:rPr b="1" lang="en-US" sz="3200" spc="-1" strike="noStrike">
                <a:solidFill>
                  <a:srgbClr val="000000"/>
                </a:solidFill>
                <a:latin typeface="Arial"/>
                <a:ea typeface="DejaVu Sans"/>
              </a:rPr>
              <a:t>Main Memory</a:t>
            </a:r>
            <a:endParaRPr b="0" lang="en-US" sz="3200" spc="-1" strike="noStrike">
              <a:latin typeface="Arial"/>
            </a:endParaRPr>
          </a:p>
          <a:p>
            <a:pPr lvl="1" marL="432000" indent="-215640">
              <a:lnSpc>
                <a:spcPct val="90000"/>
              </a:lnSpc>
              <a:buClr>
                <a:srgbClr val="000000"/>
              </a:buClr>
              <a:buSzPct val="75000"/>
              <a:buFont typeface="Wingdings" charset="2"/>
              <a:buChar char=""/>
            </a:pPr>
            <a:r>
              <a:rPr b="0" lang="en-US" sz="3200" spc="-1" strike="noStrike">
                <a:solidFill>
                  <a:srgbClr val="000000"/>
                </a:solidFill>
                <a:latin typeface="Arial"/>
                <a:ea typeface="DejaVu Sans"/>
              </a:rPr>
              <a:t>Stores data </a:t>
            </a:r>
            <a:r>
              <a:rPr b="0" lang="en-US" sz="3600" spc="-1" strike="noStrike">
                <a:solidFill>
                  <a:srgbClr val="000000"/>
                </a:solidFill>
                <a:latin typeface="Arial"/>
                <a:ea typeface="DejaVu Sans"/>
              </a:rPr>
              <a:t>Temporary during execution</a:t>
            </a:r>
            <a:endParaRPr b="0" lang="en-US" sz="3600" spc="-1" strike="noStrike">
              <a:latin typeface="Arial"/>
            </a:endParaRPr>
          </a:p>
        </p:txBody>
      </p:sp>
      <p:sp>
        <p:nvSpPr>
          <p:cNvPr id="208" name="CustomShape 3"/>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
        <p:nvSpPr>
          <p:cNvPr id="209" name="CustomShape 4"/>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3893819D-915C-40EC-B4F3-07BF5E9BE612}" type="slidenum">
              <a:rPr b="0" lang="en-US" sz="1200" spc="-1" strike="noStrike">
                <a:solidFill>
                  <a:srgbClr val="b5a788"/>
                </a:solidFill>
                <a:latin typeface="Arial"/>
                <a:ea typeface="DejaVu Sans"/>
              </a:rPr>
              <a:t>&lt;number&gt;</a:t>
            </a:fld>
            <a:endParaRPr b="0" lang="en-US" sz="12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5000" bIns="45000" anchor="ctr"/>
          <a:p>
            <a:pPr marL="216000" indent="-215640" algn="ctr">
              <a:lnSpc>
                <a:spcPct val="100000"/>
              </a:lnSpc>
              <a:buClr>
                <a:srgbClr val="000000"/>
              </a:buClr>
              <a:buSzPct val="45000"/>
              <a:buFont typeface="Wingdings" charset="2"/>
              <a:buChar char=""/>
            </a:pPr>
            <a:r>
              <a:rPr b="1" lang="en-US" sz="3500" spc="-1" strike="noStrike">
                <a:solidFill>
                  <a:srgbClr val="000000"/>
                </a:solidFill>
                <a:latin typeface="Arial"/>
                <a:ea typeface="DejaVu Sans"/>
              </a:rPr>
              <a:t>Structural components of the computer</a:t>
            </a:r>
            <a:endParaRPr b="0" lang="en-US" sz="3500" spc="-1" strike="noStrike">
              <a:latin typeface="Arial"/>
            </a:endParaRPr>
          </a:p>
        </p:txBody>
      </p:sp>
      <p:sp>
        <p:nvSpPr>
          <p:cNvPr id="211" name="CustomShape 2"/>
          <p:cNvSpPr/>
          <p:nvPr/>
        </p:nvSpPr>
        <p:spPr>
          <a:xfrm>
            <a:off x="1581840" y="1595520"/>
            <a:ext cx="8266320" cy="5291280"/>
          </a:xfrm>
          <a:prstGeom prst="rect">
            <a:avLst/>
          </a:prstGeom>
          <a:noFill/>
          <a:ln>
            <a:noFill/>
          </a:ln>
        </p:spPr>
        <p:style>
          <a:lnRef idx="0"/>
          <a:fillRef idx="0"/>
          <a:effectRef idx="0"/>
          <a:fontRef idx="minor"/>
        </p:style>
        <p:txBody>
          <a:bodyPr lIns="90000" rIns="90000" tIns="45000" bIns="45000"/>
          <a:p>
            <a:pPr marL="216000" indent="-215640">
              <a:lnSpc>
                <a:spcPct val="90000"/>
              </a:lnSpc>
              <a:buClr>
                <a:srgbClr val="000000"/>
              </a:buClr>
              <a:buSzPct val="45000"/>
              <a:buFont typeface="Wingdings" charset="2"/>
              <a:buChar char=""/>
            </a:pPr>
            <a:r>
              <a:rPr b="1" lang="en-US" sz="3200" spc="-1" strike="noStrike">
                <a:solidFill>
                  <a:srgbClr val="000000"/>
                </a:solidFill>
                <a:latin typeface="Arial"/>
                <a:ea typeface="DejaVu Sans"/>
              </a:rPr>
              <a:t>I/O</a:t>
            </a:r>
            <a:endParaRPr b="0" lang="en-US" sz="3200" spc="-1" strike="noStrike">
              <a:latin typeface="Arial"/>
            </a:endParaRPr>
          </a:p>
          <a:p>
            <a:pPr lvl="1" marL="432000" indent="-215640">
              <a:lnSpc>
                <a:spcPct val="90000"/>
              </a:lnSpc>
              <a:buClr>
                <a:srgbClr val="000000"/>
              </a:buClr>
              <a:buSzPct val="75000"/>
              <a:buFont typeface="Wingdings" charset="2"/>
              <a:buChar char=""/>
            </a:pPr>
            <a:r>
              <a:rPr b="0" lang="en-US" sz="3200" spc="-1" strike="noStrike">
                <a:solidFill>
                  <a:srgbClr val="000000"/>
                </a:solidFill>
                <a:latin typeface="Arial"/>
                <a:ea typeface="DejaVu Sans"/>
              </a:rPr>
              <a:t>Moves data between the computer and its external environment. </a:t>
            </a:r>
            <a:endParaRPr b="0" lang="en-US" sz="3200" spc="-1" strike="noStrike">
              <a:latin typeface="Arial"/>
            </a:endParaRPr>
          </a:p>
          <a:p>
            <a:pPr lvl="2" marL="648000" indent="-215640">
              <a:lnSpc>
                <a:spcPct val="90000"/>
              </a:lnSpc>
              <a:buClr>
                <a:srgbClr val="000000"/>
              </a:buClr>
              <a:buSzPct val="45000"/>
              <a:buFont typeface="Wingdings" charset="2"/>
              <a:buChar char=""/>
            </a:pPr>
            <a:r>
              <a:rPr b="0" lang="en-US" sz="3200" spc="-1" strike="noStrike">
                <a:solidFill>
                  <a:srgbClr val="000000"/>
                </a:solidFill>
                <a:latin typeface="Arial"/>
                <a:ea typeface="DejaVu Sans"/>
              </a:rPr>
              <a:t>Between comp &amp; External environment (peripherals)</a:t>
            </a:r>
            <a:endParaRPr b="0" lang="en-US" sz="3200" spc="-1" strike="noStrike">
              <a:latin typeface="Arial"/>
            </a:endParaRPr>
          </a:p>
          <a:p>
            <a:pPr lvl="2" marL="648000" indent="-215640">
              <a:lnSpc>
                <a:spcPct val="90000"/>
              </a:lnSpc>
              <a:buClr>
                <a:srgbClr val="000000"/>
              </a:buClr>
              <a:buSzPct val="45000"/>
              <a:buFont typeface="Wingdings" charset="2"/>
              <a:buChar char=""/>
            </a:pPr>
            <a:r>
              <a:rPr b="0" lang="en-US" sz="3200" spc="-1" strike="noStrike">
                <a:solidFill>
                  <a:srgbClr val="000000"/>
                </a:solidFill>
                <a:latin typeface="Arial"/>
                <a:ea typeface="DejaVu Sans"/>
              </a:rPr>
              <a:t>If distances are long – </a:t>
            </a:r>
            <a:r>
              <a:rPr b="0" i="1" lang="en-US" sz="3200" spc="-1" strike="noStrike">
                <a:solidFill>
                  <a:srgbClr val="000000"/>
                </a:solidFill>
                <a:latin typeface="Arial"/>
                <a:ea typeface="DejaVu Sans"/>
              </a:rPr>
              <a:t>Communication</a:t>
            </a:r>
            <a:endParaRPr b="0" lang="en-US" sz="3200" spc="-1" strike="noStrike">
              <a:latin typeface="Arial"/>
            </a:endParaRPr>
          </a:p>
          <a:p>
            <a:pPr marL="216000" indent="-215640">
              <a:lnSpc>
                <a:spcPct val="90000"/>
              </a:lnSpc>
              <a:buClr>
                <a:srgbClr val="000000"/>
              </a:buClr>
              <a:buSzPct val="45000"/>
              <a:buFont typeface="Wingdings" charset="2"/>
              <a:buChar char=""/>
            </a:pPr>
            <a:r>
              <a:rPr b="1" lang="en-US" sz="3200" spc="-1" strike="noStrike">
                <a:solidFill>
                  <a:srgbClr val="000000"/>
                </a:solidFill>
                <a:latin typeface="Arial"/>
                <a:ea typeface="DejaVu Sans"/>
              </a:rPr>
              <a:t>System interconnections </a:t>
            </a:r>
            <a:endParaRPr b="0" lang="en-US" sz="3200" spc="-1" strike="noStrike">
              <a:latin typeface="Arial"/>
            </a:endParaRPr>
          </a:p>
          <a:p>
            <a:pPr lvl="1" marL="432000" indent="-215640">
              <a:lnSpc>
                <a:spcPct val="90000"/>
              </a:lnSpc>
              <a:buClr>
                <a:srgbClr val="000000"/>
              </a:buClr>
              <a:buSzPct val="75000"/>
              <a:buFont typeface="Wingdings" charset="2"/>
              <a:buChar char=""/>
            </a:pPr>
            <a:r>
              <a:rPr b="0" lang="en-US" sz="3200" spc="-1" strike="noStrike">
                <a:solidFill>
                  <a:srgbClr val="000000"/>
                </a:solidFill>
                <a:latin typeface="Arial"/>
                <a:ea typeface="DejaVu Sans"/>
              </a:rPr>
              <a:t>Provide communication between CPU, Main Memory &amp; I/O.</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Grading Policy</a:t>
            </a:r>
            <a:endParaRPr b="0" lang="en-US" sz="4400" spc="-1" strike="noStrike">
              <a:latin typeface="Arial"/>
            </a:endParaRPr>
          </a:p>
        </p:txBody>
      </p:sp>
      <p:sp>
        <p:nvSpPr>
          <p:cNvPr id="12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000000"/>
                </a:solidFill>
                <a:latin typeface="Arial"/>
                <a:ea typeface="DejaVu Sans"/>
              </a:rPr>
              <a:t>In order to receive a passing grade for this course, a student should attain greater than 35% (17.5) of the entire coursework and must attain a passing grade of greater than 35% in the final exam. </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DejaVu Sans"/>
              </a:rPr>
              <a:t>The overall grade (Coursework + Exam) however should be greater than 50% for one to pass</a:t>
            </a:r>
            <a:endParaRPr b="0" lang="en-US"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Structure.    Top Level Structure </a:t>
            </a:r>
            <a:endParaRPr b="0" lang="en-US" sz="4400" spc="-1" strike="noStrike">
              <a:latin typeface="Arial"/>
            </a:endParaRPr>
          </a:p>
        </p:txBody>
      </p:sp>
      <p:pic>
        <p:nvPicPr>
          <p:cNvPr id="213" name="Picture 20" descr=""/>
          <p:cNvPicPr/>
          <p:nvPr/>
        </p:nvPicPr>
        <p:blipFill>
          <a:blip r:embed="rId1"/>
          <a:stretch/>
        </p:blipFill>
        <p:spPr>
          <a:xfrm>
            <a:off x="1931760" y="1595880"/>
            <a:ext cx="7643520" cy="5375160"/>
          </a:xfrm>
          <a:prstGeom prst="rect">
            <a:avLst/>
          </a:prstGeom>
          <a:ln>
            <a:noFill/>
          </a:ln>
        </p:spPr>
      </p:pic>
      <p:sp>
        <p:nvSpPr>
          <p:cNvPr id="214" name="CustomShape 2"/>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9A0E0CA0-2B26-4B82-ACC6-EE3BEB5743CA}"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215" name="CustomShape 3"/>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1581840" y="302400"/>
            <a:ext cx="8266320" cy="1259280"/>
          </a:xfrm>
          <a:prstGeom prst="rect">
            <a:avLst/>
          </a:prstGeom>
          <a:noFill/>
          <a:ln>
            <a:noFill/>
          </a:ln>
        </p:spPr>
        <p:style>
          <a:lnRef idx="0"/>
          <a:fillRef idx="0"/>
          <a:effectRef idx="0"/>
          <a:fontRef idx="minor"/>
        </p:style>
        <p:txBody>
          <a:bodyPr lIns="90000" rIns="90000" tIns="46800" bIns="46800" anchor="ctr"/>
          <a:p>
            <a:pPr marL="216000" indent="-215640" algn="ctr">
              <a:lnSpc>
                <a:spcPct val="100000"/>
              </a:lnSpc>
              <a:buClr>
                <a:srgbClr val="000000"/>
              </a:buClr>
              <a:buSzPct val="45000"/>
              <a:buFont typeface="Wingdings" charset="2"/>
              <a:buChar char=""/>
            </a:pPr>
            <a:r>
              <a:rPr b="0" lang="en-US" sz="4400" spc="-1" strike="noStrike">
                <a:solidFill>
                  <a:srgbClr val="000000"/>
                </a:solidFill>
                <a:latin typeface="Arial"/>
                <a:ea typeface="DejaVu Sans"/>
              </a:rPr>
              <a:t>Structure . The CPU</a:t>
            </a:r>
            <a:endParaRPr b="0" lang="en-US" sz="4400" spc="-1" strike="noStrike">
              <a:latin typeface="Arial"/>
            </a:endParaRPr>
          </a:p>
        </p:txBody>
      </p:sp>
      <p:pic>
        <p:nvPicPr>
          <p:cNvPr id="217" name="Picture 2" descr=""/>
          <p:cNvPicPr/>
          <p:nvPr/>
        </p:nvPicPr>
        <p:blipFill>
          <a:blip r:embed="rId1"/>
          <a:stretch/>
        </p:blipFill>
        <p:spPr>
          <a:xfrm>
            <a:off x="1343880" y="1931760"/>
            <a:ext cx="8483040" cy="4871520"/>
          </a:xfrm>
          <a:prstGeom prst="rect">
            <a:avLst/>
          </a:prstGeom>
          <a:ln>
            <a:noFill/>
          </a:ln>
        </p:spPr>
      </p:pic>
      <p:sp>
        <p:nvSpPr>
          <p:cNvPr id="218" name="CustomShape 2"/>
          <p:cNvSpPr/>
          <p:nvPr/>
        </p:nvSpPr>
        <p:spPr>
          <a:xfrm>
            <a:off x="9495360" y="6950520"/>
            <a:ext cx="503280" cy="524160"/>
          </a:xfrm>
          <a:prstGeom prst="rect">
            <a:avLst/>
          </a:prstGeom>
          <a:noFill/>
          <a:ln>
            <a:noFill/>
          </a:ln>
        </p:spPr>
        <p:style>
          <a:lnRef idx="0"/>
          <a:fillRef idx="0"/>
          <a:effectRef idx="0"/>
          <a:fontRef idx="minor"/>
        </p:style>
        <p:txBody>
          <a:bodyPr lIns="90000" rIns="90000" tIns="46800" bIns="46800" anchor="b"/>
          <a:p>
            <a:pPr algn="ctr">
              <a:lnSpc>
                <a:spcPct val="100000"/>
              </a:lnSpc>
            </a:pPr>
            <a:fld id="{7953ACFE-CB3D-428D-918A-E0139756B558}" type="slidenum">
              <a:rPr b="0" lang="en-US" sz="1200" spc="-1" strike="noStrike">
                <a:solidFill>
                  <a:srgbClr val="b5a788"/>
                </a:solidFill>
                <a:latin typeface="Arial"/>
                <a:ea typeface="DejaVu Sans"/>
              </a:rPr>
              <a:t>&lt;number&gt;</a:t>
            </a:fld>
            <a:endParaRPr b="0" lang="en-US" sz="1200" spc="-1" strike="noStrike">
              <a:latin typeface="Arial"/>
            </a:endParaRPr>
          </a:p>
        </p:txBody>
      </p:sp>
      <p:sp>
        <p:nvSpPr>
          <p:cNvPr id="219" name="CustomShape 3"/>
          <p:cNvSpPr/>
          <p:nvPr/>
        </p:nvSpPr>
        <p:spPr>
          <a:xfrm>
            <a:off x="6299640" y="6950520"/>
            <a:ext cx="3191400" cy="524160"/>
          </a:xfrm>
          <a:prstGeom prst="rect">
            <a:avLst/>
          </a:prstGeom>
          <a:noFill/>
          <a:ln>
            <a:noFill/>
          </a:ln>
        </p:spPr>
        <p:style>
          <a:lnRef idx="0"/>
          <a:fillRef idx="0"/>
          <a:effectRef idx="0"/>
          <a:fontRef idx="minor"/>
        </p:style>
        <p:txBody>
          <a:bodyPr lIns="90000" rIns="90000" tIns="46800" bIns="46800" anchor="b"/>
          <a:p>
            <a:pPr>
              <a:lnSpc>
                <a:spcPct val="100000"/>
              </a:lnSpc>
            </a:pPr>
            <a:r>
              <a:rPr b="0" lang="en-US" sz="1200" spc="-1" strike="noStrike">
                <a:solidFill>
                  <a:srgbClr val="b5a788"/>
                </a:solidFill>
                <a:latin typeface="Arial"/>
                <a:ea typeface="DejaVu Sans"/>
              </a:rPr>
              <a:t>Computer Org &amp; Arch - BScIT 1 @ UCU</a:t>
            </a:r>
            <a:endParaRPr b="0" lang="en-US" sz="12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548640" y="748800"/>
            <a:ext cx="8595360" cy="6290280"/>
          </a:xfrm>
          <a:prstGeom prst="rect">
            <a:avLst/>
          </a:prstGeom>
          <a:noFill/>
          <a:ln>
            <a:noFill/>
          </a:ln>
        </p:spPr>
        <p:txBody>
          <a:bodyPr lIns="90000" rIns="90000" tIns="45000" bIns="45000"/>
          <a:p>
            <a:r>
              <a:rPr b="0" lang="en-US" sz="1100" spc="-1" strike="noStrike">
                <a:latin typeface="Arial"/>
              </a:rPr>
              <a:t>Architecture</a:t>
            </a:r>
            <a:endParaRPr b="0" lang="en-US" sz="1100" spc="-1" strike="noStrike">
              <a:latin typeface="Arial"/>
            </a:endParaRPr>
          </a:p>
          <a:p>
            <a:r>
              <a:rPr b="0" lang="en-US" sz="1100" spc="-1" strike="noStrike">
                <a:latin typeface="Arial"/>
              </a:rPr>
              <a:t>interface between hardware and software</a:t>
            </a:r>
            <a:endParaRPr b="0" lang="en-US" sz="1100" spc="-1" strike="noStrike">
              <a:latin typeface="Arial"/>
            </a:endParaRPr>
          </a:p>
          <a:p>
            <a:r>
              <a:rPr b="0" lang="en-US" sz="1100" spc="-1" strike="noStrike">
                <a:latin typeface="Arial"/>
              </a:rPr>
              <a:t>abstract model and is programmer's view in terms of instructions,addressing modes and registers</a:t>
            </a:r>
            <a:endParaRPr b="0" lang="en-US" sz="1100" spc="-1" strike="noStrike">
              <a:latin typeface="Arial"/>
            </a:endParaRPr>
          </a:p>
          <a:p>
            <a:r>
              <a:rPr b="0" lang="en-US" sz="1100" spc="-1" strike="noStrike">
                <a:latin typeface="Arial"/>
              </a:rPr>
              <a:t>describes what computer does</a:t>
            </a:r>
            <a:endParaRPr b="0" lang="en-US" sz="1100" spc="-1" strike="noStrike">
              <a:latin typeface="Arial"/>
            </a:endParaRPr>
          </a:p>
          <a:p>
            <a:r>
              <a:rPr b="0" lang="en-US" sz="1100" spc="-1" strike="noStrike">
                <a:latin typeface="Arial"/>
              </a:rPr>
              <a:t>while designing computer system architecture is considered first</a:t>
            </a:r>
            <a:endParaRPr b="0" lang="en-US" sz="1100" spc="-1" strike="noStrike">
              <a:latin typeface="Arial"/>
            </a:endParaRPr>
          </a:p>
          <a:p>
            <a:r>
              <a:rPr b="0" lang="en-US" sz="1100" spc="-1" strike="noStrike">
                <a:latin typeface="Arial"/>
              </a:rPr>
              <a:t>it deals with high level design issues</a:t>
            </a:r>
            <a:endParaRPr b="0" lang="en-US" sz="1100" spc="-1" strike="noStrike">
              <a:latin typeface="Arial"/>
            </a:endParaRPr>
          </a:p>
          <a:p>
            <a:r>
              <a:rPr b="0" lang="en-US" sz="1100" spc="-1" strike="noStrike">
                <a:latin typeface="Arial"/>
              </a:rPr>
              <a:t>eg : is there a multiplication instruction??</a:t>
            </a:r>
            <a:endParaRPr b="0" lang="en-US" sz="1100" spc="-1" strike="noStrike">
              <a:latin typeface="Arial"/>
            </a:endParaRPr>
          </a:p>
          <a:p>
            <a:r>
              <a:rPr b="0" lang="en-US" sz="1100" spc="-1" strike="noStrike">
                <a:latin typeface="Arial"/>
              </a:rPr>
              <a:t>Organisation</a:t>
            </a:r>
            <a:endParaRPr b="0" lang="en-US" sz="1100" spc="-1" strike="noStrike">
              <a:latin typeface="Arial"/>
            </a:endParaRPr>
          </a:p>
          <a:p>
            <a:r>
              <a:rPr b="0" lang="en-US" sz="1100" spc="-1" strike="noStrike">
                <a:latin typeface="Arial"/>
              </a:rPr>
              <a:t>deals with components of connection in a system</a:t>
            </a:r>
            <a:endParaRPr b="0" lang="en-US" sz="1100" spc="-1" strike="noStrike">
              <a:latin typeface="Arial"/>
            </a:endParaRPr>
          </a:p>
          <a:p>
            <a:r>
              <a:rPr b="0" lang="en-US" sz="1100" spc="-1" strike="noStrike">
                <a:latin typeface="Arial"/>
              </a:rPr>
              <a:t>expresses the realization of architecture</a:t>
            </a:r>
            <a:endParaRPr b="0" lang="en-US" sz="1100" spc="-1" strike="noStrike">
              <a:latin typeface="Arial"/>
            </a:endParaRPr>
          </a:p>
          <a:p>
            <a:r>
              <a:rPr b="0" lang="en-US" sz="1100" spc="-1" strike="noStrike">
                <a:latin typeface="Arial"/>
              </a:rPr>
              <a:t>describes how computer does a task</a:t>
            </a:r>
            <a:endParaRPr b="0" lang="en-US" sz="1100" spc="-1" strike="noStrike">
              <a:latin typeface="Arial"/>
            </a:endParaRPr>
          </a:p>
          <a:p>
            <a:r>
              <a:rPr b="0" lang="en-US" sz="1100" spc="-1" strike="noStrike">
                <a:latin typeface="Arial"/>
              </a:rPr>
              <a:t>organization is done on the basis of architecture</a:t>
            </a:r>
            <a:endParaRPr b="0" lang="en-US" sz="1100" spc="-1" strike="noStrike">
              <a:latin typeface="Arial"/>
            </a:endParaRPr>
          </a:p>
          <a:p>
            <a:r>
              <a:rPr b="0" lang="en-US" sz="1100" spc="-1" strike="noStrike">
                <a:latin typeface="Arial"/>
              </a:rPr>
              <a:t>deals with low level design issues</a:t>
            </a:r>
            <a:endParaRPr b="0" lang="en-US" sz="1100" spc="-1" strike="noStrike">
              <a:latin typeface="Arial"/>
            </a:endParaRPr>
          </a:p>
          <a:p>
            <a:r>
              <a:rPr b="0" lang="en-US" sz="1100" spc="-1" strike="noStrike">
                <a:latin typeface="Arial"/>
              </a:rPr>
              <a:t>eg : is there a multiplication unit or is it done by repeated addition??</a:t>
            </a:r>
            <a:endParaRPr b="0" lang="en-US" sz="1100" spc="-1" strike="noStrike">
              <a:latin typeface="Arial"/>
            </a:endParaRPr>
          </a:p>
          <a:p>
            <a:endParaRPr b="0" lang="en-US" sz="11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301320"/>
            <a:ext cx="9070920" cy="10695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Course Outline</a:t>
            </a:r>
            <a:endParaRPr b="0" lang="en-US" sz="4400" spc="-1" strike="noStrike">
              <a:latin typeface="Arial"/>
            </a:endParaRPr>
          </a:p>
        </p:txBody>
      </p:sp>
      <p:sp>
        <p:nvSpPr>
          <p:cNvPr id="127" name="CustomShape 2"/>
          <p:cNvSpPr/>
          <p:nvPr/>
        </p:nvSpPr>
        <p:spPr>
          <a:xfrm>
            <a:off x="504000" y="1371600"/>
            <a:ext cx="9070920" cy="521136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2200" spc="-1" strike="noStrike">
                <a:solidFill>
                  <a:srgbClr val="000000"/>
                </a:solidFill>
                <a:latin typeface="Arial"/>
                <a:ea typeface="DejaVu Sans"/>
              </a:rPr>
              <a:t>General overview of computer organization and architecture</a:t>
            </a:r>
            <a:endParaRPr b="0" lang="en-US" sz="2200" spc="-1" strike="noStrike">
              <a:latin typeface="Arial"/>
            </a:endParaRPr>
          </a:p>
          <a:p>
            <a:pPr marL="216000" indent="-215640">
              <a:lnSpc>
                <a:spcPct val="100000"/>
              </a:lnSpc>
              <a:buClr>
                <a:srgbClr val="000000"/>
              </a:buClr>
              <a:buSzPct val="45000"/>
              <a:buFont typeface="Wingdings" charset="2"/>
              <a:buChar char=""/>
            </a:pPr>
            <a:r>
              <a:rPr b="0" lang="en-US" sz="2200" spc="-1" strike="noStrike">
                <a:solidFill>
                  <a:srgbClr val="000000"/>
                </a:solidFill>
                <a:latin typeface="Arial"/>
                <a:ea typeface="DejaVu Sans"/>
              </a:rPr>
              <a:t>Brief history of computer performance</a:t>
            </a:r>
            <a:endParaRPr b="0" lang="en-US" sz="2200" spc="-1" strike="noStrike">
              <a:latin typeface="Arial"/>
            </a:endParaRPr>
          </a:p>
          <a:p>
            <a:pPr marL="216000" indent="-215640">
              <a:lnSpc>
                <a:spcPct val="100000"/>
              </a:lnSpc>
              <a:buClr>
                <a:srgbClr val="000000"/>
              </a:buClr>
              <a:buSzPct val="45000"/>
              <a:buFont typeface="Wingdings" charset="2"/>
              <a:buChar char=""/>
            </a:pPr>
            <a:r>
              <a:rPr b="0" lang="en-US" sz="2200" spc="-1" strike="noStrike">
                <a:solidFill>
                  <a:srgbClr val="000000"/>
                </a:solidFill>
                <a:latin typeface="Arial"/>
                <a:ea typeface="DejaVu Sans"/>
              </a:rPr>
              <a:t>Computer components ( Structure)</a:t>
            </a:r>
            <a:endParaRPr b="0" lang="en-US" sz="2200" spc="-1" strike="noStrike">
              <a:latin typeface="Arial"/>
            </a:endParaRPr>
          </a:p>
          <a:p>
            <a:pPr marL="216000" indent="-215640">
              <a:lnSpc>
                <a:spcPct val="100000"/>
              </a:lnSpc>
              <a:buClr>
                <a:srgbClr val="000000"/>
              </a:buClr>
              <a:buSzPct val="45000"/>
              <a:buFont typeface="Wingdings" charset="2"/>
              <a:buChar char=""/>
            </a:pPr>
            <a:r>
              <a:rPr b="0" lang="en-US" sz="2200" spc="-1" strike="noStrike">
                <a:solidFill>
                  <a:srgbClr val="000000"/>
                </a:solidFill>
                <a:latin typeface="Arial"/>
                <a:ea typeface="DejaVu Sans"/>
              </a:rPr>
              <a:t>Computer function</a:t>
            </a:r>
            <a:endParaRPr b="0" lang="en-US" sz="2200" spc="-1" strike="noStrike">
              <a:latin typeface="Arial"/>
            </a:endParaRPr>
          </a:p>
          <a:p>
            <a:pPr marL="216000" indent="-215640">
              <a:lnSpc>
                <a:spcPct val="100000"/>
              </a:lnSpc>
              <a:buClr>
                <a:srgbClr val="000000"/>
              </a:buClr>
              <a:buSzPct val="45000"/>
              <a:buFont typeface="Wingdings" charset="2"/>
              <a:buChar char=""/>
            </a:pPr>
            <a:r>
              <a:rPr b="0" lang="en-US" sz="2200" spc="-1" strike="noStrike">
                <a:solidFill>
                  <a:srgbClr val="000000"/>
                </a:solidFill>
                <a:latin typeface="Arial"/>
                <a:ea typeface="DejaVu Sans"/>
              </a:rPr>
              <a:t>Interconnection structures</a:t>
            </a:r>
            <a:endParaRPr b="0" lang="en-US" sz="2200" spc="-1" strike="noStrike">
              <a:latin typeface="Arial"/>
            </a:endParaRPr>
          </a:p>
          <a:p>
            <a:pPr marL="216000" indent="-215640">
              <a:lnSpc>
                <a:spcPct val="100000"/>
              </a:lnSpc>
              <a:buClr>
                <a:srgbClr val="000000"/>
              </a:buClr>
              <a:buSzPct val="45000"/>
              <a:buFont typeface="Wingdings" charset="2"/>
              <a:buChar char=""/>
            </a:pPr>
            <a:r>
              <a:rPr b="0" lang="en-US" sz="2200" spc="-1" strike="noStrike">
                <a:solidFill>
                  <a:srgbClr val="000000"/>
                </a:solidFill>
                <a:latin typeface="Arial"/>
                <a:ea typeface="DejaVu Sans"/>
              </a:rPr>
              <a:t>Memory</a:t>
            </a:r>
            <a:endParaRPr b="0" lang="en-US" sz="2200" spc="-1" strike="noStrike">
              <a:latin typeface="Arial"/>
            </a:endParaRPr>
          </a:p>
          <a:p>
            <a:pPr marL="216000" indent="-215640">
              <a:lnSpc>
                <a:spcPct val="100000"/>
              </a:lnSpc>
              <a:buClr>
                <a:srgbClr val="000000"/>
              </a:buClr>
              <a:buSzPct val="45000"/>
              <a:buFont typeface="Wingdings" charset="2"/>
              <a:buChar char=""/>
            </a:pPr>
            <a:r>
              <a:rPr b="0" lang="en-US" sz="2200" spc="-1" strike="noStrike">
                <a:solidFill>
                  <a:srgbClr val="000000"/>
                </a:solidFill>
                <a:latin typeface="Arial"/>
                <a:ea typeface="DejaVu Sans"/>
              </a:rPr>
              <a:t>Input /Output Module </a:t>
            </a:r>
            <a:endParaRPr b="0" lang="en-US" sz="2200" spc="-1" strike="noStrike">
              <a:latin typeface="Arial"/>
            </a:endParaRPr>
          </a:p>
          <a:p>
            <a:pPr marL="216000" indent="-215640">
              <a:lnSpc>
                <a:spcPct val="100000"/>
              </a:lnSpc>
              <a:buClr>
                <a:srgbClr val="000000"/>
              </a:buClr>
              <a:buSzPct val="45000"/>
              <a:buFont typeface="Wingdings" charset="2"/>
              <a:buChar char=""/>
            </a:pPr>
            <a:r>
              <a:rPr b="0" lang="en-US" sz="2200" spc="-1" strike="noStrike">
                <a:solidFill>
                  <a:srgbClr val="000000"/>
                </a:solidFill>
                <a:latin typeface="Arial"/>
                <a:ea typeface="DejaVu Sans"/>
              </a:rPr>
              <a:t>CPU structure and function</a:t>
            </a:r>
            <a:endParaRPr b="0" lang="en-US" sz="2200" spc="-1" strike="noStrike">
              <a:latin typeface="Arial"/>
            </a:endParaRPr>
          </a:p>
          <a:p>
            <a:pPr marL="216000" indent="-215640">
              <a:lnSpc>
                <a:spcPct val="100000"/>
              </a:lnSpc>
              <a:buClr>
                <a:srgbClr val="000000"/>
              </a:buClr>
              <a:buSzPct val="45000"/>
              <a:buFont typeface="Wingdings" charset="2"/>
              <a:buChar char=""/>
            </a:pPr>
            <a:r>
              <a:rPr b="0" lang="en-US" sz="2200" spc="-1" strike="noStrike">
                <a:solidFill>
                  <a:srgbClr val="000000"/>
                </a:solidFill>
                <a:latin typeface="Arial"/>
                <a:ea typeface="DejaVu Sans"/>
              </a:rPr>
              <a:t>Computer arithmetic</a:t>
            </a:r>
            <a:endParaRPr b="0" lang="en-US" sz="2200" spc="-1" strike="noStrike">
              <a:latin typeface="Arial"/>
            </a:endParaRPr>
          </a:p>
          <a:p>
            <a:pPr marL="216000" indent="-215640">
              <a:lnSpc>
                <a:spcPct val="100000"/>
              </a:lnSpc>
              <a:buClr>
                <a:srgbClr val="000000"/>
              </a:buClr>
              <a:buSzPct val="45000"/>
              <a:buFont typeface="Wingdings" charset="2"/>
              <a:buChar char=""/>
            </a:pPr>
            <a:r>
              <a:rPr b="0" lang="en-US" sz="2200" spc="-1" strike="noStrike">
                <a:solidFill>
                  <a:srgbClr val="000000"/>
                </a:solidFill>
                <a:latin typeface="Arial"/>
                <a:ea typeface="DejaVu Sans"/>
              </a:rPr>
              <a:t>Control unit operation</a:t>
            </a:r>
            <a:endParaRPr b="0" lang="en-US" sz="2200" spc="-1" strike="noStrike">
              <a:latin typeface="Arial"/>
            </a:endParaRPr>
          </a:p>
          <a:p>
            <a:pPr marL="216000" indent="-215640">
              <a:lnSpc>
                <a:spcPct val="100000"/>
              </a:lnSpc>
              <a:buClr>
                <a:srgbClr val="000000"/>
              </a:buClr>
              <a:buSzPct val="45000"/>
              <a:buFont typeface="Wingdings" charset="2"/>
              <a:buChar char=""/>
            </a:pPr>
            <a:r>
              <a:rPr b="0" lang="en-US" sz="2200" spc="-1" strike="noStrike">
                <a:solidFill>
                  <a:srgbClr val="000000"/>
                </a:solidFill>
                <a:latin typeface="Arial"/>
                <a:ea typeface="DejaVu Sans"/>
              </a:rPr>
              <a:t>Digital Logic</a:t>
            </a:r>
            <a:endParaRPr b="0" lang="en-US" sz="2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Reference </a:t>
            </a:r>
            <a:endParaRPr b="0" lang="en-US" sz="4400" spc="-1" strike="noStrike">
              <a:latin typeface="Arial"/>
            </a:endParaRPr>
          </a:p>
        </p:txBody>
      </p:sp>
      <p:sp>
        <p:nvSpPr>
          <p:cNvPr id="12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2400" spc="-1" strike="noStrike">
                <a:solidFill>
                  <a:srgbClr val="000000"/>
                </a:solidFill>
                <a:latin typeface="Arial"/>
                <a:ea typeface="DejaVu Sans"/>
              </a:rPr>
              <a:t>Lecture notes will be mainly derived from William Stallings book on Computer Organization and Architecture: Designing for Performance</a:t>
            </a:r>
            <a:endParaRPr b="0" lang="en-US" sz="2400" spc="-1" strike="noStrike">
              <a:latin typeface="Arial"/>
            </a:endParaRPr>
          </a:p>
          <a:p>
            <a:pPr>
              <a:lnSpc>
                <a:spcPct val="100000"/>
              </a:lnSpc>
            </a:pPr>
            <a:endParaRPr b="0" lang="en-US" sz="2400" spc="-1" strike="noStrike">
              <a:latin typeface="Arial"/>
            </a:endParaRPr>
          </a:p>
          <a:p>
            <a:pPr marL="216000" indent="-215640">
              <a:lnSpc>
                <a:spcPct val="100000"/>
              </a:lnSpc>
              <a:buClr>
                <a:srgbClr val="000000"/>
              </a:buClr>
              <a:buSzPct val="45000"/>
              <a:buFont typeface="Wingdings" charset="2"/>
              <a:buChar char=""/>
            </a:pPr>
            <a:r>
              <a:rPr b="0" lang="en-US" sz="2400" spc="-1" strike="noStrike">
                <a:solidFill>
                  <a:srgbClr val="000000"/>
                </a:solidFill>
                <a:latin typeface="Arial"/>
                <a:ea typeface="DejaVu Sans"/>
              </a:rPr>
              <a:t>David Tarnoff: Computer Organization and Design Fundamentals e-Book (Pub.www.lulu.com 2007). This is a </a:t>
            </a:r>
            <a:r>
              <a:rPr b="1" lang="en-US" sz="2400" spc="-1" strike="noStrike">
                <a:solidFill>
                  <a:srgbClr val="000000"/>
                </a:solidFill>
                <a:latin typeface="Arial"/>
                <a:ea typeface="DejaVu Sans"/>
              </a:rPr>
              <a:t>very good free e-book</a:t>
            </a:r>
            <a:r>
              <a:rPr b="0" lang="en-US" sz="2400" spc="-1" strike="noStrike">
                <a:solidFill>
                  <a:srgbClr val="000000"/>
                </a:solidFill>
                <a:latin typeface="Arial"/>
                <a:ea typeface="DejaVu Sans"/>
              </a:rPr>
              <a:t>. </a:t>
            </a:r>
            <a:endParaRPr b="0" lang="en-US" sz="2400" spc="-1" strike="noStrike">
              <a:latin typeface="Arial"/>
            </a:endParaRPr>
          </a:p>
          <a:p>
            <a:pPr>
              <a:lnSpc>
                <a:spcPct val="100000"/>
              </a:lnSpc>
            </a:pPr>
            <a:endParaRPr b="0" lang="en-US" sz="2400" spc="-1" strike="noStrike">
              <a:latin typeface="Arial"/>
            </a:endParaRPr>
          </a:p>
          <a:p>
            <a:pPr marL="216000" indent="-215640">
              <a:lnSpc>
                <a:spcPct val="100000"/>
              </a:lnSpc>
              <a:buClr>
                <a:srgbClr val="000000"/>
              </a:buClr>
              <a:buSzPct val="45000"/>
              <a:buFont typeface="Wingdings" charset="2"/>
              <a:buChar char=""/>
            </a:pPr>
            <a:r>
              <a:rPr b="0" lang="en-US" sz="2400" spc="-1" strike="noStrike">
                <a:solidFill>
                  <a:srgbClr val="000000"/>
                </a:solidFill>
                <a:latin typeface="Arial"/>
                <a:ea typeface="DejaVu Sans"/>
              </a:rPr>
              <a:t>T.C. Bartee: Computer Architecture and Logic Design (McGraw-Hill, 1991).</a:t>
            </a: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Computer Organization</a:t>
            </a:r>
            <a:endParaRPr b="0" lang="en-US" sz="4400" spc="-1" strike="noStrike">
              <a:latin typeface="Arial"/>
            </a:endParaRPr>
          </a:p>
        </p:txBody>
      </p:sp>
      <p:sp>
        <p:nvSpPr>
          <p:cNvPr id="131" name="CustomShape 2"/>
          <p:cNvSpPr/>
          <p:nvPr/>
        </p:nvSpPr>
        <p:spPr>
          <a:xfrm>
            <a:off x="365760" y="1742040"/>
            <a:ext cx="9070920" cy="438372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Formal definition:</a:t>
            </a: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Refers to the operational units and the interconnections that realize the architectural specifications of the computer.</a:t>
            </a:r>
            <a:endParaRPr b="0" lang="en-US" sz="3200" spc="-1" strike="noStrike">
              <a:latin typeface="Arial"/>
            </a:endParaRPr>
          </a:p>
          <a:p>
            <a:pPr>
              <a:lnSpc>
                <a:spcPct val="100000"/>
              </a:lnSpc>
            </a:pP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Organizational attributes include those hardware details transparent to the programmer, such as interfaces between the computer and peripheral and the memory technology used.</a:t>
            </a:r>
            <a:endParaRPr b="0" lang="en-US"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Definitions</a:t>
            </a:r>
            <a:endParaRPr b="0" lang="en-US" sz="4400" spc="-1" strike="noStrike">
              <a:latin typeface="Arial"/>
            </a:endParaRPr>
          </a:p>
        </p:txBody>
      </p:sp>
      <p:sp>
        <p:nvSpPr>
          <p:cNvPr id="13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90000"/>
              </a:lnSpc>
            </a:pPr>
            <a:r>
              <a:rPr b="1" i="1" lang="en-US" sz="3200" spc="-1" strike="noStrike">
                <a:solidFill>
                  <a:srgbClr val="000000"/>
                </a:solidFill>
                <a:latin typeface="Arial"/>
                <a:ea typeface="DejaVu Sans"/>
              </a:rPr>
              <a:t>Computer Architecture</a:t>
            </a:r>
            <a:r>
              <a:rPr b="0" lang="en-US" sz="3200" spc="-1" strike="noStrike">
                <a:solidFill>
                  <a:srgbClr val="000000"/>
                </a:solidFill>
                <a:latin typeface="Arial"/>
                <a:ea typeface="DejaVu Sans"/>
              </a:rPr>
              <a:t> refers to attributes  that have a direct impact on the logical execution of a program.</a:t>
            </a:r>
            <a:endParaRPr b="0" lang="en-US" sz="3200" spc="-1" strike="noStrike">
              <a:latin typeface="Arial"/>
            </a:endParaRPr>
          </a:p>
          <a:p>
            <a:pPr>
              <a:lnSpc>
                <a:spcPct val="90000"/>
              </a:lnSpc>
            </a:pPr>
            <a:endParaRPr b="0" lang="en-US" sz="3200" spc="-1" strike="noStrike">
              <a:latin typeface="Arial"/>
            </a:endParaRPr>
          </a:p>
          <a:p>
            <a:pPr>
              <a:lnSpc>
                <a:spcPct val="90000"/>
              </a:lnSpc>
            </a:pPr>
            <a:r>
              <a:rPr b="0" lang="en-US" sz="3200" spc="-1" strike="noStrike">
                <a:solidFill>
                  <a:srgbClr val="000000"/>
                </a:solidFill>
                <a:latin typeface="Arial"/>
                <a:ea typeface="DejaVu Sans"/>
              </a:rPr>
              <a:t>For example the logic in which numeric data and character data are represented internally in a particular operating environment.  </a:t>
            </a:r>
            <a:endParaRPr b="0" lang="en-US"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Computer organization and architecture</a:t>
            </a:r>
            <a:endParaRPr b="0" lang="en-US" sz="4400" spc="-1" strike="noStrike">
              <a:latin typeface="Arial"/>
            </a:endParaRPr>
          </a:p>
        </p:txBody>
      </p:sp>
      <p:sp>
        <p:nvSpPr>
          <p:cNvPr id="13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Computer organization is the components from which computers are built</a:t>
            </a: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In contrast computer architecture is the science of integrating those components to achieve a level of functionality and performance</a:t>
            </a: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It is as if organization examines the bricks, cement, nails and other building material</a:t>
            </a:r>
            <a:endParaRPr b="0" lang="en-US" sz="3200" spc="-1" strike="noStrike">
              <a:latin typeface="Arial"/>
            </a:endParaRPr>
          </a:p>
          <a:p>
            <a:pPr marL="216000" indent="-215640">
              <a:lnSpc>
                <a:spcPct val="100000"/>
              </a:lnSpc>
              <a:buClr>
                <a:srgbClr val="000000"/>
              </a:buClr>
              <a:buSzPct val="45000"/>
              <a:buFont typeface="Wingdings" charset="2"/>
              <a:buChar char=""/>
            </a:pPr>
            <a:r>
              <a:rPr b="0" lang="en-US" sz="3200" spc="-1" strike="noStrike">
                <a:solidFill>
                  <a:srgbClr val="000000"/>
                </a:solidFill>
                <a:latin typeface="Arial"/>
                <a:ea typeface="DejaVu Sans"/>
              </a:rPr>
              <a:t>While computer architecture looks at the design of the house </a:t>
            </a: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3900" spc="-1" strike="noStrike">
                <a:solidFill>
                  <a:srgbClr val="000000"/>
                </a:solidFill>
                <a:latin typeface="Arial"/>
                <a:ea typeface="DejaVu Sans"/>
              </a:rPr>
              <a:t>Distinction btn Arch. And Org</a:t>
            </a:r>
            <a:endParaRPr b="0" lang="en-US" sz="3900" spc="-1" strike="noStrike">
              <a:latin typeface="Arial"/>
            </a:endParaRPr>
          </a:p>
        </p:txBody>
      </p:sp>
      <p:sp>
        <p:nvSpPr>
          <p:cNvPr id="13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000000"/>
                </a:solidFill>
                <a:latin typeface="Arial"/>
                <a:ea typeface="DejaVu Sans"/>
              </a:rPr>
              <a:t>The distinction between architecture and organization has been an important one. </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DejaVu Sans"/>
              </a:rPr>
              <a:t>Many computer manufacturers offer a family of computer models all with the same architecture but with difference in organization.   And thus differing in costs .</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2020-01-16T15:33:16Z</dcterms:modified>
  <cp:revision>2</cp:revision>
  <dc:subject/>
  <dc:title/>
</cp:coreProperties>
</file>