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15.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p>
            <a:pPr algn="r"/>
            <a:fld id="{33201084-F23C-476F-81D4-75385C1E73F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756360" y="5079600"/>
            <a:ext cx="6046560" cy="4811040"/>
          </a:xfrm>
          <a:prstGeom prst="rect">
            <a:avLst/>
          </a:prstGeom>
          <a:noFill/>
          <a:ln>
            <a:noFill/>
          </a:ln>
        </p:spPr>
        <p:style>
          <a:lnRef idx="0"/>
          <a:fillRef idx="0"/>
          <a:effectRef idx="0"/>
          <a:fontRef idx="minor"/>
        </p:style>
      </p:sp>
      <p:sp>
        <p:nvSpPr>
          <p:cNvPr id="221" name="CustomShape 2"/>
          <p:cNvSpPr/>
          <p:nvPr/>
        </p:nvSpPr>
        <p:spPr>
          <a:xfrm>
            <a:off x="4280400" y="1015668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57275EA4-474D-413E-ADE7-BADF82257731}" type="slidenum">
              <a:rPr b="0" lang="en-US" sz="1200" spc="-1" strike="noStrike">
                <a:latin typeface="Arial"/>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756360" y="5079600"/>
            <a:ext cx="6046560" cy="4811040"/>
          </a:xfrm>
          <a:prstGeom prst="rect">
            <a:avLst/>
          </a:prstGeom>
          <a:noFill/>
          <a:ln>
            <a:noFill/>
          </a:ln>
        </p:spPr>
        <p:style>
          <a:lnRef idx="0"/>
          <a:fillRef idx="0"/>
          <a:effectRef idx="0"/>
          <a:fontRef idx="minor"/>
        </p:style>
      </p:sp>
      <p:sp>
        <p:nvSpPr>
          <p:cNvPr id="223"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B939872E-007C-441D-9C5D-BCC69BBE2EBB}" type="slidenum">
              <a:rPr b="0" lang="en-US" sz="1200" spc="-1" strike="noStrike">
                <a:latin typeface="Arial"/>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756360" y="5079600"/>
            <a:ext cx="6046560" cy="4811040"/>
          </a:xfrm>
          <a:prstGeom prst="rect">
            <a:avLst/>
          </a:prstGeom>
          <a:noFill/>
          <a:ln>
            <a:noFill/>
          </a:ln>
        </p:spPr>
        <p:style>
          <a:lnRef idx="0"/>
          <a:fillRef idx="0"/>
          <a:effectRef idx="0"/>
          <a:fontRef idx="minor"/>
        </p:style>
      </p:sp>
      <p:sp>
        <p:nvSpPr>
          <p:cNvPr id="225"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7CA6F51A-D90A-4A91-B469-60BD8A17ECF2}" type="slidenum">
              <a:rPr b="0" lang="en-US" sz="1200" spc="-1" strike="noStrike">
                <a:latin typeface="Arial"/>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756360" y="5079600"/>
            <a:ext cx="6046560" cy="4811040"/>
          </a:xfrm>
          <a:prstGeom prst="rect">
            <a:avLst/>
          </a:prstGeom>
          <a:noFill/>
          <a:ln>
            <a:noFill/>
          </a:ln>
        </p:spPr>
        <p:style>
          <a:lnRef idx="0"/>
          <a:fillRef idx="0"/>
          <a:effectRef idx="0"/>
          <a:fontRef idx="minor"/>
        </p:style>
      </p:sp>
      <p:sp>
        <p:nvSpPr>
          <p:cNvPr id="227" name="CustomShape 2"/>
          <p:cNvSpPr/>
          <p:nvPr/>
        </p:nvSpPr>
        <p:spPr>
          <a:xfrm>
            <a:off x="4280400" y="1015668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3A470D71-928B-45D6-BDF7-482D47E42184}" type="slidenum">
              <a:rPr b="0" lang="en-US" sz="1200" spc="-1" strike="noStrike">
                <a:latin typeface="Arial"/>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756360" y="5079600"/>
            <a:ext cx="6046560" cy="4811040"/>
          </a:xfrm>
          <a:prstGeom prst="rect">
            <a:avLst/>
          </a:prstGeom>
          <a:noFill/>
          <a:ln>
            <a:noFill/>
          </a:ln>
        </p:spPr>
        <p:style>
          <a:lnRef idx="0"/>
          <a:fillRef idx="0"/>
          <a:effectRef idx="0"/>
          <a:fontRef idx="minor"/>
        </p:style>
      </p:sp>
      <p:sp>
        <p:nvSpPr>
          <p:cNvPr id="229" name="CustomShape 2"/>
          <p:cNvSpPr/>
          <p:nvPr/>
        </p:nvSpPr>
        <p:spPr>
          <a:xfrm>
            <a:off x="4280400" y="1015668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5F0C8ADE-E501-469B-8C0E-1C2F094DEB90}" type="slidenum">
              <a:rPr b="0" lang="en-US" sz="1200" spc="-1" strike="noStrike">
                <a:latin typeface="Arial"/>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56360" y="5079600"/>
            <a:ext cx="6046560" cy="4811040"/>
          </a:xfrm>
          <a:prstGeom prst="rect">
            <a:avLst/>
          </a:prstGeom>
          <a:noFill/>
          <a:ln>
            <a:noFill/>
          </a:ln>
        </p:spPr>
        <p:style>
          <a:lnRef idx="0"/>
          <a:fillRef idx="0"/>
          <a:effectRef idx="0"/>
          <a:fontRef idx="minor"/>
        </p:style>
      </p:sp>
      <p:sp>
        <p:nvSpPr>
          <p:cNvPr id="231"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AF81A9E0-56A7-45D6-9616-6B517C7813D8}" type="slidenum">
              <a:rPr b="0" lang="en-US" sz="1200" spc="-1" strike="noStrike">
                <a:latin typeface="Arial"/>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56360" y="5079600"/>
            <a:ext cx="6046560" cy="4811040"/>
          </a:xfrm>
          <a:prstGeom prst="rect">
            <a:avLst/>
          </a:prstGeom>
          <a:noFill/>
          <a:ln>
            <a:noFill/>
          </a:ln>
        </p:spPr>
        <p:style>
          <a:lnRef idx="0"/>
          <a:fillRef idx="0"/>
          <a:effectRef idx="0"/>
          <a:fontRef idx="minor"/>
        </p:style>
      </p:sp>
      <p:sp>
        <p:nvSpPr>
          <p:cNvPr id="233" name="CustomShape 2"/>
          <p:cNvSpPr/>
          <p:nvPr/>
        </p:nvSpPr>
        <p:spPr>
          <a:xfrm>
            <a:off x="4280400" y="1015668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5287023C-6077-4B85-84FB-CA62E7CF35AE}" type="slidenum">
              <a:rPr b="0" lang="en-US" sz="1200" spc="-1" strike="noStrike">
                <a:latin typeface="Arial"/>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56360" y="5079600"/>
            <a:ext cx="6046560" cy="4811040"/>
          </a:xfrm>
          <a:prstGeom prst="rect">
            <a:avLst/>
          </a:pr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56360" y="5079600"/>
            <a:ext cx="6046560" cy="4811040"/>
          </a:xfrm>
          <a:prstGeom prst="rect">
            <a:avLst/>
          </a:prstGeom>
          <a:noFill/>
          <a:ln>
            <a:noFill/>
          </a:ln>
        </p:spPr>
        <p:style>
          <a:lnRef idx="0"/>
          <a:fillRef idx="0"/>
          <a:effectRef idx="0"/>
          <a:fontRef idx="minor"/>
        </p:style>
      </p:sp>
      <p:sp>
        <p:nvSpPr>
          <p:cNvPr id="236"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30C3B978-B2B6-4856-8E51-2184620EFBAF}" type="slidenum">
              <a:rPr b="0" lang="en-US" sz="1200" spc="-1" strike="noStrike">
                <a:latin typeface="Arial"/>
              </a:rPr>
              <a:t>&lt;number&gt;</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756360" y="5079600"/>
            <a:ext cx="6046560" cy="4811040"/>
          </a:xfrm>
          <a:prstGeom prst="rect">
            <a:avLst/>
          </a:prstGeom>
          <a:noFill/>
          <a:ln>
            <a:noFill/>
          </a:ln>
        </p:spPr>
        <p:style>
          <a:lnRef idx="0"/>
          <a:fillRef idx="0"/>
          <a:effectRef idx="0"/>
          <a:fontRef idx="minor"/>
        </p:style>
      </p:sp>
      <p:sp>
        <p:nvSpPr>
          <p:cNvPr id="238"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5FBA2E2D-F731-4590-8F12-1C952CEB0CEF}" type="slidenum">
              <a:rPr b="0" lang="en-US" sz="1200" spc="-1" strike="noStrike">
                <a:latin typeface="Arial"/>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56360" y="5079600"/>
            <a:ext cx="6046560" cy="4811040"/>
          </a:xfrm>
          <a:prstGeom prst="rect">
            <a:avLst/>
          </a:prstGeom>
          <a:noFill/>
          <a:ln>
            <a:noFill/>
          </a:ln>
        </p:spPr>
        <p:style>
          <a:lnRef idx="0"/>
          <a:fillRef idx="0"/>
          <a:effectRef idx="0"/>
          <a:fontRef idx="minor"/>
        </p:style>
      </p:sp>
      <p:sp>
        <p:nvSpPr>
          <p:cNvPr id="240"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AA7EB07B-C544-4624-9EEC-85C0FBC9E967}" type="slidenum">
              <a:rPr b="0" lang="en-US" sz="1200" spc="-1" strike="noStrike">
                <a:latin typeface="Arial"/>
              </a:rPr>
              <a:t>&lt;number&gt;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756360" y="5079600"/>
            <a:ext cx="6046560" cy="4811040"/>
          </a:xfrm>
          <a:prstGeom prst="rect">
            <a:avLst/>
          </a:prstGeom>
          <a:noFill/>
          <a:ln>
            <a:noFill/>
          </a:ln>
        </p:spPr>
        <p:style>
          <a:lnRef idx="0"/>
          <a:fillRef idx="0"/>
          <a:effectRef idx="0"/>
          <a:fontRef idx="minor"/>
        </p:style>
      </p:sp>
      <p:sp>
        <p:nvSpPr>
          <p:cNvPr id="242"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233FD3B1-6755-4659-BF6C-1130D4B6460A}" type="slidenum">
              <a:rPr b="0" lang="en-US" sz="1200" spc="-1" strike="noStrike">
                <a:latin typeface="Arial"/>
              </a:rPr>
              <a:t>&lt;number&gt;</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756360" y="5079600"/>
            <a:ext cx="6046560" cy="4811040"/>
          </a:xfrm>
          <a:prstGeom prst="rect">
            <a:avLst/>
          </a:prstGeom>
          <a:noFill/>
          <a:ln>
            <a:noFill/>
          </a:ln>
        </p:spPr>
        <p:style>
          <a:lnRef idx="0"/>
          <a:fillRef idx="0"/>
          <a:effectRef idx="0"/>
          <a:fontRef idx="minor"/>
        </p:style>
      </p:sp>
      <p:sp>
        <p:nvSpPr>
          <p:cNvPr id="244"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AE40565C-4449-4B30-94E0-2FB9B115B003}" type="slidenum">
              <a:rPr b="0" lang="en-US" sz="1200" spc="-1" strike="noStrike">
                <a:latin typeface="Arial"/>
              </a:rPr>
              <a:t>&lt;number&gt;</a:t>
            </a:fld>
            <a:endParaRPr b="0" lang="en-US"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756360" y="5079600"/>
            <a:ext cx="6046560" cy="4811040"/>
          </a:xfrm>
          <a:prstGeom prst="rect">
            <a:avLst/>
          </a:prstGeom>
          <a:noFill/>
          <a:ln>
            <a:noFill/>
          </a:ln>
        </p:spPr>
        <p:style>
          <a:lnRef idx="0"/>
          <a:fillRef idx="0"/>
          <a:effectRef idx="0"/>
          <a:fontRef idx="minor"/>
        </p:style>
      </p:sp>
      <p:sp>
        <p:nvSpPr>
          <p:cNvPr id="246"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BFBFA218-768A-474A-BB59-9A4E89EE4EE8}" type="slidenum">
              <a:rPr b="0" lang="en-US" sz="1200" spc="-1" strike="noStrike">
                <a:latin typeface="Arial"/>
              </a:rPr>
              <a:t>&lt;number&gt;</a:t>
            </a:fld>
            <a:endParaRPr b="0" lang="en-US"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56360" y="5079600"/>
            <a:ext cx="6046560" cy="4811040"/>
          </a:xfrm>
          <a:prstGeom prst="rect">
            <a:avLst/>
          </a:prstGeom>
          <a:noFill/>
          <a:ln>
            <a:noFill/>
          </a:ln>
        </p:spPr>
        <p:style>
          <a:lnRef idx="0"/>
          <a:fillRef idx="0"/>
          <a:effectRef idx="0"/>
          <a:fontRef idx="minor"/>
        </p:style>
      </p:sp>
      <p:sp>
        <p:nvSpPr>
          <p:cNvPr id="248"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A0AF1C65-8415-45BE-83D2-3C9FC5066E94}" type="slidenum">
              <a:rPr b="0" lang="en-US" sz="1200" spc="-1" strike="noStrike">
                <a:latin typeface="Arial"/>
              </a:rPr>
              <a:t>&lt;number&gt;</a:t>
            </a:fld>
            <a:endParaRPr b="0" lang="en-US"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756360" y="5079600"/>
            <a:ext cx="6046560" cy="4811040"/>
          </a:xfrm>
          <a:prstGeom prst="rect">
            <a:avLst/>
          </a:prstGeom>
          <a:noFill/>
          <a:ln>
            <a:noFill/>
          </a:ln>
        </p:spPr>
        <p:style>
          <a:lnRef idx="0"/>
          <a:fillRef idx="0"/>
          <a:effectRef idx="0"/>
          <a:fontRef idx="minor"/>
        </p:style>
      </p:sp>
      <p:sp>
        <p:nvSpPr>
          <p:cNvPr id="250"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14CAAC20-FC8F-4AEC-BA4E-B371ED69B848}" type="slidenum">
              <a:rPr b="0" lang="en-US" sz="1200" spc="-1" strike="noStrike">
                <a:latin typeface="Arial"/>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756360" y="5079600"/>
            <a:ext cx="6046560" cy="4811040"/>
          </a:xfrm>
          <a:prstGeom prst="rect">
            <a:avLst/>
          </a:prstGeom>
          <a:noFill/>
          <a:ln>
            <a:noFill/>
          </a:ln>
        </p:spPr>
        <p:style>
          <a:lnRef idx="0"/>
          <a:fillRef idx="0"/>
          <a:effectRef idx="0"/>
          <a:fontRef idx="minor"/>
        </p:style>
      </p:sp>
      <p:sp>
        <p:nvSpPr>
          <p:cNvPr id="252"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5F17375A-3E92-4049-AFD2-17967C41EF20}" type="slidenum">
              <a:rPr b="0" lang="en-US" sz="1200" spc="-1" strike="noStrike">
                <a:latin typeface="Arial"/>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756360" y="5079600"/>
            <a:ext cx="6046560" cy="4811040"/>
          </a:xfrm>
          <a:prstGeom prst="rect">
            <a:avLst/>
          </a:prstGeom>
          <a:noFill/>
          <a:ln>
            <a:noFill/>
          </a:ln>
        </p:spPr>
        <p:style>
          <a:lnRef idx="0"/>
          <a:fillRef idx="0"/>
          <a:effectRef idx="0"/>
          <a:fontRef idx="minor"/>
        </p:style>
      </p:sp>
      <p:sp>
        <p:nvSpPr>
          <p:cNvPr id="254" name="CustomShape 2"/>
          <p:cNvSpPr/>
          <p:nvPr/>
        </p:nvSpPr>
        <p:spPr>
          <a:xfrm>
            <a:off x="4280400" y="10156320"/>
            <a:ext cx="327600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DD77E006-B04C-40E8-B857-58CBFD43DEEC}" type="slidenum">
              <a:rPr b="0" lang="en-US" sz="1200" spc="-1" strike="noStrike">
                <a:latin typeface="Arial"/>
              </a:rPr>
              <a:t>&lt;number&gt;</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56360" y="5079600"/>
            <a:ext cx="6046560" cy="4811040"/>
          </a:xfrm>
          <a:prstGeom prst="rect">
            <a:avLst/>
          </a:prstGeom>
          <a:noFill/>
          <a:ln>
            <a:noFill/>
          </a:ln>
        </p:spPr>
        <p:style>
          <a:lnRef idx="0"/>
          <a:fillRef idx="0"/>
          <a:effectRef idx="0"/>
          <a:fontRef idx="minor"/>
        </p:style>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56360" y="5079600"/>
            <a:ext cx="6046560" cy="4811040"/>
          </a:xfrm>
          <a:prstGeom prst="rect">
            <a:avLst/>
          </a:prstGeom>
          <a:noFill/>
          <a:ln>
            <a:noFill/>
          </a:ln>
        </p:spPr>
        <p:style>
          <a:lnRef idx="0"/>
          <a:fillRef idx="0"/>
          <a:effectRef idx="0"/>
          <a:fontRef idx="minor"/>
        </p:style>
      </p:sp>
      <p:sp>
        <p:nvSpPr>
          <p:cNvPr id="257" name="CustomShape 2"/>
          <p:cNvSpPr/>
          <p:nvPr/>
        </p:nvSpPr>
        <p:spPr>
          <a:xfrm>
            <a:off x="4280400" y="10156320"/>
            <a:ext cx="327564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F00ECC3E-ED60-42D6-B766-03B27850E6EE}" type="slidenum">
              <a:rPr b="0" lang="en-US" sz="1200" spc="-1" strike="noStrike">
                <a:latin typeface="Arial"/>
              </a:rPr>
              <a:t>&lt;number&gt;</a:t>
            </a:fld>
            <a:endParaRPr b="0" lang="en-US"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56360" y="5079600"/>
            <a:ext cx="6046560" cy="4811040"/>
          </a:xfrm>
          <a:prstGeom prst="rect">
            <a:avLst/>
          </a:prstGeom>
          <a:noFill/>
          <a:ln>
            <a:noFill/>
          </a:ln>
        </p:spPr>
        <p:style>
          <a:lnRef idx="0"/>
          <a:fillRef idx="0"/>
          <a:effectRef idx="0"/>
          <a:fontRef idx="minor"/>
        </p:style>
      </p:sp>
      <p:sp>
        <p:nvSpPr>
          <p:cNvPr id="259" name="CustomShape 2"/>
          <p:cNvSpPr/>
          <p:nvPr/>
        </p:nvSpPr>
        <p:spPr>
          <a:xfrm>
            <a:off x="4280400" y="10156320"/>
            <a:ext cx="3275640" cy="534600"/>
          </a:xfrm>
          <a:prstGeom prst="rect">
            <a:avLst/>
          </a:prstGeom>
          <a:noFill/>
          <a:ln>
            <a:noFill/>
          </a:ln>
        </p:spPr>
        <p:style>
          <a:lnRef idx="0"/>
          <a:fillRef idx="0"/>
          <a:effectRef idx="0"/>
          <a:fontRef idx="minor"/>
        </p:style>
        <p:txBody>
          <a:bodyPr lIns="92520" rIns="92520" tIns="46080" bIns="46080" anchor="b"/>
          <a:p>
            <a:pPr marL="216000" indent="-216000" algn="r">
              <a:lnSpc>
                <a:spcPct val="100000"/>
              </a:lnSpc>
              <a:buClr>
                <a:srgbClr val="000000"/>
              </a:buClr>
              <a:buSzPct val="45000"/>
              <a:buFont typeface="Wingdings"/>
              <a:buChar char="l"/>
            </a:pPr>
            <a:fld id="{E79E9B81-BA55-4525-910F-FD5AAE1E0A0C}" type="slidenum">
              <a:rPr b="0" lang="en-US" sz="1200" spc="-1" strike="noStrike">
                <a:latin typeface="Arial"/>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1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769040"/>
            <a:ext cx="9071280" cy="43840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747000"/>
            <a:ext cx="9071280" cy="3758400"/>
          </a:xfrm>
          <a:prstGeom prst="rect">
            <a:avLst/>
          </a:prstGeom>
          <a:noFill/>
          <a:ln>
            <a:noFill/>
          </a:ln>
        </p:spPr>
        <p:style>
          <a:lnRef idx="0"/>
          <a:fillRef idx="0"/>
          <a:effectRef idx="0"/>
          <a:fontRef idx="minor"/>
        </p:style>
        <p:txBody>
          <a:bodyPr lIns="0" rIns="0" tIns="0" bIns="0" anchor="ctr"/>
          <a:p>
            <a:r>
              <a:rPr b="1" lang="en-US" sz="4400" spc="-1" strike="noStrike">
                <a:solidFill>
                  <a:srgbClr val="572314"/>
                </a:solidFill>
                <a:latin typeface="Arial"/>
              </a:rPr>
              <a:t>COMPUTER   ORGANISATION </a:t>
            </a:r>
            <a:endParaRPr b="0" lang="en-US" sz="4400" spc="-1" strike="noStrike">
              <a:latin typeface="Arial"/>
            </a:endParaRPr>
          </a:p>
          <a:p>
            <a:r>
              <a:rPr b="1" lang="en-US" sz="4400" spc="-1" strike="noStrike">
                <a:solidFill>
                  <a:srgbClr val="572314"/>
                </a:solidFill>
                <a:latin typeface="Arial"/>
              </a:rPr>
              <a:t>&amp;</a:t>
            </a:r>
            <a:endParaRPr b="0" lang="en-US" sz="4400" spc="-1" strike="noStrike">
              <a:latin typeface="Arial"/>
            </a:endParaRPr>
          </a:p>
          <a:p>
            <a:r>
              <a:rPr b="1" lang="en-US" sz="4400" spc="-1" strike="noStrike">
                <a:solidFill>
                  <a:srgbClr val="572314"/>
                </a:solidFill>
                <a:latin typeface="Arial"/>
              </a:rPr>
              <a:t>    </a:t>
            </a:r>
            <a:r>
              <a:rPr b="1" lang="en-US" sz="4400" spc="-1" strike="noStrike">
                <a:solidFill>
                  <a:srgbClr val="572314"/>
                </a:solidFill>
                <a:latin typeface="Arial"/>
              </a:rPr>
              <a:t>ARCHITECTURE</a:t>
            </a:r>
            <a:endParaRPr b="0" lang="en-US" sz="4400" spc="-1" strike="noStrike">
              <a:latin typeface="Arial"/>
            </a:endParaRPr>
          </a:p>
          <a:p>
            <a:endParaRPr b="0" lang="en-US" sz="4400" spc="-1" strike="noStrike">
              <a:latin typeface="Arial"/>
            </a:endParaRPr>
          </a:p>
          <a:p>
            <a:endParaRPr b="0" lang="en-US" sz="4400" spc="-1" strike="noStrike">
              <a:latin typeface="Arial"/>
            </a:endParaRPr>
          </a:p>
          <a:p>
            <a:pPr algn="ctr">
              <a:lnSpc>
                <a:spcPct val="100000"/>
              </a:lnSpc>
            </a:pPr>
            <a:endParaRPr b="0" lang="en-US" sz="4400" spc="-1" strike="noStrike">
              <a:latin typeface="Arial"/>
            </a:endParaRPr>
          </a:p>
        </p:txBody>
      </p:sp>
      <p:sp>
        <p:nvSpPr>
          <p:cNvPr id="12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Instructor:Paul kisambira</a:t>
            </a:r>
            <a:endParaRPr b="0" lang="en-US" sz="3200" spc="-1" strike="noStrike">
              <a:latin typeface="Arial"/>
            </a:endParaRPr>
          </a:p>
          <a:p>
            <a:pPr algn="ctr">
              <a:lnSpc>
                <a:spcPct val="100000"/>
              </a:lnSpc>
            </a:pPr>
            <a:r>
              <a:rPr b="0" lang="en-US" sz="3200" spc="-1" strike="noStrike">
                <a:latin typeface="Arial"/>
              </a:rPr>
              <a:t>Email: pkisambira@ucu.ac.ug</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US" sz="3900" spc="-1" strike="noStrike">
                <a:latin typeface="Arial"/>
              </a:rPr>
              <a:t>Distinction btn Arch. And Org</a:t>
            </a:r>
            <a:endParaRPr b="0" lang="en-US" sz="3900" spc="-1" strike="noStrike">
              <a:latin typeface="Arial"/>
            </a:endParaRPr>
          </a:p>
        </p:txBody>
      </p:sp>
      <p:sp>
        <p:nvSpPr>
          <p:cNvPr id="13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Different models in the family have different price and performance characteristics. </a:t>
            </a:r>
            <a:endParaRPr b="0" lang="en-US" sz="3200" spc="-1" strike="noStrike">
              <a:latin typeface="Arial"/>
            </a:endParaRPr>
          </a:p>
          <a:p>
            <a:pPr>
              <a:lnSpc>
                <a:spcPct val="100000"/>
              </a:lnSpc>
            </a:pPr>
            <a:r>
              <a:rPr b="0" lang="en-US" sz="3200" spc="-1" strike="noStrike">
                <a:latin typeface="Arial"/>
              </a:rPr>
              <a:t>Its organization changes with the changing technology. An example is the IBM system/370 architecture. </a:t>
            </a:r>
            <a:endParaRPr b="0" lang="en-US" sz="3200" spc="-1" strike="noStrike">
              <a:latin typeface="Arial"/>
            </a:endParaRPr>
          </a:p>
          <a:p>
            <a:pPr>
              <a:lnSpc>
                <a:spcPct val="100000"/>
              </a:lnSpc>
            </a:pPr>
            <a:r>
              <a:rPr b="0" lang="en-US" sz="3200" spc="-1" strike="noStrike">
                <a:latin typeface="Arial"/>
              </a:rPr>
              <a:t>This architecture was first introduced in 1970’s and included a number of models.</a:t>
            </a:r>
            <a:endParaRPr b="0" lang="en-US" sz="3200" spc="-1" strike="noStrike">
              <a:latin typeface="Arial"/>
            </a:endParaRPr>
          </a:p>
          <a:p>
            <a:pPr>
              <a:lnSpc>
                <a:spcPct val="100000"/>
              </a:lnSpc>
            </a:pPr>
            <a:r>
              <a:rPr b="0" lang="en-US" sz="3200" spc="-1" strike="noStrike">
                <a:latin typeface="Arial"/>
              </a:rPr>
              <a:t>Furthermore, an architecture may survive many years, but its organization changes with changing technology</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81840" y="302400"/>
            <a:ext cx="8266680" cy="1628640"/>
          </a:xfrm>
          <a:prstGeom prst="rect">
            <a:avLst/>
          </a:prstGeom>
          <a:noFill/>
          <a:ln>
            <a:noFill/>
          </a:ln>
        </p:spPr>
        <p:style>
          <a:lnRef idx="0"/>
          <a:fillRef idx="0"/>
          <a:effectRef idx="0"/>
          <a:fontRef idx="minor"/>
        </p:style>
        <p:txBody>
          <a:bodyPr lIns="90000" rIns="90000" tIns="45000" bIns="45000" anchor="ctr"/>
          <a:p>
            <a:pPr marL="216000" indent="-216000" algn="ctr">
              <a:lnSpc>
                <a:spcPct val="100000"/>
              </a:lnSpc>
              <a:buClr>
                <a:srgbClr val="000000"/>
              </a:buClr>
              <a:buSzPct val="45000"/>
              <a:buFont typeface="Wingdings"/>
              <a:buChar char="l"/>
            </a:pPr>
            <a:r>
              <a:rPr b="0" lang="en-US" sz="3900" spc="-1" strike="noStrike">
                <a:latin typeface="Arial"/>
              </a:rPr>
              <a:t>Structure and Function</a:t>
            </a:r>
            <a:endParaRPr b="0" lang="en-US" sz="3900" spc="-1" strike="noStrike">
              <a:latin typeface="Arial"/>
            </a:endParaRPr>
          </a:p>
        </p:txBody>
      </p:sp>
      <p:sp>
        <p:nvSpPr>
          <p:cNvPr id="141" name="CustomShape 2"/>
          <p:cNvSpPr/>
          <p:nvPr/>
        </p:nvSpPr>
        <p:spPr>
          <a:xfrm>
            <a:off x="923760" y="1091520"/>
            <a:ext cx="9155880" cy="62154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marL="216000" indent="-216000">
              <a:lnSpc>
                <a:spcPct val="100000"/>
              </a:lnSpc>
              <a:buClr>
                <a:srgbClr val="000000"/>
              </a:buClr>
              <a:buSzPct val="45000"/>
              <a:buFont typeface="Wingdings"/>
              <a:buChar char="l"/>
            </a:pPr>
            <a:r>
              <a:rPr b="0" lang="en-US" sz="3600" spc="-1" strike="noStrike">
                <a:latin typeface="Arial"/>
              </a:rPr>
              <a:t>A computer is a complex machine that most of us just know how to use.</a:t>
            </a:r>
            <a:endParaRPr b="0" lang="en-US" sz="3600" spc="-1" strike="noStrike">
              <a:latin typeface="Arial"/>
            </a:endParaRPr>
          </a:p>
          <a:p>
            <a:pPr>
              <a:lnSpc>
                <a:spcPct val="100000"/>
              </a:lnSpc>
            </a:pPr>
            <a:endParaRPr b="0" lang="en-US" sz="3600" spc="-1" strike="noStrike">
              <a:latin typeface="Arial"/>
            </a:endParaRPr>
          </a:p>
          <a:p>
            <a:pPr marL="216000" indent="-216000">
              <a:lnSpc>
                <a:spcPct val="100000"/>
              </a:lnSpc>
              <a:buClr>
                <a:srgbClr val="000000"/>
              </a:buClr>
              <a:buSzPct val="45000"/>
              <a:buFont typeface="Wingdings"/>
              <a:buChar char="l"/>
            </a:pPr>
            <a:r>
              <a:rPr b="0" lang="en-US" sz="3600" spc="-1" strike="noStrike">
                <a:latin typeface="Arial"/>
              </a:rPr>
              <a:t>Main focus will be the structure and function of the computer.</a:t>
            </a:r>
            <a:endParaRPr b="0" lang="en-US" sz="3600" spc="-1" strike="noStrike">
              <a:latin typeface="Arial"/>
            </a:endParaRPr>
          </a:p>
        </p:txBody>
      </p:sp>
      <p:sp>
        <p:nvSpPr>
          <p:cNvPr id="142" name="CustomShape 3"/>
          <p:cNvSpPr/>
          <p:nvPr/>
        </p:nvSpPr>
        <p:spPr>
          <a:xfrm>
            <a:off x="9495360" y="6950520"/>
            <a:ext cx="503640" cy="524880"/>
          </a:xfrm>
          <a:prstGeom prst="rect">
            <a:avLst/>
          </a:prstGeom>
          <a:noFill/>
          <a:ln>
            <a:noFill/>
          </a:ln>
        </p:spPr>
        <p:style>
          <a:lnRef idx="0"/>
          <a:fillRef idx="0"/>
          <a:effectRef idx="0"/>
          <a:fontRef idx="minor"/>
        </p:style>
        <p:txBody>
          <a:bodyPr lIns="90000" rIns="90000" tIns="46800" bIns="46800" anchor="b"/>
          <a:p>
            <a:pPr algn="ctr">
              <a:lnSpc>
                <a:spcPct val="100000"/>
              </a:lnSpc>
            </a:pPr>
            <a:fld id="{2BB84BBF-0B2B-4663-804D-86A090BCBD4D}" type="slidenum">
              <a:rPr b="0" lang="en-US" sz="1200" spc="-1" strike="noStrike">
                <a:solidFill>
                  <a:srgbClr val="b5a788"/>
                </a:solidFill>
                <a:latin typeface="Arial"/>
              </a:rPr>
              <a:t>&lt;number&gt;</a:t>
            </a:fld>
            <a:endParaRPr b="0" lang="en-US" sz="1200" spc="-1" strike="noStrike">
              <a:latin typeface="Arial"/>
            </a:endParaRPr>
          </a:p>
        </p:txBody>
      </p:sp>
      <p:sp>
        <p:nvSpPr>
          <p:cNvPr id="143"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Structure and Function</a:t>
            </a:r>
            <a:endParaRPr b="0" lang="en-US" sz="4400" spc="-1" strike="noStrike">
              <a:latin typeface="Arial"/>
            </a:endParaRPr>
          </a:p>
        </p:txBody>
      </p:sp>
      <p:sp>
        <p:nvSpPr>
          <p:cNvPr id="145" name="CustomShape 2"/>
          <p:cNvSpPr/>
          <p:nvPr/>
        </p:nvSpPr>
        <p:spPr>
          <a:xfrm>
            <a:off x="1581840" y="1427400"/>
            <a:ext cx="8266680" cy="596376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1" lang="en-US" sz="3200" spc="-1" strike="noStrike">
                <a:latin typeface="Arial"/>
              </a:rPr>
              <a:t>Structure </a:t>
            </a:r>
            <a:r>
              <a:rPr b="0" lang="en-US" sz="3200" spc="-1" strike="noStrike">
                <a:latin typeface="Arial"/>
              </a:rPr>
              <a:t>is defined as the way in which the components are interrelated.</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latin typeface="Arial"/>
              </a:rPr>
              <a:t>    </a:t>
            </a:r>
            <a:r>
              <a:rPr b="0" lang="en-US" sz="3200" spc="-1" strike="noStrike">
                <a:latin typeface="Arial"/>
              </a:rPr>
              <a:t>ie. CPU, Main Memory, I/O,  system Interconnections.</a:t>
            </a:r>
            <a:endParaRPr b="0" lang="en-US" sz="3200" spc="-1" strike="noStrike">
              <a:latin typeface="Arial"/>
            </a:endParaRPr>
          </a:p>
          <a:p>
            <a:pPr>
              <a:lnSpc>
                <a:spcPct val="100000"/>
              </a:lnSpc>
            </a:pPr>
            <a:endParaRPr b="0" lang="en-US" sz="3200" spc="-1" strike="noStrike">
              <a:latin typeface="Arial"/>
            </a:endParaRPr>
          </a:p>
        </p:txBody>
      </p:sp>
      <p:sp>
        <p:nvSpPr>
          <p:cNvPr id="146"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
        <p:nvSpPr>
          <p:cNvPr id="147" name="CustomShape 4"/>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92A77276-CC1D-46CC-AA21-5A71B1177BD5}" type="slidenum">
              <a:rPr b="0" lang="en-US" sz="1200" spc="-1" strike="noStrike">
                <a:solidFill>
                  <a:srgbClr val="b5a788"/>
                </a:solidFill>
                <a:latin typeface="Arial"/>
              </a:rPr>
              <a:t>&lt;number&gt;</a:t>
            </a:fld>
            <a:endParaRPr b="0" lang="en-US" sz="1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Function</a:t>
            </a:r>
            <a:endParaRPr b="0" lang="en-US" sz="4400" spc="-1" strike="noStrike">
              <a:latin typeface="Arial"/>
            </a:endParaRPr>
          </a:p>
        </p:txBody>
      </p:sp>
      <p:sp>
        <p:nvSpPr>
          <p:cNvPr id="149" name="CustomShape 2"/>
          <p:cNvSpPr/>
          <p:nvPr/>
        </p:nvSpPr>
        <p:spPr>
          <a:xfrm>
            <a:off x="1581840" y="1595520"/>
            <a:ext cx="8266680" cy="52916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1" lang="en-US" sz="3200" spc="-1" strike="noStrike">
                <a:latin typeface="Arial"/>
              </a:rPr>
              <a:t>Function </a:t>
            </a:r>
            <a:r>
              <a:rPr b="0" lang="en-US" sz="3200" spc="-1" strike="noStrike">
                <a:latin typeface="Arial"/>
              </a:rPr>
              <a:t>is the operation of each of the individual components as part of the structure. </a:t>
            </a:r>
            <a:endParaRPr b="0" lang="en-US" sz="3200" spc="-1" strike="noStrike">
              <a:latin typeface="Arial"/>
            </a:endParaRPr>
          </a:p>
          <a:p>
            <a:pPr>
              <a:lnSpc>
                <a:spcPct val="100000"/>
              </a:lnSpc>
            </a:pPr>
            <a:r>
              <a:rPr b="0" lang="en-US" sz="3200" spc="-1" strike="noStrike">
                <a:latin typeface="Arial"/>
              </a:rPr>
              <a:t>  </a:t>
            </a:r>
            <a:r>
              <a:rPr b="1" lang="en-US" sz="3200" spc="-1" strike="noStrike">
                <a:latin typeface="Arial"/>
              </a:rPr>
              <a:t>In general terms, there are four main functions of a computer:</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Data processing </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Data storage </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Data movement </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Control </a:t>
            </a:r>
            <a:endParaRPr b="0" lang="en-US" sz="3200" spc="-1" strike="noStrike">
              <a:latin typeface="Arial"/>
            </a:endParaRPr>
          </a:p>
          <a:p>
            <a:pPr>
              <a:lnSpc>
                <a:spcPct val="100000"/>
              </a:lnSpc>
            </a:pPr>
            <a:endParaRPr b="0" lang="en-US" sz="3200" spc="-1" strike="noStrike">
              <a:latin typeface="Arial"/>
            </a:endParaRPr>
          </a:p>
        </p:txBody>
      </p:sp>
      <p:sp>
        <p:nvSpPr>
          <p:cNvPr id="150"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
        <p:nvSpPr>
          <p:cNvPr id="151" name="CustomShape 4"/>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A52D9A61-04E0-4912-8657-846FF37CB56B}" type="slidenum">
              <a:rPr b="0" lang="en-US" sz="1200" spc="-1" strike="noStrike">
                <a:solidFill>
                  <a:srgbClr val="b5a788"/>
                </a:solidFill>
                <a:latin typeface="Arial"/>
              </a:rPr>
              <a:t>&lt;number&gt;</a:t>
            </a:fld>
            <a:endParaRPr b="0" lang="en-US"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Data Processing</a:t>
            </a:r>
            <a:endParaRPr b="0" lang="en-US" sz="4400" spc="-1" strike="noStrike">
              <a:latin typeface="Arial"/>
            </a:endParaRPr>
          </a:p>
        </p:txBody>
      </p:sp>
      <p:sp>
        <p:nvSpPr>
          <p:cNvPr id="153" name="CustomShape 2"/>
          <p:cNvSpPr/>
          <p:nvPr/>
        </p:nvSpPr>
        <p:spPr>
          <a:xfrm>
            <a:off x="755280" y="1260000"/>
            <a:ext cx="9092520" cy="56278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lvl="1" marL="432000" indent="-216000">
              <a:lnSpc>
                <a:spcPct val="90000"/>
              </a:lnSpc>
              <a:buClr>
                <a:srgbClr val="000000"/>
              </a:buClr>
              <a:buSzPct val="75000"/>
              <a:buFont typeface="Wingdings"/>
              <a:buChar char="l"/>
            </a:pPr>
            <a:r>
              <a:rPr b="1" lang="en-US" sz="2800" spc="-1" strike="noStrike">
                <a:latin typeface="Arial"/>
              </a:rPr>
              <a:t>Processing</a:t>
            </a:r>
            <a:r>
              <a:rPr b="0" lang="en-US" sz="2800" spc="-1" strike="noStrike">
                <a:latin typeface="Arial"/>
              </a:rPr>
              <a:t> is the </a:t>
            </a:r>
            <a:r>
              <a:rPr b="1" lang="en-US" sz="2800" spc="-1" strike="noStrike">
                <a:latin typeface="Arial"/>
              </a:rPr>
              <a:t>thinking</a:t>
            </a:r>
            <a:r>
              <a:rPr b="0" lang="en-US" sz="2800" spc="-1" strike="noStrike">
                <a:latin typeface="Arial"/>
              </a:rPr>
              <a:t> that the computer does . </a:t>
            </a:r>
            <a:endParaRPr b="0" lang="en-US" sz="2800" spc="-1" strike="noStrike">
              <a:latin typeface="Arial"/>
            </a:endParaRPr>
          </a:p>
          <a:p>
            <a:pPr lvl="1" marL="432000" indent="-216000">
              <a:lnSpc>
                <a:spcPct val="90000"/>
              </a:lnSpc>
              <a:buClr>
                <a:srgbClr val="ff0000"/>
              </a:buClr>
              <a:buSzPct val="75000"/>
              <a:buFont typeface="Wingdings"/>
              <a:buChar char="l"/>
            </a:pPr>
            <a:r>
              <a:rPr b="0" lang="en-US" sz="2800" spc="-1" strike="noStrike">
                <a:solidFill>
                  <a:srgbClr val="ff0000"/>
                </a:solidFill>
                <a:latin typeface="Arial"/>
              </a:rPr>
              <a:t>Processing - manipulation of data.</a:t>
            </a:r>
            <a:endParaRPr b="0" lang="en-US" sz="2800" spc="-1" strike="noStrike">
              <a:latin typeface="Arial"/>
            </a:endParaRPr>
          </a:p>
          <a:p>
            <a:pPr>
              <a:lnSpc>
                <a:spcPct val="90000"/>
              </a:lnSpc>
            </a:pPr>
            <a:r>
              <a:rPr b="0" lang="en-US" sz="2800" spc="-1" strike="noStrike">
                <a:solidFill>
                  <a:srgbClr val="ff0000"/>
                </a:solidFill>
                <a:latin typeface="Arial"/>
              </a:rPr>
              <a:t>The part of a computer that interprets and executes instructions. In computing its done by the processor. </a:t>
            </a:r>
            <a:endParaRPr b="0" lang="en-US" sz="2800" spc="-1" strike="noStrike">
              <a:latin typeface="Arial"/>
            </a:endParaRPr>
          </a:p>
          <a:p>
            <a:pPr marL="216000" indent="-216000">
              <a:lnSpc>
                <a:spcPct val="90000"/>
              </a:lnSpc>
              <a:buClr>
                <a:srgbClr val="000000"/>
              </a:buClr>
              <a:buSzPct val="45000"/>
              <a:buFont typeface="Wingdings"/>
              <a:buChar char="l"/>
            </a:pPr>
            <a:r>
              <a:rPr b="0" lang="en-US" sz="2800" spc="-1" strike="noStrike">
                <a:solidFill>
                  <a:srgbClr val="ff0000"/>
                </a:solidFill>
                <a:latin typeface="Arial"/>
              </a:rPr>
              <a:t>Examples of Processing</a:t>
            </a:r>
            <a:endParaRPr b="0" lang="en-US" sz="2800" spc="-1" strike="noStrike">
              <a:latin typeface="Arial"/>
            </a:endParaRPr>
          </a:p>
          <a:p>
            <a:pPr lvl="1" marL="432000" indent="-216000">
              <a:lnSpc>
                <a:spcPct val="90000"/>
              </a:lnSpc>
              <a:buClr>
                <a:srgbClr val="000000"/>
              </a:buClr>
              <a:buSzPct val="75000"/>
              <a:buFont typeface="Wingdings"/>
              <a:buChar char="l"/>
            </a:pPr>
            <a:r>
              <a:rPr b="0" lang="en-US" sz="2800" spc="-1" strike="noStrike">
                <a:solidFill>
                  <a:srgbClr val="ff0000"/>
                </a:solidFill>
                <a:latin typeface="Arial"/>
              </a:rPr>
              <a:t>arithmetic calculations</a:t>
            </a:r>
            <a:endParaRPr b="0" lang="en-US" sz="2800" spc="-1" strike="noStrike">
              <a:latin typeface="Arial"/>
            </a:endParaRPr>
          </a:p>
          <a:p>
            <a:pPr lvl="1" marL="432000" indent="-216000">
              <a:lnSpc>
                <a:spcPct val="90000"/>
              </a:lnSpc>
              <a:buClr>
                <a:srgbClr val="000000"/>
              </a:buClr>
              <a:buSzPct val="75000"/>
              <a:buFont typeface="Wingdings"/>
              <a:buChar char="l"/>
            </a:pPr>
            <a:r>
              <a:rPr b="0" lang="en-US" sz="2800" spc="-1" strike="noStrike">
                <a:solidFill>
                  <a:srgbClr val="ff0000"/>
                </a:solidFill>
                <a:latin typeface="Arial"/>
              </a:rPr>
              <a:t>sorting a list</a:t>
            </a:r>
            <a:endParaRPr b="0" lang="en-US" sz="2800" spc="-1" strike="noStrike">
              <a:latin typeface="Arial"/>
            </a:endParaRPr>
          </a:p>
          <a:p>
            <a:pPr lvl="1" marL="432000" indent="-216000">
              <a:lnSpc>
                <a:spcPct val="90000"/>
              </a:lnSpc>
              <a:buClr>
                <a:srgbClr val="000000"/>
              </a:buClr>
              <a:buSzPct val="75000"/>
              <a:buFont typeface="Wingdings"/>
              <a:buChar char="l"/>
            </a:pPr>
            <a:r>
              <a:rPr b="0" lang="en-US" sz="2800" spc="-1" strike="noStrike">
                <a:solidFill>
                  <a:srgbClr val="ff0000"/>
                </a:solidFill>
                <a:latin typeface="Arial"/>
              </a:rPr>
              <a:t>modifying pictures</a:t>
            </a:r>
            <a:endParaRPr b="0" lang="en-US" sz="2800" spc="-1" strike="noStrike">
              <a:latin typeface="Arial"/>
            </a:endParaRPr>
          </a:p>
        </p:txBody>
      </p:sp>
      <p:sp>
        <p:nvSpPr>
          <p:cNvPr id="154" name="CustomShape 3"/>
          <p:cNvSpPr/>
          <p:nvPr/>
        </p:nvSpPr>
        <p:spPr>
          <a:xfrm>
            <a:off x="9495360" y="6950520"/>
            <a:ext cx="503640" cy="524880"/>
          </a:xfrm>
          <a:prstGeom prst="rect">
            <a:avLst/>
          </a:prstGeom>
          <a:noFill/>
          <a:ln>
            <a:noFill/>
          </a:ln>
        </p:spPr>
        <p:style>
          <a:lnRef idx="0"/>
          <a:fillRef idx="0"/>
          <a:effectRef idx="0"/>
          <a:fontRef idx="minor"/>
        </p:style>
        <p:txBody>
          <a:bodyPr lIns="90000" rIns="90000" tIns="46800" bIns="46800" anchor="b"/>
          <a:p>
            <a:pPr algn="ctr">
              <a:lnSpc>
                <a:spcPct val="100000"/>
              </a:lnSpc>
            </a:pPr>
            <a:fld id="{44540B02-1E52-4783-B377-D8E663B6EA18}" type="slidenum">
              <a:rPr b="0" lang="en-US" sz="1200" spc="-1" strike="noStrike">
                <a:solidFill>
                  <a:srgbClr val="b5a788"/>
                </a:solidFill>
                <a:latin typeface="Arial"/>
              </a:rPr>
              <a:t>&lt;number&gt;</a:t>
            </a:fld>
            <a:endParaRPr b="0" lang="en-US" sz="1200" spc="-1" strike="noStrike">
              <a:latin typeface="Arial"/>
            </a:endParaRPr>
          </a:p>
        </p:txBody>
      </p:sp>
      <p:sp>
        <p:nvSpPr>
          <p:cNvPr id="155"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1" lang="en-US" sz="4400" spc="-1" strike="noStrike">
                <a:latin typeface="Arial"/>
              </a:rPr>
              <a:t>Data Storage</a:t>
            </a:r>
            <a:endParaRPr b="0" lang="en-US" sz="4400" spc="-1" strike="noStrike">
              <a:latin typeface="Arial"/>
            </a:endParaRPr>
          </a:p>
        </p:txBody>
      </p:sp>
      <p:sp>
        <p:nvSpPr>
          <p:cNvPr id="157" name="CustomShape 2"/>
          <p:cNvSpPr/>
          <p:nvPr/>
        </p:nvSpPr>
        <p:spPr>
          <a:xfrm>
            <a:off x="923760" y="1427400"/>
            <a:ext cx="8924760" cy="5795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latin typeface="Arial"/>
              </a:rPr>
              <a:t>   </a:t>
            </a:r>
            <a:r>
              <a:rPr b="0" lang="en-US" sz="2400" spc="-1" strike="noStrike">
                <a:latin typeface="Arial"/>
              </a:rPr>
              <a:t>It is also essential that a computer store data. Even if the computer is processing data on the fly (i.e., data come in and get processed, and the results go out immediately), the computer must temporarily store at least those pieces of data that are being worked on at any given moment.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latin typeface="Arial"/>
              </a:rPr>
              <a:t>    </a:t>
            </a:r>
            <a:r>
              <a:rPr b="0" lang="en-US" sz="2400" spc="-1" strike="noStrike">
                <a:latin typeface="Arial"/>
              </a:rPr>
              <a:t>Thus, there is at least :</a:t>
            </a:r>
            <a:endParaRPr b="0" lang="en-US" sz="2400" spc="-1" strike="noStrike">
              <a:latin typeface="Arial"/>
            </a:endParaRPr>
          </a:p>
          <a:p>
            <a:pPr>
              <a:lnSpc>
                <a:spcPct val="100000"/>
              </a:lnSpc>
            </a:pPr>
            <a:r>
              <a:rPr b="0" lang="en-US" sz="2400" spc="-1" strike="noStrike">
                <a:latin typeface="Arial"/>
              </a:rPr>
              <a:t>    </a:t>
            </a:r>
            <a:r>
              <a:rPr b="1" lang="en-US" sz="2400" spc="-1" strike="noStrike">
                <a:latin typeface="Arial"/>
              </a:rPr>
              <a:t>A Short-term data storage</a:t>
            </a:r>
            <a:r>
              <a:rPr b="0" lang="en-US" sz="2400" spc="-1" strike="noStrike">
                <a:latin typeface="Arial"/>
              </a:rPr>
              <a:t>: Storage for Current Information </a:t>
            </a:r>
            <a:endParaRPr b="0" lang="en-US" sz="2400" spc="-1" strike="noStrike">
              <a:latin typeface="Arial"/>
            </a:endParaRPr>
          </a:p>
          <a:p>
            <a:pPr>
              <a:lnSpc>
                <a:spcPct val="100000"/>
              </a:lnSpc>
            </a:pPr>
            <a:r>
              <a:rPr b="0" lang="en-US" sz="2400" spc="-1" strike="noStrike">
                <a:latin typeface="Arial"/>
              </a:rPr>
              <a:t>    </a:t>
            </a:r>
            <a:r>
              <a:rPr b="1" lang="en-US" sz="2400" spc="-1" strike="noStrike">
                <a:latin typeface="Arial"/>
              </a:rPr>
              <a:t>A Long  term data storage: </a:t>
            </a:r>
            <a:r>
              <a:rPr b="0" lang="en-US" sz="2400" spc="-1" strike="noStrike">
                <a:latin typeface="Arial"/>
              </a:rPr>
              <a:t>the area where data can be left on a permanent basis while it is not needed for processing</a:t>
            </a:r>
            <a:endParaRPr b="0" lang="en-US" sz="2400" spc="-1" strike="noStrike">
              <a:latin typeface="Arial"/>
            </a:endParaRPr>
          </a:p>
          <a:p>
            <a:pPr>
              <a:lnSpc>
                <a:spcPct val="100000"/>
              </a:lnSpc>
            </a:pPr>
            <a:endParaRPr b="0" lang="en-US" sz="2400" spc="-1" strike="noStrike">
              <a:latin typeface="Arial"/>
            </a:endParaRPr>
          </a:p>
          <a:p>
            <a:pPr marL="216000" indent="-216000">
              <a:lnSpc>
                <a:spcPct val="90000"/>
              </a:lnSpc>
              <a:buClr>
                <a:srgbClr val="000000"/>
              </a:buClr>
              <a:buSzPct val="45000"/>
              <a:buFont typeface="Wingdings"/>
              <a:buChar char="l"/>
            </a:pPr>
            <a:r>
              <a:rPr b="0" lang="en-US" sz="2400" spc="-1" strike="noStrike">
                <a:latin typeface="Arial"/>
              </a:rPr>
              <a:t> </a:t>
            </a:r>
            <a:endParaRPr b="0" lang="en-US" sz="2400" spc="-1" strike="noStrike">
              <a:latin typeface="Arial"/>
            </a:endParaRPr>
          </a:p>
          <a:p>
            <a:pPr>
              <a:lnSpc>
                <a:spcPct val="100000"/>
              </a:lnSpc>
            </a:pPr>
            <a:endParaRPr b="0" lang="en-US" sz="2400" spc="-1" strike="noStrike">
              <a:latin typeface="Arial"/>
            </a:endParaRPr>
          </a:p>
        </p:txBody>
      </p:sp>
      <p:sp>
        <p:nvSpPr>
          <p:cNvPr id="158" name="CustomShape 3"/>
          <p:cNvSpPr/>
          <p:nvPr/>
        </p:nvSpPr>
        <p:spPr>
          <a:xfrm>
            <a:off x="9495360" y="6950520"/>
            <a:ext cx="503640" cy="524880"/>
          </a:xfrm>
          <a:prstGeom prst="rect">
            <a:avLst/>
          </a:prstGeom>
          <a:noFill/>
          <a:ln>
            <a:noFill/>
          </a:ln>
        </p:spPr>
        <p:style>
          <a:lnRef idx="0"/>
          <a:fillRef idx="0"/>
          <a:effectRef idx="0"/>
          <a:fontRef idx="minor"/>
        </p:style>
        <p:txBody>
          <a:bodyPr lIns="90000" rIns="90000" tIns="46800" bIns="46800" anchor="b"/>
          <a:p>
            <a:pPr algn="ctr">
              <a:lnSpc>
                <a:spcPct val="100000"/>
              </a:lnSpc>
            </a:pPr>
            <a:fld id="{4369EC04-94F9-490E-9AD7-D9373286639E}" type="slidenum">
              <a:rPr b="0" lang="en-US" sz="1200" spc="-1" strike="noStrike">
                <a:solidFill>
                  <a:srgbClr val="b5a788"/>
                </a:solidFill>
                <a:latin typeface="Arial"/>
              </a:rPr>
              <a:t>&lt;number&gt;</a:t>
            </a:fld>
            <a:endParaRPr b="0" lang="en-US" sz="1200" spc="-1" strike="noStrike">
              <a:latin typeface="Arial"/>
            </a:endParaRPr>
          </a:p>
        </p:txBody>
      </p:sp>
      <p:sp>
        <p:nvSpPr>
          <p:cNvPr id="159"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Data Movement</a:t>
            </a:r>
            <a:endParaRPr b="0" lang="en-US" sz="4400" spc="-1" strike="noStrike">
              <a:latin typeface="Arial"/>
            </a:endParaRPr>
          </a:p>
        </p:txBody>
      </p:sp>
      <p:sp>
        <p:nvSpPr>
          <p:cNvPr id="161" name="CustomShape 2"/>
          <p:cNvSpPr/>
          <p:nvPr/>
        </p:nvSpPr>
        <p:spPr>
          <a:xfrm>
            <a:off x="1091880" y="1343880"/>
            <a:ext cx="8756640" cy="5543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     </a:t>
            </a:r>
            <a:r>
              <a:rPr b="0" lang="en-US" sz="2800" spc="-1" strike="noStrike">
                <a:latin typeface="Arial"/>
              </a:rPr>
              <a:t>The computer must be able to move data between itself and the outside world. </a:t>
            </a:r>
            <a:endParaRPr b="0" lang="en-US" sz="2800" spc="-1" strike="noStrike">
              <a:latin typeface="Arial"/>
            </a:endParaRPr>
          </a:p>
          <a:p>
            <a:pPr>
              <a:lnSpc>
                <a:spcPct val="100000"/>
              </a:lnSpc>
            </a:pPr>
            <a:r>
              <a:rPr b="0" lang="en-US" sz="2800" spc="-1" strike="noStrike">
                <a:latin typeface="Arial"/>
              </a:rPr>
              <a:t>   </a:t>
            </a:r>
            <a:r>
              <a:rPr b="0" lang="en-US" sz="2800" spc="-1" strike="noStrike">
                <a:latin typeface="Arial"/>
              </a:rPr>
              <a:t>The computer’s operating environment consists of devices that serve as either sources or destinations of data. </a:t>
            </a:r>
            <a:r>
              <a:rPr b="1" lang="en-US" sz="2800" spc="-1" strike="noStrike">
                <a:latin typeface="Arial"/>
              </a:rPr>
              <a:t>When data is received from or delivered to a device that is directly connected to the computer,</a:t>
            </a:r>
            <a:r>
              <a:rPr b="0" lang="en-US" sz="2800" spc="-1" strike="noStrike">
                <a:latin typeface="Arial"/>
              </a:rPr>
              <a:t> the process is known as </a:t>
            </a:r>
            <a:r>
              <a:rPr b="1" lang="en-US" sz="2800" spc="-1" strike="noStrike">
                <a:latin typeface="Arial"/>
              </a:rPr>
              <a:t>input-output (I/O), </a:t>
            </a:r>
            <a:r>
              <a:rPr b="0" lang="en-US" sz="2800" spc="-1" strike="noStrike">
                <a:latin typeface="Arial"/>
              </a:rPr>
              <a:t>and the device is referred to as a peripheral. </a:t>
            </a:r>
            <a:endParaRPr b="0" lang="en-US" sz="2800" spc="-1" strike="noStrike">
              <a:latin typeface="Arial"/>
            </a:endParaRPr>
          </a:p>
        </p:txBody>
      </p:sp>
      <p:sp>
        <p:nvSpPr>
          <p:cNvPr id="162" name="CustomShape 3"/>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8D9D9678-27E5-43A8-8AD0-0758FB93FE26}" type="slidenum">
              <a:rPr b="0" lang="en-US" sz="1200" spc="-1" strike="noStrike">
                <a:solidFill>
                  <a:srgbClr val="b5a788"/>
                </a:solidFill>
                <a:latin typeface="Arial"/>
              </a:rPr>
              <a:t>&lt;number&gt;</a:t>
            </a:fld>
            <a:endParaRPr b="0" lang="en-US" sz="1200" spc="-1" strike="noStrike">
              <a:latin typeface="Arial"/>
            </a:endParaRPr>
          </a:p>
        </p:txBody>
      </p:sp>
      <p:sp>
        <p:nvSpPr>
          <p:cNvPr id="163"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Data Movement</a:t>
            </a:r>
            <a:endParaRPr b="0" lang="en-US" sz="4400" spc="-1" strike="noStrike">
              <a:latin typeface="Arial"/>
            </a:endParaRPr>
          </a:p>
        </p:txBody>
      </p:sp>
      <p:sp>
        <p:nvSpPr>
          <p:cNvPr id="165" name="CustomShape 2"/>
          <p:cNvSpPr/>
          <p:nvPr/>
        </p:nvSpPr>
        <p:spPr>
          <a:xfrm>
            <a:off x="1175400" y="1595520"/>
            <a:ext cx="8672760" cy="52916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latin typeface="Arial"/>
              </a:rPr>
              <a:t>   </a:t>
            </a:r>
            <a:r>
              <a:rPr b="0" lang="en-US" sz="3200" spc="-1" strike="noStrike">
                <a:latin typeface="Arial"/>
              </a:rPr>
              <a:t>When data are moved over longer distances, to or from a remote device, the process is known as </a:t>
            </a:r>
            <a:r>
              <a:rPr b="1" lang="en-US" sz="3200" spc="-1" strike="noStrike">
                <a:latin typeface="Arial"/>
              </a:rPr>
              <a:t>data communications.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ff0000"/>
                </a:solidFill>
                <a:latin typeface="Arial"/>
              </a:rPr>
              <a:t> </a:t>
            </a:r>
            <a:r>
              <a:rPr b="0" lang="en-US" sz="3200" spc="-1" strike="noStrike">
                <a:solidFill>
                  <a:srgbClr val="ff0000"/>
                </a:solidFill>
                <a:latin typeface="Arial"/>
              </a:rPr>
              <a:t>Peripheral devices are hard ware equipments that might be added to a computer system to enhance its functionality.</a:t>
            </a:r>
            <a:endParaRPr b="0" lang="en-US" sz="3200" spc="-1" strike="noStrike">
              <a:latin typeface="Arial"/>
            </a:endParaRPr>
          </a:p>
          <a:p>
            <a:pPr>
              <a:lnSpc>
                <a:spcPct val="100000"/>
              </a:lnSpc>
            </a:pPr>
            <a:endParaRPr b="0" lang="en-US" sz="3200" spc="-1" strike="noStrike">
              <a:latin typeface="Arial"/>
            </a:endParaRPr>
          </a:p>
        </p:txBody>
      </p:sp>
      <p:sp>
        <p:nvSpPr>
          <p:cNvPr id="166"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
        <p:nvSpPr>
          <p:cNvPr id="167" name="CustomShape 4"/>
          <p:cNvSpPr/>
          <p:nvPr/>
        </p:nvSpPr>
        <p:spPr>
          <a:xfrm>
            <a:off x="9495360" y="6950520"/>
            <a:ext cx="503640" cy="524880"/>
          </a:xfrm>
          <a:prstGeom prst="rect">
            <a:avLst/>
          </a:prstGeom>
          <a:noFill/>
          <a:ln>
            <a:noFill/>
          </a:ln>
        </p:spPr>
        <p:style>
          <a:lnRef idx="0"/>
          <a:fillRef idx="0"/>
          <a:effectRef idx="0"/>
          <a:fontRef idx="minor"/>
        </p:style>
        <p:txBody>
          <a:bodyPr lIns="90000" rIns="90000" tIns="46800" bIns="46800" anchor="b"/>
          <a:p>
            <a:pPr algn="ctr">
              <a:lnSpc>
                <a:spcPct val="100000"/>
              </a:lnSpc>
            </a:pPr>
            <a:fld id="{E1E8B2DD-5A14-408A-BF05-89825F908BA6}" type="slidenum">
              <a:rPr b="0" lang="en-US" sz="1200" spc="-1" strike="noStrike">
                <a:solidFill>
                  <a:srgbClr val="b5a788"/>
                </a:solidFill>
                <a:latin typeface="Arial"/>
              </a:rPr>
              <a:t>&lt;number&gt;</a:t>
            </a:fld>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5000" bIns="45000" anchor="ctr"/>
          <a:p>
            <a:pPr marL="216000" indent="-216000" algn="ctr">
              <a:lnSpc>
                <a:spcPct val="100000"/>
              </a:lnSpc>
              <a:buClr>
                <a:srgbClr val="000000"/>
              </a:buClr>
              <a:buSzPct val="45000"/>
              <a:buFont typeface="Wingdings"/>
              <a:buChar char="l"/>
            </a:pPr>
            <a:r>
              <a:rPr b="0" lang="en-US" sz="4400" spc="-1" strike="noStrike">
                <a:latin typeface="Arial"/>
              </a:rPr>
              <a:t>Data Movement</a:t>
            </a:r>
            <a:endParaRPr b="0" lang="en-US" sz="4400" spc="-1" strike="noStrike">
              <a:latin typeface="Arial"/>
            </a:endParaRPr>
          </a:p>
        </p:txBody>
      </p:sp>
      <p:sp>
        <p:nvSpPr>
          <p:cNvPr id="169" name="CustomShape 2"/>
          <p:cNvSpPr/>
          <p:nvPr/>
        </p:nvSpPr>
        <p:spPr>
          <a:xfrm>
            <a:off x="1175400" y="1595520"/>
            <a:ext cx="8672760" cy="52916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0" lang="en-US" sz="3200" spc="-1" strike="noStrike">
                <a:latin typeface="Arial"/>
              </a:rPr>
              <a:t>Computer must be able to communicate with outside world</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Data must be “accessible” to devices outside computer.</a:t>
            </a:r>
            <a:endParaRPr b="0" lang="en-US" sz="3200" spc="-1" strike="noStrike">
              <a:latin typeface="Arial"/>
            </a:endParaRPr>
          </a:p>
          <a:p>
            <a:pPr>
              <a:lnSpc>
                <a:spcPct val="100000"/>
              </a:lnSpc>
            </a:pP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Two types:</a:t>
            </a:r>
            <a:endParaRPr b="0" lang="en-US" sz="3200" spc="-1" strike="noStrike">
              <a:latin typeface="Arial"/>
            </a:endParaRPr>
          </a:p>
          <a:p>
            <a:pPr lvl="1" marL="432000" indent="-216000">
              <a:lnSpc>
                <a:spcPct val="100000"/>
              </a:lnSpc>
              <a:buClr>
                <a:srgbClr val="000000"/>
              </a:buClr>
              <a:buSzPct val="75000"/>
              <a:buFont typeface="Wingdings"/>
              <a:buChar char="l"/>
            </a:pPr>
            <a:r>
              <a:rPr b="0" lang="en-US" sz="3200" spc="-1" strike="noStrike">
                <a:latin typeface="Arial"/>
              </a:rPr>
              <a:t>Peripheral</a:t>
            </a:r>
            <a:endParaRPr b="0" lang="en-US" sz="3200" spc="-1" strike="noStrike">
              <a:latin typeface="Arial"/>
            </a:endParaRPr>
          </a:p>
          <a:p>
            <a:pPr lvl="1" marL="432000" indent="-216000">
              <a:lnSpc>
                <a:spcPct val="100000"/>
              </a:lnSpc>
              <a:buClr>
                <a:srgbClr val="000000"/>
              </a:buClr>
              <a:buSzPct val="75000"/>
              <a:buFont typeface="Wingdings"/>
              <a:buChar char="l"/>
            </a:pPr>
            <a:r>
              <a:rPr b="0" lang="en-US" sz="3200" spc="-1" strike="noStrike">
                <a:latin typeface="Arial"/>
              </a:rPr>
              <a:t>Data communications</a:t>
            </a:r>
            <a:endParaRPr b="0" lang="en-US" sz="3200" spc="-1" strike="noStrike">
              <a:latin typeface="Arial"/>
            </a:endParaRPr>
          </a:p>
          <a:p>
            <a:pPr>
              <a:lnSpc>
                <a:spcPct val="100000"/>
              </a:lnSpc>
            </a:pPr>
            <a:endParaRPr b="0" lang="en-US"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Data movement to a peripheral</a:t>
            </a:r>
            <a:endParaRPr b="0" lang="en-US" sz="4400" spc="-1" strike="noStrike">
              <a:latin typeface="Arial"/>
            </a:endParaRPr>
          </a:p>
        </p:txBody>
      </p:sp>
      <p:sp>
        <p:nvSpPr>
          <p:cNvPr id="171" name="CustomShape 2"/>
          <p:cNvSpPr/>
          <p:nvPr/>
        </p:nvSpPr>
        <p:spPr>
          <a:xfrm>
            <a:off x="1581840" y="1595520"/>
            <a:ext cx="8266680" cy="52916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0" lang="en-US" sz="3200" spc="-1" strike="noStrike">
                <a:latin typeface="Arial"/>
              </a:rPr>
              <a:t>Data must be passed between computer and I/O devices connected to computer</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Typically to simple devices</a:t>
            </a:r>
            <a:endParaRPr b="0" lang="en-US" sz="3200" spc="-1" strike="noStrike">
              <a:latin typeface="Arial"/>
            </a:endParaRPr>
          </a:p>
          <a:p>
            <a:pPr>
              <a:lnSpc>
                <a:spcPct val="100000"/>
              </a:lnSpc>
            </a:pP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Examples</a:t>
            </a:r>
            <a:endParaRPr b="0" lang="en-US" sz="3200" spc="-1" strike="noStrike">
              <a:latin typeface="Arial"/>
            </a:endParaRPr>
          </a:p>
          <a:p>
            <a:pPr lvl="1" marL="432000" indent="-216000">
              <a:lnSpc>
                <a:spcPct val="100000"/>
              </a:lnSpc>
              <a:buClr>
                <a:srgbClr val="000000"/>
              </a:buClr>
              <a:buSzPct val="75000"/>
              <a:buFont typeface="Wingdings"/>
              <a:buChar char="l"/>
            </a:pPr>
            <a:r>
              <a:rPr b="0" lang="en-US" sz="3200" spc="-1" strike="noStrike">
                <a:latin typeface="Arial"/>
              </a:rPr>
              <a:t>monitors and keyboards</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
        <p:nvSpPr>
          <p:cNvPr id="172" name="CustomShape 3"/>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0BAAAC8F-C20F-4294-A4CA-49C353BF3566}" type="slidenum">
              <a:rPr b="0" lang="en-US" sz="1200" spc="-1" strike="noStrike">
                <a:solidFill>
                  <a:srgbClr val="b5a788"/>
                </a:solidFill>
                <a:latin typeface="Arial"/>
              </a:rPr>
              <a:t>&lt;number&gt;</a:t>
            </a:fld>
            <a:endParaRPr b="0" lang="en-US" sz="1200" spc="-1" strike="noStrike">
              <a:latin typeface="Arial"/>
            </a:endParaRPr>
          </a:p>
        </p:txBody>
      </p:sp>
      <p:sp>
        <p:nvSpPr>
          <p:cNvPr id="173"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About the Course</a:t>
            </a:r>
            <a:endParaRPr b="0" lang="en-US" sz="4400" spc="-1" strike="noStrike">
              <a:latin typeface="Arial"/>
            </a:endParaRPr>
          </a:p>
        </p:txBody>
      </p:sp>
      <p:sp>
        <p:nvSpPr>
          <p:cNvPr id="12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pPr>
            <a:r>
              <a:rPr b="0" lang="en-US" sz="2800" spc="-1" strike="noStrike">
                <a:latin typeface="Arial"/>
              </a:rPr>
              <a:t>This course is concerned with developing an understanding of the different components of a digital computer, their individual operation/function and their organization as a complete unit.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latin typeface="Arial"/>
              </a:rPr>
              <a:t>Emphasis will be placed on the major component subsystems of high performance computers: pipelining, instruction level parallelism, memory hierarchies, input/output.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1" lang="en-US" sz="3200" spc="-1" strike="noStrike">
                <a:latin typeface="Arial"/>
              </a:rPr>
              <a:t>Data Movement to remote devices (data communications)</a:t>
            </a:r>
            <a:endParaRPr b="0" lang="en-US" sz="3200" spc="-1" strike="noStrike">
              <a:latin typeface="Arial"/>
            </a:endParaRPr>
          </a:p>
        </p:txBody>
      </p:sp>
      <p:sp>
        <p:nvSpPr>
          <p:cNvPr id="175" name="CustomShape 2"/>
          <p:cNvSpPr/>
          <p:nvPr/>
        </p:nvSpPr>
        <p:spPr>
          <a:xfrm>
            <a:off x="1581840" y="2351880"/>
            <a:ext cx="8266680" cy="45356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0" lang="en-US" sz="3200" spc="-1" strike="noStrike">
                <a:latin typeface="Arial"/>
              </a:rPr>
              <a:t>Data communications is data movement over a longer range</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Typically to smart devices or other computers</a:t>
            </a:r>
            <a:endParaRPr b="0" lang="en-US" sz="3200" spc="-1" strike="noStrike">
              <a:latin typeface="Arial"/>
            </a:endParaRPr>
          </a:p>
          <a:p>
            <a:pPr>
              <a:lnSpc>
                <a:spcPct val="100000"/>
              </a:lnSpc>
            </a:pPr>
            <a:endParaRPr b="0" lang="en-US" sz="3200" spc="-1" strike="noStrike">
              <a:latin typeface="Arial"/>
            </a:endParaRPr>
          </a:p>
        </p:txBody>
      </p:sp>
      <p:sp>
        <p:nvSpPr>
          <p:cNvPr id="176" name="CustomShape 3"/>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B3F253E3-FFEF-40F6-BFF2-FE5F0E881B3B}" type="slidenum">
              <a:rPr b="0" lang="en-US" sz="1200" spc="-1" strike="noStrike">
                <a:solidFill>
                  <a:srgbClr val="b5a788"/>
                </a:solidFill>
                <a:latin typeface="Arial"/>
              </a:rPr>
              <a:t>&lt;number&gt;</a:t>
            </a:fld>
            <a:endParaRPr b="0" lang="en-US" sz="1200" spc="-1" strike="noStrike">
              <a:latin typeface="Arial"/>
            </a:endParaRPr>
          </a:p>
        </p:txBody>
      </p:sp>
      <p:sp>
        <p:nvSpPr>
          <p:cNvPr id="177"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Control</a:t>
            </a:r>
            <a:endParaRPr b="0" lang="en-US" sz="4400" spc="-1" strike="noStrike">
              <a:latin typeface="Arial"/>
            </a:endParaRPr>
          </a:p>
        </p:txBody>
      </p:sp>
      <p:sp>
        <p:nvSpPr>
          <p:cNvPr id="179" name="CustomShape 2"/>
          <p:cNvSpPr/>
          <p:nvPr/>
        </p:nvSpPr>
        <p:spPr>
          <a:xfrm>
            <a:off x="1581840" y="1595520"/>
            <a:ext cx="8266680" cy="52916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0" lang="en-US" sz="3200" spc="-1" strike="noStrike">
                <a:latin typeface="Arial"/>
              </a:rPr>
              <a:t>Something needs to monitor operation and maintain control of data processing, data storage, and data movement.</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The control is exercised by the individuals who provide the computer with instructions . Within the computer, a control unit manages the computer resources.</a:t>
            </a:r>
            <a:endParaRPr b="0" lang="en-US" sz="3200" spc="-1" strike="noStrike">
              <a:latin typeface="Arial"/>
            </a:endParaRPr>
          </a:p>
          <a:p>
            <a:pPr>
              <a:lnSpc>
                <a:spcPct val="100000"/>
              </a:lnSpc>
            </a:pPr>
            <a:endParaRPr b="0" lang="en-US" sz="3200" spc="-1" strike="noStrike">
              <a:latin typeface="Arial"/>
            </a:endParaRPr>
          </a:p>
        </p:txBody>
      </p:sp>
      <p:sp>
        <p:nvSpPr>
          <p:cNvPr id="180" name="CustomShape 3"/>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ACD3A31A-7F6C-497C-8820-E4F9A4F43FCF}" type="slidenum">
              <a:rPr b="0" lang="en-US" sz="1200" spc="-1" strike="noStrike">
                <a:solidFill>
                  <a:srgbClr val="b5a788"/>
                </a:solidFill>
                <a:latin typeface="Arial"/>
              </a:rPr>
              <a:t>&lt;number&gt;</a:t>
            </a:fld>
            <a:endParaRPr b="0" lang="en-US" sz="1200" spc="-1" strike="noStrike">
              <a:latin typeface="Arial"/>
            </a:endParaRPr>
          </a:p>
        </p:txBody>
      </p:sp>
      <p:sp>
        <p:nvSpPr>
          <p:cNvPr id="181"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Function view</a:t>
            </a:r>
            <a:endParaRPr b="0" lang="en-US" sz="4400" spc="-1" strike="noStrike">
              <a:latin typeface="Arial"/>
            </a:endParaRPr>
          </a:p>
        </p:txBody>
      </p:sp>
      <p:pic>
        <p:nvPicPr>
          <p:cNvPr id="183" name="Picture 4" descr=""/>
          <p:cNvPicPr/>
          <p:nvPr/>
        </p:nvPicPr>
        <p:blipFill>
          <a:blip r:embed="rId1"/>
          <a:srcRect l="25030" t="11365" r="23866" b="17046"/>
          <a:stretch/>
        </p:blipFill>
        <p:spPr>
          <a:xfrm>
            <a:off x="2630160" y="1762200"/>
            <a:ext cx="3459240" cy="4957200"/>
          </a:xfrm>
          <a:prstGeom prst="rect">
            <a:avLst/>
          </a:prstGeom>
          <a:ln>
            <a:noFill/>
          </a:ln>
        </p:spPr>
      </p:pic>
      <p:sp>
        <p:nvSpPr>
          <p:cNvPr id="184"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D2493B3C-D7DB-436D-B2B1-936AC664FB8B}" type="slidenum">
              <a:rPr b="0" lang="en-US" sz="1200" spc="-1" strike="noStrike">
                <a:solidFill>
                  <a:srgbClr val="b5a788"/>
                </a:solidFill>
                <a:latin typeface="Arial"/>
              </a:rPr>
              <a:t>&lt;number&gt;</a:t>
            </a:fld>
            <a:endParaRPr b="0" lang="en-US" sz="1200" spc="-1" strike="noStrike">
              <a:latin typeface="Arial"/>
            </a:endParaRPr>
          </a:p>
        </p:txBody>
      </p:sp>
      <p:sp>
        <p:nvSpPr>
          <p:cNvPr id="185"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595520" y="250200"/>
            <a:ext cx="8147520" cy="2017080"/>
          </a:xfrm>
          <a:prstGeom prst="rect">
            <a:avLst/>
          </a:prstGeom>
          <a:noFill/>
          <a:ln>
            <a:noFill/>
          </a:ln>
        </p:spPr>
        <p:style>
          <a:lnRef idx="0"/>
          <a:fillRef idx="0"/>
          <a:effectRef idx="0"/>
          <a:fontRef idx="minor"/>
        </p:style>
        <p:txBody>
          <a:bodyPr lIns="90000" rIns="90000" tIns="45000" bIns="45000" anchor="ctr"/>
          <a:p>
            <a:endParaRPr b="0" lang="en-US" sz="1800" spc="-1" strike="noStrike">
              <a:latin typeface="Arial"/>
            </a:endParaRPr>
          </a:p>
          <a:p>
            <a:r>
              <a:rPr b="0" lang="en-US" sz="2900" spc="-1" strike="noStrike">
                <a:latin typeface="Arial"/>
              </a:rPr>
              <a:t> </a:t>
            </a:r>
            <a:r>
              <a:rPr b="0" lang="en-US" sz="4000" spc="-1" strike="noStrike">
                <a:latin typeface="Arial"/>
              </a:rPr>
              <a:t>Operations of the Computer:</a:t>
            </a:r>
            <a:endParaRPr b="0" lang="en-US" sz="4000" spc="-1" strike="noStrike">
              <a:latin typeface="Arial"/>
            </a:endParaRPr>
          </a:p>
          <a:p>
            <a:endParaRPr b="0" lang="en-US" sz="4000" spc="-1" strike="noStrike">
              <a:latin typeface="Arial"/>
            </a:endParaRPr>
          </a:p>
          <a:p>
            <a:r>
              <a:rPr b="0" lang="en-US" sz="2900" spc="-1" strike="noStrike">
                <a:latin typeface="Arial"/>
              </a:rPr>
              <a:t>1.Data movement  </a:t>
            </a:r>
            <a:endParaRPr b="0" lang="en-US" sz="2900" spc="-1" strike="noStrike">
              <a:latin typeface="Arial"/>
            </a:endParaRPr>
          </a:p>
          <a:p>
            <a:r>
              <a:rPr b="0" lang="en-US" sz="2900" spc="-1" strike="noStrike">
                <a:latin typeface="Arial"/>
              </a:rPr>
              <a:t>           </a:t>
            </a:r>
            <a:r>
              <a:rPr b="0" lang="en-US" sz="2900" spc="-1" strike="noStrike">
                <a:latin typeface="Arial"/>
              </a:rPr>
              <a:t>eg . </a:t>
            </a:r>
            <a:r>
              <a:rPr b="0" lang="en-US" sz="2500" spc="-1" strike="noStrike">
                <a:latin typeface="Arial"/>
              </a:rPr>
              <a:t>Keyboard to Screen</a:t>
            </a:r>
            <a:r>
              <a:rPr b="0" lang="en-US" sz="2000" spc="-1" strike="noStrike">
                <a:latin typeface="Arial"/>
              </a:rPr>
              <a:t> </a:t>
            </a:r>
            <a:endParaRPr b="0" lang="en-US" sz="2000" spc="-1" strike="noStrike">
              <a:latin typeface="Arial"/>
            </a:endParaRPr>
          </a:p>
          <a:p>
            <a:pPr marL="216000" indent="-216000" algn="ctr">
              <a:lnSpc>
                <a:spcPct val="100000"/>
              </a:lnSpc>
              <a:buClr>
                <a:srgbClr val="000000"/>
              </a:buClr>
              <a:buSzPct val="45000"/>
              <a:buFont typeface="Wingdings"/>
              <a:buChar char="l"/>
            </a:pPr>
            <a:r>
              <a:rPr b="0" lang="en-US" sz="2000" spc="-1" strike="noStrike">
                <a:latin typeface="Arial"/>
              </a:rPr>
              <a:t> </a:t>
            </a:r>
            <a:endParaRPr b="0" lang="en-US" sz="2000" spc="-1" strike="noStrike">
              <a:latin typeface="Arial"/>
            </a:endParaRPr>
          </a:p>
        </p:txBody>
      </p:sp>
      <p:pic>
        <p:nvPicPr>
          <p:cNvPr id="187" name="Picture 4" descr=""/>
          <p:cNvPicPr/>
          <p:nvPr/>
        </p:nvPicPr>
        <p:blipFill>
          <a:blip r:embed="rId1"/>
          <a:srcRect l="8833" t="6468" r="54850" b="58244"/>
          <a:stretch/>
        </p:blipFill>
        <p:spPr>
          <a:xfrm>
            <a:off x="2630160" y="2687760"/>
            <a:ext cx="3459240" cy="4871880"/>
          </a:xfrm>
          <a:prstGeom prst="rect">
            <a:avLst/>
          </a:prstGeom>
          <a:ln>
            <a:noFill/>
          </a:ln>
        </p:spPr>
      </p:pic>
      <p:sp>
        <p:nvSpPr>
          <p:cNvPr id="188"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EC20097F-83EE-4132-99AB-7D7987D230C7}" type="slidenum">
              <a:rPr b="0" lang="en-US" sz="1200" spc="-1" strike="noStrike">
                <a:solidFill>
                  <a:srgbClr val="b5a788"/>
                </a:solidFill>
                <a:latin typeface="Arial"/>
              </a:rPr>
              <a:t>&lt;number&gt;</a:t>
            </a:fld>
            <a:endParaRPr b="0" lang="en-US" sz="1200" spc="-1" strike="noStrike">
              <a:latin typeface="Arial"/>
            </a:endParaRPr>
          </a:p>
        </p:txBody>
      </p:sp>
      <p:sp>
        <p:nvSpPr>
          <p:cNvPr id="189"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12000" y="167760"/>
            <a:ext cx="6730200" cy="2519640"/>
          </a:xfrm>
          <a:prstGeom prst="rect">
            <a:avLst/>
          </a:prstGeom>
          <a:noFill/>
          <a:ln>
            <a:noFill/>
          </a:ln>
        </p:spPr>
        <p:style>
          <a:lnRef idx="0"/>
          <a:fillRef idx="0"/>
          <a:effectRef idx="0"/>
          <a:fontRef idx="minor"/>
        </p:style>
        <p:txBody>
          <a:bodyPr lIns="90000" rIns="90000" tIns="45000" bIns="45000" anchor="ctr"/>
          <a:p>
            <a:r>
              <a:rPr b="0" lang="en-US" sz="4000" spc="-1" strike="noStrike">
                <a:solidFill>
                  <a:srgbClr val="000000"/>
                </a:solidFill>
                <a:latin typeface="Arial"/>
              </a:rPr>
              <a:t>2. Storage </a:t>
            </a:r>
            <a:endParaRPr b="0" lang="en-US" sz="4000" spc="-1" strike="noStrike">
              <a:latin typeface="Arial"/>
            </a:endParaRPr>
          </a:p>
          <a:p>
            <a:endParaRPr b="0" lang="en-US" sz="4000" spc="-1" strike="noStrike">
              <a:latin typeface="Arial"/>
            </a:endParaRPr>
          </a:p>
          <a:p>
            <a:r>
              <a:rPr b="0" lang="en-US" sz="1800" spc="-1" strike="noStrike">
                <a:solidFill>
                  <a:srgbClr val="000000"/>
                </a:solidFill>
                <a:latin typeface="Arial"/>
              </a:rPr>
              <a:t>         </a:t>
            </a:r>
            <a:r>
              <a:rPr b="0" lang="en-US" sz="2400" spc="-1" strike="noStrike">
                <a:solidFill>
                  <a:srgbClr val="000000"/>
                </a:solidFill>
                <a:latin typeface="Arial"/>
              </a:rPr>
              <a:t>e.g. </a:t>
            </a:r>
            <a:r>
              <a:rPr b="0" lang="en-US" sz="3200" spc="-1" strike="noStrike">
                <a:solidFill>
                  <a:srgbClr val="000000"/>
                </a:solidFill>
                <a:latin typeface="Arial"/>
              </a:rPr>
              <a:t>Internet download to disk</a:t>
            </a:r>
            <a:endParaRPr b="0" lang="en-US" sz="3200" spc="-1" strike="noStrike">
              <a:latin typeface="Arial"/>
            </a:endParaRPr>
          </a:p>
          <a:p>
            <a:pPr algn="ctr">
              <a:lnSpc>
                <a:spcPct val="100000"/>
              </a:lnSpc>
            </a:pPr>
            <a:endParaRPr b="0" lang="en-US" sz="3200" spc="-1" strike="noStrike">
              <a:latin typeface="Arial"/>
            </a:endParaRPr>
          </a:p>
        </p:txBody>
      </p:sp>
      <p:pic>
        <p:nvPicPr>
          <p:cNvPr id="191" name="Picture 4" descr=""/>
          <p:cNvPicPr/>
          <p:nvPr/>
        </p:nvPicPr>
        <p:blipFill>
          <a:blip r:embed="rId1"/>
          <a:srcRect l="54971" t="6207" r="9696" b="58512"/>
          <a:stretch/>
        </p:blipFill>
        <p:spPr>
          <a:xfrm>
            <a:off x="2630160" y="2687760"/>
            <a:ext cx="3459240" cy="4031640"/>
          </a:xfrm>
          <a:prstGeom prst="rect">
            <a:avLst/>
          </a:prstGeom>
          <a:ln>
            <a:noFill/>
          </a:ln>
        </p:spPr>
      </p:pic>
      <p:sp>
        <p:nvSpPr>
          <p:cNvPr id="192"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710DAA26-59DC-42A0-B64A-1EE271629487}" type="slidenum">
              <a:rPr b="0" lang="en-US" sz="1200" spc="-1" strike="noStrike">
                <a:solidFill>
                  <a:srgbClr val="b5a788"/>
                </a:solidFill>
                <a:latin typeface="Arial"/>
              </a:rPr>
              <a:t>&lt;number&gt;</a:t>
            </a:fld>
            <a:endParaRPr b="0" lang="en-US" sz="1200" spc="-1" strike="noStrike">
              <a:latin typeface="Arial"/>
            </a:endParaRPr>
          </a:p>
        </p:txBody>
      </p:sp>
      <p:sp>
        <p:nvSpPr>
          <p:cNvPr id="193"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511280" y="504000"/>
            <a:ext cx="8315640" cy="2435400"/>
          </a:xfrm>
          <a:prstGeom prst="rect">
            <a:avLst/>
          </a:prstGeom>
          <a:noFill/>
          <a:ln>
            <a:noFill/>
          </a:ln>
        </p:spPr>
        <p:style>
          <a:lnRef idx="0"/>
          <a:fillRef idx="0"/>
          <a:effectRef idx="0"/>
          <a:fontRef idx="minor"/>
        </p:style>
        <p:txBody>
          <a:bodyPr lIns="90000" rIns="90000" tIns="45000" bIns="45000" anchor="ctr"/>
          <a:p>
            <a:endParaRPr b="0" lang="en-US" sz="1800" spc="-1" strike="noStrike">
              <a:latin typeface="Arial"/>
            </a:endParaRPr>
          </a:p>
          <a:p>
            <a:endParaRPr b="0" lang="en-US" sz="1800" spc="-1" strike="noStrike">
              <a:latin typeface="Arial"/>
            </a:endParaRPr>
          </a:p>
          <a:p>
            <a:r>
              <a:rPr b="1" lang="en-US" sz="2900" spc="-1" strike="noStrike">
                <a:latin typeface="Arial"/>
              </a:rPr>
              <a:t>Processing from/to storage</a:t>
            </a:r>
            <a:endParaRPr b="0" lang="en-US" sz="2900" spc="-1" strike="noStrike">
              <a:latin typeface="Arial"/>
            </a:endParaRPr>
          </a:p>
          <a:p>
            <a:endParaRPr b="0" lang="en-US" sz="2900" spc="-1" strike="noStrike">
              <a:latin typeface="Arial"/>
            </a:endParaRPr>
          </a:p>
          <a:p>
            <a:r>
              <a:rPr b="0" lang="en-US" sz="2900" spc="-1" strike="noStrike">
                <a:solidFill>
                  <a:srgbClr val="000000"/>
                </a:solidFill>
                <a:latin typeface="Arial"/>
              </a:rPr>
              <a:t>       </a:t>
            </a:r>
            <a:r>
              <a:rPr b="0" lang="en-US" sz="2900" spc="-1" strike="noStrike">
                <a:solidFill>
                  <a:srgbClr val="000000"/>
                </a:solidFill>
                <a:latin typeface="Arial"/>
              </a:rPr>
              <a:t>e.g. updating bank statement</a:t>
            </a:r>
            <a:endParaRPr b="0" lang="en-US" sz="2900" spc="-1" strike="noStrike">
              <a:latin typeface="Arial"/>
            </a:endParaRPr>
          </a:p>
          <a:p>
            <a:r>
              <a:rPr b="0" lang="en-US" sz="2500" spc="-1" strike="noStrike">
                <a:solidFill>
                  <a:srgbClr val="000000"/>
                </a:solidFill>
                <a:latin typeface="Arial"/>
              </a:rPr>
              <a:t>Data is either in storage or en route between storage and the external environment.</a:t>
            </a:r>
            <a:endParaRPr b="0" lang="en-US" sz="2500" spc="-1" strike="noStrike">
              <a:latin typeface="Arial"/>
            </a:endParaRPr>
          </a:p>
          <a:p>
            <a:endParaRPr b="0" lang="en-US" sz="2500" spc="-1" strike="noStrike">
              <a:latin typeface="Arial"/>
            </a:endParaRPr>
          </a:p>
          <a:p>
            <a:pPr algn="ctr">
              <a:lnSpc>
                <a:spcPct val="100000"/>
              </a:lnSpc>
            </a:pPr>
            <a:endParaRPr b="0" lang="en-US" sz="2500" spc="-1" strike="noStrike">
              <a:latin typeface="Arial"/>
            </a:endParaRPr>
          </a:p>
        </p:txBody>
      </p:sp>
      <p:pic>
        <p:nvPicPr>
          <p:cNvPr id="195" name="Picture 4" descr=""/>
          <p:cNvPicPr/>
          <p:nvPr/>
        </p:nvPicPr>
        <p:blipFill>
          <a:blip r:embed="rId1"/>
          <a:srcRect l="8773" t="50004" r="52949" b="13638"/>
          <a:stretch/>
        </p:blipFill>
        <p:spPr>
          <a:xfrm>
            <a:off x="3191760" y="3528000"/>
            <a:ext cx="3459240" cy="4031640"/>
          </a:xfrm>
          <a:prstGeom prst="rect">
            <a:avLst/>
          </a:prstGeom>
          <a:ln>
            <a:noFill/>
          </a:ln>
        </p:spPr>
      </p:pic>
      <p:sp>
        <p:nvSpPr>
          <p:cNvPr id="196"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0B51E25C-AB29-4344-8463-E7EE3072C64C}" type="slidenum">
              <a:rPr b="0" lang="en-US" sz="1200" spc="-1" strike="noStrike">
                <a:solidFill>
                  <a:srgbClr val="b5a788"/>
                </a:solidFill>
                <a:latin typeface="Arial"/>
              </a:rPr>
              <a:t>&lt;number&gt;</a:t>
            </a:fld>
            <a:endParaRPr b="0" lang="en-US" sz="1200" spc="-1" strike="noStrike">
              <a:latin typeface="Arial"/>
            </a:endParaRPr>
          </a:p>
        </p:txBody>
      </p:sp>
      <p:sp>
        <p:nvSpPr>
          <p:cNvPr id="197"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259280" y="1091880"/>
            <a:ext cx="7223400" cy="1343520"/>
          </a:xfrm>
          <a:prstGeom prst="rect">
            <a:avLst/>
          </a:prstGeom>
          <a:noFill/>
          <a:ln>
            <a:noFill/>
          </a:ln>
        </p:spPr>
        <p:style>
          <a:lnRef idx="0"/>
          <a:fillRef idx="0"/>
          <a:effectRef idx="0"/>
          <a:fontRef idx="minor"/>
        </p:style>
        <p:txBody>
          <a:bodyPr lIns="90000" rIns="90000" tIns="45000" bIns="45000" anchor="ctr"/>
          <a:p>
            <a:r>
              <a:rPr b="0" lang="en-US" sz="2900" spc="-1" strike="noStrike">
                <a:solidFill>
                  <a:srgbClr val="000000"/>
                </a:solidFill>
                <a:latin typeface="Arial"/>
              </a:rPr>
              <a:t>Processing from  Storage to I/O</a:t>
            </a:r>
            <a:endParaRPr b="0" lang="en-US" sz="2900" spc="-1" strike="noStrike">
              <a:latin typeface="Arial"/>
            </a:endParaRPr>
          </a:p>
          <a:p>
            <a:endParaRPr b="0" lang="en-US" sz="2900" spc="-1" strike="noStrike">
              <a:latin typeface="Arial"/>
            </a:endParaRPr>
          </a:p>
          <a:p>
            <a:r>
              <a:rPr b="0" lang="en-US" sz="2900" spc="-1" strike="noStrike">
                <a:solidFill>
                  <a:srgbClr val="000000"/>
                </a:solidFill>
                <a:latin typeface="Arial"/>
              </a:rPr>
              <a:t>           </a:t>
            </a:r>
            <a:r>
              <a:rPr b="0" lang="en-US" sz="2900" spc="-1" strike="noStrike">
                <a:solidFill>
                  <a:srgbClr val="000000"/>
                </a:solidFill>
                <a:latin typeface="Arial"/>
              </a:rPr>
              <a:t>e.g. printing a bank statement</a:t>
            </a:r>
            <a:endParaRPr b="0" lang="en-US" sz="2900" spc="-1" strike="noStrike">
              <a:latin typeface="Arial"/>
            </a:endParaRPr>
          </a:p>
          <a:p>
            <a:endParaRPr b="0" lang="en-US" sz="2900" spc="-1" strike="noStrike">
              <a:latin typeface="Arial"/>
            </a:endParaRPr>
          </a:p>
          <a:p>
            <a:pPr algn="ctr">
              <a:lnSpc>
                <a:spcPct val="100000"/>
              </a:lnSpc>
            </a:pPr>
            <a:endParaRPr b="0" lang="en-US" sz="2900" spc="-1" strike="noStrike">
              <a:latin typeface="Arial"/>
            </a:endParaRPr>
          </a:p>
        </p:txBody>
      </p:sp>
      <p:pic>
        <p:nvPicPr>
          <p:cNvPr id="199" name="Picture 4" descr=""/>
          <p:cNvPicPr/>
          <p:nvPr/>
        </p:nvPicPr>
        <p:blipFill>
          <a:blip r:embed="rId1"/>
          <a:srcRect l="54911" t="50004" r="7790" b="13638"/>
          <a:stretch/>
        </p:blipFill>
        <p:spPr>
          <a:xfrm>
            <a:off x="2630160" y="2603880"/>
            <a:ext cx="3459240" cy="4115520"/>
          </a:xfrm>
          <a:prstGeom prst="rect">
            <a:avLst/>
          </a:prstGeom>
          <a:ln>
            <a:noFill/>
          </a:ln>
        </p:spPr>
      </p:pic>
      <p:sp>
        <p:nvSpPr>
          <p:cNvPr id="200"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55E5034E-4262-4B0D-A2DE-B25610D7D4F6}" type="slidenum">
              <a:rPr b="0" lang="en-US" sz="1200" spc="-1" strike="noStrike">
                <a:solidFill>
                  <a:srgbClr val="b5a788"/>
                </a:solidFill>
                <a:latin typeface="Arial"/>
              </a:rPr>
              <a:t>&lt;number&gt;</a:t>
            </a:fld>
            <a:endParaRPr b="0" lang="en-US" sz="1200" spc="-1" strike="noStrike">
              <a:latin typeface="Arial"/>
            </a:endParaRPr>
          </a:p>
        </p:txBody>
      </p:sp>
      <p:sp>
        <p:nvSpPr>
          <p:cNvPr id="201"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1" lang="en-US" sz="3900" spc="-1" strike="noStrike">
                <a:latin typeface="Arial"/>
              </a:rPr>
              <a:t>Structural components of the computer</a:t>
            </a:r>
            <a:endParaRPr b="0" lang="en-US" sz="3900" spc="-1" strike="noStrike">
              <a:latin typeface="Arial"/>
            </a:endParaRPr>
          </a:p>
        </p:txBody>
      </p:sp>
      <p:sp>
        <p:nvSpPr>
          <p:cNvPr id="203" name="CustomShape 2"/>
          <p:cNvSpPr/>
          <p:nvPr/>
        </p:nvSpPr>
        <p:spPr>
          <a:xfrm>
            <a:off x="1427760" y="1761840"/>
            <a:ext cx="8231760" cy="52092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a:buChar char="l"/>
            </a:pPr>
            <a:r>
              <a:rPr b="0" lang="en-US" sz="3200" spc="-1" strike="noStrike">
                <a:latin typeface="Arial"/>
              </a:rPr>
              <a:t>The computer is an entity that interacts in some fashion with its external environment. In general, all of its linkages to the external environment can be classified as peripheral devices or communication lines. We will have something to say about both types of linkages</a:t>
            </a:r>
            <a:endParaRPr b="0" lang="en-US" sz="3200" spc="-1" strike="noStrike">
              <a:latin typeface="Arial"/>
            </a:endParaRPr>
          </a:p>
        </p:txBody>
      </p:sp>
      <p:sp>
        <p:nvSpPr>
          <p:cNvPr id="204" name="CustomShape 3"/>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40A00D0F-4095-4430-B0EA-2840EAFB59DB}" type="slidenum">
              <a:rPr b="0" lang="en-US" sz="1200" spc="-1" strike="noStrike">
                <a:solidFill>
                  <a:srgbClr val="b5a788"/>
                </a:solidFill>
                <a:latin typeface="Arial"/>
              </a:rPr>
              <a:t>&lt;number&gt;</a:t>
            </a:fld>
            <a:endParaRPr b="0" lang="en-US" sz="1200" spc="-1" strike="noStrike">
              <a:latin typeface="Arial"/>
            </a:endParaRPr>
          </a:p>
        </p:txBody>
      </p:sp>
      <p:sp>
        <p:nvSpPr>
          <p:cNvPr id="205" name="CustomShape 4"/>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1" lang="en-US" sz="3900" spc="-1" strike="noStrike">
                <a:latin typeface="Arial"/>
              </a:rPr>
              <a:t>Structural components of the computer</a:t>
            </a:r>
            <a:endParaRPr b="0" lang="en-US" sz="3900" spc="-1" strike="noStrike">
              <a:latin typeface="Arial"/>
            </a:endParaRPr>
          </a:p>
        </p:txBody>
      </p:sp>
      <p:sp>
        <p:nvSpPr>
          <p:cNvPr id="207" name="CustomShape 2"/>
          <p:cNvSpPr/>
          <p:nvPr/>
        </p:nvSpPr>
        <p:spPr>
          <a:xfrm>
            <a:off x="1581840" y="1931400"/>
            <a:ext cx="8266680" cy="4955760"/>
          </a:xfrm>
          <a:prstGeom prst="rect">
            <a:avLst/>
          </a:prstGeom>
          <a:noFill/>
          <a:ln>
            <a:noFill/>
          </a:ln>
        </p:spPr>
        <p:style>
          <a:lnRef idx="0"/>
          <a:fillRef idx="0"/>
          <a:effectRef idx="0"/>
          <a:fontRef idx="minor"/>
        </p:style>
        <p:txBody>
          <a:bodyPr lIns="90000" rIns="90000" tIns="45000" bIns="45000"/>
          <a:p>
            <a:pPr marL="216000" indent="-216000">
              <a:lnSpc>
                <a:spcPct val="90000"/>
              </a:lnSpc>
              <a:buClr>
                <a:srgbClr val="000000"/>
              </a:buClr>
              <a:buSzPct val="45000"/>
              <a:buFont typeface="Wingdings"/>
              <a:buChar char="l"/>
            </a:pPr>
            <a:r>
              <a:rPr b="1" lang="en-US" sz="3200" spc="-1" strike="noStrike">
                <a:latin typeface="Arial"/>
              </a:rPr>
              <a:t>CPU.</a:t>
            </a:r>
            <a:endParaRPr b="0" lang="en-US" sz="3200" spc="-1" strike="noStrike">
              <a:latin typeface="Arial"/>
            </a:endParaRPr>
          </a:p>
          <a:p>
            <a:pPr>
              <a:lnSpc>
                <a:spcPct val="90000"/>
              </a:lnSpc>
            </a:pPr>
            <a:r>
              <a:rPr b="1" lang="en-US" sz="3200" spc="-1" strike="noStrike">
                <a:latin typeface="Arial"/>
              </a:rPr>
              <a:t>   </a:t>
            </a:r>
            <a:r>
              <a:rPr b="0" lang="en-US" sz="3200" spc="-1" strike="noStrike">
                <a:latin typeface="Arial"/>
              </a:rPr>
              <a:t>Controls the operation of the computer and performs its data processing functions. Often simply referred to as processor</a:t>
            </a:r>
            <a:endParaRPr b="0" lang="en-US" sz="3200" spc="-1" strike="noStrike">
              <a:latin typeface="Arial"/>
            </a:endParaRPr>
          </a:p>
          <a:p>
            <a:pPr marL="216000" indent="-216000">
              <a:lnSpc>
                <a:spcPct val="90000"/>
              </a:lnSpc>
              <a:buClr>
                <a:srgbClr val="000000"/>
              </a:buClr>
              <a:buSzPct val="45000"/>
              <a:buFont typeface="Wingdings"/>
              <a:buChar char="l"/>
            </a:pPr>
            <a:r>
              <a:rPr b="1" lang="en-US" sz="3200" spc="-1" strike="noStrike">
                <a:latin typeface="Arial"/>
              </a:rPr>
              <a:t>Main Memory</a:t>
            </a:r>
            <a:endParaRPr b="0" lang="en-US" sz="3200" spc="-1" strike="noStrike">
              <a:latin typeface="Arial"/>
            </a:endParaRPr>
          </a:p>
          <a:p>
            <a:pPr lvl="1" marL="432000" indent="-216000">
              <a:lnSpc>
                <a:spcPct val="90000"/>
              </a:lnSpc>
              <a:buClr>
                <a:srgbClr val="000000"/>
              </a:buClr>
              <a:buSzPct val="75000"/>
              <a:buFont typeface="Wingdings"/>
              <a:buChar char="l"/>
            </a:pPr>
            <a:r>
              <a:rPr b="0" lang="en-US" sz="3200" spc="-1" strike="noStrike">
                <a:latin typeface="Arial"/>
              </a:rPr>
              <a:t>Stores data </a:t>
            </a:r>
            <a:r>
              <a:rPr b="0" lang="en-US" sz="3600" spc="-1" strike="noStrike">
                <a:latin typeface="Arial"/>
              </a:rPr>
              <a:t>Temporary during execution</a:t>
            </a:r>
            <a:endParaRPr b="0" lang="en-US" sz="3600" spc="-1" strike="noStrike">
              <a:latin typeface="Arial"/>
            </a:endParaRPr>
          </a:p>
        </p:txBody>
      </p:sp>
      <p:sp>
        <p:nvSpPr>
          <p:cNvPr id="208"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
        <p:nvSpPr>
          <p:cNvPr id="209" name="CustomShape 4"/>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E95A2D92-DDDD-4683-AACF-9C82E4BE9F5B}" type="slidenum">
              <a:rPr b="0" lang="en-US" sz="1200" spc="-1" strike="noStrike">
                <a:solidFill>
                  <a:srgbClr val="b5a788"/>
                </a:solidFill>
                <a:latin typeface="Arial"/>
              </a:rPr>
              <a:t>&lt;number&gt;</a:t>
            </a:fld>
            <a:endParaRPr b="0" lang="en-US" sz="1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5000" bIns="45000" anchor="ctr"/>
          <a:p>
            <a:pPr marL="216000" indent="-216000" algn="ctr">
              <a:lnSpc>
                <a:spcPct val="100000"/>
              </a:lnSpc>
              <a:buClr>
                <a:srgbClr val="000000"/>
              </a:buClr>
              <a:buSzPct val="45000"/>
              <a:buFont typeface="Wingdings"/>
              <a:buChar char="l"/>
            </a:pPr>
            <a:r>
              <a:rPr b="1" lang="en-US" sz="3500" spc="-1" strike="noStrike">
                <a:latin typeface="Arial"/>
              </a:rPr>
              <a:t>Structural components of the computer</a:t>
            </a:r>
            <a:endParaRPr b="0" lang="en-US" sz="3500" spc="-1" strike="noStrike">
              <a:latin typeface="Arial"/>
            </a:endParaRPr>
          </a:p>
        </p:txBody>
      </p:sp>
      <p:sp>
        <p:nvSpPr>
          <p:cNvPr id="211" name="CustomShape 2"/>
          <p:cNvSpPr/>
          <p:nvPr/>
        </p:nvSpPr>
        <p:spPr>
          <a:xfrm>
            <a:off x="1581840" y="1595520"/>
            <a:ext cx="8266680" cy="5291640"/>
          </a:xfrm>
          <a:prstGeom prst="rect">
            <a:avLst/>
          </a:prstGeom>
          <a:noFill/>
          <a:ln>
            <a:noFill/>
          </a:ln>
        </p:spPr>
        <p:style>
          <a:lnRef idx="0"/>
          <a:fillRef idx="0"/>
          <a:effectRef idx="0"/>
          <a:fontRef idx="minor"/>
        </p:style>
        <p:txBody>
          <a:bodyPr lIns="90000" rIns="90000" tIns="45000" bIns="45000"/>
          <a:p>
            <a:pPr marL="216000" indent="-216000">
              <a:lnSpc>
                <a:spcPct val="90000"/>
              </a:lnSpc>
              <a:buClr>
                <a:srgbClr val="000000"/>
              </a:buClr>
              <a:buSzPct val="45000"/>
              <a:buFont typeface="Wingdings"/>
              <a:buChar char="l"/>
            </a:pPr>
            <a:r>
              <a:rPr b="1" lang="en-US" sz="3200" spc="-1" strike="noStrike">
                <a:latin typeface="Arial"/>
              </a:rPr>
              <a:t>I/O</a:t>
            </a:r>
            <a:endParaRPr b="0" lang="en-US" sz="3200" spc="-1" strike="noStrike">
              <a:latin typeface="Arial"/>
            </a:endParaRPr>
          </a:p>
          <a:p>
            <a:pPr lvl="1" marL="432000" indent="-216000">
              <a:lnSpc>
                <a:spcPct val="90000"/>
              </a:lnSpc>
              <a:buClr>
                <a:srgbClr val="000000"/>
              </a:buClr>
              <a:buSzPct val="75000"/>
              <a:buFont typeface="Wingdings"/>
              <a:buChar char="l"/>
            </a:pPr>
            <a:r>
              <a:rPr b="0" lang="en-US" sz="3200" spc="-1" strike="noStrike">
                <a:latin typeface="Arial"/>
              </a:rPr>
              <a:t>Moves data between the computer and its external environment. </a:t>
            </a:r>
            <a:endParaRPr b="0" lang="en-US" sz="3200" spc="-1" strike="noStrike">
              <a:latin typeface="Arial"/>
            </a:endParaRPr>
          </a:p>
          <a:p>
            <a:pPr lvl="2" marL="648000" indent="-216000">
              <a:lnSpc>
                <a:spcPct val="90000"/>
              </a:lnSpc>
              <a:buClr>
                <a:srgbClr val="000000"/>
              </a:buClr>
              <a:buSzPct val="45000"/>
              <a:buFont typeface="Wingdings"/>
              <a:buChar char="l"/>
            </a:pPr>
            <a:r>
              <a:rPr b="0" lang="en-US" sz="3200" spc="-1" strike="noStrike">
                <a:latin typeface="Arial"/>
              </a:rPr>
              <a:t>Between comp &amp; External environment (peripherals)</a:t>
            </a:r>
            <a:endParaRPr b="0" lang="en-US" sz="3200" spc="-1" strike="noStrike">
              <a:latin typeface="Arial"/>
            </a:endParaRPr>
          </a:p>
          <a:p>
            <a:pPr lvl="2" marL="648000" indent="-216000">
              <a:lnSpc>
                <a:spcPct val="90000"/>
              </a:lnSpc>
              <a:buClr>
                <a:srgbClr val="000000"/>
              </a:buClr>
              <a:buSzPct val="45000"/>
              <a:buFont typeface="Wingdings"/>
              <a:buChar char="l"/>
            </a:pPr>
            <a:r>
              <a:rPr b="0" lang="en-US" sz="3200" spc="-1" strike="noStrike">
                <a:latin typeface="Arial"/>
              </a:rPr>
              <a:t>If distances are long – </a:t>
            </a:r>
            <a:r>
              <a:rPr b="0" i="1" lang="en-US" sz="3200" spc="-1" strike="noStrike">
                <a:latin typeface="Arial"/>
              </a:rPr>
              <a:t>Communication</a:t>
            </a:r>
            <a:endParaRPr b="0" lang="en-US" sz="3200" spc="-1" strike="noStrike">
              <a:latin typeface="Arial"/>
            </a:endParaRPr>
          </a:p>
          <a:p>
            <a:pPr marL="216000" indent="-216000">
              <a:lnSpc>
                <a:spcPct val="90000"/>
              </a:lnSpc>
              <a:buClr>
                <a:srgbClr val="000000"/>
              </a:buClr>
              <a:buSzPct val="45000"/>
              <a:buFont typeface="Wingdings"/>
              <a:buChar char="l"/>
            </a:pPr>
            <a:r>
              <a:rPr b="1" lang="en-US" sz="3200" spc="-1" strike="noStrike">
                <a:latin typeface="Arial"/>
              </a:rPr>
              <a:t>System interconnections </a:t>
            </a:r>
            <a:endParaRPr b="0" lang="en-US" sz="3200" spc="-1" strike="noStrike">
              <a:latin typeface="Arial"/>
            </a:endParaRPr>
          </a:p>
          <a:p>
            <a:pPr lvl="1" marL="432000" indent="-216000">
              <a:lnSpc>
                <a:spcPct val="90000"/>
              </a:lnSpc>
              <a:buClr>
                <a:srgbClr val="000000"/>
              </a:buClr>
              <a:buSzPct val="75000"/>
              <a:buFont typeface="Wingdings"/>
              <a:buChar char="l"/>
            </a:pPr>
            <a:r>
              <a:rPr b="0" lang="en-US" sz="3200" spc="-1" strike="noStrike">
                <a:latin typeface="Arial"/>
              </a:rPr>
              <a:t>Provide communication between CPU, Main Memory &amp; I/O.</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Grading Policy</a:t>
            </a:r>
            <a:endParaRPr b="0" lang="en-US" sz="4400" spc="-1" strike="noStrike">
              <a:latin typeface="Arial"/>
            </a:endParaRPr>
          </a:p>
        </p:txBody>
      </p:sp>
      <p:sp>
        <p:nvSpPr>
          <p:cNvPr id="12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In order to receive a passing grade for this course, a student should attain greater than 35% (17.5) of the entire coursework and must attain a passing grade of greater than 35% in the final exam.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latin typeface="Arial"/>
              </a:rPr>
              <a:t>The overall grade (Coursework + Exam) however should be greater than 50% for one to pass</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Structure.    Top Level Structure </a:t>
            </a:r>
            <a:endParaRPr b="0" lang="en-US" sz="4400" spc="-1" strike="noStrike">
              <a:latin typeface="Arial"/>
            </a:endParaRPr>
          </a:p>
        </p:txBody>
      </p:sp>
      <p:pic>
        <p:nvPicPr>
          <p:cNvPr id="213" name="Picture 20" descr=""/>
          <p:cNvPicPr/>
          <p:nvPr/>
        </p:nvPicPr>
        <p:blipFill>
          <a:blip r:embed="rId1"/>
          <a:stretch/>
        </p:blipFill>
        <p:spPr>
          <a:xfrm>
            <a:off x="1931760" y="1595880"/>
            <a:ext cx="7643880" cy="5375520"/>
          </a:xfrm>
          <a:prstGeom prst="rect">
            <a:avLst/>
          </a:prstGeom>
          <a:ln>
            <a:noFill/>
          </a:ln>
        </p:spPr>
      </p:pic>
      <p:sp>
        <p:nvSpPr>
          <p:cNvPr id="214"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26A4B522-6815-4CB3-90A0-C8914D0D754A}" type="slidenum">
              <a:rPr b="0" lang="en-US" sz="1200" spc="-1" strike="noStrike">
                <a:solidFill>
                  <a:srgbClr val="b5a788"/>
                </a:solidFill>
                <a:latin typeface="Arial"/>
              </a:rPr>
              <a:t>&lt;number&gt;</a:t>
            </a:fld>
            <a:endParaRPr b="0" lang="en-US" sz="1200" spc="-1" strike="noStrike">
              <a:latin typeface="Arial"/>
            </a:endParaRPr>
          </a:p>
        </p:txBody>
      </p:sp>
      <p:sp>
        <p:nvSpPr>
          <p:cNvPr id="215"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1581840" y="302400"/>
            <a:ext cx="8266680" cy="1259640"/>
          </a:xfrm>
          <a:prstGeom prst="rect">
            <a:avLst/>
          </a:prstGeom>
          <a:noFill/>
          <a:ln>
            <a:noFill/>
          </a:ln>
        </p:spPr>
        <p:style>
          <a:lnRef idx="0"/>
          <a:fillRef idx="0"/>
          <a:effectRef idx="0"/>
          <a:fontRef idx="minor"/>
        </p:style>
        <p:txBody>
          <a:bodyPr lIns="90000" rIns="90000" tIns="46800" bIns="46800" anchor="ctr"/>
          <a:p>
            <a:pPr marL="216000" indent="-216000" algn="ctr">
              <a:lnSpc>
                <a:spcPct val="100000"/>
              </a:lnSpc>
              <a:buClr>
                <a:srgbClr val="000000"/>
              </a:buClr>
              <a:buSzPct val="45000"/>
              <a:buFont typeface="Wingdings"/>
              <a:buChar char="l"/>
            </a:pPr>
            <a:r>
              <a:rPr b="0" lang="en-US" sz="4400" spc="-1" strike="noStrike">
                <a:latin typeface="Arial"/>
              </a:rPr>
              <a:t>Structure . The CPU</a:t>
            </a:r>
            <a:endParaRPr b="0" lang="en-US" sz="4400" spc="-1" strike="noStrike">
              <a:latin typeface="Arial"/>
            </a:endParaRPr>
          </a:p>
        </p:txBody>
      </p:sp>
      <p:pic>
        <p:nvPicPr>
          <p:cNvPr id="217" name="Picture 2" descr=""/>
          <p:cNvPicPr/>
          <p:nvPr/>
        </p:nvPicPr>
        <p:blipFill>
          <a:blip r:embed="rId1"/>
          <a:stretch/>
        </p:blipFill>
        <p:spPr>
          <a:xfrm>
            <a:off x="1343880" y="1931760"/>
            <a:ext cx="8483400" cy="4871880"/>
          </a:xfrm>
          <a:prstGeom prst="rect">
            <a:avLst/>
          </a:prstGeom>
          <a:ln>
            <a:noFill/>
          </a:ln>
        </p:spPr>
      </p:pic>
      <p:sp>
        <p:nvSpPr>
          <p:cNvPr id="218" name="CustomShape 2"/>
          <p:cNvSpPr/>
          <p:nvPr/>
        </p:nvSpPr>
        <p:spPr>
          <a:xfrm>
            <a:off x="9495360" y="6950520"/>
            <a:ext cx="50364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BF3BACD4-FBC2-40A3-907C-BBA1A85F9CDE}" type="slidenum">
              <a:rPr b="0" lang="en-US" sz="1200" spc="-1" strike="noStrike">
                <a:solidFill>
                  <a:srgbClr val="b5a788"/>
                </a:solidFill>
                <a:latin typeface="Arial"/>
              </a:rPr>
              <a:t>&lt;number&gt;</a:t>
            </a:fld>
            <a:endParaRPr b="0" lang="en-US" sz="1200" spc="-1" strike="noStrike">
              <a:latin typeface="Arial"/>
            </a:endParaRPr>
          </a:p>
        </p:txBody>
      </p:sp>
      <p:sp>
        <p:nvSpPr>
          <p:cNvPr id="219" name="CustomShape 3"/>
          <p:cNvSpPr/>
          <p:nvPr/>
        </p:nvSpPr>
        <p:spPr>
          <a:xfrm>
            <a:off x="6299640" y="6950520"/>
            <a:ext cx="3191760" cy="52452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rPr>
              <a:t>Computer Org &amp; Arch - BScIT 1 @ UCU</a:t>
            </a:r>
            <a:endParaRPr b="0" lang="en-US" sz="1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71280" cy="106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Course Outline</a:t>
            </a:r>
            <a:endParaRPr b="0" lang="en-US" sz="4400" spc="-1" strike="noStrike">
              <a:latin typeface="Arial"/>
            </a:endParaRPr>
          </a:p>
        </p:txBody>
      </p:sp>
      <p:sp>
        <p:nvSpPr>
          <p:cNvPr id="127" name="CustomShape 2"/>
          <p:cNvSpPr/>
          <p:nvPr/>
        </p:nvSpPr>
        <p:spPr>
          <a:xfrm>
            <a:off x="504000" y="1371600"/>
            <a:ext cx="9071280" cy="521172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a:buChar char="l"/>
            </a:pPr>
            <a:r>
              <a:rPr b="0" lang="en-US" sz="2200" spc="-1" strike="noStrike">
                <a:latin typeface="Arial"/>
              </a:rPr>
              <a:t>General overview of computer organization and architecture</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Brief history of computer performance</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Computer components ( Structure)</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Computer function</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Interconnection structures</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Memory</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Input /Output Module </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CPU structure and function</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Computer arithmetic</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Control unit operation</a:t>
            </a:r>
            <a:endParaRPr b="0" lang="en-US" sz="2200" spc="-1" strike="noStrike">
              <a:latin typeface="Arial"/>
            </a:endParaRPr>
          </a:p>
          <a:p>
            <a:pPr marL="216000" indent="-216000">
              <a:lnSpc>
                <a:spcPct val="100000"/>
              </a:lnSpc>
              <a:buClr>
                <a:srgbClr val="000000"/>
              </a:buClr>
              <a:buSzPct val="45000"/>
              <a:buFont typeface="Wingdings"/>
              <a:buChar char="l"/>
            </a:pPr>
            <a:r>
              <a:rPr b="0" lang="en-US" sz="2200" spc="-1" strike="noStrike">
                <a:latin typeface="Arial"/>
              </a:rPr>
              <a:t>Digital Logic</a:t>
            </a:r>
            <a:endParaRPr b="0" lang="en-US"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Reference </a:t>
            </a:r>
            <a:endParaRPr b="0" lang="en-US" sz="4400" spc="-1" strike="noStrike">
              <a:latin typeface="Arial"/>
            </a:endParaRPr>
          </a:p>
        </p:txBody>
      </p:sp>
      <p:sp>
        <p:nvSpPr>
          <p:cNvPr id="12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a:buChar char="l"/>
            </a:pPr>
            <a:r>
              <a:rPr b="0" lang="en-US" sz="2400" spc="-1" strike="noStrike">
                <a:latin typeface="Arial"/>
              </a:rPr>
              <a:t>Lecture notes will be mainly derived from William Stallings book on Computer Organization and Architecture: Designing for Performance</a:t>
            </a:r>
            <a:endParaRPr b="0" lang="en-US" sz="2400" spc="-1" strike="noStrike">
              <a:latin typeface="Arial"/>
            </a:endParaRPr>
          </a:p>
          <a:p>
            <a:pPr>
              <a:lnSpc>
                <a:spcPct val="100000"/>
              </a:lnSpc>
            </a:pPr>
            <a:endParaRPr b="0" lang="en-US" sz="2400" spc="-1" strike="noStrike">
              <a:latin typeface="Arial"/>
            </a:endParaRPr>
          </a:p>
          <a:p>
            <a:pPr marL="216000" indent="-216000">
              <a:lnSpc>
                <a:spcPct val="100000"/>
              </a:lnSpc>
              <a:buClr>
                <a:srgbClr val="000000"/>
              </a:buClr>
              <a:buSzPct val="45000"/>
              <a:buFont typeface="Wingdings"/>
              <a:buChar char="l"/>
            </a:pPr>
            <a:r>
              <a:rPr b="0" lang="en-US" sz="2400" spc="-1" strike="noStrike">
                <a:latin typeface="Arial"/>
              </a:rPr>
              <a:t>David Tarnoff: Computer Organization and Design Fundamentals e-Book (Pub.www.lulu.com 2007). This is a </a:t>
            </a:r>
            <a:r>
              <a:rPr b="1" lang="en-US" sz="2400" spc="-1" strike="noStrike">
                <a:latin typeface="Arial"/>
              </a:rPr>
              <a:t>very good free e-book</a:t>
            </a:r>
            <a:r>
              <a:rPr b="0" lang="en-US" sz="2400" spc="-1" strike="noStrike">
                <a:latin typeface="Arial"/>
              </a:rPr>
              <a:t>. </a:t>
            </a:r>
            <a:endParaRPr b="0" lang="en-US" sz="2400" spc="-1" strike="noStrike">
              <a:latin typeface="Arial"/>
            </a:endParaRPr>
          </a:p>
          <a:p>
            <a:pPr>
              <a:lnSpc>
                <a:spcPct val="100000"/>
              </a:lnSpc>
            </a:pPr>
            <a:endParaRPr b="0" lang="en-US" sz="2400" spc="-1" strike="noStrike">
              <a:latin typeface="Arial"/>
            </a:endParaRPr>
          </a:p>
          <a:p>
            <a:pPr marL="216000" indent="-216000">
              <a:lnSpc>
                <a:spcPct val="100000"/>
              </a:lnSpc>
              <a:buClr>
                <a:srgbClr val="000000"/>
              </a:buClr>
              <a:buSzPct val="45000"/>
              <a:buFont typeface="Wingdings"/>
              <a:buChar char="l"/>
            </a:pPr>
            <a:r>
              <a:rPr b="0" lang="en-US" sz="2400" spc="-1" strike="noStrike">
                <a:latin typeface="Arial"/>
              </a:rPr>
              <a:t>T.C. Bartee: Computer Architecture and Logic Design (McGraw-Hill, 1991).</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Computer Organization</a:t>
            </a:r>
            <a:endParaRPr b="0" lang="en-US" sz="4400" spc="-1" strike="noStrike">
              <a:latin typeface="Arial"/>
            </a:endParaRPr>
          </a:p>
        </p:txBody>
      </p:sp>
      <p:sp>
        <p:nvSpPr>
          <p:cNvPr id="131" name="CustomShape 2"/>
          <p:cNvSpPr/>
          <p:nvPr/>
        </p:nvSpPr>
        <p:spPr>
          <a:xfrm>
            <a:off x="365760" y="1742040"/>
            <a:ext cx="9071280" cy="438408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a:buChar char="l"/>
            </a:pPr>
            <a:r>
              <a:rPr b="0" lang="en-US" sz="3200" spc="-1" strike="noStrike">
                <a:latin typeface="Arial"/>
              </a:rPr>
              <a:t>Formal definition:</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Refers to the operational units and the interconnections that realize the architectural specifications of the computer.</a:t>
            </a:r>
            <a:endParaRPr b="0" lang="en-US" sz="3200" spc="-1" strike="noStrike">
              <a:latin typeface="Arial"/>
            </a:endParaRPr>
          </a:p>
          <a:p>
            <a:pPr>
              <a:lnSpc>
                <a:spcPct val="100000"/>
              </a:lnSpc>
            </a:pP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Organizational attributes include those hardware details transparent to the programmer, such as interfaces between the computer and peripheral and the memory technology used.</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Definitions</a:t>
            </a:r>
            <a:endParaRPr b="0" lang="en-US" sz="4400" spc="-1" strike="noStrike">
              <a:latin typeface="Arial"/>
            </a:endParaRPr>
          </a:p>
        </p:txBody>
      </p:sp>
      <p:sp>
        <p:nvSpPr>
          <p:cNvPr id="13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90000"/>
              </a:lnSpc>
            </a:pPr>
            <a:r>
              <a:rPr b="1" i="1" lang="en-US" sz="3200" spc="-1" strike="noStrike">
                <a:latin typeface="Arial"/>
              </a:rPr>
              <a:t>Computer Architecture</a:t>
            </a:r>
            <a:r>
              <a:rPr b="0" lang="en-US" sz="3200" spc="-1" strike="noStrike">
                <a:latin typeface="Arial"/>
              </a:rPr>
              <a:t> refers to attributes  that have a direct impact on the logical execution of a program.</a:t>
            </a:r>
            <a:endParaRPr b="0" lang="en-US" sz="3200" spc="-1" strike="noStrike">
              <a:latin typeface="Arial"/>
            </a:endParaRPr>
          </a:p>
          <a:p>
            <a:pPr>
              <a:lnSpc>
                <a:spcPct val="90000"/>
              </a:lnSpc>
            </a:pPr>
            <a:endParaRPr b="0" lang="en-US" sz="3200" spc="-1" strike="noStrike">
              <a:latin typeface="Arial"/>
            </a:endParaRPr>
          </a:p>
          <a:p>
            <a:pPr>
              <a:lnSpc>
                <a:spcPct val="90000"/>
              </a:lnSpc>
            </a:pPr>
            <a:r>
              <a:rPr b="0" lang="en-US" sz="3200" spc="-1" strike="noStrike">
                <a:latin typeface="Arial"/>
              </a:rPr>
              <a:t>For example the logic in which numeric data and character data are represented internally in a particular operating environment.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Computer organization and architecture</a:t>
            </a:r>
            <a:endParaRPr b="0" lang="en-US" sz="4400" spc="-1" strike="noStrike">
              <a:latin typeface="Arial"/>
            </a:endParaRPr>
          </a:p>
        </p:txBody>
      </p:sp>
      <p:sp>
        <p:nvSpPr>
          <p:cNvPr id="13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216000" indent="-216000">
              <a:lnSpc>
                <a:spcPct val="100000"/>
              </a:lnSpc>
              <a:buClr>
                <a:srgbClr val="000000"/>
              </a:buClr>
              <a:buSzPct val="45000"/>
              <a:buFont typeface="Wingdings"/>
              <a:buChar char="l"/>
            </a:pPr>
            <a:r>
              <a:rPr b="0" lang="en-US" sz="3200" spc="-1" strike="noStrike">
                <a:latin typeface="Arial"/>
              </a:rPr>
              <a:t>Computer organization is the components from which computers are built</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In contrast computer architecture is the science of integrating those components to achieve a level of functionality and performance</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It is as if organization examines the bricks, cement, nails and other building material</a:t>
            </a:r>
            <a:endParaRPr b="0" lang="en-US" sz="3200" spc="-1" strike="noStrike">
              <a:latin typeface="Arial"/>
            </a:endParaRPr>
          </a:p>
          <a:p>
            <a:pPr marL="216000" indent="-216000">
              <a:lnSpc>
                <a:spcPct val="100000"/>
              </a:lnSpc>
              <a:buClr>
                <a:srgbClr val="000000"/>
              </a:buClr>
              <a:buSzPct val="45000"/>
              <a:buFont typeface="Wingdings"/>
              <a:buChar char="l"/>
            </a:pPr>
            <a:r>
              <a:rPr b="0" lang="en-US" sz="3200" spc="-1" strike="noStrike">
                <a:latin typeface="Arial"/>
              </a:rPr>
              <a:t>While computer architecture looks at the design of the house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900" spc="-1" strike="noStrike">
                <a:latin typeface="Arial"/>
              </a:rPr>
              <a:t>Distinction btn Arch. And Org</a:t>
            </a:r>
            <a:endParaRPr b="0" lang="en-US" sz="3900" spc="-1" strike="noStrike">
              <a:latin typeface="Arial"/>
            </a:endParaRPr>
          </a:p>
        </p:txBody>
      </p:sp>
      <p:sp>
        <p:nvSpPr>
          <p:cNvPr id="13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latin typeface="Arial"/>
              </a:rPr>
              <a:t>The distinction between architecture and organization has been an important one.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latin typeface="Arial"/>
              </a:rPr>
              <a:t>Many computer manufacturers offer a family of computer models all with the same architecture but with difference in organization.   And thus differing in costs .</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2020-01-15T18:34:53Z</dcterms:modified>
  <cp:revision>1</cp:revision>
  <dc:subject/>
  <dc:title/>
</cp:coreProperties>
</file>