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7"/>
  </p:handoutMasterIdLst>
  <p:sldIdLst>
    <p:sldId id="421" r:id="rId3"/>
    <p:sldId id="511" r:id="rId5"/>
    <p:sldId id="510" r:id="rId6"/>
    <p:sldId id="502" r:id="rId7"/>
    <p:sldId id="424" r:id="rId8"/>
    <p:sldId id="426" r:id="rId9"/>
    <p:sldId id="427" r:id="rId10"/>
    <p:sldId id="428" r:id="rId11"/>
    <p:sldId id="434" r:id="rId12"/>
    <p:sldId id="435" r:id="rId13"/>
    <p:sldId id="436" r:id="rId14"/>
    <p:sldId id="437" r:id="rId15"/>
    <p:sldId id="439" r:id="rId16"/>
    <p:sldId id="505" r:id="rId17"/>
    <p:sldId id="506" r:id="rId18"/>
    <p:sldId id="507" r:id="rId19"/>
    <p:sldId id="477" r:id="rId20"/>
    <p:sldId id="440" r:id="rId21"/>
    <p:sldId id="441" r:id="rId22"/>
    <p:sldId id="442" r:id="rId23"/>
    <p:sldId id="508" r:id="rId24"/>
    <p:sldId id="443" r:id="rId25"/>
    <p:sldId id="444" r:id="rId26"/>
    <p:sldId id="492" r:id="rId27"/>
    <p:sldId id="445" r:id="rId28"/>
    <p:sldId id="446" r:id="rId29"/>
    <p:sldId id="447" r:id="rId30"/>
    <p:sldId id="448" r:id="rId31"/>
    <p:sldId id="478" r:id="rId32"/>
    <p:sldId id="498" r:id="rId33"/>
    <p:sldId id="449" r:id="rId34"/>
    <p:sldId id="499" r:id="rId35"/>
    <p:sldId id="495" r:id="rId36"/>
    <p:sldId id="450" r:id="rId37"/>
    <p:sldId id="496" r:id="rId38"/>
    <p:sldId id="451" r:id="rId39"/>
    <p:sldId id="452" r:id="rId40"/>
    <p:sldId id="453" r:id="rId41"/>
    <p:sldId id="493" r:id="rId42"/>
    <p:sldId id="454" r:id="rId43"/>
    <p:sldId id="455" r:id="rId44"/>
    <p:sldId id="456" r:id="rId45"/>
    <p:sldId id="457" r:id="rId46"/>
    <p:sldId id="458" r:id="rId47"/>
    <p:sldId id="459" r:id="rId48"/>
    <p:sldId id="479" r:id="rId49"/>
    <p:sldId id="494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500" r:id="rId62"/>
    <p:sldId id="472" r:id="rId63"/>
    <p:sldId id="497" r:id="rId64"/>
    <p:sldId id="475" r:id="rId65"/>
    <p:sldId id="504" r:id="rId66"/>
    <p:sldId id="486" r:id="rId67"/>
    <p:sldId id="487" r:id="rId68"/>
    <p:sldId id="488" r:id="rId69"/>
    <p:sldId id="490" r:id="rId70"/>
    <p:sldId id="491" r:id="rId71"/>
    <p:sldId id="489" r:id="rId72"/>
    <p:sldId id="480" r:id="rId73"/>
    <p:sldId id="482" r:id="rId74"/>
    <p:sldId id="483" r:id="rId75"/>
    <p:sldId id="485" r:id="rId76"/>
  </p:sldIdLst>
  <p:sldSz cx="9144000" cy="6858000" type="screen4x3"/>
  <p:notesSz cx="6858000" cy="9774555"/>
  <p:kinsoku lang="en-GB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ä¸­åº¦æ ·å¼ 2 - å¼ºè°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5958"/>
    <p:restoredTop sz="90924"/>
  </p:normalViewPr>
  <p:slideViewPr>
    <p:cSldViewPr showGuides="1"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TextEdit="1"/>
          </p:cNvSpPr>
          <p:nvPr>
            <p:ph type="sldImg"/>
          </p:nvPr>
        </p:nvSpPr>
        <p:spPr>
          <a:xfrm>
            <a:off x="965200" y="758825"/>
            <a:ext cx="4860925" cy="364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5" name="Rectangle 3"/>
          <p:cNvSpPr/>
          <p:nvPr>
            <p:ph type="body" idx="1"/>
          </p:nvPr>
        </p:nvSpPr>
        <p:spPr>
          <a:xfrm>
            <a:off x="947738" y="4630738"/>
            <a:ext cx="4975225" cy="44021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>
                <a:cs typeface="Arial" panose="020B0604020202020204" pitchFamily="34" charset="0"/>
              </a:rPr>
            </a:fld>
            <a:endParaRPr lang="en-GB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79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01380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105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3700"/>
            <a:ext cx="2971800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126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3700"/>
            <a:ext cx="2971800" cy="488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Text Box 1"/>
          <p:cNvSpPr txBox="1"/>
          <p:nvPr/>
        </p:nvSpPr>
        <p:spPr>
          <a:xfrm>
            <a:off x="1150938" y="857250"/>
            <a:ext cx="4556125" cy="341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en-US" altLang="x-none" dirty="0"/>
          </a:p>
        </p:txBody>
      </p:sp>
      <p:sp>
        <p:nvSpPr>
          <p:cNvPr id="82947" name="Rectangle 2"/>
          <p:cNvSpPr/>
          <p:nvPr>
            <p:ph type="body"/>
          </p:nvPr>
        </p:nvSpPr>
        <p:spPr>
          <a:xfrm>
            <a:off x="685800" y="4641850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269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42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>
                <a:cs typeface="Arial" panose="020B0604020202020204" pitchFamily="34" charset="0"/>
              </a:rPr>
            </a:fld>
            <a:endParaRPr lang="en-GB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63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43364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>
                <a:cs typeface="Arial" panose="020B0604020202020204" pitchFamily="34" charset="0"/>
              </a:rPr>
            </a:fld>
            <a:endParaRPr lang="en-GB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387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44388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/>
            </a:fld>
            <a:endParaRPr lang="en-GB" dirty="0"/>
          </a:p>
        </p:txBody>
      </p:sp>
      <p:sp>
        <p:nvSpPr>
          <p:cNvPr id="145411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45412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/>
            </a:fld>
            <a:endParaRPr lang="en-GB" dirty="0"/>
          </a:p>
        </p:txBody>
      </p:sp>
      <p:sp>
        <p:nvSpPr>
          <p:cNvPr id="146435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46436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7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/>
            </a:fld>
            <a:endParaRPr lang="en-GB" dirty="0"/>
          </a:p>
        </p:txBody>
      </p:sp>
      <p:sp>
        <p:nvSpPr>
          <p:cNvPr id="147459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47460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484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49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505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1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GB" dirty="0">
                <a:cs typeface="Arial" panose="020B0604020202020204" pitchFamily="34" charset="0"/>
              </a:rPr>
            </a:fld>
            <a:endParaRPr lang="en-GB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55" name="Rectangle 1"/>
          <p:cNvSpPr>
            <a:spLocks noTextEdit="1"/>
          </p:cNvSpPr>
          <p:nvPr>
            <p:ph type="sldImg"/>
          </p:nvPr>
        </p:nvSpPr>
        <p:spPr>
          <a:xfrm>
            <a:off x="984250" y="731838"/>
            <a:ext cx="4889500" cy="36671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sp>
      <p:sp>
        <p:nvSpPr>
          <p:cNvPr id="151556" name="Rectangle 2"/>
          <p:cNvSpPr/>
          <p:nvPr>
            <p:ph type="body" idx="1"/>
          </p:nvPr>
        </p:nvSpPr>
        <p:spPr>
          <a:xfrm>
            <a:off x="685800" y="4645025"/>
            <a:ext cx="5486400" cy="4398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525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53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733425"/>
            <a:ext cx="4884738" cy="36655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1546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9285288"/>
            <a:ext cx="297180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33425"/>
            <a:ext cx="4886325" cy="366553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643438"/>
            <a:ext cx="54864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6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2067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69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0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1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2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3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4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5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6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7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8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79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0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1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2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3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4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5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6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7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8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89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0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1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2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3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4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5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6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7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8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9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0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1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2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3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4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5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6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7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8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9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0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1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2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3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4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5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6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7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8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19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7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Arc 62"/>
              <p:cNvSpPr/>
              <p:nvPr/>
            </p:nvSpPr>
            <p:spPr bwMode="ltGray">
              <a:xfrm rot="16200000" flipH="1">
                <a:off x="426" y="861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8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2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Arc 66"/>
              <p:cNvSpPr/>
              <p:nvPr/>
            </p:nvSpPr>
            <p:spPr bwMode="ltGray">
              <a:xfrm rot="5400000">
                <a:off x="5097" y="3348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360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360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2694CC-1951-4369-AF65-2994ED14AE84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GB" dirty="0"/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1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2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3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4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5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6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7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8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79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0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1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2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3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4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6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7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8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9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0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1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40" name="Group 2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2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3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4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5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6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7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8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49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0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1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2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3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4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5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6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7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8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59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0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1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2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3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4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5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6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7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8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69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9256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9257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035" name="Group 5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9257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257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2574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1028" name="Rectangle 6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19257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Tahoma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E09155-06AB-44A6-AF22-B9EF93B30B7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257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Database Systems@UCU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257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x-none" dirty="0">
                <a:latin typeface="Tahoma" pitchFamily="34" charset="0"/>
              </a:rPr>
            </a:fld>
            <a:endParaRPr lang="en-US" altLang="x-none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500063" y="1143000"/>
            <a:ext cx="8215312" cy="4214813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SzPct val="110000"/>
              <a:buFont typeface="Wingdings" panose="05000000000000000000" pitchFamily="2" charset="2"/>
              <a:buNone/>
            </a:pPr>
            <a:r>
              <a:rPr lang="en-US" altLang="x-none" sz="6000" b="1" dirty="0">
                <a:latin typeface="+mn-lt"/>
                <a:ea typeface="+mn-ea"/>
                <a:cs typeface="+mn-cs"/>
              </a:rPr>
              <a:t>SQL: </a:t>
            </a:r>
            <a:endParaRPr lang="en-US" altLang="x-none" sz="6000" b="1" dirty="0">
              <a:latin typeface="+mn-lt"/>
              <a:ea typeface="+mn-ea"/>
              <a:cs typeface="+mn-cs"/>
            </a:endParaRPr>
          </a:p>
          <a:p>
            <a:pPr algn="ctr" eaLnBrk="1" hangingPunct="1">
              <a:buSzPct val="11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+mn-lt"/>
                <a:ea typeface="+mn-ea"/>
                <a:cs typeface="+mn-cs"/>
              </a:rPr>
              <a:t>Structured Query Language </a:t>
            </a:r>
            <a:endParaRPr lang="en-US" altLang="x-none" sz="2400" b="1" dirty="0">
              <a:latin typeface="+mn-lt"/>
              <a:ea typeface="+mn-ea"/>
              <a:cs typeface="+mn-cs"/>
            </a:endParaRPr>
          </a:p>
          <a:p>
            <a:pPr>
              <a:buSzPct val="110000"/>
              <a:buFont typeface="Wingdings" panose="05000000000000000000" pitchFamily="2" charset="2"/>
              <a:buNone/>
            </a:pPr>
            <a:endParaRPr lang="en-US" altLang="x-none" sz="3600" dirty="0">
              <a:latin typeface="+mn-lt"/>
              <a:ea typeface="+mn-ea"/>
              <a:cs typeface="+mn-cs"/>
            </a:endParaRPr>
          </a:p>
          <a:p>
            <a:pPr>
              <a:buSzPct val="110000"/>
              <a:buFont typeface="Wingdings" panose="05000000000000000000" pitchFamily="2" charset="2"/>
              <a:buNone/>
            </a:pPr>
            <a:r>
              <a:rPr lang="en-US" altLang="x-none" sz="3600" dirty="0">
                <a:latin typeface="+mn-lt"/>
                <a:ea typeface="+mn-ea"/>
                <a:cs typeface="+mn-cs"/>
              </a:rPr>
              <a:t>A standard </a:t>
            </a:r>
            <a:r>
              <a:rPr lang="en-US" altLang="x-none" sz="3600" u="sng" dirty="0">
                <a:latin typeface="+mn-lt"/>
                <a:ea typeface="+mn-ea"/>
                <a:cs typeface="+mn-cs"/>
              </a:rPr>
              <a:t>computer</a:t>
            </a:r>
            <a:r>
              <a:rPr lang="en-US" altLang="x-none" sz="3600" dirty="0">
                <a:latin typeface="+mn-lt"/>
                <a:ea typeface="+mn-ea"/>
                <a:cs typeface="+mn-cs"/>
              </a:rPr>
              <a:t> database  language for accessing and manipulating database systems.</a:t>
            </a:r>
            <a:endParaRPr lang="en-US" altLang="x-none" sz="3600" dirty="0">
              <a:latin typeface="+mn-lt"/>
              <a:ea typeface="+mn-ea"/>
              <a:cs typeface="+mn-cs"/>
            </a:endParaRPr>
          </a:p>
          <a:p>
            <a:pPr>
              <a:buSzPct val="110000"/>
              <a:buFont typeface="Wingdings" panose="05000000000000000000" pitchFamily="2" charset="2"/>
              <a:buNone/>
            </a:pPr>
            <a:endParaRPr lang="en-US" altLang="x-none" sz="3600" dirty="0">
              <a:latin typeface="+mn-lt"/>
              <a:ea typeface="+mn-ea"/>
              <a:cs typeface="+mn-cs"/>
            </a:endParaRPr>
          </a:p>
          <a:p>
            <a:pPr>
              <a:buSzPct val="110000"/>
              <a:buFont typeface="Wingdings" panose="05000000000000000000" pitchFamily="2" charset="2"/>
              <a:buNone/>
            </a:pPr>
            <a:r>
              <a:rPr lang="en-US" altLang="x-none" sz="3600" dirty="0">
                <a:latin typeface="+mn-lt"/>
                <a:ea typeface="+mn-ea"/>
                <a:cs typeface="+mn-cs"/>
              </a:rPr>
              <a:t> </a:t>
            </a:r>
            <a:endParaRPr lang="en-US" altLang="x-none" sz="3600" dirty="0">
              <a:latin typeface="+mn-lt"/>
              <a:ea typeface="+mn-ea"/>
              <a:cs typeface="+mn-cs"/>
            </a:endParaRPr>
          </a:p>
          <a:p>
            <a:pPr eaLnBrk="1" hangingPunct="1">
              <a:buSzPct val="110000"/>
              <a:buFont typeface="Wingdings" panose="05000000000000000000" pitchFamily="2" charset="2"/>
              <a:buNone/>
            </a:pPr>
            <a:endParaRPr lang="en-US" altLang="x-none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28625" y="285750"/>
            <a:ext cx="7772400" cy="661988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Writing SQL Commands (syntax)</a:t>
            </a:r>
            <a:endParaRPr lang="en-US" altLang="x-none" sz="3600" b="1" dirty="0"/>
          </a:p>
        </p:txBody>
      </p:sp>
      <p:sp>
        <p:nvSpPr>
          <p:cNvPr id="143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x-none" sz="2800" b="1" dirty="0"/>
              <a:t>Most components of an SQL statement are </a:t>
            </a:r>
            <a:r>
              <a:rPr lang="en-US" altLang="x-none" sz="2800" b="1" i="1" dirty="0">
                <a:solidFill>
                  <a:schemeClr val="tx2"/>
                </a:solidFill>
              </a:rPr>
              <a:t>case insensitive</a:t>
            </a:r>
            <a:r>
              <a:rPr lang="en-US" altLang="x-none" sz="2800" b="1" dirty="0"/>
              <a:t>, except for literal character data.</a:t>
            </a:r>
            <a:endParaRPr lang="en-US" altLang="x-none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b="1" dirty="0"/>
              <a:t>More readable with indentation and lineation (though these are optional) i.e: </a:t>
            </a:r>
            <a:endParaRPr lang="en-US" altLang="x-none" sz="2800" b="1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x-none" sz="2800" b="1" dirty="0"/>
              <a:t>	- Each clause should begin on a new line.</a:t>
            </a:r>
            <a:endParaRPr lang="en-US" altLang="x-none" sz="2800" b="1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x-none" sz="2800" b="1" dirty="0"/>
              <a:t>	</a:t>
            </a:r>
            <a:endParaRPr lang="en-US" altLang="x-none" sz="2800" b="1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x-none" sz="2800" b="1" dirty="0"/>
              <a:t>	- If clause has several parts, each should appear on a separate line and be indented under start of clause.</a:t>
            </a:r>
            <a:endParaRPr lang="en-US" altLang="x-none" sz="2800" b="1" dirty="0"/>
          </a:p>
        </p:txBody>
      </p:sp>
      <p:sp>
        <p:nvSpPr>
          <p:cNvPr id="14340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214688" y="6215063"/>
            <a:ext cx="2895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434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7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7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dvAuto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755650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Writing SQL Commands (syntax)</a:t>
            </a:r>
            <a:endParaRPr lang="en-US" altLang="x-none" sz="3600" b="1" dirty="0"/>
          </a:p>
        </p:txBody>
      </p:sp>
      <p:sp>
        <p:nvSpPr>
          <p:cNvPr id="153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9750" y="1052513"/>
            <a:ext cx="8077200" cy="494823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0"/>
              </a:lnSpc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	- Upper-case letters represent reserved words.</a:t>
            </a:r>
            <a:endParaRPr lang="en-US" altLang="x-none" sz="2800" b="1" dirty="0"/>
          </a:p>
          <a:p>
            <a:pPr eaLnBrk="1" hangingPunct="1"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	- Lower-case letters represent user-defined words.</a:t>
            </a:r>
            <a:endParaRPr lang="en-US" altLang="x-none" sz="2800" b="1" dirty="0"/>
          </a:p>
          <a:p>
            <a:pPr eaLnBrk="1" hangingPunct="1"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	- Curly braces ({}) indicate a </a:t>
            </a:r>
            <a:r>
              <a:rPr lang="en-US" altLang="x-none" sz="2800" b="1" i="1" dirty="0"/>
              <a:t>required element</a:t>
            </a:r>
            <a:r>
              <a:rPr lang="en-US" altLang="x-none" sz="2800" b="1" dirty="0"/>
              <a:t>.</a:t>
            </a:r>
            <a:endParaRPr lang="en-US" altLang="x-none" sz="2800" b="1" dirty="0"/>
          </a:p>
          <a:p>
            <a:pPr eaLnBrk="1" hangingPunct="1"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	- Square brackets ([]) indicate an </a:t>
            </a:r>
            <a:r>
              <a:rPr lang="en-US" altLang="x-none" sz="2800" b="1" i="1" dirty="0"/>
              <a:t>optional element</a:t>
            </a:r>
            <a:r>
              <a:rPr lang="en-US" altLang="x-none" sz="2800" b="1" dirty="0"/>
              <a:t>.</a:t>
            </a: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 </a:t>
            </a:r>
            <a:endParaRPr lang="en-US" altLang="x-none" sz="2800" b="1" dirty="0"/>
          </a:p>
        </p:txBody>
      </p:sp>
      <p:sp>
        <p:nvSpPr>
          <p:cNvPr id="1536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536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54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0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Literals</a:t>
            </a:r>
            <a:endParaRPr lang="en-US" altLang="x-none" b="1" dirty="0"/>
          </a:p>
        </p:txBody>
      </p:sp>
      <p:sp>
        <p:nvSpPr>
          <p:cNvPr id="1638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b="1" dirty="0"/>
              <a:t>Literals are constants used in SQL statements.</a:t>
            </a:r>
            <a:endParaRPr lang="en-US" altLang="x-none" b="1" dirty="0"/>
          </a:p>
          <a:p>
            <a:pPr eaLnBrk="1" hangingPunct="1">
              <a:lnSpc>
                <a:spcPct val="70000"/>
              </a:lnSpc>
            </a:pPr>
            <a:endParaRPr lang="en-US" altLang="x-none" b="1" dirty="0"/>
          </a:p>
          <a:p>
            <a:pPr eaLnBrk="1" hangingPunct="1"/>
            <a:r>
              <a:rPr lang="en-US" altLang="x-none" b="1" dirty="0"/>
              <a:t>All non-numeric literals must be enclosed in single quotes (e.g. ‘Mukono’).</a:t>
            </a:r>
            <a:endParaRPr lang="en-US" altLang="x-none" b="1" dirty="0"/>
          </a:p>
          <a:p>
            <a:pPr eaLnBrk="1" hangingPunct="1">
              <a:lnSpc>
                <a:spcPct val="70000"/>
              </a:lnSpc>
            </a:pPr>
            <a:endParaRPr lang="en-US" altLang="x-none" b="1" dirty="0"/>
          </a:p>
          <a:p>
            <a:pPr eaLnBrk="1" hangingPunct="1"/>
            <a:r>
              <a:rPr lang="en-US" altLang="x-none" b="1" dirty="0"/>
              <a:t>All numeric literals must not be enclosed in quotes (e.g. 650.00).</a:t>
            </a:r>
            <a:endParaRPr lang="en-US" altLang="x-none" b="1" dirty="0"/>
          </a:p>
        </p:txBody>
      </p:sp>
      <p:sp>
        <p:nvSpPr>
          <p:cNvPr id="1638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638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dvAuto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SELECT Statement</a:t>
            </a:r>
            <a:endParaRPr lang="en-US" altLang="x-none" b="1" dirty="0"/>
          </a:p>
        </p:txBody>
      </p:sp>
      <p:sp>
        <p:nvSpPr>
          <p:cNvPr id="1741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SELECT	Specifies which columns are to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		appear in output.</a:t>
            </a:r>
            <a:endParaRPr lang="en-US" altLang="x-none" sz="20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FROM		Specifies table(s) to be used.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WHERE	Filters rows using a given condition.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GROUP BY	Forms groups of rows with the same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		column value.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HAVING	Filters/groups subject according to      some condition.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ORDER BY 	Specifies the order of the output.</a:t>
            </a:r>
            <a:endParaRPr lang="en-US" altLang="x-none" sz="2400" b="1" dirty="0"/>
          </a:p>
        </p:txBody>
      </p:sp>
      <p:sp>
        <p:nvSpPr>
          <p:cNvPr id="17412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43250" y="6215063"/>
            <a:ext cx="2895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741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41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5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03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67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Started – Using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RDBMS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dirty="0"/>
              <a:t>Logging into the mysql server</a:t>
            </a:r>
            <a:endParaRPr lang="en-US" altLang="x-none" dirty="0"/>
          </a:p>
          <a:p>
            <a:pPr lvl="1" eaLnBrk="1" hangingPunct="1"/>
            <a:r>
              <a:rPr lang="en-US" altLang="x-none" dirty="0"/>
              <a:t>Open the command prompt &amp; enter the command below</a:t>
            </a:r>
            <a:endParaRPr lang="en-US" altLang="x-none" dirty="0"/>
          </a:p>
          <a:p>
            <a:pPr lvl="1" eaLnBrk="1" hangingPunct="1"/>
            <a:r>
              <a:rPr lang="en-US" altLang="x-none" dirty="0"/>
              <a:t>&gt; </a:t>
            </a:r>
            <a:r>
              <a:rPr lang="en-US" altLang="x-none" dirty="0">
                <a:latin typeface="Bell MT" pitchFamily="18" charset="0"/>
              </a:rPr>
              <a:t>mysql –h localhost –u root –p</a:t>
            </a:r>
            <a:endParaRPr lang="en-US" altLang="x-none" dirty="0">
              <a:latin typeface="Bell MT" pitchFamily="18" charset="0"/>
            </a:endParaRPr>
          </a:p>
          <a:p>
            <a:pPr lvl="1" eaLnBrk="1" hangingPunct="1"/>
            <a:endParaRPr lang="en-US" altLang="x-none" dirty="0">
              <a:latin typeface="Bell MT" pitchFamily="18" charset="0"/>
            </a:endParaRPr>
          </a:p>
          <a:p>
            <a:pPr lvl="1" eaLnBrk="1" hangingPunct="1"/>
            <a:endParaRPr dirty="0">
              <a:latin typeface="Bell MT" pitchFamily="18" charset="0"/>
            </a:endParaRPr>
          </a:p>
          <a:p>
            <a:pPr lvl="1" eaLnBrk="1" hangingPunct="1"/>
            <a:endParaRPr lang="en-US" altLang="x-none" dirty="0">
              <a:latin typeface="Bell MT" pitchFamily="18" charset="0"/>
            </a:endParaRPr>
          </a:p>
          <a:p>
            <a:pPr lvl="1" eaLnBrk="1" hangingPunct="1"/>
            <a:r>
              <a:rPr lang="en-US" altLang="x-none" dirty="0"/>
              <a:t>Viewing the available databases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&gt;show databases;</a:t>
            </a:r>
            <a:endParaRPr lang="en-US" altLang="x-non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x-none" dirty="0">
              <a:latin typeface="Bell MT" pitchFamily="18" charset="0"/>
            </a:endParaRPr>
          </a:p>
          <a:p>
            <a:pPr lvl="1" eaLnBrk="1" hangingPunct="1"/>
            <a:endParaRPr lang="en-US" altLang="x-none" dirty="0"/>
          </a:p>
          <a:p>
            <a:pPr lvl="1" eaLnBrk="1" hangingPunct="1"/>
            <a:endParaRPr lang="en-US" altLang="x-none" dirty="0"/>
          </a:p>
          <a:p>
            <a:pPr lvl="1" eaLnBrk="1" hangingPunct="1"/>
            <a:endParaRPr lang="en-US" altLang="x-none" dirty="0"/>
          </a:p>
          <a:p>
            <a:pPr eaLnBrk="1" hangingPunct="1"/>
            <a:endParaRPr lang="en-US" altLang="x-none" dirty="0"/>
          </a:p>
        </p:txBody>
      </p:sp>
      <p:sp>
        <p:nvSpPr>
          <p:cNvPr id="18436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pic>
        <p:nvPicPr>
          <p:cNvPr id="18437" name="Picture 8"/>
          <p:cNvPicPr>
            <a:picLocks noChangeAspect="1"/>
          </p:cNvPicPr>
          <p:nvPr/>
        </p:nvPicPr>
        <p:blipFill>
          <a:blip r:embed="rId1"/>
          <a:srcRect r="-2083" b="60001"/>
          <a:stretch>
            <a:fillRect/>
          </a:stretch>
        </p:blipFill>
        <p:spPr>
          <a:xfrm>
            <a:off x="1500188" y="3429000"/>
            <a:ext cx="657225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Started – Using MySQL RDBMS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dirty="0"/>
              <a:t>Creating a database in MySQL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&gt;create database demo;</a:t>
            </a:r>
            <a:endParaRPr lang="en-US" altLang="x-non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x-none" dirty="0"/>
              <a:t>Using a particular database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&gt;use demo;</a:t>
            </a:r>
            <a:endParaRPr lang="en-US" altLang="x-non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x-none" dirty="0"/>
              <a:t>Viewing the tables in the database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&gt;show tables;</a:t>
            </a:r>
            <a:endParaRPr lang="en-US" altLang="x-non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x-none" dirty="0"/>
              <a:t>Deleting/dropping databases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&gt;drop database demo;</a:t>
            </a:r>
            <a:endParaRPr lang="en-US" altLang="x-none" sz="26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1946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 commands &amp; output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sp>
        <p:nvSpPr>
          <p:cNvPr id="20484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1"/>
          <a:srcRect b="22372"/>
          <a:stretch>
            <a:fillRect/>
          </a:stretch>
        </p:blipFill>
        <p:spPr>
          <a:xfrm>
            <a:off x="838200" y="228600"/>
            <a:ext cx="7543800" cy="653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Retrieval from one Table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85750" y="1447800"/>
            <a:ext cx="8648700" cy="4800600"/>
          </a:xfrm>
          <a:ln/>
        </p:spPr>
        <p:txBody>
          <a:bodyPr vert="horz" wrap="square" lIns="91440" tIns="45720" rIns="91440" bIns="45720" anchor="t"/>
          <a:p>
            <a:pPr marL="660400" indent="-660400" eaLnBrk="1" hangingPunct="1">
              <a:lnSpc>
                <a:spcPct val="90000"/>
              </a:lnSpc>
            </a:pPr>
            <a:r>
              <a:rPr lang="en-US" altLang="x-none" dirty="0">
                <a:cs typeface="Times New Roman" panose="02020603050405020304" pitchFamily="18" charset="0"/>
              </a:rPr>
              <a:t>Four major scenarios of data retrieval from a single table:</a:t>
            </a:r>
            <a:endParaRPr lang="en-US" altLang="x-none" dirty="0">
              <a:cs typeface="Times New Roman" panose="02020603050405020304" pitchFamily="18" charset="0"/>
            </a:endParaRPr>
          </a:p>
          <a:p>
            <a:pPr marL="660400" indent="-660400" eaLnBrk="1" hangingPunct="1">
              <a:lnSpc>
                <a:spcPct val="90000"/>
              </a:lnSpc>
              <a:buNone/>
            </a:pPr>
            <a:endParaRPr lang="en-US" altLang="x-none" dirty="0">
              <a:cs typeface="Times New Roman" panose="02020603050405020304" pitchFamily="18" charset="0"/>
            </a:endParaRPr>
          </a:p>
          <a:p>
            <a:pPr marL="1409700" lvl="2" indent="-499745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sz="2800" dirty="0">
                <a:cs typeface="Times New Roman" panose="02020603050405020304" pitchFamily="18" charset="0"/>
              </a:rPr>
              <a:t>Retrieving all columns and all rows;</a:t>
            </a:r>
            <a:endParaRPr lang="en-US" altLang="x-none" sz="2800" dirty="0">
              <a:cs typeface="Times New Roman" panose="02020603050405020304" pitchFamily="18" charset="0"/>
            </a:endParaRPr>
          </a:p>
          <a:p>
            <a:pPr marL="1409700" lvl="2" indent="-499745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sz="2800" dirty="0">
                <a:cs typeface="Times New Roman" panose="02020603050405020304" pitchFamily="18" charset="0"/>
              </a:rPr>
              <a:t>Retrieving specific columns and all rows;</a:t>
            </a:r>
            <a:endParaRPr lang="en-US" altLang="x-none" sz="2800" dirty="0">
              <a:cs typeface="Times New Roman" panose="02020603050405020304" pitchFamily="18" charset="0"/>
            </a:endParaRPr>
          </a:p>
          <a:p>
            <a:pPr marL="1409700" lvl="2" indent="-499745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sz="2800" dirty="0">
                <a:cs typeface="Times New Roman" panose="02020603050405020304" pitchFamily="18" charset="0"/>
              </a:rPr>
              <a:t>Retrieving all columns and specific rows;</a:t>
            </a:r>
            <a:endParaRPr lang="en-US" altLang="x-none" sz="2800" dirty="0">
              <a:cs typeface="Times New Roman" panose="02020603050405020304" pitchFamily="18" charset="0"/>
            </a:endParaRPr>
          </a:p>
          <a:p>
            <a:pPr marL="1409700" lvl="2" indent="-499745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sz="2800" dirty="0">
                <a:cs typeface="Times New Roman" panose="02020603050405020304" pitchFamily="18" charset="0"/>
              </a:rPr>
              <a:t>Retrieving specific columns and specific rows.</a:t>
            </a:r>
            <a:endParaRPr lang="en-US" altLang="x-none" sz="2800" dirty="0">
              <a:cs typeface="Times New Roman" panose="02020603050405020304" pitchFamily="18" charset="0"/>
            </a:endParaRPr>
          </a:p>
          <a:p>
            <a:pPr marL="660400" indent="-660400" eaLnBrk="1" hangingPunct="1">
              <a:lnSpc>
                <a:spcPct val="90000"/>
              </a:lnSpc>
            </a:pPr>
            <a:endParaRPr lang="en-US" altLang="x-none" sz="2000" dirty="0"/>
          </a:p>
        </p:txBody>
      </p:sp>
      <p:sp>
        <p:nvSpPr>
          <p:cNvPr id="21508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2150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SELECT Statement</a:t>
            </a:r>
            <a:endParaRPr lang="en-US" altLang="x-none" b="1" dirty="0"/>
          </a:p>
        </p:txBody>
      </p:sp>
      <p:sp>
        <p:nvSpPr>
          <p:cNvPr id="2253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b="1" dirty="0"/>
              <a:t>Order of the clauses cannot be changed.</a:t>
            </a:r>
            <a:endParaRPr lang="en-US" altLang="x-none" b="1" dirty="0"/>
          </a:p>
          <a:p>
            <a:pPr eaLnBrk="1" hangingPunct="1">
              <a:lnSpc>
                <a:spcPct val="60000"/>
              </a:lnSpc>
            </a:pPr>
            <a:endParaRPr lang="en-US" altLang="x-none" b="1" dirty="0"/>
          </a:p>
          <a:p>
            <a:pPr eaLnBrk="1" hangingPunct="1"/>
            <a:r>
              <a:rPr lang="en-US" altLang="x-none" b="1" dirty="0"/>
              <a:t>Only SELECT and FROM are mandatory.</a:t>
            </a:r>
            <a:endParaRPr lang="en-US" altLang="x-none" b="1" dirty="0"/>
          </a:p>
        </p:txBody>
      </p:sp>
      <p:sp>
        <p:nvSpPr>
          <p:cNvPr id="2253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253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5.1  All Columns, All Rows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2355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Request: List full details of all staff.</a:t>
            </a:r>
            <a:endParaRPr lang="en-US" altLang="x-none" sz="2400" b="1" dirty="0"/>
          </a:p>
          <a:p>
            <a:pPr algn="just" eaLnBrk="1" hangingPunct="1">
              <a:lnSpc>
                <a:spcPct val="40000"/>
              </a:lnSpc>
              <a:buNone/>
            </a:pP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SELECT staffNo, fName, lName, address, 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	 position, sex, DOB, salary, branchNo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FROM Staff;</a:t>
            </a:r>
            <a:endParaRPr lang="en-US" altLang="x-none" sz="2400" b="1" dirty="0"/>
          </a:p>
          <a:p>
            <a:pPr algn="just" eaLnBrk="1" hangingPunct="1">
              <a:lnSpc>
                <a:spcPct val="30000"/>
              </a:lnSpc>
              <a:buNone/>
            </a:pP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x-none" sz="2400" b="1" dirty="0"/>
              <a:t>Can use * as an abbreviation for 'all columns':</a:t>
            </a:r>
            <a:endParaRPr lang="en-US" altLang="x-none" sz="2400" b="1" dirty="0"/>
          </a:p>
          <a:p>
            <a:pPr algn="just" eaLnBrk="1" hangingPunct="1">
              <a:lnSpc>
                <a:spcPct val="30000"/>
              </a:lnSpc>
            </a:pP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SELECT *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	FROM Staff;</a:t>
            </a:r>
            <a:endParaRPr lang="en-US" altLang="x-none" sz="2400" b="1" dirty="0"/>
          </a:p>
          <a:p>
            <a:pPr lvl="1" algn="just" eaLnBrk="1" hangingPunct="1">
              <a:lnSpc>
                <a:spcPct val="90000"/>
              </a:lnSpc>
              <a:buNone/>
            </a:pPr>
            <a:endParaRPr lang="en-US" altLang="x-none" sz="2400" b="1" dirty="0"/>
          </a:p>
        </p:txBody>
      </p:sp>
      <p:sp>
        <p:nvSpPr>
          <p:cNvPr id="2355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355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1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0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SQL</a:t>
            </a:r>
            <a:endParaRPr lang="en-US" altLang="x-none" dirty="0"/>
          </a:p>
        </p:txBody>
      </p:sp>
      <p:sp>
        <p:nvSpPr>
          <p:cNvPr id="5123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448175"/>
          </a:xfrm>
          <a:ln/>
        </p:spPr>
        <p:txBody>
          <a:bodyPr vert="horz" wrap="square" lIns="91440" tIns="45720" rIns="91440" bIns="45720" anchor="t"/>
          <a:p>
            <a:pPr lvl="1">
              <a:buNone/>
            </a:pPr>
            <a:r>
              <a:rPr lang="en-US" altLang="x-none" b="1" dirty="0"/>
              <a:t>SQL is a transform-oriented language with 2 major components</a:t>
            </a:r>
            <a:endParaRPr lang="en-US" altLang="x-none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x-none" sz="3200" b="1" dirty="0">
              <a:ea typeface="Fixed Miriam Transparent" pitchFamily="49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x-none" sz="3200" b="1" dirty="0">
                <a:ea typeface="Fixed Miriam Transparent" pitchFamily="49" charset="-79"/>
              </a:rPr>
              <a:t>Data Definition Language (DDL). </a:t>
            </a:r>
            <a:r>
              <a:rPr lang="en-US" altLang="x-none" b="1" dirty="0"/>
              <a:t>for defining database structure.</a:t>
            </a:r>
            <a:endParaRPr lang="en-US" altLang="x-none" b="1" dirty="0">
              <a:ea typeface="Fixed Miriam Transparent" pitchFamily="49" charset="-79"/>
            </a:endParaRPr>
          </a:p>
          <a:p>
            <a:pPr lvl="1" algn="just" eaLnBrk="1" hangingPunct="1">
              <a:buChar char="•"/>
            </a:pPr>
            <a:r>
              <a:rPr lang="en-US" altLang="x-none" sz="3200" b="1" dirty="0">
                <a:ea typeface="Fixed Miriam Transparent" pitchFamily="49" charset="-79"/>
              </a:rPr>
              <a:t>Data Manipulation Language </a:t>
            </a:r>
            <a:r>
              <a:rPr lang="en-US" altLang="x-none" sz="3200" b="1" dirty="0">
                <a:latin typeface="Cordia New" pitchFamily="34" charset="-34"/>
                <a:ea typeface="Fixed Miriam Transparent" pitchFamily="49" charset="-79"/>
              </a:rPr>
              <a:t>(DML). </a:t>
            </a:r>
            <a:r>
              <a:rPr lang="en-US" altLang="x-none" b="1" dirty="0"/>
              <a:t>for retrieving and updating data.</a:t>
            </a:r>
            <a:endParaRPr lang="en-US" altLang="x-none" b="1" dirty="0"/>
          </a:p>
          <a:p>
            <a:pPr lvl="1" algn="just" eaLnBrk="1" hangingPunct="1">
              <a:lnSpc>
                <a:spcPct val="20000"/>
              </a:lnSpc>
              <a:buNone/>
            </a:pPr>
            <a:endParaRPr lang="en-US" altLang="x-none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x-none" sz="3600" dirty="0">
              <a:latin typeface="Cordia New" pitchFamily="34" charset="-34"/>
              <a:ea typeface="Fixed Miriam Transparent" pitchFamily="49" charset="-79"/>
            </a:endParaRPr>
          </a:p>
          <a:p>
            <a:endParaRPr lang="en-US" altLang="x-none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x-none" sz="3600" dirty="0">
              <a:latin typeface="Cordia New" pitchFamily="34" charset="-34"/>
              <a:ea typeface="Fixed Miriam Transparent" pitchFamily="49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x-none" sz="3600" dirty="0">
              <a:latin typeface="Cordia New" pitchFamily="34" charset="-34"/>
              <a:ea typeface="Fixed Miriam Transparent" pitchFamily="49" charset="-79"/>
            </a:endParaRPr>
          </a:p>
          <a:p>
            <a:pPr algn="just" eaLnBrk="1" hangingPunct="1">
              <a:lnSpc>
                <a:spcPct val="20000"/>
              </a:lnSpc>
            </a:pPr>
            <a:endParaRPr lang="en-US" altLang="x-none" sz="2800" b="1" dirty="0"/>
          </a:p>
          <a:p>
            <a:pPr lvl="1" algn="just" eaLnBrk="1" hangingPunct="1"/>
            <a:r>
              <a:rPr lang="en-US" altLang="x-none" b="1" dirty="0"/>
              <a:t>A DDL</a:t>
            </a:r>
            <a:endParaRPr lang="en-US" altLang="x-none" b="1" dirty="0"/>
          </a:p>
          <a:p>
            <a:pPr lvl="1" algn="just" eaLnBrk="1" hangingPunct="1"/>
            <a:r>
              <a:rPr lang="en-US" altLang="x-none" b="1" dirty="0"/>
              <a:t>A DML</a:t>
            </a:r>
            <a:endParaRPr lang="en-US" altLang="x-none" dirty="0"/>
          </a:p>
        </p:txBody>
      </p:sp>
      <p:sp>
        <p:nvSpPr>
          <p:cNvPr id="5124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5.1  All Columns, All Rows</a:t>
            </a:r>
            <a:endParaRPr lang="en-US" altLang="x-none" b="1" dirty="0"/>
          </a:p>
        </p:txBody>
      </p:sp>
      <p:pic>
        <p:nvPicPr>
          <p:cNvPr id="24579" name="Picture 3" descr="DS3-Table 05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785938"/>
            <a:ext cx="80010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458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1295400" y="692150"/>
            <a:ext cx="701675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 dirty="0">
                <a:solidFill>
                  <a:srgbClr val="420000"/>
                </a:solidFill>
                <a:latin typeface="Tahoma" pitchFamily="34" charset="0"/>
                <a:cs typeface="Times New Roman" panose="02020603050405020304" pitchFamily="18" charset="0"/>
              </a:rPr>
              <a:t>Data type </a:t>
            </a:r>
            <a:endParaRPr sz="3200" dirty="0">
              <a:solidFill>
                <a:srgbClr val="42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1066800" y="2057400"/>
            <a:ext cx="7391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latin typeface="Tahoma" pitchFamily="34" charset="0"/>
              </a:rPr>
              <a:t>Indicates the type of data that can be represented in the value of the data element.</a:t>
            </a:r>
            <a:endParaRPr lang="en-US" altLang="x-none" sz="2000" dirty="0">
              <a:latin typeface="Tahoma" pitchFamily="34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Types of Data types that can be used in SQL.</a:t>
            </a: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  -  int  , Char(10),  Varchar(15),  Date.</a:t>
            </a: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 Why Data types are relevant. ???</a:t>
            </a: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   Operators work on particular fields based on a data type assigned.</a:t>
            </a:r>
            <a:endParaRPr lang="en-US" altLang="x-none"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</a:t>
            </a:r>
            <a:endParaRPr dirty="0">
              <a:solidFill>
                <a:srgbClr val="00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2560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5.2  Specific Columns, All Rows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2662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b="1" dirty="0"/>
              <a:t>	Produce a list of salaries for all staff, showing only  staff number, first and last names, and salary.</a:t>
            </a:r>
            <a:endParaRPr lang="en-US" altLang="x-none" b="1" dirty="0"/>
          </a:p>
          <a:p>
            <a:pPr algn="just" eaLnBrk="1" hangingPunct="1">
              <a:buNone/>
            </a:pP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>
                <a:solidFill>
                  <a:schemeClr val="tx2"/>
                </a:solidFill>
              </a:rPr>
              <a:t>		SELECT staffNo, fName, lName, salary</a:t>
            </a:r>
            <a:endParaRPr lang="en-US" altLang="x-none" b="1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en-US" altLang="x-none" b="1" dirty="0">
                <a:solidFill>
                  <a:schemeClr val="tx2"/>
                </a:solidFill>
              </a:rPr>
              <a:t>		FROM Staff;</a:t>
            </a:r>
            <a:endParaRPr lang="en-US" altLang="x-none" b="1" dirty="0">
              <a:solidFill>
                <a:schemeClr val="tx2"/>
              </a:solidFill>
            </a:endParaRPr>
          </a:p>
        </p:txBody>
      </p:sp>
      <p:sp>
        <p:nvSpPr>
          <p:cNvPr id="2662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662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0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4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5.2  Specific Columns, All Rows</a:t>
            </a:r>
            <a:endParaRPr lang="en-US" altLang="x-none" b="1" dirty="0"/>
          </a:p>
        </p:txBody>
      </p:sp>
      <p:sp>
        <p:nvSpPr>
          <p:cNvPr id="2765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pic>
        <p:nvPicPr>
          <p:cNvPr id="27652" name="Picture 4" descr="DS3-Table 05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76400"/>
            <a:ext cx="4724400" cy="3756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765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dvAuto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Distinct Key word</a:t>
            </a:r>
            <a:endParaRPr lang="en-US" altLang="x-none" dirty="0"/>
          </a:p>
        </p:txBody>
      </p:sp>
      <p:sp>
        <p:nvSpPr>
          <p:cNvPr id="2867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448175"/>
          </a:xfrm>
          <a:ln/>
        </p:spPr>
        <p:txBody>
          <a:bodyPr vert="horz" wrap="square" lIns="91440" tIns="45720" rIns="91440" bIns="45720" anchor="t"/>
          <a:p>
            <a:r>
              <a:rPr lang="en-US" altLang="x-none" dirty="0"/>
              <a:t>Distinct is used to retrieve rows of your database that have unique values for a given column. For example say we have a table of employees and in this table of employees we have several job titles from janitors to CEOs. We would like to know just how many </a:t>
            </a:r>
            <a:r>
              <a:rPr lang="en-US" altLang="x-none" i="1" dirty="0"/>
              <a:t>distinct</a:t>
            </a:r>
            <a:r>
              <a:rPr lang="en-US" altLang="x-none" dirty="0"/>
              <a:t> job titles we have.</a:t>
            </a:r>
            <a:endParaRPr lang="en-US" altLang="x-none" dirty="0"/>
          </a:p>
          <a:p>
            <a:r>
              <a:rPr lang="en-US" altLang="x-none" dirty="0"/>
              <a:t>some of the columns may contain duplicate values. </a:t>
            </a:r>
            <a:endParaRPr lang="en-US" altLang="x-none" dirty="0"/>
          </a:p>
        </p:txBody>
      </p:sp>
      <p:sp>
        <p:nvSpPr>
          <p:cNvPr id="28676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2867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5.3  Use of DISTINCT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28057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x-none" b="1" dirty="0"/>
              <a:t>	List the property numbers of all properties that have been viewed.</a:t>
            </a:r>
            <a:endParaRPr lang="en-US" altLang="x-none" b="1" dirty="0"/>
          </a:p>
          <a:p>
            <a:pPr algn="just" eaLnBrk="1" hangingPunct="1">
              <a:lnSpc>
                <a:spcPct val="40000"/>
              </a:lnSpc>
              <a:buNone/>
            </a:pPr>
            <a:endParaRPr lang="en-US" altLang="x-none" b="1" dirty="0"/>
          </a:p>
          <a:p>
            <a:pPr algn="just" eaLnBrk="1" hangingPunct="1">
              <a:buNone/>
            </a:pPr>
            <a:r>
              <a:rPr lang="en-US" altLang="x-none" b="1" dirty="0"/>
              <a:t>		SELECT propertyNo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	FROM Viewing;</a:t>
            </a:r>
            <a:endParaRPr lang="en-US" altLang="x-none" b="1" dirty="0"/>
          </a:p>
        </p:txBody>
      </p:sp>
      <p:pic>
        <p:nvPicPr>
          <p:cNvPr id="280580" name="Picture 4" descr="DS3-Table 05-03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3276600"/>
            <a:ext cx="1998663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2970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8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>
              <a:lnSpc>
                <a:spcPct val="30000"/>
              </a:lnSpc>
            </a:pPr>
            <a:r>
              <a:rPr lang="en-US" altLang="x-none" sz="4100" b="1" dirty="0"/>
              <a:t>Example 5.3  Use of</a:t>
            </a:r>
            <a:br>
              <a:rPr lang="en-US" altLang="x-none" sz="4100" b="1" dirty="0"/>
            </a:br>
            <a:br>
              <a:rPr lang="en-US" altLang="x-none" sz="4100" b="1" dirty="0"/>
            </a:br>
            <a:br>
              <a:rPr lang="en-US" altLang="x-none" sz="4100" b="1" dirty="0"/>
            </a:br>
            <a:r>
              <a:rPr lang="en-US" altLang="x-none" sz="4100" b="1" dirty="0"/>
              <a:t> DISTINCT</a:t>
            </a:r>
            <a:endParaRPr lang="en-US" altLang="x-none" b="1" dirty="0"/>
          </a:p>
        </p:txBody>
      </p:sp>
      <p:sp>
        <p:nvSpPr>
          <p:cNvPr id="2816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b="1" dirty="0"/>
              <a:t>Use DISTINCT to eliminate duplicates:</a:t>
            </a:r>
            <a:endParaRPr lang="en-US" altLang="x-none" b="1" dirty="0"/>
          </a:p>
          <a:p>
            <a:pPr eaLnBrk="1" hangingPunct="1">
              <a:lnSpc>
                <a:spcPct val="0"/>
              </a:lnSpc>
            </a:pPr>
            <a:endParaRPr lang="en-US" altLang="x-none" b="1" dirty="0"/>
          </a:p>
          <a:p>
            <a:pPr eaLnBrk="1" hangingPunct="1">
              <a:lnSpc>
                <a:spcPct val="0"/>
              </a:lnSpc>
            </a:pPr>
            <a:endParaRPr lang="en-US" altLang="x-none" b="1" dirty="0"/>
          </a:p>
          <a:p>
            <a:pPr algn="just" eaLnBrk="1" hangingPunct="1">
              <a:buNone/>
            </a:pPr>
            <a:r>
              <a:rPr lang="en-US" altLang="x-none" b="1" dirty="0"/>
              <a:t>		SELECT DISTINCT propertyNo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		FROM Viewing;</a:t>
            </a:r>
            <a:endParaRPr lang="en-US" altLang="x-none" dirty="0"/>
          </a:p>
          <a:p>
            <a:pPr eaLnBrk="1" hangingPunct="1">
              <a:buNone/>
            </a:pPr>
            <a:endParaRPr lang="en-US" altLang="x-none" b="1" dirty="0"/>
          </a:p>
        </p:txBody>
      </p:sp>
      <p:pic>
        <p:nvPicPr>
          <p:cNvPr id="281604" name="Picture 4" descr="DS3-Table 05-0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3644900"/>
            <a:ext cx="1779588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307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4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571500" y="142875"/>
            <a:ext cx="7772400" cy="590550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200" b="1" dirty="0"/>
              <a:t>Example 5.4  Calculated Fields</a:t>
            </a:r>
            <a:endParaRPr lang="en-US" altLang="x-none" sz="3200" b="1" dirty="0">
              <a:solidFill>
                <a:schemeClr val="tx1"/>
              </a:solidFill>
            </a:endParaRPr>
          </a:p>
        </p:txBody>
      </p:sp>
      <p:sp>
        <p:nvSpPr>
          <p:cNvPr id="317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25431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b="1" dirty="0"/>
              <a:t>	Produce a list of monthly salaries for all staff, showing staff number, first and last names, and  salary details.</a:t>
            </a:r>
            <a:endParaRPr lang="en-US" altLang="x-none" b="1" dirty="0"/>
          </a:p>
          <a:p>
            <a:pPr lvl="1" algn="just" eaLnBrk="1" hangingPunct="1">
              <a:lnSpc>
                <a:spcPct val="0"/>
              </a:lnSpc>
              <a:buNone/>
            </a:pPr>
            <a:endParaRPr lang="en-US" altLang="x-none" b="1" dirty="0"/>
          </a:p>
          <a:p>
            <a:pPr algn="just" eaLnBrk="1" hangingPunct="1">
              <a:buNone/>
            </a:pPr>
            <a:r>
              <a:rPr lang="en-US" altLang="x-none" b="1" dirty="0"/>
              <a:t>		SELECT staffNo, fName, lName, salary/12 	FROM Staff; </a:t>
            </a:r>
            <a:r>
              <a:rPr lang="en-US" altLang="x-none" sz="1400" b="1" dirty="0"/>
              <a:t>(salary is divided by 12 to calculate the monthly salary from the annual salary)</a:t>
            </a:r>
            <a:endParaRPr lang="en-US" altLang="x-none" b="1" dirty="0"/>
          </a:p>
          <a:p>
            <a:pPr lvl="1" algn="just" eaLnBrk="1" hangingPunct="1">
              <a:buNone/>
            </a:pPr>
            <a:endParaRPr lang="en-US" altLang="x-none" b="1" dirty="0"/>
          </a:p>
        </p:txBody>
      </p:sp>
      <p:pic>
        <p:nvPicPr>
          <p:cNvPr id="282628" name="Picture 4" descr="DS3-Table 05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3857625"/>
            <a:ext cx="6215062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317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5.4  Naming columns   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28365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428750"/>
            <a:ext cx="8763000" cy="51435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b="1" dirty="0"/>
              <a:t>To name column, use AS clause:</a:t>
            </a:r>
            <a:endParaRPr lang="en-US" altLang="x-none" b="1" dirty="0"/>
          </a:p>
          <a:p>
            <a:pPr eaLnBrk="1" hangingPunct="1">
              <a:lnSpc>
                <a:spcPct val="20000"/>
              </a:lnSpc>
            </a:pPr>
            <a:endParaRPr lang="en-US" altLang="x-none" b="1" dirty="0"/>
          </a:p>
          <a:p>
            <a:pPr eaLnBrk="1" hangingPunct="1">
              <a:buNone/>
            </a:pPr>
            <a:r>
              <a:rPr lang="en-US" altLang="x-none" b="1" dirty="0"/>
              <a:t>   		SELECT staffNo, fName, lName, salary/12 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			AS monthlySalary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	FROM Staff;</a:t>
            </a:r>
            <a:endParaRPr lang="en-US" altLang="x-none" b="1" dirty="0"/>
          </a:p>
          <a:p>
            <a:pPr lvl="1" eaLnBrk="1" hangingPunct="1">
              <a:buNone/>
            </a:pP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QN: Write an SQL statement that will increase salaries of all position =Assistant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by   15000. </a:t>
            </a:r>
            <a:endParaRPr lang="en-US" altLang="x-none" b="1" dirty="0"/>
          </a:p>
        </p:txBody>
      </p:sp>
      <p:sp>
        <p:nvSpPr>
          <p:cNvPr id="3277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3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9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11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196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143000"/>
          </a:xfrm>
          <a:ln/>
        </p:spPr>
        <p:txBody>
          <a:bodyPr vert="horz" wrap="square" lIns="91440" tIns="45720" rIns="91440" bIns="45720" anchor="b"/>
          <a:p>
            <a:r>
              <a:rPr lang="en-US" altLang="x-none" b="1" dirty="0"/>
              <a:t>Comparison Search Condition</a:t>
            </a:r>
            <a:endParaRPr lang="en-US" altLang="x-none" dirty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65760" marR="0" lvl="0" indent="-28321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done using the WHERE clause. General syntax: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Verdana" panose="020B0604030504040204"/>
              <a:buChar char="◦"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SELECT clause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FROM table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WHERE condition;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 operators are used to define conditions in the where clause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&gt;, &lt;,&gt;=,&lt;=, =.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Introduction</a:t>
            </a:r>
            <a:endParaRPr lang="en-US" altLang="x-none" sz="4100" b="1" dirty="0"/>
          </a:p>
        </p:txBody>
      </p:sp>
      <p:sp>
        <p:nvSpPr>
          <p:cNvPr id="61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sz="2400" b="1" dirty="0"/>
              <a:t>Purpose and importance of SQL.</a:t>
            </a:r>
            <a:endParaRPr lang="en-US" altLang="x-none" sz="2400" b="1" dirty="0"/>
          </a:p>
          <a:p>
            <a:pPr eaLnBrk="1" hangingPunct="1"/>
            <a:r>
              <a:rPr lang="en-US" altLang="x-none" sz="2400" b="1" dirty="0"/>
              <a:t>How to retrieve data from database using SELECT and: </a:t>
            </a:r>
            <a:endParaRPr lang="en-US" altLang="x-none" sz="2400" b="1" dirty="0"/>
          </a:p>
          <a:p>
            <a:pPr eaLnBrk="1" hangingPunct="1">
              <a:lnSpc>
                <a:spcPct val="20000"/>
              </a:lnSpc>
            </a:pPr>
            <a:endParaRPr lang="en-US" altLang="x-none" sz="2400" b="1" dirty="0"/>
          </a:p>
          <a:p>
            <a:pPr lvl="1" eaLnBrk="1" hangingPunct="1"/>
            <a:r>
              <a:rPr lang="en-US" altLang="x-none" sz="2400" b="1" dirty="0"/>
              <a:t>Use compound WHERE conditions.</a:t>
            </a:r>
            <a:endParaRPr lang="en-US" altLang="x-none" sz="2400" b="1" dirty="0"/>
          </a:p>
          <a:p>
            <a:pPr lvl="1" eaLnBrk="1" hangingPunct="1"/>
            <a:r>
              <a:rPr lang="en-US" altLang="x-none" sz="2400" b="1" dirty="0"/>
              <a:t>Sort query results using ORDER BY.</a:t>
            </a:r>
            <a:endParaRPr lang="en-US" altLang="x-none" sz="2400" b="1" dirty="0"/>
          </a:p>
          <a:p>
            <a:pPr lvl="1" eaLnBrk="1" hangingPunct="1"/>
            <a:r>
              <a:rPr lang="en-US" altLang="x-none" sz="2400" b="1" dirty="0"/>
              <a:t>Use aggregate functions.</a:t>
            </a:r>
            <a:endParaRPr lang="en-US" altLang="x-none" sz="2400" b="1" dirty="0"/>
          </a:p>
          <a:p>
            <a:pPr lvl="1" eaLnBrk="1" hangingPunct="1"/>
            <a:r>
              <a:rPr lang="en-US" altLang="x-none" sz="2400" b="1" dirty="0"/>
              <a:t>Group data using GROUP BY and HAVING.</a:t>
            </a:r>
            <a:endParaRPr lang="en-US" altLang="x-none" sz="2400" b="1" dirty="0"/>
          </a:p>
          <a:p>
            <a:pPr lvl="1" eaLnBrk="1" hangingPunct="1">
              <a:lnSpc>
                <a:spcPct val="20000"/>
              </a:lnSpc>
            </a:pPr>
            <a:endParaRPr lang="en-US" altLang="x-none" sz="2400" b="1" dirty="0"/>
          </a:p>
          <a:p>
            <a:pPr eaLnBrk="1" hangingPunct="1"/>
            <a:r>
              <a:rPr lang="en-US" altLang="x-none" sz="2400" b="1" dirty="0"/>
              <a:t>How to update database using INSERT, UPDATE, and DELETE.</a:t>
            </a:r>
            <a:endParaRPr lang="en-US" altLang="x-none" sz="2400" b="1" dirty="0"/>
          </a:p>
          <a:p>
            <a:pPr lvl="1" eaLnBrk="1" hangingPunct="1"/>
            <a:endParaRPr lang="en-US" altLang="x-none" b="1" dirty="0"/>
          </a:p>
          <a:p>
            <a:pPr lvl="1" eaLnBrk="1" hangingPunct="1">
              <a:buNone/>
            </a:pPr>
            <a:endParaRPr lang="en-US" altLang="x-none" b="1" dirty="0"/>
          </a:p>
        </p:txBody>
      </p:sp>
      <p:sp>
        <p:nvSpPr>
          <p:cNvPr id="614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3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5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77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1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34820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48650" cy="89217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Comparison Search Condition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358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sz="2800" b="1" dirty="0"/>
              <a:t>List all staff with a salary greater than 10,000.</a:t>
            </a:r>
            <a:endParaRPr lang="en-US" altLang="x-none" sz="2800" b="1" dirty="0"/>
          </a:p>
          <a:p>
            <a:pPr algn="just" eaLnBrk="1" hangingPunct="1">
              <a:lnSpc>
                <a:spcPct val="10000"/>
              </a:lnSpc>
              <a:buNone/>
            </a:pPr>
            <a:endParaRPr lang="en-US" altLang="x-none" sz="2800" b="1" dirty="0"/>
          </a:p>
          <a:p>
            <a:pPr algn="just" eaLnBrk="1" hangingPunct="1">
              <a:buNone/>
            </a:pPr>
            <a:r>
              <a:rPr lang="en-US" altLang="x-none" sz="2800" b="1" dirty="0"/>
              <a:t>	 SELECT staffNo, fName, lName, position, salary</a:t>
            </a:r>
            <a:endParaRPr lang="en-US" altLang="x-none" sz="2800" b="1" dirty="0"/>
          </a:p>
          <a:p>
            <a:pPr lvl="1" algn="just" eaLnBrk="1" hangingPunct="1">
              <a:buNone/>
            </a:pPr>
            <a:r>
              <a:rPr lang="en-US" altLang="x-none" b="1" dirty="0"/>
              <a:t>FROM Staff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WHERE salary &gt; 10000;</a:t>
            </a:r>
            <a:endParaRPr lang="en-US" altLang="x-none" b="1" dirty="0"/>
          </a:p>
          <a:p>
            <a:pPr algn="just" eaLnBrk="1" hangingPunct="1"/>
            <a:endParaRPr lang="en-US" altLang="x-none" sz="2800" b="1" dirty="0"/>
          </a:p>
        </p:txBody>
      </p:sp>
      <p:pic>
        <p:nvPicPr>
          <p:cNvPr id="284676" name="Picture 4" descr="DS3-Table 05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221163"/>
            <a:ext cx="7643813" cy="2351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3584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9600" y="-1587"/>
            <a:ext cx="103632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Slide Number Placeholder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36868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Comparison Operators </a:t>
            </a:r>
            <a:endParaRPr lang="en-US" altLang="x-none" dirty="0"/>
          </a:p>
        </p:txBody>
      </p:sp>
      <p:sp>
        <p:nvSpPr>
          <p:cNvPr id="3789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428750"/>
            <a:ext cx="7772400" cy="5000625"/>
          </a:xfrm>
          <a:ln/>
        </p:spPr>
        <p:txBody>
          <a:bodyPr vert="horz" wrap="square" lIns="91440" tIns="45720" rIns="91440" bIns="45720" anchor="t"/>
          <a:p>
            <a:r>
              <a:rPr lang="en-US" altLang="x-none" dirty="0"/>
              <a:t>  = equals</a:t>
            </a:r>
            <a:endParaRPr lang="en-US" altLang="x-none" dirty="0"/>
          </a:p>
          <a:p>
            <a:r>
              <a:rPr lang="en-US" altLang="x-none" dirty="0"/>
              <a:t>   &lt; is less than</a:t>
            </a:r>
            <a:endParaRPr lang="en-US" altLang="x-none" dirty="0"/>
          </a:p>
          <a:p>
            <a:r>
              <a:rPr lang="en-US" altLang="x-none" dirty="0"/>
              <a:t>   &gt; is less than</a:t>
            </a:r>
            <a:endParaRPr lang="en-US" altLang="x-none" dirty="0"/>
          </a:p>
          <a:p>
            <a:r>
              <a:rPr lang="en-US" altLang="x-none" dirty="0"/>
              <a:t>   != Not Equal</a:t>
            </a:r>
            <a:endParaRPr lang="en-US" altLang="x-none" dirty="0"/>
          </a:p>
          <a:p>
            <a:r>
              <a:rPr lang="en-US" altLang="x-none" dirty="0"/>
              <a:t>   &gt;= greater than or equal to.</a:t>
            </a:r>
            <a:endParaRPr lang="en-US" altLang="x-none" dirty="0"/>
          </a:p>
          <a:p>
            <a:r>
              <a:rPr lang="en-US" altLang="x-none" dirty="0"/>
              <a:t>  &lt;= Less than or equal to</a:t>
            </a:r>
            <a:endParaRPr lang="en-US" altLang="x-none" dirty="0"/>
          </a:p>
        </p:txBody>
      </p:sp>
      <p:sp>
        <p:nvSpPr>
          <p:cNvPr id="37892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3789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200" b="1" dirty="0"/>
              <a:t>Example 5.6  Compound Comparison Search Condition</a:t>
            </a:r>
            <a:r>
              <a:rPr lang="en-US" altLang="x-none" sz="3200" b="1" dirty="0">
                <a:solidFill>
                  <a:schemeClr val="tx1"/>
                </a:solidFill>
              </a:rPr>
              <a:t> </a:t>
            </a:r>
            <a:endParaRPr lang="en-US" altLang="x-none" sz="3200" b="1" dirty="0">
              <a:solidFill>
                <a:schemeClr val="tx1"/>
              </a:solidFill>
            </a:endParaRPr>
          </a:p>
        </p:txBody>
      </p:sp>
      <p:sp>
        <p:nvSpPr>
          <p:cNvPr id="389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1500" y="1428750"/>
            <a:ext cx="8229600" cy="296703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x-none" sz="2800" b="1" dirty="0"/>
              <a:t>	List addresses of all branch offices in London or Glasgow.</a:t>
            </a:r>
            <a:endParaRPr lang="en-US" altLang="x-none" sz="2800" b="1" dirty="0"/>
          </a:p>
          <a:p>
            <a:pPr eaLnBrk="1" hangingPunct="1">
              <a:lnSpc>
                <a:spcPct val="0"/>
              </a:lnSpc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		SELECT *</a:t>
            </a:r>
            <a:endParaRPr lang="en-US" altLang="x-none" sz="2800" b="1" dirty="0"/>
          </a:p>
          <a:p>
            <a:pPr lvl="1" eaLnBrk="1" hangingPunct="1">
              <a:buNone/>
            </a:pPr>
            <a:r>
              <a:rPr lang="en-US" altLang="x-none" b="1" dirty="0"/>
              <a:t>		FROM Branch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	WHERE city = 'London' </a:t>
            </a:r>
            <a:r>
              <a:rPr lang="en-US" altLang="x-none" b="1" dirty="0">
                <a:solidFill>
                  <a:schemeClr val="tx2"/>
                </a:solidFill>
              </a:rPr>
              <a:t>OR</a:t>
            </a:r>
            <a:r>
              <a:rPr lang="en-US" altLang="x-none" b="1" dirty="0"/>
              <a:t> city = 'Glasgow';</a:t>
            </a:r>
            <a:endParaRPr lang="en-US" altLang="x-none" b="1" dirty="0"/>
          </a:p>
          <a:p>
            <a:pPr algn="just" eaLnBrk="1" hangingPunct="1"/>
            <a:endParaRPr lang="en-US" altLang="x-none" sz="2800" b="1" dirty="0"/>
          </a:p>
        </p:txBody>
      </p:sp>
      <p:pic>
        <p:nvPicPr>
          <p:cNvPr id="285700" name="Picture 4" descr="DS3-Table 05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4357688"/>
            <a:ext cx="6480175" cy="2144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389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b="1" dirty="0"/>
              <a:t>Compound Comparison Search Condition</a:t>
            </a:r>
            <a:endParaRPr lang="en-US" altLang="x-none" dirty="0"/>
          </a:p>
        </p:txBody>
      </p:sp>
      <p:sp>
        <p:nvSpPr>
          <p:cNvPr id="39939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85813" y="1928813"/>
            <a:ext cx="8001000" cy="41148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x-none" b="1" dirty="0"/>
              <a:t>List  all positions that are  Managers </a:t>
            </a:r>
            <a:r>
              <a:rPr lang="en-US" altLang="x-none" sz="4000" b="1" dirty="0">
                <a:solidFill>
                  <a:srgbClr val="FF0000"/>
                </a:solidFill>
              </a:rPr>
              <a:t>or</a:t>
            </a:r>
            <a:r>
              <a:rPr lang="en-US" altLang="x-none" b="1" dirty="0"/>
              <a:t> sex =M.</a:t>
            </a:r>
            <a:endParaRPr lang="en-US" altLang="x-none" b="1" dirty="0"/>
          </a:p>
          <a:p>
            <a:pPr>
              <a:buNone/>
            </a:pPr>
            <a:endParaRPr lang="en-US" altLang="x-none" b="1" dirty="0"/>
          </a:p>
          <a:p>
            <a:pPr>
              <a:buNone/>
            </a:pPr>
            <a:r>
              <a:rPr lang="en-US" altLang="x-none" b="1" dirty="0"/>
              <a:t>List  all positions that are  Managers </a:t>
            </a:r>
            <a:r>
              <a:rPr lang="en-US" altLang="x-none" sz="4000" b="1" dirty="0">
                <a:solidFill>
                  <a:srgbClr val="FF0000"/>
                </a:solidFill>
              </a:rPr>
              <a:t>and</a:t>
            </a:r>
            <a:r>
              <a:rPr lang="en-US" altLang="x-none" b="1" dirty="0"/>
              <a:t> sex =M.    </a:t>
            </a:r>
            <a:endParaRPr lang="en-US" altLang="x-none" b="1" dirty="0"/>
          </a:p>
          <a:p>
            <a:pPr>
              <a:buNone/>
            </a:pPr>
            <a:endParaRPr lang="en-US" altLang="x-none" b="1" dirty="0"/>
          </a:p>
          <a:p>
            <a:pPr>
              <a:buNone/>
            </a:pPr>
            <a:endParaRPr lang="en-US" altLang="x-none" b="1" dirty="0"/>
          </a:p>
          <a:p>
            <a:pPr>
              <a:buNone/>
            </a:pPr>
            <a:endParaRPr lang="en-US" altLang="x-none" b="1" dirty="0"/>
          </a:p>
        </p:txBody>
      </p:sp>
      <p:sp>
        <p:nvSpPr>
          <p:cNvPr id="39940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3994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5.7  Range Search Condition</a:t>
            </a:r>
            <a:endParaRPr lang="en-US" altLang="x-none" b="1" dirty="0"/>
          </a:p>
        </p:txBody>
      </p:sp>
      <p:sp>
        <p:nvSpPr>
          <p:cNvPr id="409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68153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x-none" sz="2400" b="1" dirty="0"/>
              <a:t>  BETWEEN test includes the endpoints of range.</a:t>
            </a:r>
            <a:endParaRPr lang="en-US" altLang="x-none" sz="2400" b="1" dirty="0"/>
          </a:p>
          <a:p>
            <a:pPr eaLnBrk="1" hangingPunct="1">
              <a:buNone/>
            </a:pPr>
            <a:r>
              <a:rPr lang="en-US" altLang="x-none" sz="2400" b="1" dirty="0"/>
              <a:t>	</a:t>
            </a:r>
            <a:endParaRPr lang="en-US" altLang="x-none" sz="2400" b="1" dirty="0"/>
          </a:p>
          <a:p>
            <a:pPr eaLnBrk="1" hangingPunct="1">
              <a:buNone/>
            </a:pPr>
            <a:r>
              <a:rPr lang="en-US" altLang="x-none" sz="2400" b="1" dirty="0"/>
              <a:t>List all staff with a salary between 20,000 and 30,000.</a:t>
            </a:r>
            <a:endParaRPr lang="en-US" altLang="x-none" sz="2400" b="1" dirty="0"/>
          </a:p>
          <a:p>
            <a:pPr eaLnBrk="1" hangingPunct="1">
              <a:buNone/>
            </a:pPr>
            <a:endParaRPr lang="en-US" altLang="x-none" sz="2400" b="1" dirty="0"/>
          </a:p>
          <a:p>
            <a:pPr eaLnBrk="1" hangingPunct="1">
              <a:buNone/>
            </a:pPr>
            <a:r>
              <a:rPr lang="en-US" altLang="x-none" sz="2400" b="1" dirty="0"/>
              <a:t>	 SELECT staffNo, fName, lName, position, salary</a:t>
            </a:r>
            <a:endParaRPr lang="en-US" altLang="x-none" sz="2400" b="1" dirty="0"/>
          </a:p>
          <a:p>
            <a:pPr lvl="1" eaLnBrk="1" hangingPunct="1">
              <a:buNone/>
            </a:pPr>
            <a:r>
              <a:rPr lang="en-US" altLang="x-none" sz="2400" b="1" dirty="0"/>
              <a:t>FROM Staff</a:t>
            </a:r>
            <a:endParaRPr lang="en-US" altLang="x-none" sz="2400" b="1" dirty="0"/>
          </a:p>
          <a:p>
            <a:pPr lvl="1" eaLnBrk="1" hangingPunct="1">
              <a:buNone/>
            </a:pPr>
            <a:r>
              <a:rPr lang="en-US" altLang="x-none" sz="2400" b="1" dirty="0"/>
              <a:t>WHERE salary </a:t>
            </a:r>
            <a:r>
              <a:rPr lang="en-US" altLang="x-none" sz="2400" b="1" dirty="0">
                <a:solidFill>
                  <a:schemeClr val="tx2"/>
                </a:solidFill>
              </a:rPr>
              <a:t>BETWEEN</a:t>
            </a:r>
            <a:r>
              <a:rPr lang="en-US" altLang="x-none" sz="2400" b="1" dirty="0"/>
              <a:t> 20000 </a:t>
            </a:r>
            <a:r>
              <a:rPr lang="en-US" altLang="x-none" sz="2400" b="1" dirty="0">
                <a:solidFill>
                  <a:schemeClr val="tx2"/>
                </a:solidFill>
              </a:rPr>
              <a:t>AND</a:t>
            </a:r>
            <a:r>
              <a:rPr lang="en-US" altLang="x-none" sz="2400" b="1" dirty="0"/>
              <a:t> 30000;</a:t>
            </a:r>
            <a:endParaRPr lang="en-US" altLang="x-none" sz="2400" b="1" dirty="0"/>
          </a:p>
          <a:p>
            <a:pPr lvl="1" eaLnBrk="1" hangingPunct="1">
              <a:buNone/>
            </a:pPr>
            <a:endParaRPr lang="en-US" altLang="x-none" sz="2400" b="1" dirty="0"/>
          </a:p>
          <a:p>
            <a:pPr lvl="1" eaLnBrk="1" hangingPunct="1">
              <a:buNone/>
            </a:pPr>
            <a:endParaRPr lang="en-US" altLang="x-none" sz="2400" b="1" dirty="0"/>
          </a:p>
          <a:p>
            <a:pPr lvl="1" eaLnBrk="1" hangingPunct="1">
              <a:buNone/>
            </a:pPr>
            <a:endParaRPr lang="en-US" altLang="x-none" sz="2400" b="1" dirty="0"/>
          </a:p>
          <a:p>
            <a:pPr eaLnBrk="1" hangingPunct="1">
              <a:buNone/>
            </a:pPr>
            <a:endParaRPr lang="en-US" altLang="x-none" sz="2400" b="1" dirty="0"/>
          </a:p>
        </p:txBody>
      </p:sp>
      <p:sp>
        <p:nvSpPr>
          <p:cNvPr id="4096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096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5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6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 advAuto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200" b="1" dirty="0"/>
              <a:t>Example 5.7  Range Search Condition</a:t>
            </a:r>
            <a:endParaRPr lang="en-US" altLang="x-none" sz="3200" b="1" dirty="0">
              <a:solidFill>
                <a:schemeClr val="tx1"/>
              </a:solidFill>
            </a:endParaRPr>
          </a:p>
        </p:txBody>
      </p:sp>
      <p:sp>
        <p:nvSpPr>
          <p:cNvPr id="4198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pic>
        <p:nvPicPr>
          <p:cNvPr id="41988" name="Picture 4" descr="DS3-Table 05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76400"/>
            <a:ext cx="7510463" cy="3967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199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dvAuto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5.7  Range Search Condition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534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 negated version,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used.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does not add much to SQL's expressive power Could also write: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SELECT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staffNo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fName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lName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position, salary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FROM Staff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WHERE salary&gt;=20000 AND salary &lt;= 30000;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Useful, though, for a range of values.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 :  Write an SQL statement that will retrieve all the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fname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 SUZAN??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301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4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2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6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18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2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charRg st="26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dvAuto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IN Clause</a:t>
            </a:r>
            <a:endParaRPr lang="en-US" altLang="x-none" dirty="0"/>
          </a:p>
        </p:txBody>
      </p:sp>
      <p:sp>
        <p:nvSpPr>
          <p:cNvPr id="4403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x-none" b="1" dirty="0"/>
              <a:t>IN clause </a:t>
            </a:r>
            <a:r>
              <a:rPr lang="en-US" altLang="x-none" dirty="0"/>
              <a:t>:is a special kind of operator for use in your </a:t>
            </a:r>
            <a:r>
              <a:rPr lang="en-US" altLang="x-none" i="1" dirty="0"/>
              <a:t>where</a:t>
            </a:r>
            <a:r>
              <a:rPr lang="en-US" altLang="x-none" dirty="0"/>
              <a:t> clauses.</a:t>
            </a:r>
            <a:endParaRPr lang="en-US" altLang="x-none" dirty="0"/>
          </a:p>
          <a:p>
            <a:r>
              <a:rPr lang="en-US" altLang="x-none" dirty="0"/>
              <a:t> Recall that in a where expression only one value is allowed to be sent through the query. With the </a:t>
            </a:r>
            <a:r>
              <a:rPr lang="en-US" altLang="x-none" i="1" dirty="0"/>
              <a:t>in</a:t>
            </a:r>
            <a:r>
              <a:rPr lang="en-US" altLang="x-none" dirty="0"/>
              <a:t> operator one can send multiple values in the where clause.</a:t>
            </a:r>
            <a:endParaRPr lang="en-US" altLang="x-none" dirty="0"/>
          </a:p>
        </p:txBody>
      </p:sp>
      <p:sp>
        <p:nvSpPr>
          <p:cNvPr id="44036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4403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1"/>
          <p:cNvSpPr txBox="1"/>
          <p:nvPr/>
        </p:nvSpPr>
        <p:spPr>
          <a:xfrm>
            <a:off x="457200" y="91440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420000"/>
                </a:solidFill>
                <a:latin typeface="Tahoma" pitchFamily="34" charset="0"/>
              </a:rPr>
              <a:t>Objectives</a:t>
            </a:r>
            <a:endParaRPr sz="3600" dirty="0">
              <a:solidFill>
                <a:srgbClr val="420000"/>
              </a:solidFill>
              <a:latin typeface="Tahoma" pitchFamily="34" charset="0"/>
            </a:endParaRPr>
          </a:p>
        </p:txBody>
      </p:sp>
      <p:sp>
        <p:nvSpPr>
          <p:cNvPr id="7171" name="Text Box 2"/>
          <p:cNvSpPr txBox="1"/>
          <p:nvPr/>
        </p:nvSpPr>
        <p:spPr>
          <a:xfrm>
            <a:off x="990600" y="1671638"/>
            <a:ext cx="7772400" cy="4757737"/>
          </a:xfrm>
          <a:prstGeom prst="rect">
            <a:avLst/>
          </a:prstGeom>
          <a:noFill/>
          <a:ln w="9525">
            <a:noFill/>
          </a:ln>
        </p:spPr>
        <p:txBody>
          <a:bodyPr lIns="90360" tIns="44280" rIns="90360" bIns="44280"/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Introduction to SQL:  Data Definition &amp; Data Manipulation</a:t>
            </a:r>
            <a:endParaRPr lang="en-US" altLang="x-none" sz="2000" b="1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Writing SQL commands – </a:t>
            </a:r>
            <a:r>
              <a:rPr lang="en-US" altLang="x-none" sz="2000" b="1" i="1" dirty="0">
                <a:latin typeface="Tahoma" pitchFamily="34" charset="0"/>
              </a:rPr>
              <a:t>The rules of the game </a:t>
            </a:r>
            <a:endParaRPr lang="en-US" altLang="x-none" sz="2000" b="1" i="1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Creating Tables and Populating them with data </a:t>
            </a:r>
            <a:endParaRPr lang="en-US" altLang="x-none" sz="2000" b="1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Retrieving data from the tables </a:t>
            </a:r>
            <a:endParaRPr lang="en-US" altLang="x-none" sz="2000" b="1" dirty="0">
              <a:latin typeface="Tahoma" pitchFamily="34" charset="0"/>
            </a:endParaRPr>
          </a:p>
          <a:p>
            <a:pPr marL="925830" lvl="1" indent="-468630" defTabSz="0" eaLnBrk="1" hangingPunct="1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Projection and Selection Operations</a:t>
            </a:r>
            <a:endParaRPr lang="en-US" altLang="x-none" sz="2000" b="1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SELECT</a:t>
            </a:r>
            <a:endParaRPr lang="en-US" altLang="x-none" sz="2000" b="1" dirty="0">
              <a:latin typeface="Tahoma" pitchFamily="34" charset="0"/>
            </a:endParaRPr>
          </a:p>
          <a:p>
            <a:pPr marL="925830" lvl="1" indent="-468630" defTabSz="0" eaLnBrk="1" hangingPunct="1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Use of DINSTINCT</a:t>
            </a:r>
            <a:endParaRPr lang="en-US" altLang="x-none" sz="2000" b="1" dirty="0">
              <a:latin typeface="Tahoma" pitchFamily="34" charset="0"/>
            </a:endParaRPr>
          </a:p>
          <a:p>
            <a:pPr marL="925830" lvl="1" indent="-468630" defTabSz="0" eaLnBrk="1" hangingPunct="1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Calculated Fields</a:t>
            </a:r>
            <a:endParaRPr lang="en-US" altLang="x-none" sz="2000" b="1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Search (Using WHERE clause)</a:t>
            </a:r>
            <a:endParaRPr lang="en-US" altLang="x-none" sz="2000" b="1" dirty="0">
              <a:latin typeface="Tahoma" pitchFamily="34" charset="0"/>
            </a:endParaRPr>
          </a:p>
          <a:p>
            <a:pPr marL="925830" lvl="1" indent="-468630" defTabSz="0" eaLnBrk="1" hangingPunct="1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Compound Search</a:t>
            </a:r>
            <a:endParaRPr lang="en-US" altLang="x-none" sz="2000" b="1" dirty="0">
              <a:latin typeface="Tahoma" pitchFamily="34" charset="0"/>
            </a:endParaRPr>
          </a:p>
          <a:p>
            <a:pPr marL="925830" lvl="1" indent="-468630" defTabSz="0" eaLnBrk="1" hangingPunct="1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000" b="1" dirty="0">
                <a:latin typeface="Tahoma" pitchFamily="34" charset="0"/>
              </a:rPr>
              <a:t>Range Search</a:t>
            </a:r>
            <a:endParaRPr lang="en-US" altLang="x-none" sz="2000" b="1" dirty="0">
              <a:latin typeface="Tahoma" pitchFamily="34" charset="0"/>
            </a:endParaRPr>
          </a:p>
          <a:p>
            <a:pPr marL="468630" indent="-468630" defTabSz="0">
              <a:lnSpc>
                <a:spcPct val="4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717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500063" y="142875"/>
            <a:ext cx="7772400" cy="804863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000" b="1" dirty="0"/>
              <a:t>Example 5.8  Set Membership</a:t>
            </a:r>
            <a:endParaRPr lang="en-US" altLang="x-none" sz="4000" b="1" dirty="0">
              <a:solidFill>
                <a:schemeClr val="tx1"/>
              </a:solidFill>
            </a:endParaRPr>
          </a:p>
        </p:txBody>
      </p:sp>
      <p:sp>
        <p:nvSpPr>
          <p:cNvPr id="4505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00063" y="1214438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x-none" b="1" dirty="0"/>
              <a:t>List all managers and supervisors.</a:t>
            </a:r>
            <a:endParaRPr lang="en-US" altLang="x-none" b="1" dirty="0"/>
          </a:p>
          <a:p>
            <a:pPr eaLnBrk="1" hangingPunct="1">
              <a:lnSpc>
                <a:spcPct val="10000"/>
              </a:lnSpc>
              <a:buNone/>
            </a:pP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SELECT staffNo, fName, lName, position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FROM Staff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WHERE position </a:t>
            </a:r>
            <a:r>
              <a:rPr lang="en-US" altLang="x-none" b="1" dirty="0">
                <a:solidFill>
                  <a:schemeClr val="tx2"/>
                </a:solidFill>
              </a:rPr>
              <a:t>IN</a:t>
            </a:r>
            <a:r>
              <a:rPr lang="en-US" altLang="x-none" b="1" dirty="0"/>
              <a:t> ('Manager', ‘Supervisor');</a:t>
            </a:r>
            <a:endParaRPr lang="en-US" altLang="x-none" b="1" dirty="0"/>
          </a:p>
        </p:txBody>
      </p:sp>
      <p:pic>
        <p:nvPicPr>
          <p:cNvPr id="289796" name="Picture 4" descr="DS3-Table 05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4000500"/>
            <a:ext cx="6500812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50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500063" y="0"/>
            <a:ext cx="7772400" cy="661988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Example 5.8  Set Membership</a:t>
            </a:r>
            <a:endParaRPr lang="en-US" altLang="x-none" sz="3600" b="1" dirty="0"/>
          </a:p>
        </p:txBody>
      </p:sp>
      <p:sp>
        <p:nvSpPr>
          <p:cNvPr id="4608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57188" y="928688"/>
            <a:ext cx="8305800" cy="41148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90000"/>
              </a:lnSpc>
            </a:pPr>
            <a:r>
              <a:rPr lang="en-US" altLang="x-none" sz="2400" b="1" dirty="0"/>
              <a:t> </a:t>
            </a:r>
            <a:r>
              <a:rPr lang="en-US" altLang="x-none" b="1" dirty="0"/>
              <a:t>There is a negated version (</a:t>
            </a:r>
            <a:r>
              <a:rPr lang="en-US" altLang="x-none" b="1" dirty="0">
                <a:solidFill>
                  <a:schemeClr val="tx2"/>
                </a:solidFill>
              </a:rPr>
              <a:t>NOT IN</a:t>
            </a:r>
            <a:r>
              <a:rPr lang="en-US" altLang="x-none" b="1" dirty="0"/>
              <a:t>). </a:t>
            </a:r>
            <a:endParaRPr lang="en-US" altLang="x-none" b="1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x-none" b="1" dirty="0"/>
              <a:t> IN does not add much to SQL's expressive power.</a:t>
            </a:r>
            <a:endParaRPr lang="en-US" altLang="x-none" b="1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x-none" b="1" dirty="0"/>
              <a:t> Could have expressed this as:</a:t>
            </a:r>
            <a:endParaRPr lang="en-US" altLang="x-none" b="1" dirty="0"/>
          </a:p>
          <a:p>
            <a:pPr marL="374650" lvl="1" indent="-184150" eaLnBrk="1" hangingPunct="1">
              <a:lnSpc>
                <a:spcPct val="50000"/>
              </a:lnSpc>
              <a:buNone/>
            </a:pPr>
            <a:endParaRPr lang="en-US" altLang="x-none" b="1" dirty="0"/>
          </a:p>
          <a:p>
            <a:pPr marL="374650" lvl="1" indent="-18415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    SELECT staffNo, fName, lName, position</a:t>
            </a:r>
            <a:endParaRPr lang="en-US" altLang="x-none" sz="2400" b="1" dirty="0"/>
          </a:p>
          <a:p>
            <a:pPr marL="374650" lvl="1" indent="-18415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	 FROM Staff</a:t>
            </a:r>
            <a:endParaRPr lang="en-US" altLang="x-none" sz="2400" b="1" dirty="0"/>
          </a:p>
          <a:p>
            <a:pPr marL="374650" lvl="1" indent="-18415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   WHERE position='Manager' OR</a:t>
            </a:r>
            <a:endParaRPr lang="en-US" altLang="x-none" sz="2400" b="1" dirty="0"/>
          </a:p>
          <a:p>
            <a:pPr marL="374650" lvl="1" indent="-18415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                   position=‘Supervisor';</a:t>
            </a:r>
            <a:endParaRPr lang="en-US" altLang="x-none" sz="2400" b="1" dirty="0"/>
          </a:p>
          <a:p>
            <a:pPr marL="0" indent="0" eaLnBrk="1" hangingPunct="1">
              <a:lnSpc>
                <a:spcPct val="40000"/>
              </a:lnSpc>
              <a:buNone/>
            </a:pPr>
            <a:endParaRPr lang="en-US" altLang="x-none" sz="2800" b="1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x-none" sz="2800" b="1" dirty="0"/>
              <a:t> </a:t>
            </a:r>
            <a:r>
              <a:rPr lang="en-US" altLang="x-none" b="1" dirty="0"/>
              <a:t>IN is more efficient when set contains many values.</a:t>
            </a:r>
            <a:endParaRPr lang="en-US" altLang="x-none" b="1" dirty="0"/>
          </a:p>
        </p:txBody>
      </p:sp>
      <p:sp>
        <p:nvSpPr>
          <p:cNvPr id="4608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608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3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2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7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0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5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dvAuto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Pattern Matching</a:t>
            </a:r>
            <a:endParaRPr lang="en-US" altLang="x-none" b="1" dirty="0"/>
          </a:p>
        </p:txBody>
      </p:sp>
      <p:sp>
        <p:nvSpPr>
          <p:cNvPr id="471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sz="2400" b="1" dirty="0"/>
              <a:t>	Find all owners with the string 'Glasgow' in their address.</a:t>
            </a:r>
            <a:endParaRPr lang="en-US" altLang="x-none" sz="2400" b="1" dirty="0"/>
          </a:p>
          <a:p>
            <a:pPr algn="just" eaLnBrk="1" hangingPunct="1">
              <a:lnSpc>
                <a:spcPct val="0"/>
              </a:lnSpc>
              <a:buNone/>
            </a:pPr>
            <a:endParaRPr lang="en-US" altLang="x-none" sz="2400" b="1" dirty="0"/>
          </a:p>
          <a:p>
            <a:pPr algn="just" eaLnBrk="1" hangingPunct="1">
              <a:buNone/>
            </a:pPr>
            <a:r>
              <a:rPr lang="en-US" altLang="x-none" sz="2400" b="1" dirty="0"/>
              <a:t>	 SELECT clientNo, fName, lName, address, telNo</a:t>
            </a:r>
            <a:endParaRPr lang="en-US" altLang="x-none" sz="2400" b="1" dirty="0"/>
          </a:p>
          <a:p>
            <a:pPr lvl="1" algn="just" eaLnBrk="1" hangingPunct="1">
              <a:buNone/>
            </a:pPr>
            <a:r>
              <a:rPr lang="en-US" altLang="x-none" sz="2400" b="1" dirty="0"/>
              <a:t>FROM PrivateOwner</a:t>
            </a:r>
            <a:endParaRPr lang="en-US" altLang="x-none" sz="2400" b="1" dirty="0"/>
          </a:p>
          <a:p>
            <a:pPr lvl="1" algn="just" eaLnBrk="1" hangingPunct="1">
              <a:buNone/>
            </a:pPr>
            <a:r>
              <a:rPr lang="en-US" altLang="x-none" sz="2400" b="1" dirty="0"/>
              <a:t>WHERE address LIKE '%Glasgow%';</a:t>
            </a:r>
            <a:endParaRPr lang="en-US" altLang="x-none" sz="2400" b="1" dirty="0"/>
          </a:p>
        </p:txBody>
      </p:sp>
      <p:pic>
        <p:nvPicPr>
          <p:cNvPr id="291844" name="Picture 4" descr="DS3-Table 05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3883025"/>
            <a:ext cx="7542213" cy="268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71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  Pattern Matching</a:t>
            </a:r>
            <a:endParaRPr lang="en-US" altLang="x-none" b="1" dirty="0"/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357313"/>
            <a:ext cx="8229600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has two special pattern matching symbols.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'%Glasgow%' means a sequence of characters of any length containing '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Glasgow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'.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Like ‘n%’ ;     Starts with letter n.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Like ‘%w’ ;     Ends with a letter w.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813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4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131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17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dvAuto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 NULL Search Condition</a:t>
            </a:r>
            <a:endParaRPr lang="en-US" altLang="x-none" sz="3600" b="1" dirty="0"/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357313"/>
            <a:ext cx="8382000" cy="5072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List details of all viewings on property PG4 where a comment has not been supplied.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 represents a value for an attribute that is currently unknown or not applicable for a 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to test for null explicitly using special keyword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NULL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SELECT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clientNo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viewDate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FROM Viewing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WHERE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propertyNo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'PG4' AND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                comment IS NULL;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915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4915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8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18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48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7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29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323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dvAuto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5.10  NULL Search Condition</a:t>
            </a:r>
            <a:endParaRPr lang="en-US" altLang="x-none" b="1" dirty="0"/>
          </a:p>
        </p:txBody>
      </p:sp>
      <p:sp>
        <p:nvSpPr>
          <p:cNvPr id="2949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endParaRPr lang="en-US" altLang="x-none" b="1" dirty="0"/>
          </a:p>
          <a:p>
            <a:pPr algn="just" eaLnBrk="1" hangingPunct="1"/>
            <a:endParaRPr lang="en-US" altLang="x-none" b="1" dirty="0"/>
          </a:p>
          <a:p>
            <a:pPr algn="just" eaLnBrk="1" hangingPunct="1"/>
            <a:endParaRPr lang="en-US" altLang="x-none" b="1" dirty="0"/>
          </a:p>
          <a:p>
            <a:pPr algn="just" eaLnBrk="1" hangingPunct="1"/>
            <a:endParaRPr lang="en-US" altLang="x-none" b="1" dirty="0"/>
          </a:p>
          <a:p>
            <a:pPr algn="just" eaLnBrk="1" hangingPunct="1"/>
            <a:endParaRPr lang="en-US" altLang="x-none" b="1" dirty="0"/>
          </a:p>
          <a:p>
            <a:pPr algn="just" eaLnBrk="1" hangingPunct="1"/>
            <a:r>
              <a:rPr lang="en-US" altLang="x-none" b="1" dirty="0"/>
              <a:t>Negated version (IS NOT NULL) can test for non-null values.</a:t>
            </a:r>
            <a:endParaRPr lang="en-US" altLang="x-none" dirty="0"/>
          </a:p>
        </p:txBody>
      </p:sp>
      <p:pic>
        <p:nvPicPr>
          <p:cNvPr id="294916" name="Picture 4" descr="DS3-Table 05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785938"/>
            <a:ext cx="5410200" cy="2497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018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092950" cy="11160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Row Selection Cont’d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32325"/>
          </a:xfrm>
          <a:ln/>
        </p:spPr>
        <p:txBody>
          <a:bodyPr vert="horz" wrap="square" lIns="91440" tIns="45720" rIns="91440" bIns="45720" anchor="t"/>
          <a:p>
            <a:pPr marL="577850" indent="-577850" eaLnBrk="1" hangingPunct="1">
              <a:lnSpc>
                <a:spcPct val="90000"/>
              </a:lnSpc>
            </a:pPr>
            <a:endParaRPr lang="en-US" altLang="x-none" b="1" dirty="0">
              <a:cs typeface="Times New Roman" panose="02020603050405020304" pitchFamily="18" charset="0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altLang="x-none" b="1" dirty="0">
                <a:cs typeface="Times New Roman" panose="02020603050405020304" pitchFamily="18" charset="0"/>
              </a:rPr>
              <a:t>Note</a:t>
            </a:r>
            <a:endParaRPr lang="en-US" altLang="x-none" b="1" dirty="0">
              <a:cs typeface="Times New Roman" panose="02020603050405020304" pitchFamily="18" charset="0"/>
            </a:endParaRPr>
          </a:p>
          <a:p>
            <a:pPr marL="1327150" lvl="2" indent="-417195" algn="just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dirty="0">
                <a:cs typeface="Times New Roman" panose="02020603050405020304" pitchFamily="18" charset="0"/>
              </a:rPr>
              <a:t>Character strings and dates in the where clause must be enclosed in single quotation marks (‘ ‘). Numeric constants should not be enclosed in single quotation marks.</a:t>
            </a:r>
            <a:endParaRPr lang="en-US" altLang="x-none" dirty="0">
              <a:cs typeface="Times New Roman" panose="02020603050405020304" pitchFamily="18" charset="0"/>
            </a:endParaRPr>
          </a:p>
          <a:p>
            <a:pPr marL="1327150" lvl="2" indent="-417195" algn="just" eaLnBrk="1" hangingPunct="1">
              <a:lnSpc>
                <a:spcPct val="90000"/>
              </a:lnSpc>
              <a:buClr>
                <a:schemeClr val="tx1"/>
              </a:buClr>
              <a:buAutoNum type="romanLcPeriod"/>
            </a:pPr>
            <a:r>
              <a:rPr lang="en-US" altLang="x-none" dirty="0">
                <a:cs typeface="Times New Roman" panose="02020603050405020304" pitchFamily="18" charset="0"/>
              </a:rPr>
              <a:t>All character searches are case sensitive.</a:t>
            </a:r>
            <a:endParaRPr lang="en-US" altLang="x-none" dirty="0">
              <a:cs typeface="Times New Roman" panose="02020603050405020304" pitchFamily="18" charset="0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altLang="x-none" dirty="0"/>
          </a:p>
        </p:txBody>
      </p:sp>
      <p:pic>
        <p:nvPicPr>
          <p:cNvPr id="5120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44675"/>
            <a:ext cx="7285038" cy="430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5120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09600" y="500063"/>
            <a:ext cx="7772400" cy="1143000"/>
          </a:xfrm>
          <a:ln/>
        </p:spPr>
        <p:txBody>
          <a:bodyPr vert="horz" wrap="square" lIns="91440" tIns="45720" rIns="91440" bIns="45720" anchor="b"/>
          <a:p>
            <a:r>
              <a:rPr lang="en-US" altLang="x-none" b="1" dirty="0"/>
              <a:t>SQL - Order By</a:t>
            </a:r>
            <a:br>
              <a:rPr lang="en-US" altLang="x-none" b="1" dirty="0"/>
            </a:br>
            <a:endParaRPr lang="en-US" altLang="x-none" dirty="0"/>
          </a:p>
        </p:txBody>
      </p:sp>
      <p:sp>
        <p:nvSpPr>
          <p:cNvPr id="52227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x-none" dirty="0"/>
              <a:t>The order by statement allows for table column assortment. It allows for ascending or descending lists of your table column values permitting SQL to re-order your table rows for the purpose of viewing.</a:t>
            </a:r>
            <a:endParaRPr lang="en-US" altLang="x-none" dirty="0"/>
          </a:p>
          <a:p>
            <a:endParaRPr lang="en-US" altLang="x-none" dirty="0"/>
          </a:p>
        </p:txBody>
      </p:sp>
      <p:sp>
        <p:nvSpPr>
          <p:cNvPr id="52228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5222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 Single Column Ordering</a:t>
            </a:r>
            <a:endParaRPr lang="en-US" altLang="x-none" b="1" dirty="0"/>
          </a:p>
        </p:txBody>
      </p:sp>
      <p:sp>
        <p:nvSpPr>
          <p:cNvPr id="5325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x-none" b="1" dirty="0"/>
              <a:t>	List salaries for all staff, arranged in descending order of salary.</a:t>
            </a:r>
            <a:endParaRPr lang="en-US" altLang="x-none" b="1" dirty="0"/>
          </a:p>
          <a:p>
            <a:pPr eaLnBrk="1" hangingPunct="1">
              <a:buNone/>
            </a:pPr>
            <a:endParaRPr lang="en-US" altLang="x-none" b="1" dirty="0"/>
          </a:p>
          <a:p>
            <a:pPr eaLnBrk="1" hangingPunct="1">
              <a:buNone/>
            </a:pPr>
            <a:r>
              <a:rPr lang="en-US" altLang="x-none" b="1" dirty="0"/>
              <a:t>		SELECT staffNo, fName, lName, salary   FROM Staff</a:t>
            </a:r>
            <a:endParaRPr lang="en-US" altLang="x-none" b="1" dirty="0"/>
          </a:p>
          <a:p>
            <a:pPr lvl="1" eaLnBrk="1" hangingPunct="1">
              <a:buNone/>
            </a:pPr>
            <a:r>
              <a:rPr lang="en-US" altLang="x-none" b="1" dirty="0"/>
              <a:t>		ORDER BY salary DESC;</a:t>
            </a:r>
            <a:endParaRPr lang="en-US" altLang="x-none" dirty="0"/>
          </a:p>
        </p:txBody>
      </p:sp>
      <p:sp>
        <p:nvSpPr>
          <p:cNvPr id="5325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325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7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2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dvAuto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5.11  Single Column Ordering</a:t>
            </a:r>
            <a:endParaRPr lang="en-US" altLang="x-none" dirty="0"/>
          </a:p>
        </p:txBody>
      </p:sp>
      <p:sp>
        <p:nvSpPr>
          <p:cNvPr id="5427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pic>
        <p:nvPicPr>
          <p:cNvPr id="296964" name="Picture 4" descr="DS3-Table 05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76400"/>
            <a:ext cx="6153150" cy="3970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427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Understanding SQL</a:t>
            </a:r>
            <a:endParaRPr lang="en-US" altLang="x-none" b="1" dirty="0">
              <a:solidFill>
                <a:schemeClr val="tx1"/>
              </a:solidFill>
            </a:endParaRPr>
          </a:p>
        </p:txBody>
      </p:sp>
      <p:sp>
        <p:nvSpPr>
          <p:cNvPr id="921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x-none" sz="2800" b="1" dirty="0"/>
              <a:t>Ideally, database language should allow user to:</a:t>
            </a:r>
            <a:endParaRPr lang="en-US" altLang="x-none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b="1" dirty="0"/>
              <a:t>create the database and relation structures; </a:t>
            </a:r>
            <a:endParaRPr lang="en-US" altLang="x-none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b="1" dirty="0"/>
              <a:t>perform insertion, modification, deletion of data from relations; </a:t>
            </a:r>
            <a:endParaRPr lang="en-US" altLang="x-none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b="1" dirty="0"/>
              <a:t>perform simple and complex queries.</a:t>
            </a:r>
            <a:endParaRPr lang="en-US" altLang="x-none" b="1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b="1" dirty="0"/>
              <a:t>Must perform these tasks with minimal user effort and command structure/syntax must be easy to learn. </a:t>
            </a:r>
            <a:endParaRPr lang="en-US" altLang="x-none" sz="2800" b="1" dirty="0"/>
          </a:p>
        </p:txBody>
      </p:sp>
      <p:sp>
        <p:nvSpPr>
          <p:cNvPr id="922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dvAuto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5.12  Multiple Column Ordering</a:t>
            </a:r>
            <a:endParaRPr lang="en-US" altLang="x-none" b="1" dirty="0"/>
          </a:p>
        </p:txBody>
      </p:sp>
      <p:sp>
        <p:nvSpPr>
          <p:cNvPr id="5529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b="1" dirty="0"/>
              <a:t>	Produce abbreviated list of properties in order of property type.</a:t>
            </a:r>
            <a:endParaRPr lang="en-US" altLang="x-none" b="1" dirty="0"/>
          </a:p>
          <a:p>
            <a:pPr algn="just" eaLnBrk="1" hangingPunct="1">
              <a:buNone/>
            </a:pPr>
            <a:endParaRPr lang="en-US" altLang="x-none" b="1" dirty="0"/>
          </a:p>
          <a:p>
            <a:pPr algn="just" eaLnBrk="1" hangingPunct="1">
              <a:buNone/>
            </a:pPr>
            <a:r>
              <a:rPr lang="en-US" altLang="x-none" b="1" dirty="0"/>
              <a:t>		SELECT propertyNo, type, rooms, rent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		FROM PropertyForRent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		ORDER BY type;</a:t>
            </a:r>
            <a:endParaRPr lang="en-US" altLang="x-none" dirty="0"/>
          </a:p>
        </p:txBody>
      </p:sp>
      <p:sp>
        <p:nvSpPr>
          <p:cNvPr id="5530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530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6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0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dvAuto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Example 5.12  Multiple Column Ordering</a:t>
            </a:r>
            <a:endParaRPr lang="en-US" altLang="x-none" dirty="0"/>
          </a:p>
        </p:txBody>
      </p:sp>
      <p:sp>
        <p:nvSpPr>
          <p:cNvPr id="563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pic>
        <p:nvPicPr>
          <p:cNvPr id="299012" name="Picture 4" descr="DS3-Table 05-1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76400"/>
            <a:ext cx="4800600" cy="403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632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8107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x-none" sz="4100" b="1" dirty="0"/>
              <a:t> Multiple Column Ordering</a:t>
            </a:r>
            <a:endParaRPr lang="en-US" altLang="x-none" sz="4100" b="1" dirty="0"/>
          </a:p>
        </p:txBody>
      </p:sp>
      <p:sp>
        <p:nvSpPr>
          <p:cNvPr id="573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x-none" sz="2400" b="1" dirty="0"/>
              <a:t>Four flats in this list - as no minor sort key specified, system arranges these rows in any order it chooses.</a:t>
            </a:r>
            <a:endParaRPr lang="en-US" altLang="x-none" sz="2400" b="1" dirty="0"/>
          </a:p>
          <a:p>
            <a:pPr algn="just" eaLnBrk="1" hangingPunct="1"/>
            <a:r>
              <a:rPr lang="en-US" altLang="x-none" sz="2400" b="1" dirty="0"/>
              <a:t>To arrange in order of rent, specify minor order:</a:t>
            </a:r>
            <a:endParaRPr lang="en-US" altLang="x-none" sz="2400" b="1" dirty="0"/>
          </a:p>
          <a:p>
            <a:pPr eaLnBrk="1" hangingPunct="1">
              <a:lnSpc>
                <a:spcPct val="40000"/>
              </a:lnSpc>
              <a:buNone/>
            </a:pPr>
            <a:endParaRPr lang="en-US" altLang="x-none" sz="2400" b="1" dirty="0"/>
          </a:p>
          <a:p>
            <a:pPr eaLnBrk="1" hangingPunct="1">
              <a:buNone/>
            </a:pPr>
            <a:r>
              <a:rPr lang="en-US" altLang="x-none" sz="2400" b="1" dirty="0"/>
              <a:t>		SELECT propertyNo, type, rooms, rent</a:t>
            </a:r>
            <a:endParaRPr lang="en-US" altLang="x-none" sz="2400" b="1" dirty="0"/>
          </a:p>
          <a:p>
            <a:pPr lvl="1" eaLnBrk="1" hangingPunct="1">
              <a:buNone/>
            </a:pPr>
            <a:r>
              <a:rPr lang="en-US" altLang="x-none" sz="2400" b="1" dirty="0"/>
              <a:t>		FROM PropertyForRent</a:t>
            </a:r>
            <a:endParaRPr lang="en-US" altLang="x-none" sz="2400" b="1" dirty="0"/>
          </a:p>
          <a:p>
            <a:pPr lvl="1" eaLnBrk="1" hangingPunct="1">
              <a:buNone/>
            </a:pPr>
            <a:r>
              <a:rPr lang="en-US" altLang="x-none" sz="2400" b="1" dirty="0"/>
              <a:t>		ORDER BY type, rent DESC;</a:t>
            </a:r>
            <a:endParaRPr lang="en-US" altLang="x-none" sz="2400" dirty="0"/>
          </a:p>
          <a:p>
            <a:pPr eaLnBrk="1" hangingPunct="1"/>
            <a:endParaRPr lang="en-US" altLang="x-none" sz="2400" dirty="0"/>
          </a:p>
        </p:txBody>
      </p:sp>
      <p:sp>
        <p:nvSpPr>
          <p:cNvPr id="57348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6143625"/>
            <a:ext cx="2895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734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6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00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23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 advAuto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5.12  Multiple Column Ordering</a:t>
            </a:r>
            <a:endParaRPr lang="en-US" altLang="x-none" dirty="0"/>
          </a:p>
        </p:txBody>
      </p:sp>
      <p:sp>
        <p:nvSpPr>
          <p:cNvPr id="5837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x-none" dirty="0"/>
          </a:p>
        </p:txBody>
      </p:sp>
      <p:pic>
        <p:nvPicPr>
          <p:cNvPr id="301060" name="Picture 4" descr="DS3-Table 05-1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76400"/>
            <a:ext cx="4800600" cy="407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837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95325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SELECT Statement - Aggregates</a:t>
            </a:r>
            <a:endParaRPr lang="en-US" altLang="x-none" sz="3600" b="1" dirty="0"/>
          </a:p>
        </p:txBody>
      </p:sp>
      <p:sp>
        <p:nvSpPr>
          <p:cNvPr id="5939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6482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400" dirty="0"/>
              <a:t>   </a:t>
            </a:r>
            <a:r>
              <a:rPr lang="en-US" altLang="x-none" sz="2400" b="1" dirty="0"/>
              <a:t>AGGREGATE Functions</a:t>
            </a:r>
            <a:r>
              <a:rPr lang="en-US" altLang="x-none" sz="2400" dirty="0"/>
              <a:t>:  Used to summarize data on a query, report, or form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x-none" sz="2400" b="1" dirty="0"/>
              <a:t>ISO standard defines five aggregate functions:</a:t>
            </a:r>
            <a:endParaRPr lang="en-US" altLang="x-none" sz="2400" b="1" dirty="0"/>
          </a:p>
          <a:p>
            <a:pPr algn="just" eaLnBrk="1" hangingPunct="1">
              <a:lnSpc>
                <a:spcPct val="60000"/>
              </a:lnSpc>
            </a:pPr>
            <a:endParaRPr lang="en-US" altLang="x-none" sz="2400" b="1" dirty="0"/>
          </a:p>
          <a:p>
            <a:r>
              <a:rPr lang="en-US" altLang="x-none" sz="2400" b="1" dirty="0">
                <a:latin typeface="Courier New" panose="02070309020205020404" pitchFamily="49" charset="0"/>
              </a:rPr>
              <a:t>COUNT(*) </a:t>
            </a:r>
            <a:r>
              <a:rPr lang="en-US" altLang="x-none" sz="2400" b="1" dirty="0">
                <a:latin typeface="Arial" panose="020B0604020202020204" pitchFamily="34" charset="0"/>
              </a:rPr>
              <a:t>returns the number of rows in a table.</a:t>
            </a:r>
            <a:endParaRPr lang="en-US" altLang="x-none" sz="2400" b="1" dirty="0">
              <a:latin typeface="Arial" panose="020B0604020202020204" pitchFamily="34" charset="0"/>
            </a:endParaRPr>
          </a:p>
          <a:p>
            <a:pPr>
              <a:buNone/>
            </a:pPr>
            <a:endParaRPr lang="en-US" altLang="x-none" sz="2400" b="1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x-none" sz="2400" b="1" dirty="0"/>
              <a:t>SUM	returns sum of values in specified column.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x-none" sz="2400" b="1" dirty="0"/>
              <a:t>AVG	returns average of values in specified column.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x-none" sz="2400" b="1" dirty="0"/>
              <a:t>MIN	returns smallest value in specified column.</a:t>
            </a:r>
            <a:endParaRPr lang="en-US" altLang="x-none" sz="2400" b="1" dirty="0"/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x-none" sz="2400" b="1" dirty="0"/>
              <a:t>MAX	returns largest value in specified column.</a:t>
            </a:r>
            <a:endParaRPr lang="en-US" altLang="x-none" sz="2400" b="1" dirty="0"/>
          </a:p>
        </p:txBody>
      </p:sp>
      <p:sp>
        <p:nvSpPr>
          <p:cNvPr id="5939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5939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SELECT Statement - Aggregates</a:t>
            </a:r>
            <a:endParaRPr lang="en-US" altLang="x-none" b="1" dirty="0"/>
          </a:p>
        </p:txBody>
      </p:sp>
      <p:sp>
        <p:nvSpPr>
          <p:cNvPr id="6041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x-none" sz="2800" b="1" dirty="0"/>
              <a:t>Each operates on a single column of a table and return single value. </a:t>
            </a:r>
            <a:endParaRPr lang="en-US" altLang="x-none" sz="2800" b="1" dirty="0"/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x-none" sz="2800" b="1" dirty="0"/>
              <a:t>COUNT, MIN, and MAX apply to numeric and non-numeric fields, but SUM and AVG are used on numeric fields only. </a:t>
            </a:r>
            <a:endParaRPr lang="en-US" altLang="x-none" sz="2800" b="1" dirty="0"/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x-none" sz="2800" b="1" dirty="0"/>
              <a:t>Apart from COUNT(*), each function eliminates nulls first and operates only on remaining non-null values. </a:t>
            </a:r>
            <a:endParaRPr lang="en-US" altLang="x-none" sz="2800" b="1" dirty="0"/>
          </a:p>
        </p:txBody>
      </p:sp>
      <p:sp>
        <p:nvSpPr>
          <p:cNvPr id="6042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6042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SELECT Statement - Aggregates</a:t>
            </a:r>
            <a:endParaRPr lang="en-US" altLang="x-none" b="1" dirty="0"/>
          </a:p>
        </p:txBody>
      </p:sp>
      <p:sp>
        <p:nvSpPr>
          <p:cNvPr id="614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x-none" sz="2800" b="1" dirty="0"/>
              <a:t>COUNT(*) counts all rows of a table, regardless of whether nulls or duplicate values occur.</a:t>
            </a:r>
            <a:endParaRPr lang="en-US" altLang="x-none" sz="2800" b="1" dirty="0"/>
          </a:p>
          <a:p>
            <a:pPr algn="just" eaLnBrk="1" hangingPunct="1"/>
            <a:r>
              <a:rPr lang="en-US" altLang="x-none" sz="2800" b="1" dirty="0"/>
              <a:t>Can use DISTINCT before column name to eliminate duplicates. </a:t>
            </a:r>
            <a:endParaRPr lang="en-US" altLang="x-none" sz="2800" b="1" dirty="0"/>
          </a:p>
          <a:p>
            <a:pPr algn="just" eaLnBrk="1" hangingPunct="1"/>
            <a:r>
              <a:rPr lang="en-US" altLang="x-none" sz="2800" b="1" dirty="0"/>
              <a:t>DISTINCT has no effect with MIN/MAX, but may have with SUM/AVG.</a:t>
            </a:r>
            <a:endParaRPr lang="en-US" altLang="x-none" sz="2800" b="1" dirty="0"/>
          </a:p>
        </p:txBody>
      </p:sp>
      <p:sp>
        <p:nvSpPr>
          <p:cNvPr id="6144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6144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SELECT Statement - Aggregates</a:t>
            </a:r>
            <a:endParaRPr lang="en-US" altLang="x-none" sz="3600" b="1" dirty="0"/>
          </a:p>
        </p:txBody>
      </p:sp>
      <p:sp>
        <p:nvSpPr>
          <p:cNvPr id="6246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en-US" altLang="x-none" sz="2800" b="1" dirty="0"/>
              <a:t>Aggregate functions can be used only in SELECT list and in HAVING clause. </a:t>
            </a:r>
            <a:endParaRPr lang="en-US" altLang="x-none" sz="2800" b="1" dirty="0"/>
          </a:p>
          <a:p>
            <a:pPr algn="just" eaLnBrk="1" hangingPunct="1">
              <a:lnSpc>
                <a:spcPct val="50000"/>
              </a:lnSpc>
            </a:pPr>
            <a:endParaRPr lang="en-US" altLang="x-none" sz="28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x-none" sz="2800" b="1" dirty="0"/>
              <a:t>If SELECT list includes an aggregate function and there is no GROUP BY clause, SELECT list cannot reference a column out with an aggregate function. For example, following is illegal:</a:t>
            </a:r>
            <a:endParaRPr lang="en-US" altLang="x-none" sz="2800" b="1" dirty="0"/>
          </a:p>
          <a:p>
            <a:pPr algn="just" eaLnBrk="1" hangingPunct="1">
              <a:lnSpc>
                <a:spcPct val="20000"/>
              </a:lnSpc>
            </a:pPr>
            <a:endParaRPr lang="en-US" altLang="x-none" sz="28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800" b="1" dirty="0"/>
              <a:t>	 SELECT staffNo, COUNT(salary)</a:t>
            </a:r>
            <a:endParaRPr lang="en-US" altLang="x-none" sz="2800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b="1" dirty="0"/>
              <a:t>FROM Staff;</a:t>
            </a:r>
            <a:endParaRPr lang="en-US" altLang="x-none" b="1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x-none" b="1" dirty="0"/>
              <a:t>       </a:t>
            </a:r>
            <a:endParaRPr lang="en-US" altLang="x-none" b="1" dirty="0"/>
          </a:p>
        </p:txBody>
      </p:sp>
      <p:sp>
        <p:nvSpPr>
          <p:cNvPr id="6246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6246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Example 5.13  Use of COUNT(*)</a:t>
            </a:r>
            <a:endParaRPr lang="en-US" altLang="x-none" b="1" dirty="0"/>
          </a:p>
        </p:txBody>
      </p:sp>
      <p:sp>
        <p:nvSpPr>
          <p:cNvPr id="6349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b="1" dirty="0"/>
              <a:t>	How many properties cost more than 350 per month to rent?</a:t>
            </a:r>
            <a:endParaRPr lang="en-US" altLang="x-none" b="1" dirty="0"/>
          </a:p>
          <a:p>
            <a:pPr algn="just" eaLnBrk="1" hangingPunct="1">
              <a:lnSpc>
                <a:spcPct val="20000"/>
              </a:lnSpc>
              <a:buNone/>
            </a:pPr>
            <a:endParaRPr lang="en-US" altLang="x-none" b="1" dirty="0"/>
          </a:p>
          <a:p>
            <a:pPr algn="just" eaLnBrk="1" hangingPunct="1">
              <a:buNone/>
            </a:pPr>
            <a:r>
              <a:rPr lang="en-US" altLang="x-none" b="1" dirty="0"/>
              <a:t>		SELECT COUNT(*) AS count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		FROM PropertyForRent</a:t>
            </a:r>
            <a:endParaRPr lang="en-US" altLang="x-none" b="1" dirty="0"/>
          </a:p>
          <a:p>
            <a:pPr lvl="1" algn="just" eaLnBrk="1" hangingPunct="1">
              <a:buNone/>
            </a:pPr>
            <a:r>
              <a:rPr lang="en-US" altLang="x-none" b="1" dirty="0"/>
              <a:t>		WHERE rent &gt; 350;</a:t>
            </a:r>
            <a:endParaRPr lang="en-US" altLang="x-none" dirty="0"/>
          </a:p>
        </p:txBody>
      </p:sp>
      <p:pic>
        <p:nvPicPr>
          <p:cNvPr id="306180" name="Picture 4" descr="DS3-Table 05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825" y="4292600"/>
            <a:ext cx="3429000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6349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COUNT </a:t>
            </a:r>
            <a:endParaRPr lang="en-US" altLang="x-none" dirty="0"/>
          </a:p>
        </p:txBody>
      </p:sp>
      <p:sp>
        <p:nvSpPr>
          <p:cNvPr id="64515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2938" y="1428750"/>
            <a:ext cx="7967662" cy="459105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x-none" sz="4000" b="1" dirty="0">
                <a:latin typeface="Courier New" panose="02070309020205020404" pitchFamily="49" charset="0"/>
              </a:rPr>
              <a:t>Find the number of staff who belong to branchno=b005?</a:t>
            </a:r>
            <a:endParaRPr lang="en-US" altLang="x-none" sz="4000" b="1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x-none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x-none" b="1" dirty="0">
                <a:latin typeface="Courier New" panose="02070309020205020404" pitchFamily="49" charset="0"/>
              </a:rPr>
              <a:t>SELECT COUNT(*)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x-none" b="1" dirty="0">
                <a:latin typeface="Courier New" panose="02070309020205020404" pitchFamily="49" charset="0"/>
              </a:rPr>
              <a:t>FROM staff</a:t>
            </a:r>
            <a:endParaRPr lang="en-US" altLang="x-none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x-none" b="1" dirty="0">
                <a:latin typeface="Courier New" panose="02070309020205020404" pitchFamily="49" charset="0"/>
              </a:rPr>
              <a:t>WHERE branchno = ‘b005’;</a:t>
            </a:r>
            <a:endParaRPr lang="en-US" altLang="x-none" dirty="0">
              <a:latin typeface="Courier New" panose="02070309020205020404" pitchFamily="49" charset="0"/>
            </a:endParaRPr>
          </a:p>
          <a:p>
            <a:pPr>
              <a:buChar char="•"/>
            </a:pPr>
            <a:endParaRPr lang="en-US" altLang="x-none" dirty="0"/>
          </a:p>
        </p:txBody>
      </p:sp>
      <p:sp>
        <p:nvSpPr>
          <p:cNvPr id="64516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6451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Understanding SQL</a:t>
            </a:r>
            <a:endParaRPr lang="en-US" altLang="x-none" b="1" dirty="0"/>
          </a:p>
        </p:txBody>
      </p:sp>
      <p:sp>
        <p:nvSpPr>
          <p:cNvPr id="102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x-none" b="1" dirty="0"/>
              <a:t>SQL is relatively easy to learn:</a:t>
            </a:r>
            <a:endParaRPr lang="en-US" altLang="x-none" b="1" dirty="0"/>
          </a:p>
          <a:p>
            <a:pPr algn="just" eaLnBrk="1" hangingPunct="1">
              <a:lnSpc>
                <a:spcPct val="0"/>
              </a:lnSpc>
            </a:pPr>
            <a:endParaRPr lang="en-US" altLang="x-none" b="1" dirty="0"/>
          </a:p>
          <a:p>
            <a:pPr lvl="1" algn="just" eaLnBrk="1" hangingPunct="1"/>
            <a:r>
              <a:rPr lang="en-US" altLang="x-none" b="1" dirty="0"/>
              <a:t>it is non-procedural - you specify </a:t>
            </a:r>
            <a:r>
              <a:rPr lang="en-US" altLang="x-none" b="1" i="1" dirty="0"/>
              <a:t>what</a:t>
            </a:r>
            <a:r>
              <a:rPr lang="en-US" altLang="x-none" b="1" dirty="0"/>
              <a:t> information you require, rather than </a:t>
            </a:r>
            <a:r>
              <a:rPr lang="en-US" altLang="x-none" b="1" i="1" dirty="0"/>
              <a:t>how</a:t>
            </a:r>
            <a:r>
              <a:rPr lang="en-US" altLang="x-none" b="1" dirty="0"/>
              <a:t> to get it;</a:t>
            </a:r>
            <a:endParaRPr lang="en-US" altLang="x-none" b="1" dirty="0"/>
          </a:p>
        </p:txBody>
      </p:sp>
      <p:sp>
        <p:nvSpPr>
          <p:cNvPr id="1024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024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dvAuto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Example 5.15  Use of COUNT and SUM</a:t>
            </a:r>
            <a:endParaRPr lang="en-US" altLang="x-none" sz="3600" b="1" dirty="0"/>
          </a:p>
        </p:txBody>
      </p:sp>
      <p:sp>
        <p:nvSpPr>
          <p:cNvPr id="655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x-none" sz="2400" b="1" dirty="0"/>
              <a:t>Find number of Managers and sum of their salaries.</a:t>
            </a:r>
            <a:endParaRPr lang="en-US" altLang="x-none" sz="2400" b="1" dirty="0"/>
          </a:p>
          <a:p>
            <a:pPr algn="just" eaLnBrk="1" hangingPunct="1">
              <a:lnSpc>
                <a:spcPct val="20000"/>
              </a:lnSpc>
              <a:buNone/>
            </a:pPr>
            <a:endParaRPr lang="en-US" altLang="x-none" sz="2400" b="1" dirty="0"/>
          </a:p>
          <a:p>
            <a:pPr algn="just" eaLnBrk="1" hangingPunct="1">
              <a:buNone/>
            </a:pPr>
            <a:r>
              <a:rPr lang="en-US" altLang="x-none" sz="2400" b="1" dirty="0"/>
              <a:t>	  SELECT COUNT(staffNo) AS count, </a:t>
            </a:r>
            <a:endParaRPr lang="en-US" altLang="x-none" sz="2400" b="1" dirty="0"/>
          </a:p>
          <a:p>
            <a:pPr marL="533400" lvl="1" indent="-76200" algn="just" eaLnBrk="1" hangingPunct="1">
              <a:buNone/>
            </a:pPr>
            <a:r>
              <a:rPr lang="en-US" altLang="x-none" sz="2400" b="1" dirty="0"/>
              <a:t>			SUM(salary) AS sum</a:t>
            </a:r>
            <a:endParaRPr lang="en-US" altLang="x-none" sz="2400" b="1" dirty="0"/>
          </a:p>
          <a:p>
            <a:pPr marL="533400" lvl="1" indent="-76200" algn="just" eaLnBrk="1" hangingPunct="1">
              <a:buNone/>
            </a:pPr>
            <a:r>
              <a:rPr lang="en-US" altLang="x-none" sz="2400" b="1" dirty="0"/>
              <a:t>	FROM Staff</a:t>
            </a:r>
            <a:endParaRPr lang="en-US" altLang="x-none" sz="2400" b="1" dirty="0"/>
          </a:p>
          <a:p>
            <a:pPr marL="533400" lvl="1" indent="-76200" algn="just" eaLnBrk="1" hangingPunct="1">
              <a:buNone/>
            </a:pPr>
            <a:r>
              <a:rPr lang="en-US" altLang="x-none" sz="2400" b="1" dirty="0"/>
              <a:t>	WHERE position = 'Manager';</a:t>
            </a:r>
            <a:endParaRPr lang="en-US" altLang="x-none" sz="2400" dirty="0"/>
          </a:p>
        </p:txBody>
      </p:sp>
      <p:pic>
        <p:nvPicPr>
          <p:cNvPr id="308228" name="Picture 4" descr="DS3-Table 05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4221163"/>
            <a:ext cx="4495800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6554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5.16  Use of MIN, MAX, AVG</a:t>
            </a: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63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7353300" cy="4114800"/>
          </a:xfrm>
          <a:ln/>
        </p:spPr>
        <p:txBody>
          <a:bodyPr vert="horz" wrap="square" lIns="91440" tIns="45720" rIns="91440" bIns="45720" anchor="t"/>
          <a:p>
            <a:pPr algn="just">
              <a:buFont typeface="Monotype Sorts" pitchFamily="2" charset="2"/>
              <a:buNone/>
            </a:pPr>
            <a:r>
              <a:rPr lang="en-US" altLang="x-none" sz="2400" b="1" dirty="0"/>
              <a:t>	</a:t>
            </a:r>
            <a:r>
              <a:rPr lang="en-US" altLang="x-none" b="1" dirty="0"/>
              <a:t>Find minimum, maximum, and average staff salary.</a:t>
            </a:r>
            <a:endParaRPr lang="en-US" altLang="x-none" b="1" dirty="0"/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altLang="x-none" b="1" dirty="0"/>
          </a:p>
          <a:p>
            <a:pPr algn="just">
              <a:buFont typeface="Monotype Sorts" pitchFamily="2" charset="2"/>
              <a:buNone/>
            </a:pPr>
            <a:r>
              <a:rPr lang="en-US" altLang="x-none" b="1" dirty="0"/>
              <a:t>	    SELECT MIN(salary) AS myMin, </a:t>
            </a:r>
            <a:endParaRPr lang="en-US" altLang="x-none" b="1" dirty="0"/>
          </a:p>
          <a:p>
            <a:pPr lvl="1" algn="just">
              <a:buNone/>
            </a:pPr>
            <a:r>
              <a:rPr lang="en-US" altLang="x-none" b="1" dirty="0"/>
              <a:t>		MAX(salary) AS myMax,</a:t>
            </a:r>
            <a:endParaRPr lang="en-US" altLang="x-none" b="1" dirty="0"/>
          </a:p>
          <a:p>
            <a:pPr lvl="1" algn="just">
              <a:buNone/>
            </a:pPr>
            <a:r>
              <a:rPr lang="en-US" altLang="x-none" b="1" dirty="0"/>
              <a:t>		 AVG(salary) AS myAvg</a:t>
            </a:r>
            <a:endParaRPr lang="en-US" altLang="x-none" b="1" dirty="0"/>
          </a:p>
          <a:p>
            <a:pPr lvl="1" algn="just">
              <a:buNone/>
            </a:pPr>
            <a:r>
              <a:rPr lang="en-US" altLang="x-none" b="1" dirty="0"/>
              <a:t>	FROM Staff;</a:t>
            </a:r>
            <a:endParaRPr lang="en-US" altLang="x-none" dirty="0"/>
          </a:p>
        </p:txBody>
      </p:sp>
      <p:pic>
        <p:nvPicPr>
          <p:cNvPr id="226317" name="Picture 13" descr="C05NT16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429125" y="5072063"/>
            <a:ext cx="4105275" cy="1655762"/>
          </a:xfrm>
          <a:ln/>
        </p:spPr>
      </p:pic>
      <p:sp>
        <p:nvSpPr>
          <p:cNvPr id="66565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charRg st="5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charRg st="11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charRg st="13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1066800" y="5334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420000"/>
                </a:solidFill>
                <a:latin typeface="Tahoma" pitchFamily="34" charset="0"/>
              </a:rPr>
              <a:t>SQL Statements- Summary</a:t>
            </a:r>
            <a:endParaRPr sz="3600" dirty="0">
              <a:solidFill>
                <a:srgbClr val="420000"/>
              </a:solidFill>
              <a:latin typeface="Tahoma" pitchFamily="34" charset="0"/>
            </a:endParaRPr>
          </a:p>
        </p:txBody>
      </p:sp>
      <p:grpSp>
        <p:nvGrpSpPr>
          <p:cNvPr id="67587" name="Group 3"/>
          <p:cNvGrpSpPr/>
          <p:nvPr/>
        </p:nvGrpSpPr>
        <p:grpSpPr>
          <a:xfrm>
            <a:off x="1143000" y="1828800"/>
            <a:ext cx="7545388" cy="4302125"/>
            <a:chOff x="288" y="1152"/>
            <a:chExt cx="5185" cy="2710"/>
          </a:xfrm>
        </p:grpSpPr>
        <p:sp>
          <p:nvSpPr>
            <p:cNvPr id="67591" name="Rectangle 4"/>
            <p:cNvSpPr/>
            <p:nvPr/>
          </p:nvSpPr>
          <p:spPr>
            <a:xfrm>
              <a:off x="288" y="1152"/>
              <a:ext cx="2320" cy="3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SELECT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2" name="Rectangle 5"/>
            <p:cNvSpPr/>
            <p:nvPr/>
          </p:nvSpPr>
          <p:spPr>
            <a:xfrm>
              <a:off x="2608" y="1152"/>
              <a:ext cx="2864" cy="3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Data Retrieval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3" name="Rectangle 6"/>
            <p:cNvSpPr/>
            <p:nvPr/>
          </p:nvSpPr>
          <p:spPr>
            <a:xfrm>
              <a:off x="288" y="1525"/>
              <a:ext cx="2320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CREATE , ALTER, DROP, RENAME, TRUNCATE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4" name="Rectangle 7"/>
            <p:cNvSpPr/>
            <p:nvPr/>
          </p:nvSpPr>
          <p:spPr>
            <a:xfrm>
              <a:off x="2608" y="1525"/>
              <a:ext cx="2864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Data definition Language (DDL)</a:t>
              </a:r>
              <a:r>
                <a:rPr lang="ar-SA" altLang="x-none" sz="2000" dirty="0">
                  <a:solidFill>
                    <a:srgbClr val="000000"/>
                  </a:solidFill>
                  <a:latin typeface="Tahoma" pitchFamily="34" charset="0"/>
                </a:rPr>
                <a:t>‏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5" name="Rectangle 8"/>
            <p:cNvSpPr/>
            <p:nvPr/>
          </p:nvSpPr>
          <p:spPr>
            <a:xfrm>
              <a:off x="288" y="2067"/>
              <a:ext cx="2320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INSERT, UPDATE, DELETE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MERGE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6" name="Rectangle 9"/>
            <p:cNvSpPr/>
            <p:nvPr/>
          </p:nvSpPr>
          <p:spPr>
            <a:xfrm>
              <a:off x="2608" y="2067"/>
              <a:ext cx="2864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Data Manipulation Language (DML)</a:t>
              </a:r>
              <a:r>
                <a:rPr lang="ar-SA" altLang="x-none" sz="2000" dirty="0">
                  <a:solidFill>
                    <a:srgbClr val="000000"/>
                  </a:solidFill>
                  <a:latin typeface="Tahoma" pitchFamily="34" charset="0"/>
                </a:rPr>
                <a:t>‏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7" name="Rectangle 10"/>
            <p:cNvSpPr/>
            <p:nvPr/>
          </p:nvSpPr>
          <p:spPr>
            <a:xfrm>
              <a:off x="288" y="2777"/>
              <a:ext cx="2320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x-none"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8" name="Rectangle 11"/>
            <p:cNvSpPr/>
            <p:nvPr/>
          </p:nvSpPr>
          <p:spPr>
            <a:xfrm>
              <a:off x="2608" y="2777"/>
              <a:ext cx="2864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x-none"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599" name="Rectangle 13"/>
            <p:cNvSpPr/>
            <p:nvPr/>
          </p:nvSpPr>
          <p:spPr>
            <a:xfrm>
              <a:off x="2608" y="3319"/>
              <a:ext cx="2864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Data Control Language (DCL)</a:t>
              </a:r>
              <a:r>
                <a:rPr lang="ar-SA" altLang="x-none" sz="2000" dirty="0">
                  <a:solidFill>
                    <a:srgbClr val="000000"/>
                  </a:solidFill>
                  <a:latin typeface="Tahoma" pitchFamily="34" charset="0"/>
                </a:rPr>
                <a:t>‏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7600" name="Line 14"/>
            <p:cNvSpPr/>
            <p:nvPr/>
          </p:nvSpPr>
          <p:spPr>
            <a:xfrm>
              <a:off x="288" y="1525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1" name="Line 15"/>
            <p:cNvSpPr/>
            <p:nvPr/>
          </p:nvSpPr>
          <p:spPr>
            <a:xfrm>
              <a:off x="288" y="2067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2" name="Line 16"/>
            <p:cNvSpPr/>
            <p:nvPr/>
          </p:nvSpPr>
          <p:spPr>
            <a:xfrm>
              <a:off x="288" y="2777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3" name="Line 17"/>
            <p:cNvSpPr/>
            <p:nvPr/>
          </p:nvSpPr>
          <p:spPr>
            <a:xfrm>
              <a:off x="288" y="3319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4" name="Line 18"/>
            <p:cNvSpPr/>
            <p:nvPr/>
          </p:nvSpPr>
          <p:spPr>
            <a:xfrm>
              <a:off x="288" y="1152"/>
              <a:ext cx="1" cy="2709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5" name="Line 19"/>
            <p:cNvSpPr/>
            <p:nvPr/>
          </p:nvSpPr>
          <p:spPr>
            <a:xfrm>
              <a:off x="5472" y="1152"/>
              <a:ext cx="1" cy="2709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6" name="Line 20"/>
            <p:cNvSpPr/>
            <p:nvPr/>
          </p:nvSpPr>
          <p:spPr>
            <a:xfrm>
              <a:off x="288" y="1152"/>
              <a:ext cx="5184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607" name="Line 21"/>
            <p:cNvSpPr/>
            <p:nvPr/>
          </p:nvSpPr>
          <p:spPr>
            <a:xfrm>
              <a:off x="288" y="3861"/>
              <a:ext cx="5184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7588" name="Rectangle 12"/>
          <p:cNvSpPr/>
          <p:nvPr/>
        </p:nvSpPr>
        <p:spPr>
          <a:xfrm>
            <a:off x="1143000" y="5268913"/>
            <a:ext cx="3376613" cy="860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defTabSz="0"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</a:rPr>
              <a:t>GRANT, REVOKE</a:t>
            </a:r>
            <a:endParaRPr sz="2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7589" name="Footer Placeholder 21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67590" name="Slide Number Placeholder 2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ext Box 2"/>
          <p:cNvSpPr txBox="1"/>
          <p:nvPr/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420000"/>
                </a:solidFill>
                <a:latin typeface="Tahoma" pitchFamily="34" charset="0"/>
              </a:rPr>
              <a:t>SQL Statements cont’d</a:t>
            </a:r>
            <a:endParaRPr sz="3600" dirty="0">
              <a:solidFill>
                <a:srgbClr val="420000"/>
              </a:solidFill>
              <a:latin typeface="Tahoma" pitchFamily="34" charset="0"/>
            </a:endParaRPr>
          </a:p>
        </p:txBody>
      </p:sp>
      <p:grpSp>
        <p:nvGrpSpPr>
          <p:cNvPr id="68611" name="Group 3"/>
          <p:cNvGrpSpPr/>
          <p:nvPr/>
        </p:nvGrpSpPr>
        <p:grpSpPr>
          <a:xfrm>
            <a:off x="457200" y="1828800"/>
            <a:ext cx="8231188" cy="4497388"/>
            <a:chOff x="288" y="1152"/>
            <a:chExt cx="5185" cy="2833"/>
          </a:xfrm>
        </p:grpSpPr>
        <p:sp>
          <p:nvSpPr>
            <p:cNvPr id="68614" name="Rectangle 4"/>
            <p:cNvSpPr/>
            <p:nvPr/>
          </p:nvSpPr>
          <p:spPr>
            <a:xfrm>
              <a:off x="288" y="1152"/>
              <a:ext cx="213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6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b="1" dirty="0">
                  <a:solidFill>
                    <a:srgbClr val="000000"/>
                  </a:solidFill>
                  <a:latin typeface="Tahoma" pitchFamily="34" charset="0"/>
                </a:rPr>
                <a:t>Statement</a:t>
              </a:r>
              <a:endParaRPr b="1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15" name="Rectangle 5"/>
            <p:cNvSpPr/>
            <p:nvPr/>
          </p:nvSpPr>
          <p:spPr>
            <a:xfrm>
              <a:off x="2426" y="1152"/>
              <a:ext cx="304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6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b="1" dirty="0">
                  <a:solidFill>
                    <a:srgbClr val="000000"/>
                  </a:solidFill>
                  <a:latin typeface="Tahoma" pitchFamily="34" charset="0"/>
                </a:rPr>
                <a:t>Description</a:t>
              </a:r>
              <a:endParaRPr b="1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16" name="Rectangle 6"/>
            <p:cNvSpPr/>
            <p:nvPr/>
          </p:nvSpPr>
          <p:spPr>
            <a:xfrm>
              <a:off x="288" y="1458"/>
              <a:ext cx="213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SELECT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17" name="Rectangle 7"/>
            <p:cNvSpPr/>
            <p:nvPr/>
          </p:nvSpPr>
          <p:spPr>
            <a:xfrm>
              <a:off x="2426" y="1458"/>
              <a:ext cx="304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Retrieves data from the database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18" name="Rectangle 8"/>
            <p:cNvSpPr/>
            <p:nvPr/>
          </p:nvSpPr>
          <p:spPr>
            <a:xfrm>
              <a:off x="288" y="1765"/>
              <a:ext cx="2138" cy="48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CREATE , ALTER, DROP, RENAME, TRUNCATE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19" name="Rectangle 9"/>
            <p:cNvSpPr/>
            <p:nvPr/>
          </p:nvSpPr>
          <p:spPr>
            <a:xfrm>
              <a:off x="2426" y="1765"/>
              <a:ext cx="3046" cy="48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Sets up, changes and removes data structures from tables 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0" name="Rectangle 10"/>
            <p:cNvSpPr/>
            <p:nvPr/>
          </p:nvSpPr>
          <p:spPr>
            <a:xfrm>
              <a:off x="288" y="2251"/>
              <a:ext cx="2138" cy="6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INSERT, UPDATE, DELETE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1" name="Rectangle 11"/>
            <p:cNvSpPr/>
            <p:nvPr/>
          </p:nvSpPr>
          <p:spPr>
            <a:xfrm>
              <a:off x="2426" y="2251"/>
              <a:ext cx="3046" cy="6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Enters new rows, changes existing rows and removes unwanted rows from tables in a database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2" name="Rectangle 12"/>
            <p:cNvSpPr/>
            <p:nvPr/>
          </p:nvSpPr>
          <p:spPr>
            <a:xfrm>
              <a:off x="288" y="2931"/>
              <a:ext cx="2138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COMMIT, ROLLBACK, SAVEPOINT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3" name="Rectangle 13"/>
            <p:cNvSpPr/>
            <p:nvPr/>
          </p:nvSpPr>
          <p:spPr>
            <a:xfrm>
              <a:off x="2426" y="2931"/>
              <a:ext cx="3046" cy="6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Manages changes made by DML. Changes to data may be grouped into logical transactions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4" name="Rectangle 14"/>
            <p:cNvSpPr/>
            <p:nvPr/>
          </p:nvSpPr>
          <p:spPr>
            <a:xfrm>
              <a:off x="288" y="3377"/>
              <a:ext cx="2138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GRANT, REVOKE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5" name="Rectangle 15"/>
            <p:cNvSpPr/>
            <p:nvPr/>
          </p:nvSpPr>
          <p:spPr>
            <a:xfrm>
              <a:off x="2400" y="3552"/>
              <a:ext cx="304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p>
              <a:pPr defTabSz="0">
                <a:spcBef>
                  <a:spcPts val="500"/>
                </a:spcBef>
                <a:buClr>
                  <a:srgbClr val="660000"/>
                </a:buClr>
                <a:buSzPct val="70000"/>
                <a:buFont typeface="Wingdings" panose="05000000000000000000" pitchFamily="2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sz="2000" dirty="0">
                  <a:solidFill>
                    <a:srgbClr val="000000"/>
                  </a:solidFill>
                  <a:latin typeface="Tahoma" pitchFamily="34" charset="0"/>
                </a:rPr>
                <a:t>Gives and removes access rights to both the database and the structures within it.</a:t>
              </a:r>
              <a:endParaRPr sz="2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6" name="Line 16"/>
            <p:cNvSpPr/>
            <p:nvPr/>
          </p:nvSpPr>
          <p:spPr>
            <a:xfrm>
              <a:off x="2352" y="1152"/>
              <a:ext cx="1" cy="2670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7" name="Line 17"/>
            <p:cNvSpPr/>
            <p:nvPr/>
          </p:nvSpPr>
          <p:spPr>
            <a:xfrm>
              <a:off x="288" y="1458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8" name="Line 18"/>
            <p:cNvSpPr/>
            <p:nvPr/>
          </p:nvSpPr>
          <p:spPr>
            <a:xfrm>
              <a:off x="288" y="1765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19"/>
            <p:cNvSpPr/>
            <p:nvPr/>
          </p:nvSpPr>
          <p:spPr>
            <a:xfrm>
              <a:off x="288" y="2251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0"/>
            <p:cNvSpPr/>
            <p:nvPr/>
          </p:nvSpPr>
          <p:spPr>
            <a:xfrm>
              <a:off x="288" y="2931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1"/>
            <p:cNvSpPr/>
            <p:nvPr/>
          </p:nvSpPr>
          <p:spPr>
            <a:xfrm>
              <a:off x="288" y="3360"/>
              <a:ext cx="5184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2"/>
            <p:cNvSpPr/>
            <p:nvPr/>
          </p:nvSpPr>
          <p:spPr>
            <a:xfrm>
              <a:off x="288" y="1152"/>
              <a:ext cx="1" cy="2670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Line 23"/>
            <p:cNvSpPr/>
            <p:nvPr/>
          </p:nvSpPr>
          <p:spPr>
            <a:xfrm>
              <a:off x="5472" y="1152"/>
              <a:ext cx="1" cy="2670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4" name="Line 24"/>
            <p:cNvSpPr/>
            <p:nvPr/>
          </p:nvSpPr>
          <p:spPr>
            <a:xfrm>
              <a:off x="288" y="1152"/>
              <a:ext cx="5184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5" name="Line 25"/>
            <p:cNvSpPr/>
            <p:nvPr/>
          </p:nvSpPr>
          <p:spPr>
            <a:xfrm>
              <a:off x="288" y="3984"/>
              <a:ext cx="5184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8612" name="Slide Number Placeholder 2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68613" name="Footer Placeholder 2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ct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SQL</a:t>
            </a:r>
            <a:endParaRPr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9635" name="Text Box 2"/>
          <p:cNvSpPr txBox="1"/>
          <p:nvPr/>
        </p:nvSpPr>
        <p:spPr>
          <a:xfrm>
            <a:off x="539750" y="836613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420000"/>
                </a:solidFill>
                <a:latin typeface="Tahoma" pitchFamily="34" charset="0"/>
                <a:cs typeface="Times New Roman" panose="02020603050405020304" pitchFamily="18" charset="0"/>
              </a:rPr>
              <a:t>Creating a Table</a:t>
            </a:r>
            <a:endParaRPr sz="3600" dirty="0">
              <a:solidFill>
                <a:srgbClr val="42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69636" name="Text Box 3"/>
          <p:cNvSpPr txBox="1"/>
          <p:nvPr/>
        </p:nvSpPr>
        <p:spPr>
          <a:xfrm>
            <a:off x="684213" y="1693863"/>
            <a:ext cx="7772400" cy="44497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Involves using the </a:t>
            </a:r>
            <a:r>
              <a:rPr b="1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CREATE TABLE</a:t>
            </a: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statement which includes: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Specifying a table name [mandatory]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Defining columns of the table [mandatory]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Column data type [mandatory]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 ( Data types help in identifying what type of data that can be represented in a data element)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Column constraints [optional]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 eg . Not Null , Primary Key, Check , Foreign key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Providing a default value [optional]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906780" lvl="1" indent="-436880" defTabSz="0" eaLnBrk="1" hangingPunct="1">
              <a:spcBef>
                <a:spcPts val="600"/>
              </a:spcBef>
              <a:buClr>
                <a:srgbClr val="999966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dirty="0">
              <a:solidFill>
                <a:srgbClr val="00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69637" name="Text Box 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4.</a:t>
            </a:r>
            <a:fld id="{9A0DB2DC-4C9A-4742-B13C-FB6460FD3503}" type="slidenum">
              <a:rPr lang="en-GB" sz="1000" dirty="0">
                <a:solidFill>
                  <a:srgbClr val="000000"/>
                </a:solidFill>
                <a:latin typeface="Tahoma" pitchFamily="34" charset="0"/>
              </a:rPr>
            </a:fld>
            <a:endParaRPr lang="en-GB"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963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69639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ext Box 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ct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SQL</a:t>
            </a:r>
            <a:endParaRPr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0659" name="Text Box 2"/>
          <p:cNvSpPr txBox="1"/>
          <p:nvPr/>
        </p:nvSpPr>
        <p:spPr>
          <a:xfrm>
            <a:off x="539750" y="692150"/>
            <a:ext cx="777240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 dirty="0">
                <a:solidFill>
                  <a:srgbClr val="420000"/>
                </a:solidFill>
                <a:latin typeface="Tahoma" pitchFamily="34" charset="0"/>
                <a:cs typeface="Times New Roman" panose="02020603050405020304" pitchFamily="18" charset="0"/>
              </a:rPr>
              <a:t>Creating Table Syntax</a:t>
            </a:r>
            <a:endParaRPr sz="3200" dirty="0">
              <a:solidFill>
                <a:srgbClr val="42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70660" name="Text Box 3"/>
          <p:cNvSpPr txBox="1"/>
          <p:nvPr/>
        </p:nvSpPr>
        <p:spPr>
          <a:xfrm>
            <a:off x="685800" y="1844675"/>
            <a:ext cx="7772400" cy="4811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CREATE TABLE table_name</a:t>
            </a:r>
            <a:endParaRPr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(</a:t>
            </a:r>
            <a:endParaRPr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	</a:t>
            </a:r>
            <a:r>
              <a:rPr b="1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column_name  data_type  [column_constraint]  [DEFAULT expr] ,</a:t>
            </a: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 pitchFamily="34" charset="0"/>
                <a:ea typeface="Times New Roman" panose="02020603050405020304" pitchFamily="18" charset="0"/>
              </a:rPr>
              <a:t>…</a:t>
            </a:r>
            <a: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.</a:t>
            </a:r>
            <a:r>
              <a:rPr sz="2800" dirty="0">
                <a:solidFill>
                  <a:srgbClr val="000000"/>
                </a:solidFill>
                <a:latin typeface="Tahoma" pitchFamily="34" charset="0"/>
                <a:ea typeface="Times New Roman" panose="02020603050405020304" pitchFamily="18" charset="0"/>
              </a:rPr>
              <a:t>…</a:t>
            </a:r>
            <a: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.</a:t>
            </a:r>
            <a:endParaRPr sz="28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	[, table_constraints]</a:t>
            </a:r>
            <a:endParaRPr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5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)</a:t>
            </a:r>
            <a:r>
              <a:rPr lang="ar-SA" altLang="x-none" sz="2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‏</a:t>
            </a:r>
            <a:endParaRPr sz="2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25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 </a:t>
            </a:r>
            <a:endParaRPr sz="10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   </a:t>
            </a: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Example - considering only mandatory specifications. 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	</a:t>
            </a:r>
            <a:r>
              <a:rPr i="1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CREATE TABLE emp (emp_id number, name varchar(30));</a:t>
            </a:r>
            <a:endParaRPr i="1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 </a:t>
            </a:r>
            <a:endParaRPr dirty="0">
              <a:solidFill>
                <a:srgbClr val="00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70661" name="Text Box 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4.</a:t>
            </a:r>
            <a:fld id="{9A0DB2DC-4C9A-4742-B13C-FB6460FD3503}" type="slidenum">
              <a:rPr lang="en-GB" sz="1000" dirty="0">
                <a:solidFill>
                  <a:srgbClr val="000000"/>
                </a:solidFill>
                <a:latin typeface="Tahoma" pitchFamily="34" charset="0"/>
              </a:rPr>
            </a:fld>
            <a:endParaRPr lang="en-GB"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06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70663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ct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SQL</a:t>
            </a:r>
            <a:endParaRPr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1683" name="Text Box 2"/>
          <p:cNvSpPr txBox="1"/>
          <p:nvPr/>
        </p:nvSpPr>
        <p:spPr>
          <a:xfrm>
            <a:off x="685800" y="476250"/>
            <a:ext cx="7772400" cy="1123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200" dirty="0">
                <a:solidFill>
                  <a:srgbClr val="420000"/>
                </a:solidFill>
                <a:latin typeface="Tahoma" pitchFamily="34" charset="0"/>
                <a:cs typeface="Times New Roman" panose="02020603050405020304" pitchFamily="18" charset="0"/>
              </a:rPr>
              <a:t>Create Table – using the DEFAULT option</a:t>
            </a:r>
            <a:endParaRPr sz="3200" dirty="0">
              <a:solidFill>
                <a:srgbClr val="42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71684" name="Text Box 3"/>
          <p:cNvSpPr txBox="1"/>
          <p:nvPr/>
        </p:nvSpPr>
        <p:spPr>
          <a:xfrm>
            <a:off x="457200" y="1773238"/>
            <a:ext cx="8229600" cy="43576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Example:	</a:t>
            </a: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dirty="0">
                <a:solidFill>
                  <a:srgbClr val="000000"/>
                </a:solidFill>
                <a:latin typeface="Tahoma" pitchFamily="34" charset="0"/>
              </a:rPr>
              <a:t>Write an SQL statement to create the following tables</a:t>
            </a:r>
            <a:endParaRPr dirty="0">
              <a:solidFill>
                <a:srgbClr val="000000"/>
              </a:solidFill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i="1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	</a:t>
            </a:r>
            <a: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CREATE TABLE students </a:t>
            </a:r>
            <a:b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</a:br>
            <a:r>
              <a:rPr sz="2800" dirty="0">
                <a:solidFill>
                  <a:srgbClr val="000000"/>
                </a:solidFill>
                <a:latin typeface="Tahoma" pitchFamily="34" charset="0"/>
                <a:cs typeface="Times New Roman" panose="02020603050405020304" pitchFamily="18" charset="0"/>
              </a:rPr>
              <a:t>(regNo varchar(15), name varchar(20), dob date, gender char(1) default ‘M’);</a:t>
            </a:r>
            <a:endParaRPr sz="28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sz="2800" dirty="0">
              <a:solidFill>
                <a:srgbClr val="000000"/>
              </a:solidFill>
              <a:latin typeface="Tahoma" pitchFamily="34" charset="0"/>
              <a:cs typeface="Times New Roman" panose="02020603050405020304" pitchFamily="18" charset="0"/>
            </a:endParaRPr>
          </a:p>
          <a:p>
            <a:pPr marL="468630" indent="-468630" defTabSz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b="1" dirty="0">
                <a:latin typeface="Tahoma" pitchFamily="34" charset="0"/>
              </a:rPr>
              <a:t>Confirm table creation. using</a:t>
            </a:r>
            <a:endParaRPr lang="en-US" altLang="x-none" sz="2800" b="1" dirty="0">
              <a:latin typeface="Tahoma" pitchFamily="34" charset="0"/>
            </a:endParaRPr>
          </a:p>
          <a:p>
            <a:pPr marL="468630" indent="-468630" defTabSz="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800" b="1" dirty="0">
                <a:latin typeface="Tahoma" pitchFamily="34" charset="0"/>
              </a:rPr>
              <a:t>DESCRIBE  students;</a:t>
            </a:r>
            <a:endParaRPr lang="en-US" altLang="x-none" sz="2800" dirty="0">
              <a:latin typeface="Tahoma" pitchFamily="34" charset="0"/>
            </a:endParaRPr>
          </a:p>
          <a:p>
            <a:pPr marL="468630" indent="-468630" defTabSz="0">
              <a:spcBef>
                <a:spcPts val="6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sz="2800" dirty="0">
              <a:solidFill>
                <a:srgbClr val="000000"/>
              </a:solidFill>
              <a:latin typeface="Tahoma" pitchFamily="34" charset="0"/>
              <a:ea typeface="Times New Roman" panose="02020603050405020304" pitchFamily="18" charset="0"/>
            </a:endParaRPr>
          </a:p>
        </p:txBody>
      </p:sp>
      <p:sp>
        <p:nvSpPr>
          <p:cNvPr id="71685" name="Text Box 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algn="r" defTabSz="0"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000" dirty="0">
                <a:solidFill>
                  <a:srgbClr val="000000"/>
                </a:solidFill>
                <a:latin typeface="Tahoma" pitchFamily="34" charset="0"/>
              </a:rPr>
              <a:t>4.</a:t>
            </a:r>
            <a:fld id="{9A0DB2DC-4C9A-4742-B13C-FB6460FD3503}" type="slidenum">
              <a:rPr lang="en-GB" sz="1000" dirty="0">
                <a:solidFill>
                  <a:srgbClr val="000000"/>
                </a:solidFill>
                <a:latin typeface="Tahoma" pitchFamily="34" charset="0"/>
              </a:rPr>
            </a:fld>
            <a:endParaRPr lang="en-GB" sz="1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168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  <p:sp>
        <p:nvSpPr>
          <p:cNvPr id="71687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GB" sz="1400" dirty="0"/>
            </a:fld>
            <a:endParaRPr lang="en-GB" sz="1400" dirty="0"/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/>
            <a:r>
              <a:rPr lang="en-US" altLang="x-none" sz="2900" b="1" dirty="0"/>
              <a:t>INSERT</a:t>
            </a:r>
            <a:endParaRPr lang="en-US" altLang="x-none" sz="2900" b="1" dirty="0"/>
          </a:p>
        </p:txBody>
      </p:sp>
      <p:sp>
        <p:nvSpPr>
          <p:cNvPr id="3543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x-none" sz="2800" dirty="0"/>
              <a:t>	 INSERT INTO TableName [ (columnList) ]</a:t>
            </a:r>
            <a:endParaRPr lang="en-US" altLang="x-none" sz="2800" dirty="0"/>
          </a:p>
          <a:p>
            <a:pPr lvl="1" algn="just">
              <a:lnSpc>
                <a:spcPct val="90000"/>
              </a:lnSpc>
              <a:buNone/>
            </a:pPr>
            <a:r>
              <a:rPr lang="en-US" altLang="x-none" dirty="0"/>
              <a:t>VALUES (dataValueList)</a:t>
            </a:r>
            <a:endParaRPr lang="en-US" altLang="x-none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x-none" sz="2800" dirty="0"/>
          </a:p>
          <a:p>
            <a:pPr algn="just">
              <a:lnSpc>
                <a:spcPct val="90000"/>
              </a:lnSpc>
              <a:buChar char="•"/>
            </a:pPr>
            <a:r>
              <a:rPr lang="en-US" altLang="x-none" sz="2800" i="1" dirty="0"/>
              <a:t>columnList</a:t>
            </a:r>
            <a:r>
              <a:rPr lang="en-US" altLang="x-none" sz="2800" dirty="0"/>
              <a:t> is optional; if omitted, SQL assumes a list of all columns in their original CREATE TABLE order. </a:t>
            </a:r>
            <a:endParaRPr lang="en-US" altLang="x-none" sz="2800" dirty="0"/>
          </a:p>
          <a:p>
            <a:pPr algn="just">
              <a:lnSpc>
                <a:spcPct val="90000"/>
              </a:lnSpc>
              <a:buChar char="•"/>
            </a:pPr>
            <a:r>
              <a:rPr lang="en-US" altLang="x-none" sz="2800" dirty="0"/>
              <a:t>Any columns omitted must have been declared as NULL when table was created, unless DEFAULT was specified when creating column.</a:t>
            </a:r>
            <a:endParaRPr lang="en-US" altLang="x-none" sz="2800" dirty="0"/>
          </a:p>
        </p:txBody>
      </p:sp>
      <p:sp>
        <p:nvSpPr>
          <p:cNvPr id="72709" name="Footer Placeholder 6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6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17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r>
              <a:rPr lang="en-US" altLang="x-none" dirty="0"/>
              <a:t>INSERT Syntax</a:t>
            </a:r>
            <a:endParaRPr lang="en-US" altLang="x-none" dirty="0"/>
          </a:p>
        </p:txBody>
      </p:sp>
      <p:sp>
        <p:nvSpPr>
          <p:cNvPr id="73731" name="Content Placeholder 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x-none" dirty="0">
                <a:solidFill>
                  <a:srgbClr val="002060"/>
                </a:solidFill>
              </a:rPr>
              <a:t>INSERT INTO </a:t>
            </a:r>
            <a:r>
              <a:rPr lang="en-US" altLang="x-none" dirty="0"/>
              <a:t>"table_name" ("column1", "column2", ...)</a:t>
            </a:r>
            <a:br>
              <a:rPr lang="en-US" altLang="x-none" dirty="0"/>
            </a:br>
            <a:r>
              <a:rPr lang="en-US" altLang="x-none" dirty="0">
                <a:solidFill>
                  <a:srgbClr val="002060"/>
                </a:solidFill>
              </a:rPr>
              <a:t>VALUES </a:t>
            </a:r>
            <a:r>
              <a:rPr lang="en-US" altLang="x-none" dirty="0"/>
              <a:t>("value1", "value2", ...)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E.g. Inserting data into the Students’ Table </a:t>
            </a:r>
            <a:endParaRPr lang="en-US" altLang="x-none" b="1" dirty="0"/>
          </a:p>
          <a:p>
            <a:pPr lvl="1">
              <a:buNone/>
            </a:pPr>
            <a:r>
              <a:rPr lang="en-US" altLang="x-none" sz="2400" b="1" i="1" dirty="0">
                <a:solidFill>
                  <a:srgbClr val="002060"/>
                </a:solidFill>
              </a:rPr>
              <a:t>INSERT INTO </a:t>
            </a:r>
            <a:r>
              <a:rPr lang="en-US" altLang="x-none" sz="2400" i="1" dirty="0"/>
              <a:t>students</a:t>
            </a:r>
            <a:endParaRPr lang="en-US" altLang="x-none" sz="2400" i="1" dirty="0"/>
          </a:p>
          <a:p>
            <a:pPr lvl="1">
              <a:buNone/>
            </a:pPr>
            <a:r>
              <a:rPr lang="en-US" altLang="x-none" sz="2400" b="1" i="1" dirty="0">
                <a:solidFill>
                  <a:srgbClr val="002060"/>
                </a:solidFill>
              </a:rPr>
              <a:t>VALUES</a:t>
            </a:r>
            <a:r>
              <a:rPr lang="en-US" altLang="x-none" sz="2400" i="1" dirty="0"/>
              <a:t>('S001','Kanaye','1980-08-12', 'M');</a:t>
            </a:r>
            <a:endParaRPr lang="en-US" altLang="x-none" sz="2400" i="1" dirty="0"/>
          </a:p>
          <a:p>
            <a:endParaRPr lang="en-US" altLang="x-none" dirty="0"/>
          </a:p>
        </p:txBody>
      </p:sp>
      <p:sp>
        <p:nvSpPr>
          <p:cNvPr id="73732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7373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p>
            <a:pPr/>
            <a:r>
              <a:rPr lang="en-US" altLang="x-none" dirty="0">
                <a:latin typeface="+mj-lt"/>
                <a:ea typeface="+mj-ea"/>
                <a:cs typeface="+mj-cs"/>
              </a:rPr>
              <a:t>Inserting Data Into the Table</a:t>
            </a:r>
            <a:endParaRPr lang="en-US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4755" name="Subtitle 2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SzPct val="110000"/>
              <a:buFont typeface="Wingdings" panose="05000000000000000000" pitchFamily="2" charset="2"/>
              <a:buNone/>
            </a:pPr>
            <a:r>
              <a:rPr lang="en-US" altLang="x-none" dirty="0">
                <a:latin typeface="+mn-lt"/>
                <a:ea typeface="+mn-ea"/>
                <a:cs typeface="+mn-cs"/>
              </a:rPr>
              <a:t>The INSERT statement</a:t>
            </a:r>
            <a:endParaRPr lang="en-US" altLang="x-none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Understanding SQL</a:t>
            </a:r>
            <a:endParaRPr lang="en-US" altLang="x-none" b="1" dirty="0"/>
          </a:p>
        </p:txBody>
      </p:sp>
      <p:sp>
        <p:nvSpPr>
          <p:cNvPr id="1126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sz="2800" b="1" dirty="0"/>
              <a:t>Consists of standard English words e.g:</a:t>
            </a:r>
            <a:endParaRPr lang="en-US" altLang="x-none" sz="2800" b="1" dirty="0"/>
          </a:p>
          <a:p>
            <a:pPr eaLnBrk="1" hangingPunct="1">
              <a:lnSpc>
                <a:spcPct val="40000"/>
              </a:lnSpc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1.CREATE TABLE Staff(staffNo VARCHAR(5), lName VARCHAR(15), salary int);</a:t>
            </a:r>
            <a:endParaRPr lang="en-US" altLang="x-none" sz="2800" b="1" dirty="0"/>
          </a:p>
          <a:p>
            <a:pPr eaLnBrk="1" hangingPunct="1"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2.INSERT INTO Staff VALUES ('SG16', 'Brown', 8300);</a:t>
            </a:r>
            <a:endParaRPr lang="en-US" altLang="x-none" sz="2800" b="1" dirty="0"/>
          </a:p>
          <a:p>
            <a:pPr eaLnBrk="1" hangingPunct="1">
              <a:buNone/>
            </a:pPr>
            <a:endParaRPr lang="en-US" altLang="x-none" sz="2800" b="1" dirty="0"/>
          </a:p>
          <a:p>
            <a:pPr eaLnBrk="1" hangingPunct="1">
              <a:buNone/>
            </a:pPr>
            <a:r>
              <a:rPr lang="en-US" altLang="x-none" sz="2800" b="1" dirty="0"/>
              <a:t>3. SELECT staffNo, lName, salary</a:t>
            </a:r>
            <a:endParaRPr lang="en-US" altLang="x-none" sz="2800" b="1" dirty="0"/>
          </a:p>
          <a:p>
            <a:pPr lvl="1" eaLnBrk="1" hangingPunct="1">
              <a:buNone/>
            </a:pPr>
            <a:r>
              <a:rPr lang="en-US" altLang="x-none" b="1" dirty="0"/>
              <a:t>FROM Staff WHERE salary &gt; 10000;</a:t>
            </a:r>
            <a:endParaRPr lang="en-US" altLang="x-none" b="1" dirty="0"/>
          </a:p>
        </p:txBody>
      </p:sp>
      <p:sp>
        <p:nvSpPr>
          <p:cNvPr id="11268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43250" y="6215063"/>
            <a:ext cx="2895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1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dvAuto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Text Box 1"/>
          <p:cNvSpPr txBox="1"/>
          <p:nvPr/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defTabSz="0">
              <a:buClr>
                <a:srgbClr val="42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3600" dirty="0">
                <a:solidFill>
                  <a:srgbClr val="420000"/>
                </a:solidFill>
                <a:latin typeface="Tahoma" pitchFamily="34" charset="0"/>
              </a:rPr>
              <a:t>Exercise</a:t>
            </a:r>
            <a:endParaRPr sz="3600" dirty="0">
              <a:solidFill>
                <a:srgbClr val="420000"/>
              </a:solidFill>
              <a:latin typeface="Tahoma" pitchFamily="34" charset="0"/>
            </a:endParaRPr>
          </a:p>
        </p:txBody>
      </p:sp>
      <p:sp>
        <p:nvSpPr>
          <p:cNvPr id="75779" name="Text Box 2"/>
          <p:cNvSpPr txBox="1"/>
          <p:nvPr/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68630" indent="-468630" defTabSz="0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800" dirty="0">
                <a:solidFill>
                  <a:srgbClr val="000000"/>
                </a:solidFill>
                <a:latin typeface="Tahoma" pitchFamily="34" charset="0"/>
              </a:rPr>
              <a:t>Write an SQL statement to create the following tables</a:t>
            </a:r>
            <a:endParaRPr sz="2800" dirty="0">
              <a:solidFill>
                <a:srgbClr val="000000"/>
              </a:solidFill>
              <a:latin typeface="Tahoma" pitchFamily="34" charset="0"/>
            </a:endParaRPr>
          </a:p>
          <a:p>
            <a:pPr marL="906780" lvl="1" indent="-436880" defTabSz="0" eaLnBrk="1" hangingPunct="1">
              <a:spcBef>
                <a:spcPts val="7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800" dirty="0">
                <a:solidFill>
                  <a:srgbClr val="000000"/>
                </a:solidFill>
                <a:latin typeface="Tahoma" pitchFamily="34" charset="0"/>
              </a:rPr>
              <a:t>Branch(branchNo, street, city, postcode)</a:t>
            </a:r>
            <a:r>
              <a:rPr lang="ar-SA" altLang="x-none" sz="2800" dirty="0">
                <a:solidFill>
                  <a:srgbClr val="000000"/>
                </a:solidFill>
                <a:latin typeface="Tahoma" pitchFamily="34" charset="0"/>
              </a:rPr>
              <a:t>‏</a:t>
            </a:r>
            <a:endParaRPr sz="2800" dirty="0">
              <a:solidFill>
                <a:srgbClr val="000000"/>
              </a:solidFill>
              <a:latin typeface="Tahoma" pitchFamily="34" charset="0"/>
            </a:endParaRPr>
          </a:p>
          <a:p>
            <a:pPr marL="906780" lvl="1" indent="-436880" defTabSz="0" eaLnBrk="1" hangingPunct="1">
              <a:spcBef>
                <a:spcPts val="7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800" dirty="0">
                <a:solidFill>
                  <a:srgbClr val="000000"/>
                </a:solidFill>
                <a:latin typeface="Tahoma" pitchFamily="34" charset="0"/>
              </a:rPr>
              <a:t>Staff(staffNo, fName, lName, position, sex, DOB, salary)</a:t>
            </a:r>
            <a:r>
              <a:rPr lang="ar-SA" altLang="x-none" sz="2800" dirty="0">
                <a:solidFill>
                  <a:srgbClr val="000000"/>
                </a:solidFill>
                <a:latin typeface="Tahoma" pitchFamily="34" charset="0"/>
              </a:rPr>
              <a:t>‏</a:t>
            </a:r>
            <a:endParaRPr sz="28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5780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7578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Inserting Data Into the Table</a:t>
            </a:r>
            <a:endParaRPr kumimoji="0" lang="en-US" sz="29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4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114800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65760" marR="0" lvl="0" indent="-28321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Syntax:	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INSERT INTO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TableName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 (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columnList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]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VALUES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dataValueList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INSERT INTO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table_name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("column1", "column2", ...)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("value1", "value2", ...)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Inserting data into the Students’ Table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INSERT INTO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students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VALUES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('S001','Katto,'1980-08-12', 'M');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804" name="Footer Placeholder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7680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1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8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8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17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21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239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5.35  INSERT … VALUES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6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61338" cy="4419600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 new row into Staff table supplying data for all columns.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Monotype Sorts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INTO Staff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VALUES (‘SG16’, ‘Alan’, ‘Brown’, ‘Assistant’, ‘M’, ‘1957-05-25’, 8300, ‘B003’);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782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565400"/>
            <a:ext cx="7543800" cy="231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7783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charRg st="6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charRg st="9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Decide on the data types for the different attributes. I.e.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Verdana" panose="020B0604030504040204"/>
              <a:buChar char="◦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40080" marR="0" lvl="1" indent="-23749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Find out the data types supported by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MySQL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DBMS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 2"/>
              <a:buChar char="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819400"/>
          <a:ext cx="6096000" cy="22256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</a:t>
                      </a:r>
                      <a:r>
                        <a:rPr lang="en-US" baseline="0" dirty="0" err="1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err="1" smtClean="0"/>
                        <a:t>regNo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err="1" smtClean="0"/>
                        <a:t>fName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err="1" smtClean="0"/>
                        <a:t>lName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/>
                        <a:t>course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/>
                        <a:t>age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88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400" dirty="0"/>
              <a:t>Database Systems@UCU</a:t>
            </a:r>
            <a:endParaRPr lang="en-US" altLang="x-none" sz="1400" dirty="0"/>
          </a:p>
        </p:txBody>
      </p:sp>
      <p:sp>
        <p:nvSpPr>
          <p:cNvPr id="78883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4100" b="1" dirty="0"/>
              <a:t>Understanding SQL</a:t>
            </a:r>
            <a:endParaRPr lang="en-US" altLang="x-none" b="1" dirty="0"/>
          </a:p>
        </p:txBody>
      </p:sp>
      <p:sp>
        <p:nvSpPr>
          <p:cNvPr id="1229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b="1" dirty="0"/>
              <a:t>Can be used by range of users including DBAs, application developers, and other types of end users.</a:t>
            </a:r>
            <a:endParaRPr lang="en-US" altLang="x-none" b="1" dirty="0"/>
          </a:p>
          <a:p>
            <a:pPr eaLnBrk="1" hangingPunct="1">
              <a:lnSpc>
                <a:spcPct val="60000"/>
              </a:lnSpc>
            </a:pPr>
            <a:endParaRPr lang="en-US" altLang="x-none" b="1" dirty="0"/>
          </a:p>
          <a:p>
            <a:pPr eaLnBrk="1" hangingPunct="1"/>
            <a:r>
              <a:rPr lang="en-US" altLang="x-none" b="1" dirty="0"/>
              <a:t>An ISO standard now exists for SQL, making it the formal  language for relational databases. </a:t>
            </a:r>
            <a:endParaRPr lang="en-US" altLang="x-none" b="1" dirty="0"/>
          </a:p>
        </p:txBody>
      </p:sp>
      <p:sp>
        <p:nvSpPr>
          <p:cNvPr id="1229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71500" y="214313"/>
            <a:ext cx="7772400" cy="733425"/>
          </a:xfrm>
          <a:ln/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x-none" sz="3600" b="1" dirty="0"/>
              <a:t>Writing SQL Commands (syntax)</a:t>
            </a:r>
            <a:endParaRPr lang="en-US" altLang="x-none" sz="3600" b="1" dirty="0">
              <a:solidFill>
                <a:schemeClr val="tx1"/>
              </a:solidFill>
            </a:endParaRPr>
          </a:p>
        </p:txBody>
      </p:sp>
      <p:sp>
        <p:nvSpPr>
          <p:cNvPr id="133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x-none" sz="2800" b="1" dirty="0"/>
              <a:t>SQL statement consists of </a:t>
            </a:r>
            <a:r>
              <a:rPr lang="en-US" altLang="x-none" sz="2800" b="1" i="1" dirty="0">
                <a:solidFill>
                  <a:schemeClr val="tx2"/>
                </a:solidFill>
              </a:rPr>
              <a:t>reserved</a:t>
            </a:r>
            <a:r>
              <a:rPr lang="en-US" altLang="x-none" sz="2800" b="1" i="1" dirty="0"/>
              <a:t> words</a:t>
            </a:r>
            <a:r>
              <a:rPr lang="en-US" altLang="x-none" sz="2800" b="1" dirty="0"/>
              <a:t> and </a:t>
            </a:r>
            <a:r>
              <a:rPr lang="en-US" altLang="x-none" sz="2800" b="1" i="1" dirty="0">
                <a:solidFill>
                  <a:schemeClr val="tx2"/>
                </a:solidFill>
              </a:rPr>
              <a:t>user-defined</a:t>
            </a:r>
            <a:r>
              <a:rPr lang="en-US" altLang="x-none" sz="2800" b="1" i="1" dirty="0"/>
              <a:t> words</a:t>
            </a:r>
            <a:r>
              <a:rPr lang="en-US" altLang="x-none" sz="2800" b="1" dirty="0"/>
              <a:t>.</a:t>
            </a:r>
            <a:endParaRPr lang="en-US" altLang="x-none" sz="2800" b="1" dirty="0"/>
          </a:p>
          <a:p>
            <a:pPr algn="just" eaLnBrk="1" hangingPunct="1">
              <a:lnSpc>
                <a:spcPct val="0"/>
              </a:lnSpc>
            </a:pPr>
            <a:endParaRPr lang="en-US" altLang="x-none" sz="2800" b="1" dirty="0"/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x-none" sz="2800" b="1" dirty="0"/>
              <a:t>Reserved words are a fixed part of SQL and must be spelt exactly as required and cannot be split across lines. </a:t>
            </a:r>
            <a:endParaRPr lang="en-US" altLang="x-none" sz="2800" b="1" dirty="0"/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x-none" sz="2800" b="1" dirty="0"/>
              <a:t>User-defined words are made up by user and represent names of various database objects such as relations, columns, views.</a:t>
            </a:r>
            <a:endParaRPr lang="en-US" altLang="x-none" sz="2800" b="1" dirty="0"/>
          </a:p>
        </p:txBody>
      </p:sp>
      <p:sp>
        <p:nvSpPr>
          <p:cNvPr id="1331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x-none" sz="1100" i="1" dirty="0"/>
              <a:t>Database Systems@UCU</a:t>
            </a:r>
            <a:endParaRPr lang="en-US" altLang="x-none" sz="1100" i="1" dirty="0"/>
          </a:p>
        </p:txBody>
      </p:sp>
      <p:sp>
        <p:nvSpPr>
          <p:cNvPr id="1331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x-none" sz="1400" dirty="0"/>
            </a:fld>
            <a:endParaRPr lang="en-US" altLang="x-none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78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 advAuto="0" build="p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16516</Words>
  <Application>WPS Presentation</Application>
  <PresentationFormat>On-screen Show (4:3)</PresentationFormat>
  <Paragraphs>978</Paragraphs>
  <Slides>73</Slides>
  <Notes>74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Times New Roman</vt:lpstr>
      <vt:lpstr>Fixed Miriam Transparent</vt:lpstr>
      <vt:lpstr>Cordia New</vt:lpstr>
      <vt:lpstr>Wingdings 2</vt:lpstr>
      <vt:lpstr>Bell MT</vt:lpstr>
      <vt:lpstr>Courier New</vt:lpstr>
      <vt:lpstr>Verdana</vt:lpstr>
      <vt:lpstr>Monotype Sorts</vt:lpstr>
      <vt:lpstr>Abyssinica SIL</vt:lpstr>
      <vt:lpstr>Wingdings 2</vt:lpstr>
      <vt:lpstr>Verdana</vt:lpstr>
      <vt:lpstr>微软雅黑</vt:lpstr>
      <vt:lpstr>WenQuanYi Micro Hei</vt:lpstr>
      <vt:lpstr/>
      <vt:lpstr>Arial Unicode MS</vt:lpstr>
      <vt:lpstr>Webdings</vt:lpstr>
      <vt:lpstr>FreeSerif</vt:lpstr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Paisley</Company>
  <LinksUpToDate>false</LinksUpToDate>
  <SharedDoc>false</SharedDoc>
  <HyperlinksChanged>false</HyperlinksChanged>
  <AppVersion>14.0000</AppVersion>
  <Pages>61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Thomas Connolly and Carolyn Begg</dc:creator>
  <dc:description>Transparencies for Chapter 3 of textbook
Database Systems: A Practical Approach to Design, Implementation and Management</dc:description>
  <dc:subject>Database Systems</dc:subject>
  <cp:lastModifiedBy>kisa</cp:lastModifiedBy>
  <cp:revision>146</cp:revision>
  <cp:lastPrinted>2019-03-06T05:35:53Z</cp:lastPrinted>
  <dcterms:created xsi:type="dcterms:W3CDTF">2019-03-06T05:35:53Z</dcterms:created>
  <dcterms:modified xsi:type="dcterms:W3CDTF">2019-03-06T05:35:53Z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