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_rels/notesSlide45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7.xml.rels" ContentType="application/vnd.openxmlformats-package.relationships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slides/slide4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_rels/slide47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_rels/presentation.xml.rels" ContentType="application/vnd.openxmlformats-package.relationships+xml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7.wmf" ContentType="image/x-wmf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9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9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BA3D219-2D50-4C94-A4C6-BB1F533EFA6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731880" y="4559400"/>
            <a:ext cx="5851440" cy="42321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731880" y="4559040"/>
            <a:ext cx="5851440" cy="43196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731880" y="4559040"/>
            <a:ext cx="5851440" cy="43196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731880" y="4559040"/>
            <a:ext cx="5851440" cy="43196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731880" y="4559400"/>
            <a:ext cx="5850000" cy="4317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Shape 1"/>
          <p:cNvSpPr txBox="1"/>
          <p:nvPr/>
        </p:nvSpPr>
        <p:spPr>
          <a:xfrm>
            <a:off x="731880" y="4559040"/>
            <a:ext cx="5851440" cy="43196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731880" y="4559040"/>
            <a:ext cx="5851440" cy="43196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731880" y="4559040"/>
            <a:ext cx="5851440" cy="43196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Shape 1"/>
          <p:cNvSpPr txBox="1"/>
          <p:nvPr/>
        </p:nvSpPr>
        <p:spPr>
          <a:xfrm>
            <a:off x="731880" y="4559040"/>
            <a:ext cx="5851440" cy="43196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731880" y="4559040"/>
            <a:ext cx="5851440" cy="43196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731880" y="4559040"/>
            <a:ext cx="5851440" cy="43196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731880" y="4559040"/>
            <a:ext cx="5851440" cy="43196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731880" y="4559040"/>
            <a:ext cx="5851440" cy="43196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731880" y="4559040"/>
            <a:ext cx="5851440" cy="43196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Shape 1"/>
          <p:cNvSpPr txBox="1"/>
          <p:nvPr/>
        </p:nvSpPr>
        <p:spPr>
          <a:xfrm>
            <a:off x="731880" y="4559040"/>
            <a:ext cx="5851440" cy="43196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731880" y="4559040"/>
            <a:ext cx="5851440" cy="43196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731880" y="4559040"/>
            <a:ext cx="5851440" cy="43196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731880" y="4559040"/>
            <a:ext cx="5851440" cy="43196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731880" y="4559040"/>
            <a:ext cx="5851440" cy="43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/>
            <a:r>
              <a:rPr b="0" lang="en-US" sz="1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N.B: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reality we are usually interested only in combinations of the cartesian product that satisfies certain conditions. These are commonly known as join operations rather than restricted cartesian products.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731880" y="4559040"/>
            <a:ext cx="5851440" cy="43196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731880" y="4559040"/>
            <a:ext cx="5851440" cy="43196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731880" y="4559040"/>
            <a:ext cx="5851440" cy="43196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731880" y="4559400"/>
            <a:ext cx="5850000" cy="4317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731880" y="4559040"/>
            <a:ext cx="5851440" cy="43196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731880" y="4559400"/>
            <a:ext cx="5850000" cy="4317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731880" y="4559040"/>
            <a:ext cx="5851440" cy="43196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731880" y="4559400"/>
            <a:ext cx="5850000" cy="4317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731880" y="4559040"/>
            <a:ext cx="5851440" cy="43196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Shape 1"/>
          <p:cNvSpPr txBox="1"/>
          <p:nvPr/>
        </p:nvSpPr>
        <p:spPr>
          <a:xfrm>
            <a:off x="731880" y="4559040"/>
            <a:ext cx="5851440" cy="43196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731880" y="4559400"/>
            <a:ext cx="5850000" cy="4317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731880" y="4559400"/>
            <a:ext cx="5850000" cy="431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They maintain the concept of the natural join with the exception of including the tuples in the left hand side relation that have no matching values in the common attributes.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731880" y="4559400"/>
            <a:ext cx="5850000" cy="4317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731880" y="4559040"/>
            <a:ext cx="5851440" cy="43196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731880" y="4559400"/>
            <a:ext cx="5850000" cy="4317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Shape 1"/>
          <p:cNvSpPr txBox="1"/>
          <p:nvPr/>
        </p:nvSpPr>
        <p:spPr>
          <a:xfrm>
            <a:off x="731880" y="4559400"/>
            <a:ext cx="5850000" cy="4317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731880" y="4559040"/>
            <a:ext cx="5851440" cy="43196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731880" y="4559040"/>
            <a:ext cx="5851440" cy="43196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1227240" y="841320"/>
            <a:ext cx="4860720" cy="335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TextShape 2"/>
          <p:cNvSpPr txBox="1"/>
          <p:nvPr/>
        </p:nvSpPr>
        <p:spPr>
          <a:xfrm>
            <a:off x="731880" y="4559040"/>
            <a:ext cx="5851440" cy="43196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1227240" y="841320"/>
            <a:ext cx="4860720" cy="335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TextShape 2"/>
          <p:cNvSpPr txBox="1"/>
          <p:nvPr/>
        </p:nvSpPr>
        <p:spPr>
          <a:xfrm>
            <a:off x="731880" y="4559040"/>
            <a:ext cx="5851440" cy="43196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945720" y="4860720"/>
            <a:ext cx="5210280" cy="46069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FD1F31D-897C-4758-B1E8-9D506E0A455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9640" cy="75556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BD1DBE0-CD0C-4B9A-A1DB-EAE8CC5456B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Introduction to DB II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Paul kisambira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Email: pkisambira@ucu.ac.ug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294920" y="457200"/>
            <a:ext cx="7239240" cy="91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lnSpc>
                <a:spcPct val="116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Relational Algebra Operations cont’d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914400" y="1523880"/>
            <a:ext cx="7772400" cy="451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116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These operations can be categorised into two groups; unary and binary operations.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16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16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Unary Operations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These operate on one relation. Examples of unary operations include; selection and projection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16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16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Binary Operations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 These work on pairs of relations. Examples include the; Cartesian product, union, set difference, join, intersections and division operations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5715000" y="6305400"/>
            <a:ext cx="289548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Relational Algebra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8613720" y="6305400"/>
            <a:ext cx="45720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fld id="{F8651AE0-B088-4F96-802C-BAA0A0558502}" type="slidenum"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wipe dir="d"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533520"/>
            <a:ext cx="8229600" cy="91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/>
            <a:r>
              <a:rPr b="1" lang="en-GB" sz="44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Relational Algebra Operations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/>
            <a:r>
              <a:rPr b="1" lang="en-GB" sz="14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</a:t>
            </a:r>
            <a:r>
              <a:rPr b="1" lang="en-GB" sz="14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(illustrations showing the functions of the relational algebra operations)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200" y="1828800"/>
            <a:ext cx="8229600" cy="430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>
            <a:off x="67816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3F8B54C4-8D28-4B5B-8D92-76F92364CC30}" type="slidenum"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Picture 4" descr=""/>
          <p:cNvPicPr/>
          <p:nvPr/>
        </p:nvPicPr>
        <p:blipFill>
          <a:blip r:embed="rId1"/>
          <a:stretch/>
        </p:blipFill>
        <p:spPr>
          <a:xfrm>
            <a:off x="914400" y="1600200"/>
            <a:ext cx="7696080" cy="5257800"/>
          </a:xfrm>
          <a:prstGeom prst="rect">
            <a:avLst/>
          </a:prstGeom>
          <a:ln>
            <a:noFill/>
          </a:ln>
        </p:spPr>
      </p:pic>
      <p:sp>
        <p:nvSpPr>
          <p:cNvPr id="134" name="CustomShape 4"/>
          <p:cNvSpPr/>
          <p:nvPr/>
        </p:nvSpPr>
        <p:spPr>
          <a:xfrm>
            <a:off x="5715000" y="6305400"/>
            <a:ext cx="289548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Relational Algebra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8613720" y="6305400"/>
            <a:ext cx="45720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fld id="{31F02A76-A1AA-4D0F-AF2B-BFC6980747B8}" type="slidenum"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wipe dir="d"/>
  </p:transition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53352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/>
            <a:r>
              <a:rPr b="1" lang="en-GB" sz="44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Relational Algebra Operations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57200" y="1828800"/>
            <a:ext cx="8229600" cy="430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"/>
          <p:cNvSpPr/>
          <p:nvPr/>
        </p:nvSpPr>
        <p:spPr>
          <a:xfrm>
            <a:off x="67816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778D8CED-A351-4725-9C11-A61183FDBAF6}" type="slidenum"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Picture 4" descr=""/>
          <p:cNvPicPr/>
          <p:nvPr/>
        </p:nvPicPr>
        <p:blipFill>
          <a:blip r:embed="rId1"/>
          <a:stretch/>
        </p:blipFill>
        <p:spPr>
          <a:xfrm>
            <a:off x="380880" y="1828800"/>
            <a:ext cx="8763120" cy="4495680"/>
          </a:xfrm>
          <a:prstGeom prst="rect">
            <a:avLst/>
          </a:prstGeom>
          <a:ln>
            <a:noFill/>
          </a:ln>
        </p:spPr>
      </p:pic>
      <p:sp>
        <p:nvSpPr>
          <p:cNvPr id="140" name="CustomShape 4"/>
          <p:cNvSpPr/>
          <p:nvPr/>
        </p:nvSpPr>
        <p:spPr>
          <a:xfrm>
            <a:off x="5715000" y="6305400"/>
            <a:ext cx="289548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Relational Algebra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8613720" y="6305400"/>
            <a:ext cx="45720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fld id="{3738F887-9834-47D9-AFF5-E045CF211E9B}" type="slidenum"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5410080" y="1905120"/>
            <a:ext cx="1219320" cy="1828800"/>
          </a:xfrm>
          <a:prstGeom prst="rect">
            <a:avLst/>
          </a:prstGeom>
          <a:solidFill>
            <a:srgbClr val="3891a7"/>
          </a:solidFill>
          <a:ln w="25560">
            <a:solidFill>
              <a:srgbClr val="26697a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ransition>
    <p:wipe dir="d"/>
  </p:transition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990720" y="609480"/>
            <a:ext cx="7696080" cy="91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b"/>
          <a:p>
            <a:pPr/>
            <a:r>
              <a:rPr b="0" lang="en-GB" sz="36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Selection (or Restriction)</a:t>
            </a:r>
            <a:r>
              <a:rPr b="0" lang="ar-SA" sz="36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990720" y="1752480"/>
            <a:ext cx="7772400" cy="441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468000" indent="-468000">
              <a:lnSpc>
                <a:spcPct val="100000"/>
              </a:lnSpc>
              <a:buClr>
                <a:srgbClr val="660000"/>
              </a:buClr>
              <a:buFont typeface="Wingdings" charset="2"/>
              <a:buChar char="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</a:t>
            </a:r>
            <a:r>
              <a:rPr b="0" lang="en-GB" sz="2800" spc="-1" strike="noStrike" baseline="-14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predicate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(R)</a:t>
            </a:r>
            <a:r>
              <a:rPr b="0" lang="ar-S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8000" indent="-468000">
              <a:buClr>
                <a:srgbClr val="660000"/>
              </a:buClr>
              <a:buFont typeface="Wingdings" charset="2"/>
              <a:buChar char="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Purpose : Picks rows according to some criteria.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  <a:buClr>
                <a:srgbClr val="999966"/>
              </a:buClr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Works on a single relation R and defines a relation that contains only those tuples (rows) of R that satisfy the specified condition (</a:t>
            </a:r>
            <a:r>
              <a:rPr b="0" i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predicate).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  <a:buClr>
                <a:srgbClr val="999966"/>
              </a:buClr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More complex predicates can be generated using the logical operators;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Arial"/>
              </a:rPr>
              <a:t>Λ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(AND),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Arial"/>
              </a:rPr>
              <a:t>ν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(OR) and ~ (NOT)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  <a:buClr>
                <a:srgbClr val="999966"/>
              </a:buClr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Eg;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  <a:buClr>
                <a:srgbClr val="999966"/>
              </a:buClr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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salary&gt;10000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AND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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SALARY &lt;20000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sigma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  <a:buClr>
                <a:srgbClr val="999966"/>
              </a:buClr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67816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B69F320A-A31D-4231-9B8B-1C4228BC06DE}" type="slidenum"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5715000" y="6305400"/>
            <a:ext cx="289548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Relational Algebra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5"/>
          <p:cNvSpPr/>
          <p:nvPr/>
        </p:nvSpPr>
        <p:spPr>
          <a:xfrm>
            <a:off x="8613720" y="6305400"/>
            <a:ext cx="45720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fld id="{9F0A2DCF-6FC9-411B-B5EF-AE1748729C32}" type="slidenum"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wipe dir="d"/>
  </p:transition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715000" y="6305400"/>
            <a:ext cx="289548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Relational Algebra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8613720" y="6305400"/>
            <a:ext cx="45720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fld id="{5B1974B1-B785-4981-BAC8-9985C37EA2A2}" type="slidenum"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Picture 3" descr="DS3-Table 05-01"/>
          <p:cNvPicPr/>
          <p:nvPr/>
        </p:nvPicPr>
        <p:blipFill>
          <a:blip r:embed="rId1"/>
          <a:stretch/>
        </p:blipFill>
        <p:spPr>
          <a:xfrm>
            <a:off x="1143000" y="533520"/>
            <a:ext cx="8001000" cy="3429000"/>
          </a:xfrm>
          <a:prstGeom prst="rect">
            <a:avLst/>
          </a:prstGeom>
          <a:ln>
            <a:noFill/>
          </a:ln>
        </p:spPr>
      </p:pic>
      <p:pic>
        <p:nvPicPr>
          <p:cNvPr id="151" name="Rectangle 4" descr=""/>
          <p:cNvPicPr/>
          <p:nvPr/>
        </p:nvPicPr>
        <p:blipFill>
          <a:blip r:embed="rId2"/>
          <a:stretch/>
        </p:blipFill>
        <p:spPr>
          <a:xfrm>
            <a:off x="1749600" y="4614840"/>
            <a:ext cx="5443200" cy="112716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723960"/>
            <a:ext cx="7772400" cy="8762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- Selection (or Restriction)</a:t>
            </a:r>
            <a:r>
              <a:rPr b="0" lang="ar-SA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ajalla UI"/>
              </a:rPr>
              <a:t>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457200" y="182844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 all details of  staff with a salary greater than £10,000.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39720" indent="-236520">
              <a:lnSpc>
                <a:spcPct val="30000"/>
              </a:lnSpc>
            </a:pP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39720" indent="-236520"/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</a:t>
            </a:r>
            <a:r>
              <a:rPr b="1" lang="en-GB" sz="2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salary &gt; 10000</a:t>
            </a: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(Staff)</a:t>
            </a:r>
            <a:r>
              <a:rPr b="1" lang="ar-S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ajalla UI"/>
              </a:rPr>
              <a:t>‏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5715000" y="6305400"/>
            <a:ext cx="289548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Relational Algebra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8613720" y="6305400"/>
            <a:ext cx="45720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fld id="{DECB3B59-5B84-4CF0-AFAC-4B25EBF54171}" type="slidenum"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Picture 3" descr=""/>
          <p:cNvPicPr/>
          <p:nvPr/>
        </p:nvPicPr>
        <p:blipFill>
          <a:blip r:embed="rId1"/>
          <a:stretch/>
        </p:blipFill>
        <p:spPr>
          <a:xfrm>
            <a:off x="762120" y="3352680"/>
            <a:ext cx="7619760" cy="2286000"/>
          </a:xfrm>
          <a:prstGeom prst="rect">
            <a:avLst/>
          </a:prstGeom>
          <a:ln>
            <a:noFill/>
          </a:ln>
        </p:spPr>
      </p:pic>
    </p:spTree>
  </p:cSld>
  <p:transition spd="med">
    <p:wipe dir="d"/>
  </p:transition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63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7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990720" y="457200"/>
            <a:ext cx="7696080" cy="106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b"/>
          <a:p>
            <a:pPr/>
            <a:r>
              <a:rPr b="0" lang="en-GB" sz="18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/>
            <a:r>
              <a:rPr b="0" lang="en-GB" sz="18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/>
            <a:r>
              <a:rPr b="0" lang="en-GB" sz="36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/>
            <a:r>
              <a:rPr b="0" lang="en-GB" sz="36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990720" y="1905120"/>
            <a:ext cx="7772400" cy="380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468000" indent="-468000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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8000" indent="-468000">
              <a:lnSpc>
                <a:spcPct val="100000"/>
              </a:lnSpc>
              <a:buClr>
                <a:srgbClr val="660000"/>
              </a:buClr>
              <a:buFont typeface="Wingdings" charset="2"/>
              <a:buChar char="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</a:t>
            </a:r>
            <a:r>
              <a:rPr b="0" lang="en-GB" sz="2400" spc="-1" strike="noStrike" baseline="-14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col1, . . . , coln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(R)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  <a:buClr>
                <a:srgbClr val="999966"/>
              </a:buClr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Works on a single relation R and defines a relation that contains a vertical subset of R, extracting the values of specified attributes and eliminating duplicates.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  <a:buClr>
                <a:srgbClr val="999966"/>
              </a:buClr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  <a:buClr>
                <a:srgbClr val="999966"/>
              </a:buClr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For example : Picking  Reg No’s and all names of students.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  <a:buClr>
                <a:srgbClr val="999966"/>
              </a:buClr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67816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B11CF3F3-5266-4D69-8D6D-70CC44A0A9FF}" type="slidenum"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5715000" y="6305400"/>
            <a:ext cx="289548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Relational Algebra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8613720" y="6305400"/>
            <a:ext cx="45720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fld id="{7AC4CB34-53DC-41CA-BCA2-D7A440FF3D1B}" type="slidenum"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6"/>
          <p:cNvSpPr/>
          <p:nvPr/>
        </p:nvSpPr>
        <p:spPr>
          <a:xfrm>
            <a:off x="1219320" y="685800"/>
            <a:ext cx="7924680" cy="113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n-GB" sz="44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/>
            <a:r>
              <a:rPr b="0" lang="en-GB" sz="24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Purpose : Picks some of the attributes of the relation.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wipe dir="d"/>
  </p:transition>
  <p:timing>
    <p:tnLst>
      <p:par>
        <p:cTn id="72" dur="indefinite" restart="never" nodeType="tmRoot">
          <p:childTnLst>
            <p:seq>
              <p:cTn id="7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723960"/>
            <a:ext cx="7772400" cy="8762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- Selection (or Restriction)</a:t>
            </a:r>
            <a:r>
              <a:rPr b="0" lang="ar-SA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ajalla UI"/>
              </a:rPr>
              <a:t>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457200" y="182844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 all details of  staff with a salary greater than £10,000.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39720" indent="-236520">
              <a:lnSpc>
                <a:spcPct val="30000"/>
              </a:lnSpc>
            </a:pP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39720" indent="-236520"/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</a:t>
            </a:r>
            <a:r>
              <a:rPr b="1" lang="en-GB" sz="2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salary &gt; 10000</a:t>
            </a: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(Staff)</a:t>
            </a:r>
            <a:r>
              <a:rPr b="1" lang="ar-S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ajalla UI"/>
              </a:rPr>
              <a:t>‏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5715000" y="6305400"/>
            <a:ext cx="289548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Relational Algebra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8613720" y="6305400"/>
            <a:ext cx="45720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fld id="{A5FC14E7-E185-42DB-AEC1-E3AC224591CF}" type="slidenum"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Picture 3" descr=""/>
          <p:cNvPicPr/>
          <p:nvPr/>
        </p:nvPicPr>
        <p:blipFill>
          <a:blip r:embed="rId1"/>
          <a:stretch/>
        </p:blipFill>
        <p:spPr>
          <a:xfrm>
            <a:off x="762120" y="3352680"/>
            <a:ext cx="7619760" cy="2286000"/>
          </a:xfrm>
          <a:prstGeom prst="rect">
            <a:avLst/>
          </a:prstGeom>
          <a:ln>
            <a:noFill/>
          </a:ln>
        </p:spPr>
      </p:pic>
    </p:spTree>
  </p:cSld>
  <p:transition spd="med">
    <p:wipe dir="d"/>
  </p:transition>
  <p:timing>
    <p:tnLst>
      <p:par>
        <p:cTn id="74" dur="indefinite" restart="never" nodeType="tmRoot">
          <p:childTnLst>
            <p:seq>
              <p:cTn id="75" dur="indefinite" nodeType="mainSeq">
                <p:childTnLst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63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8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990720" y="457200"/>
            <a:ext cx="7696080" cy="106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b"/>
          <a:p>
            <a:pPr/>
            <a:r>
              <a:rPr b="0" lang="en-GB" sz="18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/>
            <a:r>
              <a:rPr b="0" lang="en-GB" sz="18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/>
            <a:r>
              <a:rPr b="0" lang="en-GB" sz="36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/>
            <a:r>
              <a:rPr b="0" lang="en-GB" sz="36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990720" y="1905120"/>
            <a:ext cx="7772400" cy="380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468000" indent="-468000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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8000" indent="-468000">
              <a:lnSpc>
                <a:spcPct val="100000"/>
              </a:lnSpc>
              <a:buClr>
                <a:srgbClr val="660000"/>
              </a:buClr>
              <a:buFont typeface="Wingdings" charset="2"/>
              <a:buChar char="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</a:t>
            </a:r>
            <a:r>
              <a:rPr b="0" lang="en-GB" sz="2400" spc="-1" strike="noStrike" baseline="-14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col1, . . . , coln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(R)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  <a:buClr>
                <a:srgbClr val="999966"/>
              </a:buClr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Works on a single relation R and defines a relation that contains a vertical subset of R, extracting the values of specified attributes and eliminating duplicates.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  <a:buClr>
                <a:srgbClr val="999966"/>
              </a:buClr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  <a:buClr>
                <a:srgbClr val="999966"/>
              </a:buClr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For example : Picking  Reg No’s and all names of students.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  <a:buClr>
                <a:srgbClr val="999966"/>
              </a:buClr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67816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2363DBAA-AC77-417E-9CE9-78E371B8A2BD}" type="slidenum"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5715000" y="6305400"/>
            <a:ext cx="289548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Relational Algebra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8613720" y="6305400"/>
            <a:ext cx="45720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fld id="{38B128A7-489F-4E99-8EDB-E4AB963B6203}" type="slidenum"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1219320" y="685800"/>
            <a:ext cx="7924680" cy="113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n-GB" sz="44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/>
            <a:r>
              <a:rPr b="0" lang="en-GB" sz="24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Purpose : Picks some of the attributes of the relation.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wipe dir="d"/>
  </p:transition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53352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b"/>
          <a:p>
            <a:pPr/>
            <a:r>
              <a:rPr b="0" lang="en-GB" sz="36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- Projection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33520" y="1828800"/>
            <a:ext cx="8229600" cy="441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468000" indent="-468000">
              <a:buClr>
                <a:srgbClr val="660000"/>
              </a:buClr>
              <a:buFont typeface="Wingdings" charset="2"/>
              <a:buChar char="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Produce the names and respective marks from student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30000"/>
              </a:lnSpc>
            </a:pPr>
            <a:r>
              <a:rPr b="0" i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</a:t>
            </a:r>
            <a:r>
              <a:rPr b="0" lang="en-GB" sz="2400" spc="-1" strike="noStrike" baseline="-14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fName, marks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(Student)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67816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23820E59-A64E-4509-AE89-D9B45F507218}" type="slidenum"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5715000" y="6305400"/>
            <a:ext cx="289548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Relational Algebra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8613720" y="6305400"/>
            <a:ext cx="45720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fld id="{24C1E5DD-FA89-4B22-880B-57C8A34FD55A}" type="slidenum"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79" name="Table 6"/>
          <p:cNvGraphicFramePr/>
          <p:nvPr/>
        </p:nvGraphicFramePr>
        <p:xfrm>
          <a:off x="1295280" y="3809880"/>
          <a:ext cx="4114440" cy="2498040"/>
        </p:xfrm>
        <a:graphic>
          <a:graphicData uri="http://schemas.openxmlformats.org/drawingml/2006/table">
            <a:tbl>
              <a:tblPr/>
              <a:tblGrid>
                <a:gridCol w="1028880"/>
                <a:gridCol w="1028520"/>
                <a:gridCol w="1295640"/>
                <a:gridCol w="761760"/>
              </a:tblGrid>
              <a:tr h="6246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964305"/>
                      </a:solidFill>
                    </a:lnL>
                    <a:lnR w="5760">
                      <a:solidFill>
                        <a:srgbClr val="964305"/>
                      </a:solidFill>
                    </a:lnR>
                    <a:lnT w="5760">
                      <a:solidFill>
                        <a:srgbClr val="964305"/>
                      </a:solidFill>
                    </a:lnT>
                    <a:lnB w="5760">
                      <a:solidFill>
                        <a:srgbClr val="964305"/>
                      </a:solidFill>
                    </a:lnB>
                    <a:solidFill>
                      <a:srgbClr val="efe9e7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Age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964305"/>
                      </a:solidFill>
                    </a:lnL>
                    <a:lnR w="5760">
                      <a:solidFill>
                        <a:srgbClr val="964305"/>
                      </a:solidFill>
                    </a:lnR>
                    <a:lnT w="5760">
                      <a:solidFill>
                        <a:srgbClr val="964305"/>
                      </a:solidFill>
                    </a:lnT>
                    <a:lnB w="5760">
                      <a:solidFill>
                        <a:srgbClr val="964305"/>
                      </a:solidFill>
                    </a:lnB>
                    <a:solidFill>
                      <a:srgbClr val="efe9e7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Regno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964305"/>
                      </a:solidFill>
                    </a:lnL>
                    <a:lnR w="5760">
                      <a:solidFill>
                        <a:srgbClr val="964305"/>
                      </a:solidFill>
                    </a:lnR>
                    <a:lnT w="5760">
                      <a:solidFill>
                        <a:srgbClr val="964305"/>
                      </a:solidFill>
                    </a:lnT>
                    <a:lnB w="5760">
                      <a:solidFill>
                        <a:srgbClr val="964305"/>
                      </a:solidFill>
                    </a:lnB>
                    <a:solidFill>
                      <a:srgbClr val="efe9e7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Marks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964305"/>
                      </a:solidFill>
                    </a:lnL>
                    <a:lnR w="5760">
                      <a:solidFill>
                        <a:srgbClr val="964305"/>
                      </a:solidFill>
                    </a:lnR>
                    <a:lnT w="5760">
                      <a:solidFill>
                        <a:srgbClr val="964305"/>
                      </a:solidFill>
                    </a:lnT>
                    <a:lnB w="5760">
                      <a:solidFill>
                        <a:srgbClr val="964305"/>
                      </a:solidFill>
                    </a:lnB>
                    <a:solidFill>
                      <a:srgbClr val="efe9e7"/>
                    </a:solidFill>
                  </a:tcPr>
                </a:tc>
              </a:tr>
              <a:tr h="6246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Peter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964305"/>
                      </a:solidFill>
                    </a:lnL>
                    <a:lnR w="5760">
                      <a:solidFill>
                        <a:srgbClr val="964305"/>
                      </a:solidFill>
                    </a:lnR>
                    <a:lnT w="5760">
                      <a:solidFill>
                        <a:srgbClr val="964305"/>
                      </a:solidFill>
                    </a:lnT>
                    <a:lnB w="5760">
                      <a:solidFill>
                        <a:srgbClr val="964305"/>
                      </a:solidFill>
                    </a:lnB>
                    <a:solidFill>
                      <a:srgbClr val="ddcf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19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964305"/>
                      </a:solidFill>
                    </a:lnL>
                    <a:lnR w="5760">
                      <a:solidFill>
                        <a:srgbClr val="964305"/>
                      </a:solidFill>
                    </a:lnR>
                    <a:lnT w="5760">
                      <a:solidFill>
                        <a:srgbClr val="964305"/>
                      </a:solidFill>
                    </a:lnT>
                    <a:lnB w="5760">
                      <a:solidFill>
                        <a:srgbClr val="964305"/>
                      </a:solidFill>
                    </a:lnB>
                    <a:solidFill>
                      <a:srgbClr val="ddcf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S09b13/311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964305"/>
                      </a:solidFill>
                    </a:lnL>
                    <a:lnR w="5760">
                      <a:solidFill>
                        <a:srgbClr val="964305"/>
                      </a:solidFill>
                    </a:lnR>
                    <a:lnT w="5760">
                      <a:solidFill>
                        <a:srgbClr val="964305"/>
                      </a:solidFill>
                    </a:lnT>
                    <a:lnB w="5760">
                      <a:solidFill>
                        <a:srgbClr val="964305"/>
                      </a:solidFill>
                    </a:lnB>
                    <a:solidFill>
                      <a:srgbClr val="ddcf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80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964305"/>
                      </a:solidFill>
                    </a:lnL>
                    <a:lnR w="5760">
                      <a:solidFill>
                        <a:srgbClr val="964305"/>
                      </a:solidFill>
                    </a:lnR>
                    <a:lnT w="5760">
                      <a:solidFill>
                        <a:srgbClr val="964305"/>
                      </a:solidFill>
                    </a:lnT>
                    <a:lnB w="5760">
                      <a:solidFill>
                        <a:srgbClr val="964305"/>
                      </a:solidFill>
                    </a:lnB>
                    <a:solidFill>
                      <a:srgbClr val="ddcfcc"/>
                    </a:solidFill>
                  </a:tcPr>
                </a:tc>
              </a:tr>
              <a:tr h="6246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Sam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964305"/>
                      </a:solidFill>
                    </a:lnL>
                    <a:lnR w="5760">
                      <a:solidFill>
                        <a:srgbClr val="964305"/>
                      </a:solidFill>
                    </a:lnR>
                    <a:lnT w="5760">
                      <a:solidFill>
                        <a:srgbClr val="964305"/>
                      </a:solidFill>
                    </a:lnT>
                    <a:lnB w="5760">
                      <a:solidFill>
                        <a:srgbClr val="964305"/>
                      </a:solidFill>
                    </a:lnB>
                    <a:solidFill>
                      <a:srgbClr val="efe9e7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20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964305"/>
                      </a:solidFill>
                    </a:lnL>
                    <a:lnR w="5760">
                      <a:solidFill>
                        <a:srgbClr val="964305"/>
                      </a:solidFill>
                    </a:lnR>
                    <a:lnT w="5760">
                      <a:solidFill>
                        <a:srgbClr val="964305"/>
                      </a:solidFill>
                    </a:lnT>
                    <a:lnB w="5760">
                      <a:solidFill>
                        <a:srgbClr val="964305"/>
                      </a:solidFill>
                    </a:lnB>
                    <a:solidFill>
                      <a:srgbClr val="efe9e7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S09b13/230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964305"/>
                      </a:solidFill>
                    </a:lnL>
                    <a:lnR w="5760">
                      <a:solidFill>
                        <a:srgbClr val="964305"/>
                      </a:solidFill>
                    </a:lnR>
                    <a:lnT w="5760">
                      <a:solidFill>
                        <a:srgbClr val="964305"/>
                      </a:solidFill>
                    </a:lnT>
                    <a:lnB w="5760">
                      <a:solidFill>
                        <a:srgbClr val="964305"/>
                      </a:solidFill>
                    </a:lnB>
                    <a:solidFill>
                      <a:srgbClr val="efe9e7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75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964305"/>
                      </a:solidFill>
                    </a:lnL>
                    <a:lnR w="5760">
                      <a:solidFill>
                        <a:srgbClr val="964305"/>
                      </a:solidFill>
                    </a:lnR>
                    <a:lnT w="5760">
                      <a:solidFill>
                        <a:srgbClr val="964305"/>
                      </a:solidFill>
                    </a:lnT>
                    <a:lnB w="5760">
                      <a:solidFill>
                        <a:srgbClr val="964305"/>
                      </a:solidFill>
                    </a:lnB>
                    <a:solidFill>
                      <a:srgbClr val="efe9e7"/>
                    </a:solidFill>
                  </a:tcPr>
                </a:tc>
              </a:tr>
              <a:tr h="6246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Mary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964305"/>
                      </a:solidFill>
                    </a:lnL>
                    <a:lnR w="5760">
                      <a:solidFill>
                        <a:srgbClr val="964305"/>
                      </a:solidFill>
                    </a:lnR>
                    <a:lnT w="5760">
                      <a:solidFill>
                        <a:srgbClr val="964305"/>
                      </a:solidFill>
                    </a:lnT>
                    <a:lnB w="5760">
                      <a:solidFill>
                        <a:srgbClr val="964305"/>
                      </a:solidFill>
                    </a:lnB>
                    <a:solidFill>
                      <a:srgbClr val="ddcf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964305"/>
                      </a:solidFill>
                    </a:lnL>
                    <a:lnR w="5760">
                      <a:solidFill>
                        <a:srgbClr val="964305"/>
                      </a:solidFill>
                    </a:lnR>
                    <a:lnT w="5760">
                      <a:solidFill>
                        <a:srgbClr val="964305"/>
                      </a:solidFill>
                    </a:lnT>
                    <a:lnB w="5760">
                      <a:solidFill>
                        <a:srgbClr val="964305"/>
                      </a:solidFill>
                    </a:lnB>
                    <a:solidFill>
                      <a:srgbClr val="ddcf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S09b13/567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964305"/>
                      </a:solidFill>
                    </a:lnL>
                    <a:lnR w="5760">
                      <a:solidFill>
                        <a:srgbClr val="964305"/>
                      </a:solidFill>
                    </a:lnR>
                    <a:lnT w="5760">
                      <a:solidFill>
                        <a:srgbClr val="964305"/>
                      </a:solidFill>
                    </a:lnT>
                    <a:lnB w="5760">
                      <a:solidFill>
                        <a:srgbClr val="964305"/>
                      </a:solidFill>
                    </a:lnB>
                    <a:solidFill>
                      <a:srgbClr val="ddcf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65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964305"/>
                      </a:solidFill>
                    </a:lnL>
                    <a:lnR w="5760">
                      <a:solidFill>
                        <a:srgbClr val="964305"/>
                      </a:solidFill>
                    </a:lnR>
                    <a:lnT w="5760">
                      <a:solidFill>
                        <a:srgbClr val="964305"/>
                      </a:solidFill>
                    </a:lnT>
                    <a:lnB w="5760">
                      <a:solidFill>
                        <a:srgbClr val="964305"/>
                      </a:solidFill>
                    </a:lnB>
                    <a:solidFill>
                      <a:srgbClr val="ddc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" name="Table 7"/>
          <p:cNvGraphicFramePr/>
          <p:nvPr/>
        </p:nvGraphicFramePr>
        <p:xfrm>
          <a:off x="6553080" y="4038480"/>
          <a:ext cx="2133360" cy="1463400"/>
        </p:xfrm>
        <a:graphic>
          <a:graphicData uri="http://schemas.openxmlformats.org/drawingml/2006/table">
            <a:tbl>
              <a:tblPr/>
              <a:tblGrid>
                <a:gridCol w="1067040"/>
                <a:gridCol w="1066680"/>
              </a:tblGrid>
              <a:tr h="3661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964305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Marks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964305"/>
                    </a:solidFill>
                  </a:tcPr>
                </a:tc>
              </a:tr>
              <a:tr h="3661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Peter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dcf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80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dcfcc"/>
                    </a:solidFill>
                  </a:tcPr>
                </a:tc>
              </a:tr>
              <a:tr h="3661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Sam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fe9e7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75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fe9e7"/>
                    </a:solidFill>
                  </a:tcPr>
                </a:tc>
              </a:tr>
              <a:tr h="3654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Mary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dcf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65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dcfcc"/>
                    </a:solidFill>
                  </a:tcPr>
                </a:tc>
              </a:tr>
            </a:tbl>
          </a:graphicData>
        </a:graphic>
      </p:graphicFrame>
    </p:spTree>
  </p:cSld>
  <p:transition>
    <p:wipe dir="d"/>
  </p:transition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Course Description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course builds on the theory of database management systems that were introduced in the previous course of database systems 1.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database systems II, the emphasis shifts from conceptual and theoretical modelling to use of the application 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Hence we will spend the greater part of this course  introducing and using the various capabilities of the Structured Query Language (SQL).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57200" y="53352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/>
            <a:r>
              <a:rPr b="0" lang="en-GB" sz="36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914400" y="1752480"/>
            <a:ext cx="7772400" cy="457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468000" indent="-468000">
              <a:lnSpc>
                <a:spcPct val="90000"/>
              </a:lnSpc>
              <a:buClr>
                <a:srgbClr val="660000"/>
              </a:buClr>
              <a:buFont typeface="Wingdings" charset="2"/>
              <a:buChar char="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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90000"/>
              </a:lnSpc>
              <a:buClr>
                <a:srgbClr val="999966"/>
              </a:buClr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Union of two relations R and S defines a relation that contains all the tuples of R, or S, or both R and S, duplicate tuples being eliminated.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90000"/>
              </a:lnSpc>
              <a:buClr>
                <a:srgbClr val="999966"/>
              </a:buClr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9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8000" indent="-468000">
              <a:lnSpc>
                <a:spcPct val="90000"/>
              </a:lnSpc>
              <a:buClr>
                <a:srgbClr val="660000"/>
              </a:buClr>
              <a:buFont typeface="Wingdings" charset="2"/>
              <a:buChar char="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R and S have </a:t>
            </a:r>
            <a:r>
              <a:rPr b="0" i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b="0" i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tuples, respectively, union is obtained by concatenating them into one relation with a maximum of (</a:t>
            </a:r>
            <a:r>
              <a:rPr b="0" i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</a:t>
            </a:r>
            <a:r>
              <a:rPr b="0" i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tuples.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9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67816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5FD2BC51-2490-4546-A7D9-2A9F16338649}" type="slidenum"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5715000" y="6305400"/>
            <a:ext cx="289548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Relational Algebra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8613720" y="6305400"/>
            <a:ext cx="45720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fld id="{CC50C4D3-8AB3-415F-8070-DF8D4F896971}" type="slidenum"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wipe dir="d"/>
  </p:transition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91440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/>
            <a:r>
              <a:rPr b="0" lang="en-GB" sz="36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/>
            <a:r>
              <a:rPr b="0" lang="en-GB" sz="36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57200" y="1981080"/>
            <a:ext cx="830592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468000" indent="-468000">
              <a:buClr>
                <a:srgbClr val="660000"/>
              </a:buClr>
              <a:buFont typeface="Wingdings" charset="2"/>
              <a:buChar char="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 all cities where there is either a branch office or a property for rent.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8000" indent="-468000">
              <a:buClr>
                <a:srgbClr val="660000"/>
              </a:buClr>
              <a:buFont typeface="Wingdings" charset="2"/>
              <a:buChar char="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6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</a:t>
            </a:r>
            <a:r>
              <a:rPr b="0" lang="en-GB" sz="2400" spc="-1" strike="noStrike" baseline="-14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city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(Branch)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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</a:t>
            </a:r>
            <a:r>
              <a:rPr b="0" lang="en-GB" sz="2400" spc="-1" strike="noStrike" baseline="-14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city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(PropertyForRent)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‏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                             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                                     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Make use of Connolly &amp; BEGG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          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Page 80.   PropertyForRent &amp;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Branch Table.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67816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81EABC98-E46F-4741-9B0D-C86DA12EF785}" type="slidenum"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9" name="Picture 4" descr=""/>
          <p:cNvPicPr/>
          <p:nvPr/>
        </p:nvPicPr>
        <p:blipFill>
          <a:blip r:embed="rId1"/>
          <a:stretch/>
        </p:blipFill>
        <p:spPr>
          <a:xfrm>
            <a:off x="2971800" y="4114800"/>
            <a:ext cx="1523880" cy="2371680"/>
          </a:xfrm>
          <a:prstGeom prst="rect">
            <a:avLst/>
          </a:prstGeom>
          <a:ln>
            <a:noFill/>
          </a:ln>
        </p:spPr>
      </p:pic>
      <p:sp>
        <p:nvSpPr>
          <p:cNvPr id="190" name="CustomShape 4"/>
          <p:cNvSpPr/>
          <p:nvPr/>
        </p:nvSpPr>
        <p:spPr>
          <a:xfrm>
            <a:off x="5715000" y="6305400"/>
            <a:ext cx="289548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Relational Algebra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8613720" y="6305400"/>
            <a:ext cx="45720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fld id="{A2800289-C36F-499E-A237-6E4832CE44CA}" type="slidenum"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6"/>
          <p:cNvSpPr/>
          <p:nvPr/>
        </p:nvSpPr>
        <p:spPr>
          <a:xfrm>
            <a:off x="1066680" y="304920"/>
            <a:ext cx="7696440" cy="14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n-GB" sz="48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– Union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/>
            <a:r>
              <a:rPr b="0" lang="en-GB" sz="18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union of two relations R and S defines a relation that contains all the tuples of R, or S, or both R and S, duplicate tuples being eliminated</a:t>
            </a:r>
            <a:r>
              <a:rPr b="0" lang="en-GB" sz="24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wipe dir="d"/>
  </p:transition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0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57200" y="53352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b"/>
          <a:p>
            <a:pPr/>
            <a:r>
              <a:rPr b="0" lang="en-GB" sz="36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 Difference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533520" y="1752480"/>
            <a:ext cx="8229600" cy="396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468000" indent="-468000">
              <a:buClr>
                <a:srgbClr val="660000"/>
              </a:buClr>
              <a:buFont typeface="Wingdings" charset="2"/>
              <a:buChar char="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– 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  <a:buClr>
                <a:srgbClr val="999966"/>
              </a:buClr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Defines a relation consisting of the tuples that are in relation R, but not in 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67816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4BB5A50C-F98D-477B-BB9E-06E8715A14C5}" type="slidenum"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5715000" y="6305400"/>
            <a:ext cx="289548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Relational Algebra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8613720" y="6305400"/>
            <a:ext cx="45720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fld id="{6AC4A391-5F87-42B4-B6C7-B4A977E6581A}" type="slidenum"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wipe dir="d"/>
  </p:transition>
  <p:timing>
    <p:tnLst>
      <p:par>
        <p:cTn id="102" dur="indefinite" restart="never" nodeType="tmRoot">
          <p:childTnLst>
            <p:seq>
              <p:cTn id="10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7200" y="53352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b"/>
          <a:p>
            <a:pPr/>
            <a:r>
              <a:rPr b="0" lang="en-GB" sz="36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- Set Difference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57200" y="1828800"/>
            <a:ext cx="82296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468000" indent="-468000">
              <a:buClr>
                <a:srgbClr val="660000"/>
              </a:buClr>
              <a:buFont typeface="Wingdings" charset="2"/>
              <a:buChar char="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 all cities where there is a branch office but no properties for rent.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60000"/>
              </a:lnSpc>
            </a:pPr>
            <a:r>
              <a:rPr b="0" i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</a:t>
            </a:r>
            <a:r>
              <a:rPr b="0" lang="en-GB" sz="2400" spc="-1" strike="noStrike" baseline="-14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city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(Branch) –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</a:t>
            </a:r>
            <a:r>
              <a:rPr b="0" lang="en-GB" sz="2400" spc="-1" strike="noStrike" baseline="-14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city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(PropertyForRent)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67816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CC2D6145-7DD0-4D30-9C38-3463E177D6CB}" type="slidenum"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1" name="Picture 4" descr=""/>
          <p:cNvPicPr/>
          <p:nvPr/>
        </p:nvPicPr>
        <p:blipFill>
          <a:blip r:embed="rId1"/>
          <a:stretch/>
        </p:blipFill>
        <p:spPr>
          <a:xfrm>
            <a:off x="1523880" y="3476520"/>
            <a:ext cx="2438640" cy="2249640"/>
          </a:xfrm>
          <a:prstGeom prst="rect">
            <a:avLst/>
          </a:prstGeom>
          <a:ln>
            <a:noFill/>
          </a:ln>
        </p:spPr>
      </p:pic>
      <p:sp>
        <p:nvSpPr>
          <p:cNvPr id="202" name="CustomShape 4"/>
          <p:cNvSpPr/>
          <p:nvPr/>
        </p:nvSpPr>
        <p:spPr>
          <a:xfrm>
            <a:off x="5715000" y="6305400"/>
            <a:ext cx="289548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Relational Algebra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8613720" y="6305400"/>
            <a:ext cx="45720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fld id="{63E0F53B-3DEC-49E8-81DF-76A712F9F559}" type="slidenum"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wipe dir="d"/>
  </p:transition>
  <p:timing>
    <p:tnLst>
      <p:par>
        <p:cTn id="104" dur="indefinite" restart="never" nodeType="tmRoot">
          <p:childTnLst>
            <p:seq>
              <p:cTn id="105" dur="indefinite" nodeType="mainSeq">
                <p:childTnLst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1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533520"/>
            <a:ext cx="8229600" cy="6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b"/>
          <a:p>
            <a:pPr/>
            <a:r>
              <a:rPr b="0" lang="en-GB" sz="36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Intersection   ( And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533520" y="1143000"/>
            <a:ext cx="7727760" cy="464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468000" indent="-468000">
              <a:buClr>
                <a:srgbClr val="660000"/>
              </a:buClr>
              <a:buFont typeface="Wingdings" charset="2"/>
              <a:buChar char="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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  <a:buClr>
                <a:srgbClr val="999966"/>
              </a:buClr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Defines a relation consisting of the set of all tuples that are in both R and 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8000" indent="-468000">
              <a:buClr>
                <a:srgbClr val="660000"/>
              </a:buClr>
              <a:buFont typeface="Wingdings" charset="2"/>
              <a:buChar char="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 all cities where there is both a branch office and at least one property for rent.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60000"/>
              </a:lnSpc>
            </a:pPr>
            <a:r>
              <a:rPr b="0" i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</a:t>
            </a:r>
            <a:r>
              <a:rPr b="0" lang="en-GB" sz="2400" spc="-1" strike="noStrike" baseline="-14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city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(Branch)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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</a:t>
            </a:r>
            <a:r>
              <a:rPr b="0" lang="en-GB" sz="2400" spc="-1" strike="noStrike" baseline="-14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city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(PropertyForRent)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  <a:buClr>
                <a:srgbClr val="999966"/>
              </a:buClr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8000" indent="-468000" algn="just"/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8000" indent="-468000"/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67816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16714EF5-C23F-4C06-A369-ECFE9DC313FD}" type="slidenum"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5715000" y="6305400"/>
            <a:ext cx="289548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Relational Algebra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8613720" y="6305400"/>
            <a:ext cx="45720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fld id="{01E38C82-F0DD-486C-B621-6EB4DB414819}" type="slidenum"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9" name="Picture 4" descr=""/>
          <p:cNvPicPr/>
          <p:nvPr/>
        </p:nvPicPr>
        <p:blipFill>
          <a:blip r:embed="rId1"/>
          <a:stretch/>
        </p:blipFill>
        <p:spPr>
          <a:xfrm>
            <a:off x="2286000" y="4038480"/>
            <a:ext cx="1698480" cy="2362320"/>
          </a:xfrm>
          <a:prstGeom prst="rect">
            <a:avLst/>
          </a:prstGeom>
          <a:ln>
            <a:noFill/>
          </a:ln>
        </p:spPr>
      </p:pic>
    </p:spTree>
  </p:cSld>
  <p:transition>
    <p:wipe dir="d"/>
  </p:transition>
  <p:timing>
    <p:tnLst>
      <p:par>
        <p:cTn id="111" dur="indefinite" restart="never" nodeType="tmRoot">
          <p:childTnLst>
            <p:seq>
              <p:cTn id="112" dur="indefinite" nodeType="mainSeq">
                <p:childTnLst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1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533520"/>
            <a:ext cx="8229600" cy="91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b"/>
          <a:p>
            <a:pPr/>
            <a:r>
              <a:rPr b="0" lang="en-GB" sz="36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Cartesian product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/>
            <a:r>
              <a:rPr b="0" lang="en-GB" sz="36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Purpose: Pairs rows from 2 tables.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914400" y="1523880"/>
            <a:ext cx="7848720" cy="480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468000" indent="-468000">
              <a:buClr>
                <a:srgbClr val="660000"/>
              </a:buClr>
              <a:buFont typeface="Wingdings" charset="2"/>
              <a:buChar char="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X S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  <a:buClr>
                <a:srgbClr val="999966"/>
              </a:buClr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Defines a relation that is the concatenation of every tuple of relation R with every tuple of relation S;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relation with all possible pairs of tuples from the two relations.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  <a:buClr>
                <a:srgbClr val="999966"/>
              </a:buClr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In case the relations have attributes with the same names, these are prefixed with the relation name to maintain the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uniqueness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of attribute names in the resulting relation.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  <a:buClr>
                <a:srgbClr val="999966"/>
              </a:buClr>
              <a:buFont typeface="Wingdings" charset="2"/>
              <a:buChar char="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Output: For each row r in R and each row s in S,   output a row rs; the output table has the columns of R and the columns of 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67816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E784AA8D-DA23-473C-BF82-409F9502B41B}" type="slidenum"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5715000" y="6305400"/>
            <a:ext cx="289548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Relational Algebra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8613720" y="6305400"/>
            <a:ext cx="45720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fld id="{D7209E3D-EA32-4399-852C-2FD13F3DDD64}" type="slidenum"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wipe dir="d"/>
  </p:transition>
  <p:timing>
    <p:tnLst>
      <p:par>
        <p:cTn id="118" dur="indefinite" restart="never" nodeType="tmRoot">
          <p:childTnLst>
            <p:seq>
              <p:cTn id="11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57200" y="53352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b"/>
          <a:p>
            <a:pPr/>
            <a:r>
              <a:rPr b="0" lang="en-GB" sz="36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- Cartesian Product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762120" y="1752480"/>
            <a:ext cx="8229600" cy="480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468000" indent="-468000">
              <a:buClr>
                <a:srgbClr val="660000"/>
              </a:buClr>
              <a:buFont typeface="Wingdings" charset="2"/>
              <a:buChar char="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 the names and comments of all clients who have viewed a property for rent.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8000" indent="-468000">
              <a:buClr>
                <a:srgbClr val="660000"/>
              </a:buClr>
              <a:buFont typeface="Wingdings" charset="2"/>
              <a:buChar char="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(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</a:t>
            </a:r>
            <a:r>
              <a:rPr b="0" lang="en-GB" sz="2400" spc="-1" strike="noStrike" baseline="-14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clientNo, fName, lName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(Client)) X (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</a:t>
            </a:r>
            <a:r>
              <a:rPr b="0" lang="en-GB" sz="2400" spc="-1" strike="noStrike" baseline="-14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clientNo, propertyNo,comment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(Viewing))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67816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EB0AB26F-2168-44B1-8C9F-684CBDA7B8D0}" type="slidenum"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5715000" y="6305400"/>
            <a:ext cx="289548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Relational Algebra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5"/>
          <p:cNvSpPr/>
          <p:nvPr/>
        </p:nvSpPr>
        <p:spPr>
          <a:xfrm>
            <a:off x="8613720" y="6305400"/>
            <a:ext cx="45720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fld id="{EA1EEA6B-DFD4-4C65-B7EA-738E0086FC60}" type="slidenum"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wipe dir="d"/>
  </p:transition>
  <p:timing>
    <p:tnLst>
      <p:par>
        <p:cTn id="120" dur="indefinite" restart="never" nodeType="tmRoot">
          <p:childTnLst>
            <p:seq>
              <p:cTn id="12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57200" y="53352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2"/>
          <p:cNvSpPr/>
          <p:nvPr/>
        </p:nvSpPr>
        <p:spPr>
          <a:xfrm>
            <a:off x="67816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18ADF6BF-9EF9-40A4-A9B6-15361AB1AFCC}" type="slidenum"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2" name="Picture 4" descr=""/>
          <p:cNvPicPr/>
          <p:nvPr/>
        </p:nvPicPr>
        <p:blipFill>
          <a:blip r:embed="rId1"/>
          <a:stretch/>
        </p:blipFill>
        <p:spPr>
          <a:xfrm>
            <a:off x="1219320" y="1793880"/>
            <a:ext cx="7008840" cy="4529160"/>
          </a:xfrm>
          <a:prstGeom prst="rect">
            <a:avLst/>
          </a:prstGeom>
          <a:ln>
            <a:noFill/>
          </a:ln>
        </p:spPr>
      </p:pic>
      <p:sp>
        <p:nvSpPr>
          <p:cNvPr id="223" name="CustomShape 3"/>
          <p:cNvSpPr/>
          <p:nvPr/>
        </p:nvSpPr>
        <p:spPr>
          <a:xfrm>
            <a:off x="1219320" y="1793880"/>
            <a:ext cx="7008840" cy="452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TextShape 4"/>
          <p:cNvSpPr txBox="1"/>
          <p:nvPr/>
        </p:nvSpPr>
        <p:spPr>
          <a:xfrm>
            <a:off x="1434960" y="274320"/>
            <a:ext cx="749952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- Cartesian Product cont’d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>
            <a:off x="5715000" y="6305400"/>
            <a:ext cx="289548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Relational Algebra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6"/>
          <p:cNvSpPr/>
          <p:nvPr/>
        </p:nvSpPr>
        <p:spPr>
          <a:xfrm>
            <a:off x="8613720" y="6305400"/>
            <a:ext cx="45720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fld id="{FC0D7714-F241-42D8-9A5F-003B82854850}" type="slidenum"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57200" y="53352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b"/>
          <a:p>
            <a:pPr/>
            <a:r>
              <a:rPr b="0" lang="en-GB" sz="36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Join Operations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914400" y="1905120"/>
            <a:ext cx="7772400" cy="464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468000" indent="-468000">
              <a:lnSpc>
                <a:spcPct val="90000"/>
              </a:lnSpc>
              <a:buClr>
                <a:srgbClr val="660000"/>
              </a:buClr>
              <a:buFont typeface="Wingdings" charset="2"/>
              <a:buChar char="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one of the essential operations in relational algebra; </a:t>
            </a:r>
            <a:r>
              <a:rPr b="0" i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join operation combines two relations to form a new one.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8000" indent="-468000">
              <a:lnSpc>
                <a:spcPct val="90000"/>
              </a:lnSpc>
              <a:buClr>
                <a:srgbClr val="660000"/>
              </a:buClr>
              <a:buFont typeface="Wingdings" charset="2"/>
              <a:buChar char="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8000" indent="-468000">
              <a:lnSpc>
                <a:spcPct val="90000"/>
              </a:lnSpc>
              <a:buClr>
                <a:srgbClr val="660000"/>
              </a:buClr>
              <a:buFont typeface="Wingdings" charset="2"/>
              <a:buChar char="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Join is a derivative of Cartesian product; Equivalent to performing a Selection, using join predicate as selection formula, over Cartesian product of the two operand relations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(Cartesian product that satisfies a given condition(s))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8000" indent="-468000">
              <a:lnSpc>
                <a:spcPct val="9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8000" indent="-468000">
              <a:lnSpc>
                <a:spcPct val="90000"/>
              </a:lnSpc>
              <a:buClr>
                <a:srgbClr val="660000"/>
              </a:buClr>
              <a:buFont typeface="Wingdings" charset="2"/>
              <a:buChar char="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of the most difficult operations to implement efficiently in an RDBMS and one reason why RDBMSs have intrinsic performance problems.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67816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B98C9030-D7C9-4A68-9FB6-41BC72201D95}" type="slidenum"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5715000" y="6305400"/>
            <a:ext cx="289548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Relational Algebra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5"/>
          <p:cNvSpPr/>
          <p:nvPr/>
        </p:nvSpPr>
        <p:spPr>
          <a:xfrm>
            <a:off x="8613720" y="6305400"/>
            <a:ext cx="45720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fld id="{8F6D404C-8F40-4B9F-A5DB-EA714ECDAE8D}" type="slidenum"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wipe dir="d"/>
  </p:transition>
  <p:timing>
    <p:tnLst>
      <p:par>
        <p:cTn id="122" dur="indefinite" restart="never" nodeType="tmRoot">
          <p:childTnLst>
            <p:seq>
              <p:cTn id="12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53352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b"/>
          <a:p>
            <a:pPr/>
            <a:r>
              <a:rPr b="0" lang="en-GB" sz="36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Join Operations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57200" y="1828800"/>
            <a:ext cx="7728120" cy="396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468000" indent="-468000">
              <a:buClr>
                <a:srgbClr val="660000"/>
              </a:buClr>
              <a:buFont typeface="Wingdings" charset="2"/>
              <a:buChar char="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Various forms of join operation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  <a:buClr>
                <a:srgbClr val="999966"/>
              </a:buClr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Theta join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  <a:buClr>
                <a:srgbClr val="999966"/>
              </a:buClr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Equi -join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  <a:buClr>
                <a:srgbClr val="999966"/>
              </a:buClr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Natural join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  <a:buClr>
                <a:srgbClr val="999966"/>
              </a:buClr>
              <a:buFont typeface="Wingdings" charset="2"/>
              <a:buChar char=""/>
            </a:pP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Outer join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  <a:buClr>
                <a:srgbClr val="999966"/>
              </a:buClr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 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Left Outer Join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  <a:buClr>
                <a:srgbClr val="999966"/>
              </a:buClr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Right Outer Join.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67816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3D18D0F9-EA28-4640-9386-D1A10E66B968}" type="slidenum"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4"/>
          <p:cNvSpPr/>
          <p:nvPr/>
        </p:nvSpPr>
        <p:spPr>
          <a:xfrm>
            <a:off x="5715000" y="6305400"/>
            <a:ext cx="289548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Relational Algebra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5"/>
          <p:cNvSpPr/>
          <p:nvPr/>
        </p:nvSpPr>
        <p:spPr>
          <a:xfrm>
            <a:off x="8613720" y="6305400"/>
            <a:ext cx="45720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fld id="{39C7FD4D-00E2-41DC-9B00-F80E4DEF96FA}" type="slidenum"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wipe dir="d"/>
  </p:transition>
  <p:timing>
    <p:tnLst>
      <p:par>
        <p:cTn id="124" dur="indefinite" restart="never" nodeType="tmRoot">
          <p:childTnLst>
            <p:seq>
              <p:cTn id="12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Expectations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490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Upon successful completion of this unit, you should be able to: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 familiar and manipulate Relational Algebra (The mathematical basis of SQL 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Explain the basic terminologies and symbols of Relational algebra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Understand use of the various capabilities of SQL.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Formulate SQL queries by translating requests on the database into the relevant SQL queries..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57200" y="53352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b"/>
          <a:p>
            <a:pPr algn="just"/>
            <a:r>
              <a:rPr b="0" lang="en-GB" sz="36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Theta join (</a:t>
            </a:r>
            <a:r>
              <a:rPr b="0" lang="en-GB" sz="36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</a:t>
            </a:r>
            <a:r>
              <a:rPr b="0" lang="en-GB" sz="36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-join)</a:t>
            </a:r>
            <a:r>
              <a:rPr b="0" lang="ar-SA" sz="36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609480" y="1828800"/>
            <a:ext cx="7728120" cy="396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468000" indent="-468000">
              <a:buClr>
                <a:srgbClr val="660000"/>
              </a:buClr>
              <a:buFont typeface="Wingdings" charset="2"/>
              <a:buChar char="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      </a:t>
            </a:r>
            <a:r>
              <a:rPr b="0" lang="en-GB" sz="2400" spc="-1" strike="noStrike" baseline="-2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  <a:buClr>
                <a:srgbClr val="999966"/>
              </a:buClr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Defines a relation that contains tuples satisfying the predicate F from the Cartesian product of R and 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  <a:buClr>
                <a:srgbClr val="999966"/>
              </a:buClr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  <a:buClr>
                <a:srgbClr val="999966"/>
              </a:buClr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The predicate F is of the form R.a</a:t>
            </a:r>
            <a:r>
              <a:rPr b="0" lang="en-GB" sz="2400" spc="-1" strike="noStrike" baseline="-2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i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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S.b</a:t>
            </a:r>
            <a:r>
              <a:rPr b="0" lang="en-GB" sz="2400" spc="-1" strike="noStrike" baseline="-2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i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where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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may be one of the comparison operators (&lt;,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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, &gt;,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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, 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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  <a:buClr>
                <a:srgbClr val="999966"/>
              </a:buClr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67816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8E5F5CC0-7AF1-489F-827A-EDD9A6E83D3F}" type="slidenum"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Line 4"/>
          <p:cNvSpPr/>
          <p:nvPr/>
        </p:nvSpPr>
        <p:spPr>
          <a:xfrm>
            <a:off x="1523880" y="1906200"/>
            <a:ext cx="1440" cy="2394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Line 5"/>
          <p:cNvSpPr/>
          <p:nvPr/>
        </p:nvSpPr>
        <p:spPr>
          <a:xfrm>
            <a:off x="1825920" y="1906200"/>
            <a:ext cx="1080" cy="2394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Line 6"/>
          <p:cNvSpPr/>
          <p:nvPr/>
        </p:nvSpPr>
        <p:spPr>
          <a:xfrm flipV="1">
            <a:off x="1523880" y="1905120"/>
            <a:ext cx="302040" cy="2426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Line 7"/>
          <p:cNvSpPr/>
          <p:nvPr/>
        </p:nvSpPr>
        <p:spPr>
          <a:xfrm>
            <a:off x="1523880" y="1906200"/>
            <a:ext cx="302040" cy="2394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8"/>
          <p:cNvSpPr/>
          <p:nvPr/>
        </p:nvSpPr>
        <p:spPr>
          <a:xfrm>
            <a:off x="5715000" y="6305400"/>
            <a:ext cx="289548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Relational Algebra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9"/>
          <p:cNvSpPr/>
          <p:nvPr/>
        </p:nvSpPr>
        <p:spPr>
          <a:xfrm>
            <a:off x="8613720" y="6305400"/>
            <a:ext cx="45720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fld id="{DDDCB210-D85B-4C4A-BDFB-DDDC004A506B}" type="slidenum"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wipe dir="d"/>
  </p:transition>
  <p:timing>
    <p:tnLst>
      <p:par>
        <p:cTn id="126" dur="indefinite" restart="never" nodeType="tmRoot">
          <p:childTnLst>
            <p:seq>
              <p:cTn id="12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53352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b"/>
          <a:p>
            <a:pPr/>
            <a:r>
              <a:rPr b="0" lang="en-GB" sz="36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Theta join (</a:t>
            </a:r>
            <a:r>
              <a:rPr b="0" lang="en-GB" sz="36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</a:t>
            </a:r>
            <a:r>
              <a:rPr b="0" lang="en-GB" sz="36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-join)</a:t>
            </a:r>
            <a:r>
              <a:rPr b="0" lang="ar-SA" sz="36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609480" y="1828800"/>
            <a:ext cx="8077320" cy="426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3"/>
          <p:cNvSpPr/>
          <p:nvPr/>
        </p:nvSpPr>
        <p:spPr>
          <a:xfrm>
            <a:off x="67816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7D283FA9-FD8F-4129-9746-46F26EDA4DF7}" type="slidenum"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Line 4"/>
          <p:cNvSpPr/>
          <p:nvPr/>
        </p:nvSpPr>
        <p:spPr>
          <a:xfrm>
            <a:off x="1981080" y="3049560"/>
            <a:ext cx="1440" cy="2394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Line 5"/>
          <p:cNvSpPr/>
          <p:nvPr/>
        </p:nvSpPr>
        <p:spPr>
          <a:xfrm>
            <a:off x="2283120" y="3049560"/>
            <a:ext cx="1080" cy="2394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Line 6"/>
          <p:cNvSpPr/>
          <p:nvPr/>
        </p:nvSpPr>
        <p:spPr>
          <a:xfrm flipV="1">
            <a:off x="1981080" y="3048120"/>
            <a:ext cx="302040" cy="2426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Line 7"/>
          <p:cNvSpPr/>
          <p:nvPr/>
        </p:nvSpPr>
        <p:spPr>
          <a:xfrm>
            <a:off x="1981080" y="3049560"/>
            <a:ext cx="302040" cy="2394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8"/>
          <p:cNvSpPr/>
          <p:nvPr/>
        </p:nvSpPr>
        <p:spPr>
          <a:xfrm>
            <a:off x="609480" y="3733920"/>
            <a:ext cx="8229600" cy="20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468000" indent="-468000">
              <a:lnSpc>
                <a:spcPct val="90000"/>
              </a:lnSpc>
              <a:buClr>
                <a:srgbClr val="660000"/>
              </a:buClr>
              <a:buFont typeface="Wingdings" charset="2"/>
              <a:buChar char="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Degree of a Theta join is sum of degrees of the operand relations R and S;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the Cartesian product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8000" indent="-468000">
              <a:lnSpc>
                <a:spcPct val="90000"/>
              </a:lnSpc>
              <a:buClr>
                <a:srgbClr val="660000"/>
              </a:buClr>
              <a:buFont typeface="Wingdings" charset="2"/>
              <a:buChar char="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8000" indent="-468000">
              <a:lnSpc>
                <a:spcPct val="90000"/>
              </a:lnSpc>
              <a:buClr>
                <a:srgbClr val="660000"/>
              </a:buClr>
              <a:buFont typeface="Wingdings" charset="2"/>
              <a:buChar char="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predicate F contains only equality (=), the term Equijoin is used.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9"/>
          <p:cNvSpPr/>
          <p:nvPr/>
        </p:nvSpPr>
        <p:spPr>
          <a:xfrm>
            <a:off x="533520" y="1828800"/>
            <a:ext cx="8153280" cy="16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468000" indent="-468000">
              <a:buClr>
                <a:srgbClr val="660000"/>
              </a:buClr>
              <a:buFont typeface="Wingdings" charset="2"/>
              <a:buChar char="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rewrite Theta join using basic Selection and Cartesian product operations.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6280" indent="-468360">
              <a:lnSpc>
                <a:spcPct val="7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6280" indent="-468360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R      </a:t>
            </a:r>
            <a:r>
              <a:rPr b="0" lang="en-GB" sz="2800" spc="-1" strike="noStrike" baseline="-14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F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S = 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</a:t>
            </a:r>
            <a:r>
              <a:rPr b="0" lang="en-GB" sz="2800" spc="-1" strike="noStrike" baseline="-14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F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(R 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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S)</a:t>
            </a:r>
            <a:r>
              <a:rPr b="0" lang="ar-S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10"/>
          <p:cNvSpPr/>
          <p:nvPr/>
        </p:nvSpPr>
        <p:spPr>
          <a:xfrm>
            <a:off x="5715000" y="6305400"/>
            <a:ext cx="289548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Relational Algebra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11"/>
          <p:cNvSpPr/>
          <p:nvPr/>
        </p:nvSpPr>
        <p:spPr>
          <a:xfrm>
            <a:off x="8613720" y="6305400"/>
            <a:ext cx="45720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fld id="{914B268E-2FAC-462A-98C2-DCBA2C2F9B83}" type="slidenum"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wipe dir="d"/>
  </p:transition>
  <p:timing>
    <p:tnLst>
      <p:par>
        <p:cTn id="128" dur="indefinite" restart="never" nodeType="tmRoot">
          <p:childTnLst>
            <p:seq>
              <p:cTn id="12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1434960" y="274320"/>
            <a:ext cx="749952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   Theta join</a:t>
            </a:r>
            <a:r>
              <a:rPr b="0" lang="en-US" sz="3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Suppose a customer wants to buy a Toshiba and Dell, but doesn’t want 2 spend more money for the Dell than for the Toshiba       Ie   Toshiba &gt;= Dell Price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58" name="Table 2"/>
          <p:cNvGraphicFramePr/>
          <p:nvPr/>
        </p:nvGraphicFramePr>
        <p:xfrm>
          <a:off x="1447920" y="1981080"/>
          <a:ext cx="3136320" cy="2498040"/>
        </p:xfrm>
        <a:graphic>
          <a:graphicData uri="http://schemas.openxmlformats.org/drawingml/2006/table">
            <a:tbl>
              <a:tblPr/>
              <a:tblGrid>
                <a:gridCol w="1568160"/>
                <a:gridCol w="1568520"/>
              </a:tblGrid>
              <a:tr h="6246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Toshiba 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Toshiba Price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891a7"/>
                    </a:solidFill>
                  </a:tcPr>
                </a:tc>
              </a:tr>
              <a:tr h="6246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Toshiba Slide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20000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ce1"/>
                    </a:solidFill>
                  </a:tcPr>
                </a:tc>
              </a:tr>
              <a:tr h="6246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Toshiba 1600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30000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ef1"/>
                    </a:solidFill>
                  </a:tcPr>
                </a:tc>
              </a:tr>
              <a:tr h="6246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Toshiba  X101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50000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c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9" name="Table 3"/>
          <p:cNvGraphicFramePr/>
          <p:nvPr/>
        </p:nvGraphicFramePr>
        <p:xfrm>
          <a:off x="5410080" y="1981080"/>
          <a:ext cx="3200040" cy="1477800"/>
        </p:xfrm>
        <a:graphic>
          <a:graphicData uri="http://schemas.openxmlformats.org/drawingml/2006/table">
            <a:tbl>
              <a:tblPr/>
              <a:tblGrid>
                <a:gridCol w="1600200"/>
                <a:gridCol w="1600200"/>
              </a:tblGrid>
              <a:tr h="36828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Dell 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Dell Price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891a7"/>
                    </a:solidFill>
                  </a:tcPr>
                </a:tc>
              </a:tr>
              <a:tr h="37044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Dell E101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10000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ce1"/>
                    </a:solidFill>
                  </a:tcPr>
                </a:tc>
              </a:tr>
              <a:tr h="3708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Dell G700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40000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ef1"/>
                    </a:solidFill>
                  </a:tcPr>
                </a:tc>
              </a:tr>
              <a:tr h="36864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Dell K750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60000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ce1"/>
                    </a:solidFill>
                  </a:tcPr>
                </a:tc>
              </a:tr>
            </a:tbl>
          </a:graphicData>
        </a:graphic>
      </p:graphicFrame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762120" y="762120"/>
            <a:ext cx="7924680" cy="91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b"/>
          <a:p>
            <a:pPr/>
            <a:r>
              <a:rPr b="0" lang="en-GB" sz="36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– Equijoin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/>
            <a:r>
              <a:rPr b="0" lang="en-GB" sz="36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24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Qn . Generate the resultant equi join from the  Employee and Dept Table below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380880" y="1676520"/>
            <a:ext cx="8305920" cy="457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3"/>
          <p:cNvSpPr/>
          <p:nvPr/>
        </p:nvSpPr>
        <p:spPr>
          <a:xfrm>
            <a:off x="67816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D307174B-FEB1-4DFF-87CD-1066CA8B12F9}" type="slidenum"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5715000" y="6305400"/>
            <a:ext cx="289548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Relational Algebra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5"/>
          <p:cNvSpPr/>
          <p:nvPr/>
        </p:nvSpPr>
        <p:spPr>
          <a:xfrm>
            <a:off x="8613720" y="6305400"/>
            <a:ext cx="45720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fld id="{4A0B035F-5314-4AF6-9DBA-E9C165B942DE}" type="slidenum"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65" name="Table 6"/>
          <p:cNvGraphicFramePr/>
          <p:nvPr/>
        </p:nvGraphicFramePr>
        <p:xfrm>
          <a:off x="1219320" y="2209680"/>
          <a:ext cx="3657240" cy="3889080"/>
        </p:xfrm>
        <a:graphic>
          <a:graphicData uri="http://schemas.openxmlformats.org/drawingml/2006/table">
            <a:tbl>
              <a:tblPr/>
              <a:tblGrid>
                <a:gridCol w="1218960"/>
                <a:gridCol w="1219320"/>
                <a:gridCol w="1219320"/>
              </a:tblGrid>
              <a:tr h="711000">
                <a:tc gridSpan="2"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Employee  TABLE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891a7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891a7"/>
                    </a:solidFill>
                  </a:tcPr>
                </a:tc>
              </a:tr>
              <a:tr h="6426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EMP 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DEPT 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ce1"/>
                    </a:solidFill>
                  </a:tcPr>
                </a:tc>
              </a:tr>
              <a:tr h="7110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HARRY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3415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FINANCE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ef1"/>
                    </a:solidFill>
                  </a:tcPr>
                </a:tc>
              </a:tr>
              <a:tr h="40608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SALLY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2241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SALES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ce1"/>
                    </a:solidFill>
                  </a:tcPr>
                </a:tc>
              </a:tr>
              <a:tr h="7110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GEORGE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3401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FINANCE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ef1"/>
                    </a:solidFill>
                  </a:tcPr>
                </a:tc>
              </a:tr>
              <a:tr h="70776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HARRIET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2202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SALES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c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6" name="Table 7"/>
          <p:cNvGraphicFramePr/>
          <p:nvPr/>
        </p:nvGraphicFramePr>
        <p:xfrm>
          <a:off x="5334120" y="3200400"/>
          <a:ext cx="2971440" cy="2558520"/>
        </p:xfrm>
        <a:graphic>
          <a:graphicData uri="http://schemas.openxmlformats.org/drawingml/2006/table">
            <a:tbl>
              <a:tblPr/>
              <a:tblGrid>
                <a:gridCol w="1485720"/>
                <a:gridCol w="1486080"/>
              </a:tblGrid>
              <a:tr h="469800">
                <a:tc gridSpan="2"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        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DEPT  TABLE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891a7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75564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DEPT 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MANAGER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ce1"/>
                    </a:solidFill>
                  </a:tcPr>
                </a:tc>
              </a:tr>
              <a:tr h="4320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FINANCE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GEORGE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ef1"/>
                    </a:solidFill>
                  </a:tcPr>
                </a:tc>
              </a:tr>
              <a:tr h="4698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SALES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HARRIET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ce1"/>
                    </a:solidFill>
                  </a:tcPr>
                </a:tc>
              </a:tr>
              <a:tr h="43164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PRODN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CHARLES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ef1"/>
                    </a:solidFill>
                  </a:tcPr>
                </a:tc>
              </a:tr>
            </a:tbl>
          </a:graphicData>
        </a:graphic>
      </p:graphicFrame>
    </p:spTree>
  </p:cSld>
  <p:transition>
    <p:wipe dir="d"/>
  </p:transition>
  <p:timing>
    <p:tnLst>
      <p:par>
        <p:cTn id="130" dur="indefinite" restart="never" nodeType="tmRoot">
          <p:childTnLst>
            <p:seq>
              <p:cTn id="13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5715000" y="6305400"/>
            <a:ext cx="289548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Relational Algebra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8613720" y="6305400"/>
            <a:ext cx="45720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fld id="{4147B961-380D-4BF1-BF43-53F0055DBA73}" type="slidenum"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69" name="Table 3"/>
          <p:cNvGraphicFramePr/>
          <p:nvPr/>
        </p:nvGraphicFramePr>
        <p:xfrm>
          <a:off x="1523880" y="1397160"/>
          <a:ext cx="6095880" cy="2123640"/>
        </p:xfrm>
        <a:graphic>
          <a:graphicData uri="http://schemas.openxmlformats.org/drawingml/2006/table">
            <a:tbl>
              <a:tblPr/>
              <a:tblGrid>
                <a:gridCol w="1524240"/>
                <a:gridCol w="1523880"/>
                <a:gridCol w="1523880"/>
                <a:gridCol w="1524240"/>
              </a:tblGrid>
              <a:tr h="6426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EMPID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DEPTNAME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MANAGER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891a7"/>
                    </a:solidFill>
                  </a:tcPr>
                </a:tc>
              </a:tr>
              <a:tr h="3708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HARRY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3415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FINANCE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GEORGE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ce1"/>
                    </a:solidFill>
                  </a:tcPr>
                </a:tc>
              </a:tr>
              <a:tr h="36936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SALLY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2241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SALES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HARRIET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ef1"/>
                    </a:solidFill>
                  </a:tcPr>
                </a:tc>
              </a:tr>
              <a:tr h="3708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GEORGE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3401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FINANCE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GEORGE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ce1"/>
                    </a:solidFill>
                  </a:tcPr>
                </a:tc>
              </a:tr>
              <a:tr h="37044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HARRIET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2202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SALES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HARRIET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ef1"/>
                    </a:solidFill>
                  </a:tcPr>
                </a:tc>
              </a:tr>
            </a:tbl>
          </a:graphicData>
        </a:graphic>
      </p:graphicFrame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457200" y="53352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b"/>
          <a:p>
            <a:pPr/>
            <a:r>
              <a:rPr b="0" lang="en-GB" sz="36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Natural Join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380880" y="1752480"/>
            <a:ext cx="8382240" cy="396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468000" indent="-468000">
              <a:buClr>
                <a:srgbClr val="660000"/>
              </a:buClr>
              <a:buFont typeface="Wingdings" charset="2"/>
              <a:buChar char="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     S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  <a:buClr>
                <a:srgbClr val="999966"/>
              </a:buClr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An Equijoin of the two relations R and S over all common attributes </a:t>
            </a:r>
            <a:r>
              <a:rPr b="0" i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x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. One occurrence of each common attribute is eliminated from the result.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  <a:buClr>
                <a:srgbClr val="999966"/>
              </a:buClr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  <a:buClr>
                <a:srgbClr val="999966"/>
              </a:buClr>
              <a:buFont typeface="Wingdings" charset="2"/>
              <a:buChar char="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The degree  of a natural join is the sum of the degrees of the relations R and S less the number of attributes in x.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67816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8CCE1C7F-0381-4DAD-A9D4-F8531CB3C4AA}" type="slidenum"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Line 4"/>
          <p:cNvSpPr/>
          <p:nvPr/>
        </p:nvSpPr>
        <p:spPr>
          <a:xfrm>
            <a:off x="1219320" y="1890720"/>
            <a:ext cx="1080" cy="2394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Line 5"/>
          <p:cNvSpPr/>
          <p:nvPr/>
        </p:nvSpPr>
        <p:spPr>
          <a:xfrm>
            <a:off x="1520640" y="1890720"/>
            <a:ext cx="1440" cy="2394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Line 6"/>
          <p:cNvSpPr/>
          <p:nvPr/>
        </p:nvSpPr>
        <p:spPr>
          <a:xfrm flipV="1">
            <a:off x="1219320" y="1889280"/>
            <a:ext cx="301320" cy="2426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Line 7"/>
          <p:cNvSpPr/>
          <p:nvPr/>
        </p:nvSpPr>
        <p:spPr>
          <a:xfrm>
            <a:off x="1219320" y="1890720"/>
            <a:ext cx="301320" cy="2394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8"/>
          <p:cNvSpPr/>
          <p:nvPr/>
        </p:nvSpPr>
        <p:spPr>
          <a:xfrm>
            <a:off x="5715000" y="6305400"/>
            <a:ext cx="289548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Relational Algebra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9"/>
          <p:cNvSpPr/>
          <p:nvPr/>
        </p:nvSpPr>
        <p:spPr>
          <a:xfrm>
            <a:off x="8613720" y="6305400"/>
            <a:ext cx="45720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fld id="{4D8FAAE6-323E-436B-9F50-2172AE20E835}" type="slidenum"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wipe dir="d"/>
  </p:transition>
  <p:timing>
    <p:tnLst>
      <p:par>
        <p:cTn id="132" dur="indefinite" restart="never" nodeType="tmRoot">
          <p:childTnLst>
            <p:seq>
              <p:cTn id="13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1434960" y="274320"/>
            <a:ext cx="749952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57200" y="1752480"/>
            <a:ext cx="14479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VIEWING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457200" y="4205160"/>
            <a:ext cx="13716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2" name="Picture 169" descr=""/>
          <p:cNvPicPr/>
          <p:nvPr/>
        </p:nvPicPr>
        <p:blipFill>
          <a:blip r:embed="rId1"/>
          <a:stretch/>
        </p:blipFill>
        <p:spPr>
          <a:xfrm>
            <a:off x="990720" y="4703760"/>
            <a:ext cx="5029200" cy="1697040"/>
          </a:xfrm>
          <a:prstGeom prst="rect">
            <a:avLst/>
          </a:prstGeom>
          <a:ln>
            <a:noFill/>
          </a:ln>
        </p:spPr>
      </p:pic>
      <p:pic>
        <p:nvPicPr>
          <p:cNvPr id="283" name="Picture 327" descr=""/>
          <p:cNvPicPr/>
          <p:nvPr/>
        </p:nvPicPr>
        <p:blipFill>
          <a:blip r:embed="rId2"/>
          <a:stretch/>
        </p:blipFill>
        <p:spPr>
          <a:xfrm>
            <a:off x="1752480" y="1828800"/>
            <a:ext cx="5791320" cy="2351160"/>
          </a:xfrm>
          <a:prstGeom prst="rect">
            <a:avLst/>
          </a:prstGeom>
          <a:ln>
            <a:noFill/>
          </a:ln>
        </p:spPr>
      </p:pic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57200" y="53352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b"/>
          <a:p>
            <a:pPr/>
            <a:r>
              <a:rPr b="0" lang="en-GB" sz="36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- Natural Join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457200" y="1752480"/>
            <a:ext cx="8229600" cy="449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468000" indent="-468000">
              <a:lnSpc>
                <a:spcPct val="110000"/>
              </a:lnSpc>
              <a:buClr>
                <a:srgbClr val="660000"/>
              </a:buClr>
              <a:buFont typeface="Wingdings" charset="2"/>
              <a:buChar char="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 the names and comments of all clients who have viewed a property for rent.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(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</a:t>
            </a:r>
            <a:r>
              <a:rPr b="0" lang="en-GB" sz="2000" spc="-1" strike="noStrike" baseline="-14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clientNo,fName,lName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(Client))      </a:t>
            </a:r>
            <a:r>
              <a:rPr b="0" lang="en-GB" sz="2000" spc="-1" strike="noStrike" baseline="-14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(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</a:t>
            </a:r>
            <a:r>
              <a:rPr b="0" lang="en-GB" sz="2000" spc="-1" strike="noStrike" baseline="-14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clientNo,propertyNo,comment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(Viewing))</a:t>
            </a:r>
            <a:r>
              <a:rPr b="0" lang="ar-S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67816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6DEDD882-C0A6-47A4-9F1C-E66F899A8A09}" type="slidenum"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Line 4"/>
          <p:cNvSpPr/>
          <p:nvPr/>
        </p:nvSpPr>
        <p:spPr>
          <a:xfrm>
            <a:off x="3809880" y="2806560"/>
            <a:ext cx="1080" cy="2397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Line 5"/>
          <p:cNvSpPr/>
          <p:nvPr/>
        </p:nvSpPr>
        <p:spPr>
          <a:xfrm>
            <a:off x="4111920" y="2806560"/>
            <a:ext cx="1080" cy="2397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Line 6"/>
          <p:cNvSpPr/>
          <p:nvPr/>
        </p:nvSpPr>
        <p:spPr>
          <a:xfrm flipV="1">
            <a:off x="3809880" y="2804760"/>
            <a:ext cx="302040" cy="2430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Line 7"/>
          <p:cNvSpPr/>
          <p:nvPr/>
        </p:nvSpPr>
        <p:spPr>
          <a:xfrm>
            <a:off x="3809880" y="2806560"/>
            <a:ext cx="302040" cy="2397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91" name="Picture 9" descr=""/>
          <p:cNvPicPr/>
          <p:nvPr/>
        </p:nvPicPr>
        <p:blipFill>
          <a:blip r:embed="rId1"/>
          <a:stretch/>
        </p:blipFill>
        <p:spPr>
          <a:xfrm>
            <a:off x="1295280" y="3581280"/>
            <a:ext cx="5791320" cy="2468520"/>
          </a:xfrm>
          <a:prstGeom prst="rect">
            <a:avLst/>
          </a:prstGeom>
          <a:ln>
            <a:noFill/>
          </a:ln>
        </p:spPr>
      </p:pic>
      <p:sp>
        <p:nvSpPr>
          <p:cNvPr id="292" name="CustomShape 8"/>
          <p:cNvSpPr/>
          <p:nvPr/>
        </p:nvSpPr>
        <p:spPr>
          <a:xfrm>
            <a:off x="5715000" y="6305400"/>
            <a:ext cx="289548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Relational Algebra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9"/>
          <p:cNvSpPr/>
          <p:nvPr/>
        </p:nvSpPr>
        <p:spPr>
          <a:xfrm>
            <a:off x="8613720" y="6305400"/>
            <a:ext cx="45720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fld id="{C49F23B2-A481-4D2D-A275-91E7D9696DCB}" type="slidenum"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wipe dir="d"/>
  </p:transition>
  <p:timing>
    <p:tnLst>
      <p:par>
        <p:cTn id="134" dur="indefinite" restart="never" nodeType="tmRoot">
          <p:childTnLst>
            <p:seq>
              <p:cTn id="135" dur="indefinite" nodeType="mainSeq">
                <p:childTnLst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40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990720" y="685800"/>
            <a:ext cx="7696080" cy="106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b"/>
          <a:p>
            <a:pPr/>
            <a:r>
              <a:rPr b="0" lang="en-GB" sz="36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Outer join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990720" y="1828800"/>
            <a:ext cx="7772400" cy="457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468000" indent="-468000">
              <a:lnSpc>
                <a:spcPct val="90000"/>
              </a:lnSpc>
              <a:buClr>
                <a:srgbClr val="660000"/>
              </a:buClr>
              <a:buFont typeface="Wingdings" charset="2"/>
              <a:buChar char="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display rows in the result that do not have matching values in the join column, use Outer join.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8000" indent="-468000">
              <a:lnSpc>
                <a:spcPct val="90000"/>
              </a:lnSpc>
              <a:buClr>
                <a:srgbClr val="660000"/>
              </a:buClr>
              <a:buFont typeface="Wingdings" charset="2"/>
              <a:buChar char="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8000" indent="-468000">
              <a:lnSpc>
                <a:spcPct val="90000"/>
              </a:lnSpc>
              <a:buClr>
                <a:srgbClr val="660000"/>
              </a:buClr>
              <a:buFont typeface="Wingdings" charset="2"/>
              <a:buChar char="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Advantage: preservation of information (that would otherwise be lost).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8000" indent="-468000">
              <a:lnSpc>
                <a:spcPct val="90000"/>
              </a:lnSpc>
              <a:buClr>
                <a:srgbClr val="660000"/>
              </a:buClr>
              <a:buFont typeface="Wingdings" charset="2"/>
              <a:buChar char="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8000" indent="-468000">
              <a:lnSpc>
                <a:spcPct val="90000"/>
              </a:lnSpc>
              <a:buClr>
                <a:srgbClr val="660000"/>
              </a:buClr>
              <a:buFont typeface="Wingdings" charset="2"/>
              <a:buChar char="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are basically three types of outer join operations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25200" indent="-468000">
              <a:lnSpc>
                <a:spcPct val="90000"/>
              </a:lnSpc>
              <a:buClr>
                <a:srgbClr val="660000"/>
              </a:buClr>
              <a:buFont typeface="Wingdings" charset="2"/>
              <a:buChar char="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Left (natural) Outer join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25200" indent="-468000">
              <a:lnSpc>
                <a:spcPct val="90000"/>
              </a:lnSpc>
              <a:buClr>
                <a:srgbClr val="660000"/>
              </a:buClr>
              <a:buFont typeface="Wingdings" charset="2"/>
              <a:buChar char="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Right Outer join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25200" indent="-468000">
              <a:lnSpc>
                <a:spcPct val="90000"/>
              </a:lnSpc>
              <a:buClr>
                <a:srgbClr val="660000"/>
              </a:buClr>
              <a:buFont typeface="Wingdings" charset="2"/>
              <a:buChar char="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Full Outer join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8000" indent="-468000">
              <a:lnSpc>
                <a:spcPct val="9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67816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31039FCA-216A-4602-99F7-D0EFBB755D52}" type="slidenum"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5715000" y="6305400"/>
            <a:ext cx="289548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Relational Algebra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5"/>
          <p:cNvSpPr/>
          <p:nvPr/>
        </p:nvSpPr>
        <p:spPr>
          <a:xfrm>
            <a:off x="8613720" y="6305400"/>
            <a:ext cx="45720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fld id="{6871A9D8-0EEF-4D85-8A0D-99CF774942B0}" type="slidenum"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wipe dir="d"/>
  </p:transition>
  <p:timing>
    <p:tnLst>
      <p:par>
        <p:cTn id="141" dur="indefinite" restart="never" nodeType="tmRoot">
          <p:childTnLst>
            <p:seq>
              <p:cTn id="1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1066680" y="609480"/>
            <a:ext cx="7391520" cy="91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57231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Outer Join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990720" y="1676160"/>
            <a:ext cx="7772400" cy="5181480"/>
          </a:xfrm>
          <a:prstGeom prst="rect">
            <a:avLst/>
          </a:prstGeom>
          <a:noFill/>
          <a:ln>
            <a:noFill/>
          </a:ln>
        </p:spPr>
        <p:txBody>
          <a:bodyPr tIns="0"/>
          <a:p>
            <a:pPr marL="26640"/>
            <a:r>
              <a:rPr b="0" lang="en-US" sz="2600" spc="-1" strike="noStrike">
                <a:solidFill>
                  <a:srgbClr val="320e0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display rows in the result that do not have matching values in the join column, use Outer join.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40"/>
            <a:r>
              <a:rPr b="0" lang="en-US" sz="2600" spc="-1" strike="noStrike">
                <a:solidFill>
                  <a:srgbClr val="320e0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40"/>
            <a:r>
              <a:rPr b="1" lang="en-US" sz="2600" spc="-1" strike="noStrike">
                <a:solidFill>
                  <a:srgbClr val="320e0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(Left ) Outer join </a:t>
            </a:r>
            <a:r>
              <a:rPr b="0" lang="en-US" sz="2600" spc="-1" strike="noStrike">
                <a:solidFill>
                  <a:srgbClr val="320e0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the join in which tuples from R that do not have matching values in common columns with S are also included in result relation.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40"/>
            <a:r>
              <a:rPr b="0" lang="en-US" sz="2600" spc="-1" strike="noStrike">
                <a:solidFill>
                  <a:srgbClr val="320e0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lang="en-US" sz="2600" spc="-1" strike="noStrike">
                <a:solidFill>
                  <a:srgbClr val="320e0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              S</a:t>
            </a:r>
            <a:r>
              <a:rPr b="0" lang="en-US" sz="2600" spc="-1" strike="noStrike">
                <a:solidFill>
                  <a:srgbClr val="320e0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600" spc="-1" strike="noStrike">
                <a:solidFill>
                  <a:srgbClr val="320e0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600" spc="-1" strike="noStrike">
                <a:solidFill>
                  <a:srgbClr val="320e0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600" spc="-1" strike="noStrike">
                <a:solidFill>
                  <a:srgbClr val="320e0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320e0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Resultant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40"/>
            <a:r>
              <a:rPr b="0" lang="en-US" sz="2600" spc="-1" strike="noStrike">
                <a:solidFill>
                  <a:srgbClr val="320e0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640"/>
            <a:r>
              <a:rPr b="0" lang="en-US" sz="2600" spc="-1" strike="noStrike">
                <a:solidFill>
                  <a:srgbClr val="320e0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01" name="Table 3"/>
          <p:cNvGraphicFramePr/>
          <p:nvPr/>
        </p:nvGraphicFramePr>
        <p:xfrm>
          <a:off x="1219320" y="5029200"/>
          <a:ext cx="1066320" cy="1172880"/>
        </p:xfrm>
        <a:graphic>
          <a:graphicData uri="http://schemas.openxmlformats.org/drawingml/2006/table">
            <a:tbl>
              <a:tblPr/>
              <a:tblGrid>
                <a:gridCol w="533160"/>
                <a:gridCol w="533520"/>
              </a:tblGrid>
              <a:tr h="3906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891a7"/>
                    </a:solidFill>
                  </a:tcPr>
                </a:tc>
              </a:tr>
              <a:tr h="39204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ce1"/>
                    </a:solidFill>
                  </a:tcPr>
                </a:tc>
              </a:tr>
              <a:tr h="3906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e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2" name="Table 4"/>
          <p:cNvGraphicFramePr/>
          <p:nvPr/>
        </p:nvGraphicFramePr>
        <p:xfrm>
          <a:off x="2971800" y="5105520"/>
          <a:ext cx="990360" cy="1463040"/>
        </p:xfrm>
        <a:graphic>
          <a:graphicData uri="http://schemas.openxmlformats.org/drawingml/2006/table">
            <a:tbl>
              <a:tblPr/>
              <a:tblGrid>
                <a:gridCol w="495360"/>
                <a:gridCol w="495360"/>
              </a:tblGrid>
              <a:tr h="3661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891a7"/>
                    </a:solidFill>
                  </a:tcPr>
                </a:tc>
              </a:tr>
              <a:tr h="3661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ce1"/>
                    </a:solidFill>
                  </a:tcPr>
                </a:tc>
              </a:tr>
              <a:tr h="3661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ef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ef1"/>
                    </a:solidFill>
                  </a:tcPr>
                </a:tc>
              </a:tr>
              <a:tr h="36504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ce1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z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c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3" name="Table 5"/>
          <p:cNvGraphicFramePr/>
          <p:nvPr/>
        </p:nvGraphicFramePr>
        <p:xfrm>
          <a:off x="6324480" y="4903920"/>
          <a:ext cx="2087640" cy="1752480"/>
        </p:xfrm>
        <a:graphic>
          <a:graphicData uri="http://schemas.openxmlformats.org/drawingml/2006/table">
            <a:tbl>
              <a:tblPr/>
              <a:tblGrid>
                <a:gridCol w="696240"/>
                <a:gridCol w="695520"/>
                <a:gridCol w="696240"/>
              </a:tblGrid>
              <a:tr h="37008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75a8d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75a8d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75a8d"/>
                    </a:solidFill>
                  </a:tcPr>
                </a:tc>
              </a:tr>
              <a:tr h="37008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T w="12240">
                      <a:solidFill>
                        <a:srgbClr val="000000"/>
                      </a:solidFill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T w="12240">
                      <a:solidFill>
                        <a:srgbClr val="000000"/>
                      </a:solidFill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T w="12240">
                      <a:solidFill>
                        <a:srgbClr val="000000"/>
                      </a:solidFill>
                    </a:lnT>
                    <a:solidFill>
                      <a:srgbClr val="e7e7e7"/>
                    </a:solidFill>
                  </a:tcPr>
                </a:tc>
              </a:tr>
              <a:tr h="37008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rgbClr val="ffffff"/>
                    </a:solidFill>
                  </a:tcPr>
                </a:tc>
              </a:tr>
              <a:tr h="6426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Null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Definitions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Data: Meaningful facts, text, graphics, images, sound, video segments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Database: An organized collection of logically related data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Information: Data processed to be useful in decision making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Metadata: Data that describes data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>
                                            <p:txEl>
                                              <p:pRg st="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>
                                            <p:txEl>
                                              <p:pRg st="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7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">
                                            <p:txEl>
                                              <p:pRg st="7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">
                                            <p:txEl>
                                              <p:pRg st="7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30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>
                                            <p:txEl>
                                              <p:pRg st="130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>
                                            <p:txEl>
                                              <p:pRg st="130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90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">
                                            <p:txEl>
                                              <p:pRg st="190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">
                                            <p:txEl>
                                              <p:pRg st="190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freeze">
                      <p:stCondLst>
                        <p:cond delay="indefinite"/>
                      </p:stCondLst>
                      <p:childTnLst>
                        <p:par>
                          <p:cTn id="28" fill="freeze">
                            <p:stCondLst>
                              <p:cond delay="0"/>
                            </p:stCondLst>
                            <p:childTnLst/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1434960" y="274320"/>
            <a:ext cx="749952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Left </a:t>
            </a:r>
            <a:r>
              <a:rPr b="0" lang="en-GB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Outer join (    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1218960" y="1447560"/>
            <a:ext cx="7715160" cy="4800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      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lnSpc>
                <a:spcPct val="9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(Left) outer join is join in which tuples from R that do not have matching values in common columns of S are also included in result relation.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lnSpc>
                <a:spcPct val="9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lnSpc>
                <a:spcPct val="9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missing values in the second relation are set to null.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lnSpc>
                <a:spcPct val="9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Returns all values from the left table , plus matched values from the right table ( or Null in case of No matching join predicate)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5715000" y="6305400"/>
            <a:ext cx="289548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Relational Algebra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8613720" y="6305400"/>
            <a:ext cx="45720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fld id="{E3935693-FFC5-441E-8CEF-B334A1EC6545}" type="slidenum"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Line 5"/>
          <p:cNvSpPr/>
          <p:nvPr/>
        </p:nvSpPr>
        <p:spPr>
          <a:xfrm>
            <a:off x="2664000" y="1603080"/>
            <a:ext cx="1080" cy="2379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Line 6"/>
          <p:cNvSpPr/>
          <p:nvPr/>
        </p:nvSpPr>
        <p:spPr>
          <a:xfrm flipV="1">
            <a:off x="2444760" y="1600200"/>
            <a:ext cx="218880" cy="2412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Line 7"/>
          <p:cNvSpPr/>
          <p:nvPr/>
        </p:nvSpPr>
        <p:spPr>
          <a:xfrm>
            <a:off x="2444760" y="1603080"/>
            <a:ext cx="218880" cy="2379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Line 8"/>
          <p:cNvSpPr/>
          <p:nvPr/>
        </p:nvSpPr>
        <p:spPr>
          <a:xfrm flipH="1">
            <a:off x="2361960" y="1604520"/>
            <a:ext cx="74520" cy="10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Line 9"/>
          <p:cNvSpPr/>
          <p:nvPr/>
        </p:nvSpPr>
        <p:spPr>
          <a:xfrm flipH="1">
            <a:off x="2362320" y="1839960"/>
            <a:ext cx="66960" cy="10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1434960" y="274320"/>
            <a:ext cx="749952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4" name="Picture 5" descr=""/>
          <p:cNvPicPr/>
          <p:nvPr/>
        </p:nvPicPr>
        <p:blipFill>
          <a:blip r:embed="rId1"/>
          <a:stretch/>
        </p:blipFill>
        <p:spPr>
          <a:xfrm>
            <a:off x="1219320" y="2286000"/>
            <a:ext cx="5562360" cy="1836720"/>
          </a:xfrm>
          <a:prstGeom prst="rect">
            <a:avLst/>
          </a:prstGeom>
          <a:ln>
            <a:noFill/>
          </a:ln>
        </p:spPr>
      </p:pic>
      <p:sp>
        <p:nvSpPr>
          <p:cNvPr id="315" name="CustomShape 2"/>
          <p:cNvSpPr/>
          <p:nvPr/>
        </p:nvSpPr>
        <p:spPr>
          <a:xfrm>
            <a:off x="228600" y="1828800"/>
            <a:ext cx="259092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PropertyForRent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457200" y="4038480"/>
            <a:ext cx="152388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Viewing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7" name="Picture 10" descr=""/>
          <p:cNvPicPr/>
          <p:nvPr/>
        </p:nvPicPr>
        <p:blipFill>
          <a:blip r:embed="rId2"/>
          <a:stretch/>
        </p:blipFill>
        <p:spPr>
          <a:xfrm>
            <a:off x="1295280" y="4572000"/>
            <a:ext cx="5257800" cy="2135160"/>
          </a:xfrm>
          <a:prstGeom prst="rect">
            <a:avLst/>
          </a:prstGeom>
          <a:ln>
            <a:noFill/>
          </a:ln>
        </p:spPr>
      </p:pic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457200" y="53352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b"/>
          <a:p>
            <a:pPr/>
            <a:r>
              <a:rPr b="0" lang="en-GB" sz="36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- Left Outer join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609480" y="1676520"/>
            <a:ext cx="7696440" cy="441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468000" indent="-468000">
              <a:buClr>
                <a:srgbClr val="660000"/>
              </a:buClr>
              <a:buFont typeface="Wingdings" charset="2"/>
              <a:buChar char="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Produce a status report on property viewings.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60000"/>
              </a:lnSpc>
            </a:pPr>
            <a:r>
              <a:rPr b="0" i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</a:t>
            </a:r>
            <a:r>
              <a:rPr b="0" lang="en-GB" sz="2400" spc="-1" strike="noStrike" baseline="-14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propertyNo,street,city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(PropertyForRent)        Viewing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67816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8FE25540-BF36-4C4A-AFA9-A015317A664F}" type="slidenum"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Line 4"/>
          <p:cNvSpPr/>
          <p:nvPr/>
        </p:nvSpPr>
        <p:spPr>
          <a:xfrm>
            <a:off x="5864040" y="2577600"/>
            <a:ext cx="1440" cy="2383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Line 5"/>
          <p:cNvSpPr/>
          <p:nvPr/>
        </p:nvSpPr>
        <p:spPr>
          <a:xfrm flipV="1">
            <a:off x="5645520" y="2576520"/>
            <a:ext cx="218160" cy="2412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Line 6"/>
          <p:cNvSpPr/>
          <p:nvPr/>
        </p:nvSpPr>
        <p:spPr>
          <a:xfrm>
            <a:off x="5645520" y="2577600"/>
            <a:ext cx="218160" cy="2383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7"/>
          <p:cNvSpPr/>
          <p:nvPr/>
        </p:nvSpPr>
        <p:spPr>
          <a:xfrm flipH="1">
            <a:off x="5562720" y="2579040"/>
            <a:ext cx="74880" cy="14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Line 8"/>
          <p:cNvSpPr/>
          <p:nvPr/>
        </p:nvSpPr>
        <p:spPr>
          <a:xfrm flipH="1">
            <a:off x="5562720" y="2814480"/>
            <a:ext cx="66960" cy="14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326" name="Picture 10" descr=""/>
          <p:cNvPicPr/>
          <p:nvPr/>
        </p:nvPicPr>
        <p:blipFill>
          <a:blip r:embed="rId1"/>
          <a:stretch/>
        </p:blipFill>
        <p:spPr>
          <a:xfrm>
            <a:off x="920880" y="2895480"/>
            <a:ext cx="7308720" cy="2935440"/>
          </a:xfrm>
          <a:prstGeom prst="rect">
            <a:avLst/>
          </a:prstGeom>
          <a:ln>
            <a:noFill/>
          </a:ln>
        </p:spPr>
      </p:pic>
      <p:sp>
        <p:nvSpPr>
          <p:cNvPr id="327" name="CustomShape 9"/>
          <p:cNvSpPr/>
          <p:nvPr/>
        </p:nvSpPr>
        <p:spPr>
          <a:xfrm>
            <a:off x="5715000" y="6305400"/>
            <a:ext cx="289548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Relational Algebra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10"/>
          <p:cNvSpPr/>
          <p:nvPr/>
        </p:nvSpPr>
        <p:spPr>
          <a:xfrm>
            <a:off x="8613720" y="6305400"/>
            <a:ext cx="45720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fld id="{E9B23D80-435C-4496-A234-8DC3CB019AFF}" type="slidenum"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wipe dir="d"/>
  </p:transition>
  <p:timing>
    <p:tnLst>
      <p:par>
        <p:cTn id="143" dur="indefinite" restart="never" nodeType="tmRoot">
          <p:childTnLst>
            <p:seq>
              <p:cTn id="144" dur="indefinite" nodeType="mainSeq">
                <p:childTnLst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49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1434960" y="274680"/>
            <a:ext cx="7499520" cy="86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Outer joins cont’d</a:t>
            </a:r>
            <a:r>
              <a:rPr b="0" lang="en-GB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685440" y="1066680"/>
            <a:ext cx="8248680" cy="5181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Right Outer Join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39720" indent="-236520"/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join keeps all the tuples in the right-hand relation in the result.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39720" indent="-236520"/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Returns all the values from the right table and matched values from the left table. ( Null in case of no matching join predicate)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Full Outer Join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39720" indent="-236520"/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Combines the result of both left and right outer join . The joined table will contain records from both tables and fill in Nulls for missing matches on either tables.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5715000" y="6305400"/>
            <a:ext cx="289548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Relational Algebra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8613720" y="6305400"/>
            <a:ext cx="45720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fld id="{88D4537A-81F7-47F7-9B9C-036725995A93}" type="slidenum"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1434960" y="274320"/>
            <a:ext cx="749952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4" name="Picture 3" descr="DS3-Figure 03-01"/>
          <p:cNvPicPr/>
          <p:nvPr/>
        </p:nvPicPr>
        <p:blipFill>
          <a:blip r:embed="rId1"/>
          <a:stretch/>
        </p:blipFill>
        <p:spPr>
          <a:xfrm>
            <a:off x="685800" y="1066680"/>
            <a:ext cx="8458200" cy="5337360"/>
          </a:xfrm>
          <a:prstGeom prst="rect">
            <a:avLst/>
          </a:prstGeom>
          <a:ln>
            <a:noFill/>
          </a:ln>
        </p:spPr>
      </p:pic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457200" y="685800"/>
            <a:ext cx="8229600" cy="99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b"/>
          <a:p>
            <a:pPr/>
            <a:r>
              <a:rPr b="0" lang="en-GB" sz="36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Division (</a:t>
            </a:r>
            <a:r>
              <a:rPr b="0" lang="en-GB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en-GB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</a:t>
            </a:r>
            <a:r>
              <a:rPr b="0" lang="en-GB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</a:t>
            </a:r>
            <a:r>
              <a:rPr b="0" lang="en-GB" sz="36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457200" y="1828800"/>
            <a:ext cx="8305920" cy="47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468000" indent="-468000">
              <a:lnSpc>
                <a:spcPct val="90000"/>
              </a:lnSpc>
              <a:buClr>
                <a:srgbClr val="660000"/>
              </a:buClr>
              <a:buFont typeface="Wingdings" charset="2"/>
              <a:buChar char="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Defines a relation over the attributes C that consists of set of tuples from R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(with attribute set A)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 match combination of </a:t>
            </a:r>
            <a:r>
              <a:rPr b="0" i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every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tuple in S 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(with attribute set B)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Note:  C is the set of attributes of R that are not attributes of S (A-B)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8000" indent="-468000">
              <a:lnSpc>
                <a:spcPct val="90000"/>
              </a:lnSpc>
              <a:buClr>
                <a:srgbClr val="660000"/>
              </a:buClr>
              <a:buFont typeface="Wingdings" charset="2"/>
              <a:buChar char=""/>
            </a:pPr>
            <a:r>
              <a:rPr b="1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67816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5A55A19A-5021-4061-9F3A-191B991610EF}" type="slidenum"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4"/>
          <p:cNvSpPr/>
          <p:nvPr/>
        </p:nvSpPr>
        <p:spPr>
          <a:xfrm>
            <a:off x="5715000" y="6305400"/>
            <a:ext cx="289548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Relational Algebra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5"/>
          <p:cNvSpPr/>
          <p:nvPr/>
        </p:nvSpPr>
        <p:spPr>
          <a:xfrm>
            <a:off x="8613720" y="6305400"/>
            <a:ext cx="45720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fld id="{969A9975-29D8-4BA8-9094-AF882B258A0D}" type="slidenum"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wipe dir="d"/>
  </p:transition>
  <p:timing>
    <p:tnLst>
      <p:par>
        <p:cTn id="150" dur="indefinite" restart="never" nodeType="tmRoot">
          <p:childTnLst>
            <p:seq>
              <p:cTn id="15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457200" y="53352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b"/>
          <a:p>
            <a:pPr/>
            <a:r>
              <a:rPr b="0" lang="en-GB" sz="36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- Division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380880" y="1676520"/>
            <a:ext cx="84582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468000" indent="-468000">
              <a:buClr>
                <a:srgbClr val="660000"/>
              </a:buClr>
              <a:buFont typeface="Wingdings" charset="2"/>
              <a:buChar char="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Identify all clients who have viewed all properties with three rooms.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20000"/>
              </a:lnSpc>
            </a:pP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(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</a:t>
            </a:r>
            <a:r>
              <a:rPr b="0" lang="en-GB" sz="2400" spc="-1" strike="noStrike" baseline="-14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clientNo,propertyNo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(Viewing))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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(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</a:t>
            </a:r>
            <a:r>
              <a:rPr b="0" lang="en-GB" sz="2400" spc="-1" strike="noStrike" baseline="-14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propertyNo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(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</a:t>
            </a:r>
            <a:r>
              <a:rPr b="0" lang="en-GB" sz="2400" spc="-1" strike="noStrike" baseline="-14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rooms = 3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(PropertyForRent)))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8000" indent="-468000"/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3"/>
          <p:cNvSpPr/>
          <p:nvPr/>
        </p:nvSpPr>
        <p:spPr>
          <a:xfrm>
            <a:off x="67816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C032871A-E89C-4157-9E43-E7953B632F95}" type="slidenum"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3" name="Picture 4" descr=""/>
          <p:cNvPicPr/>
          <p:nvPr/>
        </p:nvPicPr>
        <p:blipFill>
          <a:blip r:embed="rId1"/>
          <a:stretch/>
        </p:blipFill>
        <p:spPr>
          <a:xfrm>
            <a:off x="1066680" y="3505320"/>
            <a:ext cx="6934320" cy="2585880"/>
          </a:xfrm>
          <a:prstGeom prst="rect">
            <a:avLst/>
          </a:prstGeom>
          <a:ln>
            <a:noFill/>
          </a:ln>
        </p:spPr>
      </p:pic>
      <p:sp>
        <p:nvSpPr>
          <p:cNvPr id="344" name="CustomShape 4"/>
          <p:cNvSpPr/>
          <p:nvPr/>
        </p:nvSpPr>
        <p:spPr>
          <a:xfrm>
            <a:off x="5715000" y="6305400"/>
            <a:ext cx="289548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Relational Algebra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5"/>
          <p:cNvSpPr/>
          <p:nvPr/>
        </p:nvSpPr>
        <p:spPr>
          <a:xfrm>
            <a:off x="8613720" y="6305400"/>
            <a:ext cx="45720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fld id="{29D5ECBF-488C-44CA-8D40-FD361F41B5B4}" type="slidenum"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wipe dir="d"/>
  </p:transition>
  <p:timing>
    <p:tnLst>
      <p:par>
        <p:cTn id="152" dur="indefinite" restart="never" nodeType="tmRoot">
          <p:childTnLst>
            <p:seq>
              <p:cTn id="153" dur="indefinite" nodeType="mainSeq">
                <p:childTnLst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58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3000" y="152280"/>
            <a:ext cx="7543800" cy="83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b"/>
          <a:p>
            <a:pPr/>
            <a:r>
              <a:rPr b="0" lang="en-GB" sz="36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066680" y="1143000"/>
            <a:ext cx="7772400" cy="502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216000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Relational algebra : 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a theoretical language  with operations that work on one or more relations to define another relation without changing the original relation(s).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8000" indent="-468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Informally, relational algebra is a (high-level) procedural language; can tell the DBMS how to build a new relations from other relations in the database.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8000" indent="-468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Relational Algebra is a  basis for other Data Manipulation Languages for relational databases-illustrates  the basic operations required for any DML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8000" indent="-468000">
              <a:lnSpc>
                <a:spcPct val="9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67816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A8ABA321-1477-43C8-BF24-2388AE0B4236}" type="slidenum"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5715000" y="6305400"/>
            <a:ext cx="289548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Relational Algebra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8613720" y="6305400"/>
            <a:ext cx="45720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fld id="{4B1070E5-20F7-4BDD-881A-16A3646F8E5B}" type="slidenum"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wipe dir="d"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143000" y="987480"/>
            <a:ext cx="8183880" cy="5687640"/>
          </a:xfrm>
          <a:prstGeom prst="rect">
            <a:avLst/>
          </a:prstGeom>
          <a:ln>
            <a:noFill/>
          </a:ln>
        </p:spPr>
      </p:pic>
      <p:sp>
        <p:nvSpPr>
          <p:cNvPr id="98" name="CustomShape 1"/>
          <p:cNvSpPr/>
          <p:nvPr/>
        </p:nvSpPr>
        <p:spPr>
          <a:xfrm>
            <a:off x="593640" y="192240"/>
            <a:ext cx="250164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in Context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937760" y="2832120"/>
            <a:ext cx="3657600" cy="9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Large volume of facts, difficult to interpret or make decisions based 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304920" y="2057400"/>
            <a:ext cx="8839080" cy="4709160"/>
          </a:xfrm>
          <a:prstGeom prst="rect">
            <a:avLst/>
          </a:prstGeom>
          <a:ln>
            <a:noFill/>
          </a:ln>
        </p:spPr>
      </p:pic>
      <p:sp>
        <p:nvSpPr>
          <p:cNvPr id="101" name="CustomShape 1"/>
          <p:cNvSpPr/>
          <p:nvPr/>
        </p:nvSpPr>
        <p:spPr>
          <a:xfrm>
            <a:off x="669960" y="496800"/>
            <a:ext cx="278964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Summarized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219320" y="1066680"/>
            <a:ext cx="6553080" cy="119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Useful information that managers can use for decision making and interpretation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66680" y="533520"/>
            <a:ext cx="762012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b"/>
          <a:p>
            <a:pPr/>
            <a:r>
              <a:rPr b="0" lang="en-GB" sz="3600" spc="-1" strike="noStrike">
                <a:solidFill>
                  <a:srgbClr val="42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Relational Algebra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066680" y="1752480"/>
            <a:ext cx="8077320" cy="487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468000" indent="-468000">
              <a:lnSpc>
                <a:spcPct val="9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 basic operations in relational algebra: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8000" indent="-468000">
              <a:lnSpc>
                <a:spcPct val="9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Selection, Projection, Cartesian product, Union,  and Set Difference.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06120" indent="-43632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These perform most of the data retrieval operations needed.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8000" indent="-468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Also have Join, Intersection, and Division operations, which can be expressed in terms of 5 basic operations.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67816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fld id="{40C4D102-9F93-41F8-A696-87084A531331}" type="slidenum"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5715000" y="6305400"/>
            <a:ext cx="289548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Relational Algebra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8613720" y="6305400"/>
            <a:ext cx="45720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fld id="{40BFDB99-696D-4EF3-BA03-837486927912}" type="slidenum">
              <a:rPr b="0" lang="en-GB" sz="1200" spc="-1" strike="noStrike">
                <a:solidFill>
                  <a:srgbClr val="b5a7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wipe dir="d"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85800" y="228600"/>
            <a:ext cx="7772400" cy="9144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lIns="90000" rIns="90000" tIns="46800" bIns="4680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Anatomy of a Relation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9" name="Table 2"/>
          <p:cNvGraphicFramePr/>
          <p:nvPr/>
        </p:nvGraphicFramePr>
        <p:xfrm>
          <a:off x="838080" y="1371600"/>
          <a:ext cx="7543440" cy="910800"/>
        </p:xfrm>
        <a:graphic>
          <a:graphicData uri="http://schemas.openxmlformats.org/drawingml/2006/table">
            <a:tbl>
              <a:tblPr/>
              <a:tblGrid>
                <a:gridCol w="2514600"/>
                <a:gridCol w="2514600"/>
                <a:gridCol w="2514600"/>
              </a:tblGrid>
              <a:tr h="45576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GB" sz="2400" spc="-1" strike="noStrike">
                          <a:solidFill>
                            <a:srgbClr val="3333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StudentId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2400" spc="-1" strike="noStrike">
                          <a:solidFill>
                            <a:srgbClr val="3333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GB" sz="2400" spc="-1" strike="noStrike">
                          <a:solidFill>
                            <a:srgbClr val="3333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CourseId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540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24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24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24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0" name="Line 3"/>
          <p:cNvSpPr/>
          <p:nvPr/>
        </p:nvSpPr>
        <p:spPr>
          <a:xfrm flipV="1">
            <a:off x="1219320" y="1752480"/>
            <a:ext cx="304560" cy="99072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4"/>
          <p:cNvSpPr/>
          <p:nvPr/>
        </p:nvSpPr>
        <p:spPr>
          <a:xfrm>
            <a:off x="746280" y="2757600"/>
            <a:ext cx="20228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attribute 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Line 5"/>
          <p:cNvSpPr/>
          <p:nvPr/>
        </p:nvSpPr>
        <p:spPr>
          <a:xfrm flipH="1" flipV="1">
            <a:off x="2209320" y="2133720"/>
            <a:ext cx="685800" cy="76176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6"/>
          <p:cNvSpPr/>
          <p:nvPr/>
        </p:nvSpPr>
        <p:spPr>
          <a:xfrm>
            <a:off x="2879640" y="2757600"/>
            <a:ext cx="212328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attribute values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Line 7"/>
          <p:cNvSpPr/>
          <p:nvPr/>
        </p:nvSpPr>
        <p:spPr>
          <a:xfrm flipH="1">
            <a:off x="8381520" y="2057400"/>
            <a:ext cx="228600" cy="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Line 8"/>
          <p:cNvSpPr/>
          <p:nvPr/>
        </p:nvSpPr>
        <p:spPr>
          <a:xfrm flipH="1">
            <a:off x="8381520" y="2057400"/>
            <a:ext cx="228600" cy="10666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9"/>
          <p:cNvSpPr/>
          <p:nvPr/>
        </p:nvSpPr>
        <p:spPr>
          <a:xfrm>
            <a:off x="6400800" y="2819520"/>
            <a:ext cx="2209680" cy="405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-tuple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or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tuple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a 3-tuple.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tuples constitute the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body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the relation.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number of tuples in the body is the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cardinality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of the relation.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Line 10"/>
          <p:cNvSpPr/>
          <p:nvPr/>
        </p:nvSpPr>
        <p:spPr>
          <a:xfrm>
            <a:off x="457200" y="1600200"/>
            <a:ext cx="380880" cy="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Line 11"/>
          <p:cNvSpPr/>
          <p:nvPr/>
        </p:nvSpPr>
        <p:spPr>
          <a:xfrm>
            <a:off x="457200" y="1600200"/>
            <a:ext cx="0" cy="28954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2"/>
          <p:cNvSpPr/>
          <p:nvPr/>
        </p:nvSpPr>
        <p:spPr>
          <a:xfrm>
            <a:off x="533520" y="4343400"/>
            <a:ext cx="4740120" cy="131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Heading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(a set of attributes)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degree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of this heading is 3,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which is also the degree of the relation.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13"/>
          <p:cNvSpPr/>
          <p:nvPr/>
        </p:nvSpPr>
        <p:spPr>
          <a:xfrm>
            <a:off x="5791320" y="2576520"/>
            <a:ext cx="2971800" cy="473868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4"/>
          <p:cNvSpPr/>
          <p:nvPr/>
        </p:nvSpPr>
        <p:spPr>
          <a:xfrm>
            <a:off x="320760" y="3821040"/>
            <a:ext cx="4495680" cy="230544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Line 15"/>
          <p:cNvSpPr/>
          <p:nvPr/>
        </p:nvSpPr>
        <p:spPr>
          <a:xfrm flipV="1">
            <a:off x="4267080" y="2133360"/>
            <a:ext cx="304920" cy="68580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6"/>
          <p:cNvSpPr/>
          <p:nvPr/>
        </p:nvSpPr>
        <p:spPr>
          <a:xfrm>
            <a:off x="2819520" y="2743200"/>
            <a:ext cx="1828800" cy="73152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Line 17"/>
          <p:cNvSpPr/>
          <p:nvPr/>
        </p:nvSpPr>
        <p:spPr>
          <a:xfrm flipV="1">
            <a:off x="4648320" y="2133720"/>
            <a:ext cx="2286000" cy="83808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8"/>
          <p:cNvSpPr/>
          <p:nvPr/>
        </p:nvSpPr>
        <p:spPr>
          <a:xfrm>
            <a:off x="457200" y="2743200"/>
            <a:ext cx="2311920" cy="45720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2015-09-17T08:46:48Z</dcterms:created>
  <dc:creator/>
  <dc:description/>
  <dc:language>en-US</dc:language>
  <cp:lastModifiedBy/>
  <dcterms:modified xsi:type="dcterms:W3CDTF">2016-10-01T13:31:45Z</dcterms:modified>
  <cp:revision>3</cp:revision>
  <dc:subject/>
  <dc:title/>
</cp:coreProperties>
</file>