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F7BCE46-1017-4677-801A-5898B7786AD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278600" y="10156680"/>
            <a:ext cx="327276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"/>
          <p:cNvSpPr/>
          <p:nvPr/>
        </p:nvSpPr>
        <p:spPr>
          <a:xfrm>
            <a:off x="756000" y="5077440"/>
            <a:ext cx="604764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278600" y="10156680"/>
            <a:ext cx="327276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"/>
          <p:cNvSpPr/>
          <p:nvPr/>
        </p:nvSpPr>
        <p:spPr>
          <a:xfrm>
            <a:off x="756000" y="5077440"/>
            <a:ext cx="604764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278600" y="10156680"/>
            <a:ext cx="327276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"/>
          <p:cNvSpPr/>
          <p:nvPr/>
        </p:nvSpPr>
        <p:spPr>
          <a:xfrm>
            <a:off x="756000" y="5077440"/>
            <a:ext cx="604764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278600" y="10156680"/>
            <a:ext cx="327276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"/>
          <p:cNvSpPr/>
          <p:nvPr/>
        </p:nvSpPr>
        <p:spPr>
          <a:xfrm>
            <a:off x="756000" y="5077440"/>
            <a:ext cx="604764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278240" y="10156680"/>
            <a:ext cx="327312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756000" y="5077440"/>
            <a:ext cx="604764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000" cy="1259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9072000" cy="49881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Programming Android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Getting Started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302400"/>
            <a:ext cx="90712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&lt;action&gt;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04000" y="1764000"/>
            <a:ext cx="9071280" cy="49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child of &lt;intent-filter&gt;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action we want done: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Predefined actions of the intent class of android.content ; see the api at: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http://developer.android.com/reference/android/content/Intent.html</a:t>
            </a:r>
            <a:endParaRPr b="0" lang="en-US" sz="2000" spc="-1" strike="noStrike">
              <a:latin typeface="Arial"/>
            </a:endParaRPr>
          </a:p>
          <a:p>
            <a:pPr marL="742680" indent="-28476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2400"/>
            <a:ext cx="90712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&lt;category&gt;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04000" y="1764000"/>
            <a:ext cx="9071280" cy="49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child of &lt;intent-filter&gt;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additional attributes that can be supplied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LAUNCHER – indicates that it should apper in the launcher as a top level application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see the api documentation for more on intent resolution.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302400"/>
            <a:ext cx="90712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Life Cycle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252000" y="1764000"/>
            <a:ext cx="9575280" cy="49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Each application runs in its own process.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Each activity of an app is run in the apps process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Processes are started and stopped as needed to run an apps components.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Processes may be killed to reclaim needed resources.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Killed apps may be restored to their last state when requested by the user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302400"/>
            <a:ext cx="90712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Management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0" y="1764000"/>
            <a:ext cx="9071280" cy="49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8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Most management of the life cycle is done automatically by the system via the activity stack. </a:t>
            </a:r>
            <a:endParaRPr b="0" lang="en-US" sz="3000" spc="-1" strike="noStrike">
              <a:latin typeface="Arial"/>
            </a:endParaRPr>
          </a:p>
          <a:p>
            <a:pPr marL="432000" indent="-323280">
              <a:lnSpc>
                <a:spcPct val="8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The activity class has the following method callbacks to help you manage the app:</a:t>
            </a:r>
            <a:endParaRPr b="0" lang="en-US" sz="30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onCreate()</a:t>
            </a:r>
            <a:endParaRPr b="0" lang="en-US" sz="26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onStart()</a:t>
            </a:r>
            <a:endParaRPr b="0" lang="en-US" sz="26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onResume()</a:t>
            </a:r>
            <a:endParaRPr b="0" lang="en-US" sz="26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onPause()</a:t>
            </a:r>
            <a:endParaRPr b="0" lang="en-US" sz="26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onStop()</a:t>
            </a:r>
            <a:endParaRPr b="0" lang="en-US" sz="26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onRestart()</a:t>
            </a:r>
            <a:endParaRPr b="0" lang="en-US" sz="2600" spc="-1" strike="noStrike">
              <a:latin typeface="Arial"/>
            </a:endParaRPr>
          </a:p>
          <a:p>
            <a:pPr lvl="1" marL="864000" indent="-323280">
              <a:lnSpc>
                <a:spcPct val="8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onDestroy()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3640" y="302400"/>
            <a:ext cx="9072000" cy="1259280"/>
          </a:xfrm>
          <a:prstGeom prst="rect">
            <a:avLst/>
          </a:prstGeom>
          <a:solidFill>
            <a:srgbClr val="4f81bd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Activity life-cycle.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1" name="תמונה 4" descr=""/>
          <p:cNvPicPr/>
          <p:nvPr/>
        </p:nvPicPr>
        <p:blipFill>
          <a:blip r:embed="rId1"/>
          <a:stretch/>
        </p:blipFill>
        <p:spPr>
          <a:xfrm>
            <a:off x="504000" y="1716480"/>
            <a:ext cx="4194720" cy="5560920"/>
          </a:xfrm>
          <a:prstGeom prst="rect">
            <a:avLst/>
          </a:prstGeom>
          <a:ln>
            <a:noFill/>
          </a:ln>
        </p:spPr>
      </p:pic>
      <p:sp>
        <p:nvSpPr>
          <p:cNvPr id="152" name="CustomShape 2"/>
          <p:cNvSpPr/>
          <p:nvPr/>
        </p:nvSpPr>
        <p:spPr>
          <a:xfrm>
            <a:off x="4788000" y="2351880"/>
            <a:ext cx="4871880" cy="36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5900" spc="-1" strike="noStrike">
                <a:solidFill>
                  <a:srgbClr val="000000"/>
                </a:solidFill>
                <a:latin typeface="Calibri"/>
              </a:rPr>
              <a:t>There are 6 stages in the Android Activity life cycle.</a:t>
            </a:r>
            <a:endParaRPr b="0" lang="en-US" sz="5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5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59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5900" spc="-1" strike="noStrike">
                <a:solidFill>
                  <a:srgbClr val="000000"/>
                </a:solidFill>
                <a:latin typeface="Calibri"/>
              </a:rPr>
              <a:t>These stages allow you to perform tasks in their correct time of the workflow.</a:t>
            </a:r>
            <a:endParaRPr b="0" lang="en-US" sz="5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59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23840" y="1946880"/>
            <a:ext cx="9705600" cy="332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84600" bIns="54000"/>
          <a:p>
            <a:pPr>
              <a:lnSpc>
                <a:spcPct val="89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1</a:t>
            </a:r>
            <a:r>
              <a:rPr b="1" lang="en-US" sz="2200" spc="-1" strike="noStrike">
                <a:solidFill>
                  <a:srgbClr val="b80047"/>
                </a:solidFill>
                <a:latin typeface="Courier New"/>
                <a:ea typeface="DejaVu Sans"/>
              </a:rPr>
              <a:t>  public class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HelloAndroid </a:t>
            </a:r>
            <a:r>
              <a:rPr b="1" lang="en-US" sz="2200" spc="-1" strike="noStrike">
                <a:solidFill>
                  <a:srgbClr val="b80047"/>
                </a:solidFill>
                <a:latin typeface="Courier New"/>
                <a:ea typeface="DejaVu Sans"/>
              </a:rPr>
              <a:t>extends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Activity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2   </a:t>
            </a:r>
            <a:r>
              <a:rPr b="0" lang="en-US" sz="2200" spc="-1" strike="noStrike">
                <a:solidFill>
                  <a:srgbClr val="0000ff"/>
                </a:solidFill>
                <a:latin typeface="Courier New"/>
                <a:ea typeface="DejaVu Sans"/>
              </a:rPr>
              <a:t>/** Called when the activity is first created. */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3    @Override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4    </a:t>
            </a:r>
            <a:r>
              <a:rPr b="1" lang="en-US" sz="2200" spc="-1" strike="noStrike">
                <a:solidFill>
                  <a:srgbClr val="b80047"/>
                </a:solidFill>
                <a:latin typeface="Courier New"/>
                <a:ea typeface="DejaVu Sans"/>
              </a:rPr>
              <a:t>public void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onCreate(Bundle savedInstanceState)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5   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6        </a:t>
            </a:r>
            <a:r>
              <a:rPr b="1" lang="en-US" sz="2200" spc="-1" strike="noStrike">
                <a:solidFill>
                  <a:srgbClr val="b80047"/>
                </a:solidFill>
                <a:latin typeface="Courier New"/>
                <a:ea typeface="DejaVu Sans"/>
              </a:rPr>
              <a:t>super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.onCreate(savedInstanceState);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7        setContentView(R.layout.</a:t>
            </a:r>
            <a:r>
              <a:rPr b="0" i="1" lang="en-US" sz="2200" spc="-1" strike="noStrike">
                <a:solidFill>
                  <a:srgbClr val="0000ff"/>
                </a:solidFill>
                <a:latin typeface="Courier New"/>
                <a:ea typeface="DejaVu Sans"/>
              </a:rPr>
              <a:t>main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8    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9  }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2920" y="301320"/>
            <a:ext cx="90720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HelloAndroid.java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23840" y="2234160"/>
            <a:ext cx="9934200" cy="432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81720" bIns="54000"/>
          <a:p>
            <a:pPr>
              <a:lnSpc>
                <a:spcPct val="89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1</a:t>
            </a:r>
            <a:r>
              <a:rPr b="0" lang="en-US" sz="2000" spc="-1" strike="noStrike">
                <a:solidFill>
                  <a:srgbClr val="008080"/>
                </a:solidFill>
                <a:latin typeface="Courier New"/>
                <a:ea typeface="DejaVu Sans"/>
              </a:rPr>
              <a:t>  &lt;?xml</a:t>
            </a:r>
            <a:r>
              <a:rPr b="0" lang="en-US" sz="2000" spc="-1" strike="noStrike">
                <a:solidFill>
                  <a:srgbClr val="b80047"/>
                </a:solidFill>
                <a:latin typeface="Courier New"/>
                <a:ea typeface="DejaVu Sans"/>
              </a:rPr>
              <a:t> version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i="1" lang="en-US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1.0</a:t>
            </a:r>
            <a:r>
              <a:rPr b="0" lang="en-US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lang="en-US" sz="2000" spc="-1" strike="noStrike">
                <a:solidFill>
                  <a:srgbClr val="b80047"/>
                </a:solidFill>
                <a:latin typeface="Courier New"/>
                <a:ea typeface="DejaVu Sans"/>
              </a:rPr>
              <a:t> encoding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i="1" lang="en-US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utf-8</a:t>
            </a:r>
            <a:r>
              <a:rPr b="0" lang="en-US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lang="en-US" sz="2000" spc="-1" strike="noStrike">
                <a:solidFill>
                  <a:srgbClr val="008080"/>
                </a:solidFill>
                <a:latin typeface="Courier New"/>
                <a:ea typeface="DejaVu Sans"/>
              </a:rPr>
              <a:t>?&gt;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2000" spc="-1" strike="noStrike">
                <a:solidFill>
                  <a:srgbClr val="008080"/>
                </a:solidFill>
                <a:latin typeface="Courier New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2</a:t>
            </a:r>
            <a:r>
              <a:rPr b="0" lang="en-US" sz="2000" spc="-1" strike="noStrike">
                <a:solidFill>
                  <a:srgbClr val="008080"/>
                </a:solidFill>
                <a:latin typeface="Courier New"/>
                <a:ea typeface="DejaVu Sans"/>
              </a:rPr>
              <a:t>  &lt;LinearLayout</a:t>
            </a:r>
            <a:r>
              <a:rPr b="0" lang="en-US" sz="2000" spc="-1" strike="noStrike">
                <a:solidFill>
                  <a:srgbClr val="b80047"/>
                </a:solidFill>
                <a:latin typeface="Courier New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2000" spc="-1" strike="noStrike">
                <a:solidFill>
                  <a:srgbClr val="b80047"/>
                </a:solidFill>
                <a:latin typeface="Courier New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3</a:t>
            </a:r>
            <a:r>
              <a:rPr b="0" lang="en-US" sz="2000" spc="-1" strike="noStrike">
                <a:solidFill>
                  <a:srgbClr val="b80047"/>
                </a:solidFill>
                <a:latin typeface="Courier New"/>
                <a:ea typeface="DejaVu Sans"/>
              </a:rPr>
              <a:t>   xmlns:android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i="1" lang="en-US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http://schemas.android.com/apk/res/android</a:t>
            </a:r>
            <a:r>
              <a:rPr b="0" lang="en-US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2000" spc="-1" strike="noStrike">
                <a:solidFill>
                  <a:srgbClr val="b80047"/>
                </a:solidFill>
                <a:latin typeface="Courier New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4</a:t>
            </a:r>
            <a:r>
              <a:rPr b="0" lang="en-US" sz="2000" spc="-1" strike="noStrike">
                <a:solidFill>
                  <a:srgbClr val="b80047"/>
                </a:solidFill>
                <a:latin typeface="Courier New"/>
                <a:ea typeface="DejaVu Sans"/>
              </a:rPr>
              <a:t>    android:orientation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i="1" lang="en-US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vertical</a:t>
            </a:r>
            <a:r>
              <a:rPr b="0" lang="en-US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2000" spc="-1" strike="noStrike">
                <a:solidFill>
                  <a:srgbClr val="b80047"/>
                </a:solidFill>
                <a:latin typeface="Courier New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5</a:t>
            </a:r>
            <a:r>
              <a:rPr b="0" lang="en-US" sz="2000" spc="-1" strike="noStrike">
                <a:solidFill>
                  <a:srgbClr val="b80047"/>
                </a:solidFill>
                <a:latin typeface="Courier New"/>
                <a:ea typeface="DejaVu Sans"/>
              </a:rPr>
              <a:t>    android:layout_width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i="1" lang="en-US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fill_parent</a:t>
            </a:r>
            <a:r>
              <a:rPr b="0" lang="en-US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2000" spc="-1" strike="noStrike">
                <a:solidFill>
                  <a:srgbClr val="b80047"/>
                </a:solidFill>
                <a:latin typeface="Courier New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6</a:t>
            </a:r>
            <a:r>
              <a:rPr b="0" lang="en-US" sz="2000" spc="-1" strike="noStrike">
                <a:solidFill>
                  <a:srgbClr val="b80047"/>
                </a:solidFill>
                <a:latin typeface="Courier New"/>
                <a:ea typeface="DejaVu Sans"/>
              </a:rPr>
              <a:t>    android:layout_height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i="1" lang="en-US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fill_parent</a:t>
            </a:r>
            <a:r>
              <a:rPr b="0" lang="en-US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2000" spc="-1" strike="noStrike">
                <a:solidFill>
                  <a:srgbClr val="008080"/>
                </a:solidFill>
                <a:latin typeface="Courier New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7</a:t>
            </a:r>
            <a:r>
              <a:rPr b="0" lang="en-US" sz="2000" spc="-1" strike="noStrike">
                <a:solidFill>
                  <a:srgbClr val="008080"/>
                </a:solidFill>
                <a:latin typeface="Courier New"/>
                <a:ea typeface="DejaVu Sans"/>
              </a:rPr>
              <a:t>  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2000" spc="-1" strike="noStrike">
                <a:solidFill>
                  <a:srgbClr val="008080"/>
                </a:solidFill>
                <a:latin typeface="Courier New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8</a:t>
            </a:r>
            <a:r>
              <a:rPr b="0" lang="en-US" sz="2000" spc="-1" strike="noStrike">
                <a:solidFill>
                  <a:srgbClr val="008080"/>
                </a:solidFill>
                <a:latin typeface="Courier New"/>
                <a:ea typeface="DejaVu Sans"/>
              </a:rPr>
              <a:t>    &lt;TextView </a:t>
            </a:r>
            <a:r>
              <a:rPr b="0" lang="en-US" sz="2000" spc="-1" strike="noStrike">
                <a:solidFill>
                  <a:srgbClr val="b80047"/>
                </a:solidFill>
                <a:latin typeface="Courier New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2000" spc="-1" strike="noStrike">
                <a:solidFill>
                  <a:srgbClr val="b80047"/>
                </a:solidFill>
                <a:latin typeface="Courier New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9</a:t>
            </a:r>
            <a:r>
              <a:rPr b="0" lang="en-US" sz="2000" spc="-1" strike="noStrike">
                <a:solidFill>
                  <a:srgbClr val="b80047"/>
                </a:solidFill>
                <a:latin typeface="Courier New"/>
                <a:ea typeface="DejaVu Sans"/>
              </a:rPr>
              <a:t>      android:layout_width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i="1" lang="en-US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fill_parent</a:t>
            </a:r>
            <a:r>
              <a:rPr b="0" lang="en-US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lang="en-US" sz="2000" spc="-1" strike="noStrike">
                <a:solidFill>
                  <a:srgbClr val="b80047"/>
                </a:solidFill>
                <a:latin typeface="Courier New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10</a:t>
            </a:r>
            <a:r>
              <a:rPr b="0" lang="en-US" sz="2000" spc="-1" strike="noStrike">
                <a:solidFill>
                  <a:srgbClr val="b80047"/>
                </a:solidFill>
                <a:latin typeface="Courier New"/>
                <a:ea typeface="DejaVu Sans"/>
              </a:rPr>
              <a:t>      android:layout_height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i="1" lang="en-US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wrap_content</a:t>
            </a:r>
            <a:r>
              <a:rPr b="0" lang="en-US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lang="en-US" sz="2000" spc="-1" strike="noStrike">
                <a:solidFill>
                  <a:srgbClr val="b80047"/>
                </a:solidFill>
                <a:latin typeface="Courier New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11</a:t>
            </a:r>
            <a:r>
              <a:rPr b="0" lang="en-US" sz="2000" spc="-1" strike="noStrike">
                <a:solidFill>
                  <a:srgbClr val="b80047"/>
                </a:solidFill>
                <a:latin typeface="Courier New"/>
                <a:ea typeface="DejaVu Sans"/>
              </a:rPr>
              <a:t>      android:text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i="1" lang="en-US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@string/hello </a:t>
            </a:r>
            <a:r>
              <a:rPr b="0" lang="en-US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12</a:t>
            </a:r>
            <a:r>
              <a:rPr b="0" lang="en-US" sz="2000" spc="-1" strike="noStrike">
                <a:solidFill>
                  <a:srgbClr val="008080"/>
                </a:solidFill>
                <a:latin typeface="Courier New"/>
                <a:ea typeface="DejaVu Sans"/>
              </a:rPr>
              <a:t>     /&gt;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13</a:t>
            </a:r>
            <a:r>
              <a:rPr b="0" lang="en-US" sz="2000" spc="-1" strike="noStrike">
                <a:solidFill>
                  <a:srgbClr val="008080"/>
                </a:solidFill>
                <a:latin typeface="Courier New"/>
                <a:ea typeface="DejaVu Sans"/>
              </a:rPr>
              <a:t> &lt;/LinearLayout&gt;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2920" y="301320"/>
            <a:ext cx="90720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main.xml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23840" y="2227680"/>
            <a:ext cx="9934200" cy="211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84600" bIns="54000"/>
          <a:p>
            <a:pPr>
              <a:lnSpc>
                <a:spcPct val="89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1</a:t>
            </a:r>
            <a:r>
              <a:rPr b="0" lang="en-US" sz="2200" spc="-1" strike="noStrike">
                <a:solidFill>
                  <a:srgbClr val="008080"/>
                </a:solidFill>
                <a:latin typeface="Courier New"/>
                <a:ea typeface="DejaVu Sans"/>
              </a:rPr>
              <a:t>  &lt;?xml </a:t>
            </a:r>
            <a:r>
              <a:rPr b="0" lang="en-US" sz="2200" spc="-1" strike="noStrike">
                <a:solidFill>
                  <a:srgbClr val="b80047"/>
                </a:solidFill>
                <a:latin typeface="Courier New"/>
                <a:ea typeface="DejaVu Sans"/>
              </a:rPr>
              <a:t>version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0" lang="en-US" sz="22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i="1" lang="en-US" sz="2200" spc="-1" strike="noStrike">
                <a:solidFill>
                  <a:srgbClr val="0000ff"/>
                </a:solidFill>
                <a:latin typeface="Courier New"/>
                <a:ea typeface="DejaVu Sans"/>
              </a:rPr>
              <a:t>1.0</a:t>
            </a:r>
            <a:r>
              <a:rPr b="0" lang="en-US" sz="22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lang="en-US" sz="2200" spc="-1" strike="noStrike">
                <a:solidFill>
                  <a:srgbClr val="008080"/>
                </a:solidFill>
                <a:latin typeface="Courier New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b80047"/>
                </a:solidFill>
                <a:latin typeface="Courier New"/>
                <a:ea typeface="DejaVu Sans"/>
              </a:rPr>
              <a:t>encoding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0" lang="en-US" sz="22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i="1" lang="en-US" sz="2200" spc="-1" strike="noStrike">
                <a:solidFill>
                  <a:srgbClr val="0000ff"/>
                </a:solidFill>
                <a:latin typeface="Courier New"/>
                <a:ea typeface="DejaVu Sans"/>
              </a:rPr>
              <a:t>utf-8</a:t>
            </a:r>
            <a:r>
              <a:rPr b="0" lang="en-US" sz="22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lang="en-US" sz="2200" spc="-1" strike="noStrike">
                <a:solidFill>
                  <a:srgbClr val="008080"/>
                </a:solidFill>
                <a:latin typeface="Courier New"/>
                <a:ea typeface="DejaVu Sans"/>
              </a:rPr>
              <a:t>?&gt;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2</a:t>
            </a:r>
            <a:r>
              <a:rPr b="0" lang="en-US" sz="2200" spc="-1" strike="noStrike">
                <a:solidFill>
                  <a:srgbClr val="008080"/>
                </a:solidFill>
                <a:latin typeface="Courier New"/>
                <a:ea typeface="DejaVu Sans"/>
              </a:rPr>
              <a:t>  &lt;resources&gt;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3 </a:t>
            </a:r>
            <a:r>
              <a:rPr b="0" lang="en-US" sz="2200" spc="-1" strike="noStrike">
                <a:solidFill>
                  <a:srgbClr val="008080"/>
                </a:solidFill>
                <a:latin typeface="Courier New"/>
                <a:ea typeface="DejaVu Sans"/>
              </a:rPr>
              <a:t>   &lt;string </a:t>
            </a:r>
            <a:r>
              <a:rPr b="0" lang="en-US" sz="2200" spc="-1" strike="noStrike">
                <a:solidFill>
                  <a:srgbClr val="b80047"/>
                </a:solidFill>
                <a:latin typeface="Courier New"/>
                <a:ea typeface="DejaVu Sans"/>
              </a:rPr>
              <a:t>name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0" lang="en-US" sz="22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i="1" lang="en-US" sz="2200" spc="-1" strike="noStrike">
                <a:solidFill>
                  <a:srgbClr val="0000ff"/>
                </a:solidFill>
                <a:latin typeface="Courier New"/>
                <a:ea typeface="DejaVu Sans"/>
              </a:rPr>
              <a:t>hello</a:t>
            </a:r>
            <a:r>
              <a:rPr b="0" lang="en-US" sz="22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lang="en-US" sz="2200" spc="-1" strike="noStrike">
                <a:solidFill>
                  <a:srgbClr val="008080"/>
                </a:solidFill>
                <a:latin typeface="Courier New"/>
                <a:ea typeface="DejaVu Sans"/>
              </a:rPr>
              <a:t>&gt;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Hello World, HelloAndroid!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4</a:t>
            </a:r>
            <a:r>
              <a:rPr b="0" lang="en-US" sz="2200" spc="-1" strike="noStrike">
                <a:solidFill>
                  <a:srgbClr val="008080"/>
                </a:solidFill>
                <a:latin typeface="Courier New"/>
                <a:ea typeface="DejaVu Sans"/>
              </a:rPr>
              <a:t>    &lt;/string&gt;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5</a:t>
            </a:r>
            <a:r>
              <a:rPr b="0" lang="en-US" sz="2200" spc="-1" strike="noStrike">
                <a:solidFill>
                  <a:srgbClr val="008080"/>
                </a:solidFill>
                <a:latin typeface="Courier New"/>
                <a:ea typeface="DejaVu Sans"/>
              </a:rPr>
              <a:t>    &lt;string </a:t>
            </a:r>
            <a:r>
              <a:rPr b="0" lang="en-US" sz="2200" spc="-1" strike="noStrike">
                <a:solidFill>
                  <a:srgbClr val="b80047"/>
                </a:solidFill>
                <a:latin typeface="Courier New"/>
                <a:ea typeface="DejaVu Sans"/>
              </a:rPr>
              <a:t>name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0" lang="en-US" sz="22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i="1" lang="en-US" sz="2200" spc="-1" strike="noStrike">
                <a:solidFill>
                  <a:srgbClr val="0000ff"/>
                </a:solidFill>
                <a:latin typeface="Courier New"/>
                <a:ea typeface="DejaVu Sans"/>
              </a:rPr>
              <a:t>app_name</a:t>
            </a:r>
            <a:r>
              <a:rPr b="0" lang="en-US" sz="22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lang="en-US" sz="2200" spc="-1" strike="noStrike">
                <a:solidFill>
                  <a:srgbClr val="008080"/>
                </a:solidFill>
                <a:latin typeface="Courier New"/>
                <a:ea typeface="DejaVu Sans"/>
              </a:rPr>
              <a:t>&gt;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Hello, Android</a:t>
            </a:r>
            <a:r>
              <a:rPr b="0" lang="en-US" sz="2200" spc="-1" strike="noStrike">
                <a:solidFill>
                  <a:srgbClr val="008080"/>
                </a:solidFill>
                <a:latin typeface="Courier New"/>
                <a:ea typeface="DejaVu Sans"/>
              </a:rPr>
              <a:t>&lt;/string&gt;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6  </a:t>
            </a:r>
            <a:r>
              <a:rPr b="0" lang="en-US" sz="2200" spc="-1" strike="noStrike">
                <a:solidFill>
                  <a:srgbClr val="008080"/>
                </a:solidFill>
                <a:latin typeface="Courier New"/>
                <a:ea typeface="DejaVu Sans"/>
              </a:rPr>
              <a:t>&lt;/resources&gt;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2920" y="301320"/>
            <a:ext cx="90720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strings.xml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23840" y="1507320"/>
            <a:ext cx="9934200" cy="572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78840" bIns="54000"/>
          <a:p>
            <a:pPr>
              <a:lnSpc>
                <a:spcPct val="89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 </a:t>
            </a:r>
            <a:r>
              <a:rPr b="0" lang="en-US" sz="1800" spc="-1" strike="noStrike">
                <a:solidFill>
                  <a:srgbClr val="008080"/>
                </a:solidFill>
                <a:latin typeface="Courier New"/>
                <a:ea typeface="DejaVu Sans"/>
              </a:rPr>
              <a:t>&lt;?xml </a:t>
            </a:r>
            <a:r>
              <a:rPr b="0" lang="en-US" sz="1800" spc="-1" strike="noStrike">
                <a:solidFill>
                  <a:srgbClr val="b80047"/>
                </a:solidFill>
                <a:latin typeface="Courier New"/>
                <a:ea typeface="DejaVu Sans"/>
              </a:rPr>
              <a:t>version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i="1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1.0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lang="en-US" sz="1800" spc="-1" strike="noStrike">
                <a:solidFill>
                  <a:srgbClr val="008080"/>
                </a:solid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b80047"/>
                </a:solidFill>
                <a:latin typeface="Courier New"/>
                <a:ea typeface="DejaVu Sans"/>
              </a:rPr>
              <a:t>encoding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i="1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utf-8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lang="en-US" sz="1800" spc="-1" strike="noStrike">
                <a:solidFill>
                  <a:srgbClr val="008080"/>
                </a:solidFill>
                <a:latin typeface="Courier New"/>
                <a:ea typeface="DejaVu Sans"/>
              </a:rPr>
              <a:t>?&gt;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2 </a:t>
            </a:r>
            <a:r>
              <a:rPr b="0" lang="en-US" sz="1800" spc="-1" strike="noStrike">
                <a:solidFill>
                  <a:srgbClr val="008080"/>
                </a:solidFill>
                <a:latin typeface="Courier New"/>
                <a:ea typeface="DejaVu Sans"/>
              </a:rPr>
              <a:t>&lt;manifest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3 </a:t>
            </a:r>
            <a:r>
              <a:rPr b="0" lang="en-US" sz="1800" spc="-1" strike="noStrike">
                <a:solidFill>
                  <a:srgbClr val="008080"/>
                </a:solidFill>
                <a:latin typeface="Courier New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b80047"/>
                </a:solidFill>
                <a:latin typeface="Courier New"/>
                <a:ea typeface="DejaVu Sans"/>
              </a:rPr>
              <a:t>xmlns:android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i="1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http://schemas.android.com/apk/res/android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4 </a:t>
            </a:r>
            <a:r>
              <a:rPr b="0" lang="en-US" sz="1800" spc="-1" strike="noStrike">
                <a:solidFill>
                  <a:srgbClr val="008080"/>
                </a:solidFill>
                <a:latin typeface="Courier New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b80047"/>
                </a:solidFill>
                <a:latin typeface="Courier New"/>
                <a:ea typeface="DejaVu Sans"/>
              </a:rPr>
              <a:t>package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i="1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edu.upenn.cis542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5 </a:t>
            </a:r>
            <a:r>
              <a:rPr b="0" lang="en-US" sz="1800" spc="-1" strike="noStrike">
                <a:solidFill>
                  <a:srgbClr val="008080"/>
                </a:solidFill>
                <a:latin typeface="Courier New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b80047"/>
                </a:solidFill>
                <a:latin typeface="Courier New"/>
                <a:ea typeface="DejaVu Sans"/>
              </a:rPr>
              <a:t>android:versionCode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i="1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6 </a:t>
            </a:r>
            <a:r>
              <a:rPr b="0" lang="en-US" sz="1800" spc="-1" strike="noStrike">
                <a:solidFill>
                  <a:srgbClr val="008080"/>
                </a:solidFill>
                <a:latin typeface="Courier New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b80047"/>
                </a:solidFill>
                <a:latin typeface="Courier New"/>
                <a:ea typeface="DejaVu Sans"/>
              </a:rPr>
              <a:t>android:versionName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i="1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1.0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lang="en-US" sz="1800" spc="-1" strike="noStrike">
                <a:solidFill>
                  <a:srgbClr val="008080"/>
                </a:solidFill>
                <a:latin typeface="Courier New"/>
                <a:ea typeface="DejaVu Sans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7 </a:t>
            </a:r>
            <a:r>
              <a:rPr b="0" lang="en-US" sz="1800" spc="-1" strike="noStrike">
                <a:solidFill>
                  <a:srgbClr val="008080"/>
                </a:solidFill>
                <a:latin typeface="Courier New"/>
                <a:ea typeface="DejaVu Sans"/>
              </a:rPr>
              <a:t>   &lt;application </a:t>
            </a:r>
            <a:r>
              <a:rPr b="0" lang="en-US" sz="1800" spc="-1" strike="noStrike">
                <a:solidFill>
                  <a:srgbClr val="b80047"/>
                </a:solidFill>
                <a:latin typeface="Courier New"/>
                <a:ea typeface="DejaVu Sans"/>
              </a:rPr>
              <a:t>android:icon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i="1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@drawable/icon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8 </a:t>
            </a:r>
            <a:r>
              <a:rPr b="0" lang="en-US" sz="1800" spc="-1" strike="noStrike">
                <a:solidFill>
                  <a:srgbClr val="008080"/>
                </a:solidFill>
                <a:latin typeface="Courier New"/>
                <a:ea typeface="DejaVu Sans"/>
              </a:rPr>
              <a:t>                </a:t>
            </a:r>
            <a:r>
              <a:rPr b="0" lang="en-US" sz="1800" spc="-1" strike="noStrike">
                <a:solidFill>
                  <a:srgbClr val="b80047"/>
                </a:solidFill>
                <a:latin typeface="Courier New"/>
                <a:ea typeface="DejaVu Sans"/>
              </a:rPr>
              <a:t>android:label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i="1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@string/app_name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lang="en-US" sz="1800" spc="-1" strike="noStrike">
                <a:solidFill>
                  <a:srgbClr val="008080"/>
                </a:solidFill>
                <a:latin typeface="Courier New"/>
                <a:ea typeface="DejaVu Sans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9 </a:t>
            </a:r>
            <a:r>
              <a:rPr b="0" lang="en-US" sz="1800" spc="-1" strike="noStrike">
                <a:solidFill>
                  <a:srgbClr val="008080"/>
                </a:solidFill>
                <a:latin typeface="Courier New"/>
                <a:ea typeface="DejaVu Sans"/>
              </a:rPr>
              <a:t>       &lt;activity </a:t>
            </a:r>
            <a:r>
              <a:rPr b="0" lang="en-US" sz="1800" spc="-1" strike="noStrike">
                <a:solidFill>
                  <a:srgbClr val="b80047"/>
                </a:solidFill>
                <a:latin typeface="Courier New"/>
                <a:ea typeface="DejaVu Sans"/>
              </a:rPr>
              <a:t>android:name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".</a:t>
            </a:r>
            <a:r>
              <a:rPr b="0" i="1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HelloAndroid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10 </a:t>
            </a:r>
            <a:r>
              <a:rPr b="0" lang="en-US" sz="1800" spc="-1" strike="noStrike">
                <a:solidFill>
                  <a:srgbClr val="008080"/>
                </a:solidFill>
                <a:latin typeface="Courier New"/>
                <a:ea typeface="DejaVu Sans"/>
              </a:rPr>
              <a:t>                 </a:t>
            </a:r>
            <a:r>
              <a:rPr b="0" lang="en-US" sz="1800" spc="-1" strike="noStrike">
                <a:solidFill>
                  <a:srgbClr val="b80047"/>
                </a:solidFill>
                <a:latin typeface="Courier New"/>
                <a:ea typeface="DejaVu Sans"/>
              </a:rPr>
              <a:t>android:label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i="1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@string/app_name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lang="en-US" sz="1800" spc="-1" strike="noStrike">
                <a:solidFill>
                  <a:srgbClr val="008080"/>
                </a:solidFill>
                <a:latin typeface="Courier New"/>
                <a:ea typeface="DejaVu Sans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11 </a:t>
            </a:r>
            <a:r>
              <a:rPr b="0" lang="en-US" sz="1800" spc="-1" strike="noStrike">
                <a:solidFill>
                  <a:srgbClr val="008080"/>
                </a:solidFill>
                <a:latin typeface="Courier New"/>
                <a:ea typeface="DejaVu Sans"/>
              </a:rPr>
              <a:t>          &lt;intent-filter&gt;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12 </a:t>
            </a:r>
            <a:r>
              <a:rPr b="0" lang="en-US" sz="1800" spc="-1" strike="noStrike">
                <a:solidFill>
                  <a:srgbClr val="008080"/>
                </a:solidFill>
                <a:latin typeface="Courier New"/>
                <a:ea typeface="DejaVu Sans"/>
              </a:rPr>
              <a:t>             &lt;action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13 </a:t>
            </a:r>
            <a:r>
              <a:rPr b="0" lang="en-US" sz="1800" spc="-1" strike="noStrike">
                <a:solidFill>
                  <a:srgbClr val="008080"/>
                </a:solidFill>
                <a:latin typeface="Courier New"/>
                <a:ea typeface="DejaVu Sans"/>
              </a:rPr>
              <a:t>              </a:t>
            </a:r>
            <a:r>
              <a:rPr b="0" lang="en-US" sz="1800" spc="-1" strike="noStrike">
                <a:solidFill>
                  <a:srgbClr val="b80047"/>
                </a:solidFill>
                <a:latin typeface="Courier New"/>
                <a:ea typeface="DejaVu Sans"/>
              </a:rPr>
              <a:t>android:name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i="1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android.intent.action.MAIN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lang="en-US" sz="1800" spc="-1" strike="noStrike">
                <a:solidFill>
                  <a:srgbClr val="008080"/>
                </a:solidFill>
                <a:latin typeface="Courier New"/>
                <a:ea typeface="DejaVu Sans"/>
              </a:rPr>
              <a:t> /&gt;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14 </a:t>
            </a:r>
            <a:r>
              <a:rPr b="0" lang="en-US" sz="1800" spc="-1" strike="noStrike">
                <a:solidFill>
                  <a:srgbClr val="008080"/>
                </a:solidFill>
                <a:latin typeface="Courier New"/>
                <a:ea typeface="DejaVu Sans"/>
              </a:rPr>
              <a:t>             &lt;category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15 </a:t>
            </a:r>
            <a:r>
              <a:rPr b="0" lang="en-US" sz="1800" spc="-1" strike="noStrike">
                <a:solidFill>
                  <a:srgbClr val="008080"/>
                </a:solidFill>
                <a:latin typeface="Courier New"/>
                <a:ea typeface="DejaVu Sans"/>
              </a:rPr>
              <a:t>              </a:t>
            </a:r>
            <a:r>
              <a:rPr b="0" lang="en-US" sz="1800" spc="-1" strike="noStrike">
                <a:solidFill>
                  <a:srgbClr val="b80047"/>
                </a:solidFill>
                <a:latin typeface="Courier New"/>
                <a:ea typeface="DejaVu Sans"/>
              </a:rPr>
              <a:t>android:name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i="1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android.intent.category.LAUNCHER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"</a:t>
            </a:r>
            <a:r>
              <a:rPr b="0" lang="en-US" sz="1800" spc="-1" strike="noStrike">
                <a:solidFill>
                  <a:srgbClr val="008080"/>
                </a:solidFill>
                <a:latin typeface="Courier New"/>
                <a:ea typeface="DejaVu Sans"/>
              </a:rPr>
              <a:t>/&gt;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16 </a:t>
            </a:r>
            <a:r>
              <a:rPr b="0" lang="en-US" sz="1800" spc="-1" strike="noStrike">
                <a:solidFill>
                  <a:srgbClr val="008080"/>
                </a:solidFill>
                <a:latin typeface="Courier New"/>
                <a:ea typeface="DejaVu Sans"/>
              </a:rPr>
              <a:t>          &lt;/intent-filter&gt;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17 </a:t>
            </a:r>
            <a:r>
              <a:rPr b="0" lang="en-US" sz="1800" spc="-1" strike="noStrike">
                <a:solidFill>
                  <a:srgbClr val="008080"/>
                </a:solidFill>
                <a:latin typeface="Courier New"/>
                <a:ea typeface="DejaVu Sans"/>
              </a:rPr>
              <a:t>       &lt;/activity&gt;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18 </a:t>
            </a:r>
            <a:r>
              <a:rPr b="0" lang="en-US" sz="1800" spc="-1" strike="noStrike">
                <a:solidFill>
                  <a:srgbClr val="008080"/>
                </a:solidFill>
                <a:latin typeface="Courier New"/>
                <a:ea typeface="DejaVu Sans"/>
              </a:rPr>
              <a:t>   &lt;/application&gt;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9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19 </a:t>
            </a:r>
            <a:r>
              <a:rPr b="0" lang="en-US" sz="1800" spc="-1" strike="noStrike">
                <a:solidFill>
                  <a:srgbClr val="008080"/>
                </a:solidFill>
                <a:latin typeface="Courier New"/>
                <a:ea typeface="DejaVu Sans"/>
              </a:rPr>
              <a:t>&lt;/manifest&gt;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2920" y="301320"/>
            <a:ext cx="90720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AndroidManifest.xml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1763640"/>
            <a:ext cx="9072000" cy="49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Consists of xml.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Describe the static layout of a screen.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few types available: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LinearLayout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– children are lined up automatically.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RelativeLayout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- children order needs to be defined.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ListView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– children are items of a list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Etc.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3640" y="302400"/>
            <a:ext cx="9072000" cy="1259280"/>
          </a:xfrm>
          <a:prstGeom prst="rect">
            <a:avLst/>
          </a:prstGeom>
          <a:solidFill>
            <a:srgbClr val="4f81bd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Activity – Layout.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" descr=""/>
          <p:cNvPicPr/>
          <p:nvPr/>
        </p:nvPicPr>
        <p:blipFill>
          <a:blip r:embed="rId1"/>
          <a:stretch/>
        </p:blipFill>
        <p:spPr>
          <a:xfrm>
            <a:off x="2412000" y="39240"/>
            <a:ext cx="4215600" cy="753624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7543080" y="228240"/>
            <a:ext cx="1371240" cy="913320"/>
          </a:xfrm>
          <a:custGeom>
            <a:avLst/>
            <a:gdLst/>
            <a:ahLst/>
            <a:rect l="l" t="t" r="r" b="b"/>
            <a:pathLst>
              <a:path w="8619" h="2854">
                <a:moveTo>
                  <a:pt x="5439" y="0"/>
                </a:moveTo>
                <a:cubicBezTo>
                  <a:pt x="5122" y="0"/>
                  <a:pt x="4806" y="211"/>
                  <a:pt x="4806" y="422"/>
                </a:cubicBezTo>
                <a:lnTo>
                  <a:pt x="4806" y="738"/>
                </a:lnTo>
                <a:lnTo>
                  <a:pt x="4806" y="1054"/>
                </a:lnTo>
                <a:lnTo>
                  <a:pt x="4806" y="1485"/>
                </a:lnTo>
                <a:lnTo>
                  <a:pt x="0" y="2853"/>
                </a:lnTo>
                <a:lnTo>
                  <a:pt x="4806" y="2117"/>
                </a:lnTo>
                <a:cubicBezTo>
                  <a:pt x="4806" y="2328"/>
                  <a:pt x="5122" y="2540"/>
                  <a:pt x="5439" y="2540"/>
                </a:cubicBezTo>
                <a:lnTo>
                  <a:pt x="5914" y="2540"/>
                </a:lnTo>
                <a:lnTo>
                  <a:pt x="6389" y="2540"/>
                </a:lnTo>
                <a:lnTo>
                  <a:pt x="7034" y="2540"/>
                </a:lnTo>
                <a:lnTo>
                  <a:pt x="7509" y="2540"/>
                </a:lnTo>
                <a:lnTo>
                  <a:pt x="7984" y="2540"/>
                </a:lnTo>
                <a:cubicBezTo>
                  <a:pt x="8301" y="2540"/>
                  <a:pt x="8618" y="2328"/>
                  <a:pt x="8618" y="2117"/>
                </a:cubicBezTo>
                <a:lnTo>
                  <a:pt x="8618" y="1801"/>
                </a:lnTo>
                <a:lnTo>
                  <a:pt x="8618" y="1485"/>
                </a:lnTo>
                <a:lnTo>
                  <a:pt x="8618" y="1054"/>
                </a:lnTo>
                <a:lnTo>
                  <a:pt x="8618" y="738"/>
                </a:lnTo>
                <a:lnTo>
                  <a:pt x="8618" y="422"/>
                </a:lnTo>
                <a:cubicBezTo>
                  <a:pt x="8618" y="211"/>
                  <a:pt x="8301" y="0"/>
                  <a:pt x="7984" y="0"/>
                </a:cubicBezTo>
                <a:lnTo>
                  <a:pt x="7509" y="0"/>
                </a:lnTo>
                <a:lnTo>
                  <a:pt x="7034" y="0"/>
                </a:lnTo>
                <a:lnTo>
                  <a:pt x="6389" y="0"/>
                </a:lnTo>
                <a:lnTo>
                  <a:pt x="5914" y="0"/>
                </a:lnTo>
                <a:lnTo>
                  <a:pt x="5439" y="0"/>
                </a:lnTo>
              </a:path>
            </a:pathLst>
          </a:cu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860160" y="1370880"/>
            <a:ext cx="2743560" cy="913320"/>
          </a:xfrm>
          <a:custGeom>
            <a:avLst/>
            <a:gdLst/>
            <a:ahLst/>
            <a:rect l="l" t="t" r="r" b="b"/>
            <a:pathLst>
              <a:path w="13753" h="3055">
                <a:moveTo>
                  <a:pt x="7395" y="0"/>
                </a:moveTo>
                <a:cubicBezTo>
                  <a:pt x="6761" y="0"/>
                  <a:pt x="6128" y="211"/>
                  <a:pt x="6128" y="422"/>
                </a:cubicBezTo>
                <a:lnTo>
                  <a:pt x="6128" y="738"/>
                </a:lnTo>
                <a:lnTo>
                  <a:pt x="6128" y="1054"/>
                </a:lnTo>
                <a:lnTo>
                  <a:pt x="6128" y="1485"/>
                </a:lnTo>
                <a:lnTo>
                  <a:pt x="0" y="3054"/>
                </a:lnTo>
                <a:lnTo>
                  <a:pt x="6128" y="2117"/>
                </a:lnTo>
                <a:cubicBezTo>
                  <a:pt x="6128" y="2328"/>
                  <a:pt x="6761" y="2540"/>
                  <a:pt x="7395" y="2540"/>
                </a:cubicBezTo>
                <a:lnTo>
                  <a:pt x="8344" y="2540"/>
                </a:lnTo>
                <a:lnTo>
                  <a:pt x="9294" y="2540"/>
                </a:lnTo>
                <a:lnTo>
                  <a:pt x="10585" y="2540"/>
                </a:lnTo>
                <a:lnTo>
                  <a:pt x="11535" y="2540"/>
                </a:lnTo>
                <a:lnTo>
                  <a:pt x="12484" y="2540"/>
                </a:lnTo>
                <a:cubicBezTo>
                  <a:pt x="13118" y="2540"/>
                  <a:pt x="13752" y="2328"/>
                  <a:pt x="13752" y="2117"/>
                </a:cubicBezTo>
                <a:lnTo>
                  <a:pt x="13752" y="1801"/>
                </a:lnTo>
                <a:lnTo>
                  <a:pt x="13752" y="1485"/>
                </a:lnTo>
                <a:lnTo>
                  <a:pt x="13752" y="1054"/>
                </a:lnTo>
                <a:lnTo>
                  <a:pt x="13752" y="738"/>
                </a:lnTo>
                <a:lnTo>
                  <a:pt x="13752" y="422"/>
                </a:lnTo>
                <a:cubicBezTo>
                  <a:pt x="13752" y="211"/>
                  <a:pt x="13118" y="0"/>
                  <a:pt x="12484" y="0"/>
                </a:cubicBezTo>
                <a:lnTo>
                  <a:pt x="11535" y="0"/>
                </a:lnTo>
                <a:lnTo>
                  <a:pt x="10585" y="0"/>
                </a:lnTo>
                <a:lnTo>
                  <a:pt x="9294" y="0"/>
                </a:lnTo>
                <a:lnTo>
                  <a:pt x="8344" y="0"/>
                </a:lnTo>
                <a:lnTo>
                  <a:pt x="7395" y="0"/>
                </a:lnTo>
              </a:path>
            </a:pathLst>
          </a:cu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Auto-generated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8003880" y="4798080"/>
            <a:ext cx="1371240" cy="913320"/>
          </a:xfrm>
          <a:custGeom>
            <a:avLst/>
            <a:gdLst/>
            <a:ahLst/>
            <a:rect l="l" t="t" r="r" b="b"/>
            <a:pathLst>
              <a:path w="11920" h="2777">
                <a:moveTo>
                  <a:pt x="8740" y="0"/>
                </a:moveTo>
                <a:cubicBezTo>
                  <a:pt x="8423" y="0"/>
                  <a:pt x="8107" y="211"/>
                  <a:pt x="8107" y="422"/>
                </a:cubicBezTo>
                <a:lnTo>
                  <a:pt x="8107" y="738"/>
                </a:lnTo>
                <a:lnTo>
                  <a:pt x="8107" y="1054"/>
                </a:lnTo>
                <a:lnTo>
                  <a:pt x="8107" y="1485"/>
                </a:lnTo>
                <a:lnTo>
                  <a:pt x="0" y="2776"/>
                </a:lnTo>
                <a:lnTo>
                  <a:pt x="8107" y="2117"/>
                </a:lnTo>
                <a:cubicBezTo>
                  <a:pt x="8107" y="2328"/>
                  <a:pt x="8423" y="2540"/>
                  <a:pt x="8740" y="2540"/>
                </a:cubicBezTo>
                <a:lnTo>
                  <a:pt x="9215" y="2540"/>
                </a:lnTo>
                <a:lnTo>
                  <a:pt x="9690" y="2540"/>
                </a:lnTo>
                <a:lnTo>
                  <a:pt x="10335" y="2540"/>
                </a:lnTo>
                <a:lnTo>
                  <a:pt x="10810" y="2540"/>
                </a:lnTo>
                <a:lnTo>
                  <a:pt x="11285" y="2540"/>
                </a:lnTo>
                <a:cubicBezTo>
                  <a:pt x="11602" y="2540"/>
                  <a:pt x="11919" y="2328"/>
                  <a:pt x="11919" y="2117"/>
                </a:cubicBezTo>
                <a:lnTo>
                  <a:pt x="11919" y="1801"/>
                </a:lnTo>
                <a:lnTo>
                  <a:pt x="11919" y="1485"/>
                </a:lnTo>
                <a:lnTo>
                  <a:pt x="11919" y="1054"/>
                </a:lnTo>
                <a:lnTo>
                  <a:pt x="11919" y="738"/>
                </a:lnTo>
                <a:lnTo>
                  <a:pt x="11919" y="422"/>
                </a:lnTo>
                <a:cubicBezTo>
                  <a:pt x="11919" y="211"/>
                  <a:pt x="11602" y="0"/>
                  <a:pt x="11285" y="0"/>
                </a:cubicBezTo>
                <a:lnTo>
                  <a:pt x="10810" y="0"/>
                </a:lnTo>
                <a:lnTo>
                  <a:pt x="10335" y="0"/>
                </a:lnTo>
                <a:lnTo>
                  <a:pt x="9690" y="0"/>
                </a:lnTo>
                <a:lnTo>
                  <a:pt x="9215" y="0"/>
                </a:lnTo>
                <a:lnTo>
                  <a:pt x="8740" y="0"/>
                </a:lnTo>
              </a:path>
            </a:pathLst>
          </a:cu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UI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layout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457200" y="3884040"/>
            <a:ext cx="1371240" cy="913320"/>
          </a:xfrm>
          <a:custGeom>
            <a:avLst/>
            <a:gdLst/>
            <a:ahLst/>
            <a:rect l="l" t="t" r="r" b="b"/>
            <a:pathLst>
              <a:path w="9011" h="7686">
                <a:moveTo>
                  <a:pt x="633" y="0"/>
                </a:moveTo>
                <a:cubicBezTo>
                  <a:pt x="316" y="0"/>
                  <a:pt x="0" y="211"/>
                  <a:pt x="0" y="422"/>
                </a:cubicBezTo>
                <a:lnTo>
                  <a:pt x="0" y="738"/>
                </a:lnTo>
                <a:lnTo>
                  <a:pt x="0" y="1054"/>
                </a:lnTo>
                <a:lnTo>
                  <a:pt x="0" y="1485"/>
                </a:lnTo>
                <a:lnTo>
                  <a:pt x="0" y="1801"/>
                </a:lnTo>
                <a:lnTo>
                  <a:pt x="0" y="2117"/>
                </a:lnTo>
                <a:cubicBezTo>
                  <a:pt x="0" y="2328"/>
                  <a:pt x="316" y="2540"/>
                  <a:pt x="633" y="2540"/>
                </a:cubicBezTo>
                <a:lnTo>
                  <a:pt x="1108" y="2540"/>
                </a:lnTo>
                <a:lnTo>
                  <a:pt x="1583" y="2540"/>
                </a:lnTo>
                <a:lnTo>
                  <a:pt x="2228" y="2540"/>
                </a:lnTo>
                <a:lnTo>
                  <a:pt x="9010" y="7685"/>
                </a:lnTo>
                <a:lnTo>
                  <a:pt x="3178" y="2540"/>
                </a:lnTo>
                <a:cubicBezTo>
                  <a:pt x="3495" y="2540"/>
                  <a:pt x="3812" y="2328"/>
                  <a:pt x="3812" y="2117"/>
                </a:cubicBezTo>
                <a:lnTo>
                  <a:pt x="3812" y="1801"/>
                </a:lnTo>
                <a:lnTo>
                  <a:pt x="3812" y="1485"/>
                </a:lnTo>
                <a:lnTo>
                  <a:pt x="3812" y="1054"/>
                </a:lnTo>
                <a:lnTo>
                  <a:pt x="3812" y="738"/>
                </a:lnTo>
                <a:lnTo>
                  <a:pt x="3812" y="422"/>
                </a:lnTo>
                <a:cubicBezTo>
                  <a:pt x="3812" y="211"/>
                  <a:pt x="3495" y="0"/>
                  <a:pt x="3178" y="0"/>
                </a:cubicBezTo>
                <a:lnTo>
                  <a:pt x="2703" y="0"/>
                </a:lnTo>
                <a:lnTo>
                  <a:pt x="2228" y="0"/>
                </a:lnTo>
                <a:lnTo>
                  <a:pt x="1583" y="0"/>
                </a:lnTo>
                <a:lnTo>
                  <a:pt x="1108" y="0"/>
                </a:lnTo>
                <a:lnTo>
                  <a:pt x="633" y="0"/>
                </a:lnTo>
              </a:path>
            </a:pathLst>
          </a:cu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constants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228600" y="6168960"/>
            <a:ext cx="1600200" cy="913320"/>
          </a:xfrm>
          <a:custGeom>
            <a:avLst/>
            <a:gdLst/>
            <a:ahLst/>
            <a:rect l="l" t="t" r="r" b="b"/>
            <a:pathLst>
              <a:path w="7726" h="2541">
                <a:moveTo>
                  <a:pt x="739" y="0"/>
                </a:moveTo>
                <a:cubicBezTo>
                  <a:pt x="369" y="0"/>
                  <a:pt x="0" y="211"/>
                  <a:pt x="0" y="422"/>
                </a:cubicBezTo>
                <a:lnTo>
                  <a:pt x="0" y="738"/>
                </a:lnTo>
                <a:lnTo>
                  <a:pt x="0" y="1054"/>
                </a:lnTo>
                <a:lnTo>
                  <a:pt x="0" y="1485"/>
                </a:lnTo>
                <a:lnTo>
                  <a:pt x="0" y="1801"/>
                </a:lnTo>
                <a:lnTo>
                  <a:pt x="0" y="2117"/>
                </a:lnTo>
                <a:cubicBezTo>
                  <a:pt x="0" y="2328"/>
                  <a:pt x="369" y="2540"/>
                  <a:pt x="739" y="2540"/>
                </a:cubicBezTo>
                <a:lnTo>
                  <a:pt x="1293" y="2540"/>
                </a:lnTo>
                <a:lnTo>
                  <a:pt x="1847" y="2540"/>
                </a:lnTo>
                <a:lnTo>
                  <a:pt x="2600" y="2540"/>
                </a:lnTo>
                <a:lnTo>
                  <a:pt x="3154" y="2540"/>
                </a:lnTo>
                <a:lnTo>
                  <a:pt x="3708" y="2540"/>
                </a:lnTo>
                <a:cubicBezTo>
                  <a:pt x="4078" y="2540"/>
                  <a:pt x="4448" y="2328"/>
                  <a:pt x="4448" y="2117"/>
                </a:cubicBezTo>
                <a:lnTo>
                  <a:pt x="7725" y="2374"/>
                </a:lnTo>
                <a:lnTo>
                  <a:pt x="4448" y="1485"/>
                </a:lnTo>
                <a:lnTo>
                  <a:pt x="4448" y="1054"/>
                </a:lnTo>
                <a:lnTo>
                  <a:pt x="4448" y="738"/>
                </a:lnTo>
                <a:lnTo>
                  <a:pt x="4448" y="422"/>
                </a:lnTo>
                <a:cubicBezTo>
                  <a:pt x="4448" y="211"/>
                  <a:pt x="4078" y="0"/>
                  <a:pt x="3708" y="0"/>
                </a:cubicBezTo>
                <a:lnTo>
                  <a:pt x="3154" y="0"/>
                </a:lnTo>
                <a:lnTo>
                  <a:pt x="2600" y="0"/>
                </a:lnTo>
                <a:lnTo>
                  <a:pt x="1847" y="0"/>
                </a:lnTo>
                <a:lnTo>
                  <a:pt x="1293" y="0"/>
                </a:lnTo>
                <a:lnTo>
                  <a:pt x="739" y="0"/>
                </a:lnTo>
              </a:path>
            </a:pathLst>
          </a:cu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Configuration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2" descr=""/>
          <p:cNvPicPr/>
          <p:nvPr/>
        </p:nvPicPr>
        <p:blipFill>
          <a:blip r:embed="rId1"/>
          <a:stretch/>
        </p:blipFill>
        <p:spPr>
          <a:xfrm>
            <a:off x="251640" y="1679400"/>
            <a:ext cx="7055640" cy="5144040"/>
          </a:xfrm>
          <a:prstGeom prst="rect">
            <a:avLst/>
          </a:prstGeom>
          <a:ln>
            <a:noFill/>
          </a:ln>
        </p:spPr>
      </p:pic>
      <p:pic>
        <p:nvPicPr>
          <p:cNvPr id="164" name="Picture 4" descr=""/>
          <p:cNvPicPr/>
          <p:nvPr/>
        </p:nvPicPr>
        <p:blipFill>
          <a:blip r:embed="rId2"/>
          <a:stretch/>
        </p:blipFill>
        <p:spPr>
          <a:xfrm>
            <a:off x="6729840" y="3191400"/>
            <a:ext cx="2846160" cy="4041000"/>
          </a:xfrm>
          <a:prstGeom prst="rect">
            <a:avLst/>
          </a:prstGeom>
          <a:ln>
            <a:noFill/>
          </a:ln>
        </p:spPr>
      </p:pic>
      <p:sp>
        <p:nvSpPr>
          <p:cNvPr id="165" name="CustomShape 1"/>
          <p:cNvSpPr/>
          <p:nvPr/>
        </p:nvSpPr>
        <p:spPr>
          <a:xfrm>
            <a:off x="503640" y="302400"/>
            <a:ext cx="9072000" cy="1259280"/>
          </a:xfrm>
          <a:prstGeom prst="rect">
            <a:avLst/>
          </a:prstGeom>
          <a:solidFill>
            <a:srgbClr val="4f81bd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Activity – Layout example.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3640" y="302400"/>
            <a:ext cx="9072000" cy="1259280"/>
          </a:xfrm>
          <a:prstGeom prst="rect">
            <a:avLst/>
          </a:prstGeom>
          <a:solidFill>
            <a:srgbClr val="c4bd97"/>
          </a:solidFill>
          <a:ln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rtl="1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The Service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7" name="מציין מיקום תוכן 4" descr=""/>
          <p:cNvPicPr/>
          <p:nvPr/>
        </p:nvPicPr>
        <p:blipFill>
          <a:blip r:embed="rId1"/>
          <a:stretch/>
        </p:blipFill>
        <p:spPr>
          <a:xfrm rot="900000">
            <a:off x="6921720" y="-107280"/>
            <a:ext cx="2426040" cy="252324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503640" y="2143080"/>
            <a:ext cx="9072000" cy="44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An application component that can perform long-running operations in the background and does not provide a user interface.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service has two forms: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 "started“  service is called by an app component and runs in the background even if the application that called it was closed.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“bound” service is bound by an app component and is used as a client-server bridge, this sort of service is terminated when the application that is bound to it is closed.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3640" y="302400"/>
            <a:ext cx="9072000" cy="1259280"/>
          </a:xfrm>
          <a:prstGeom prst="rect">
            <a:avLst/>
          </a:prstGeom>
          <a:solidFill>
            <a:srgbClr val="c4bd97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Starting a service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4000" y="1763640"/>
            <a:ext cx="907200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From the activity perform: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1" name="תמונה 3" descr=""/>
          <p:cNvPicPr/>
          <p:nvPr/>
        </p:nvPicPr>
        <p:blipFill>
          <a:blip r:embed="rId1"/>
          <a:stretch/>
        </p:blipFill>
        <p:spPr>
          <a:xfrm>
            <a:off x="1134360" y="2967840"/>
            <a:ext cx="7810920" cy="6433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503640" y="3863880"/>
            <a:ext cx="9072000" cy="235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 startService() method returns immediately.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service is not already running, the android system calls onCreate(), then calls  onStartCommand() else it only calls the onStartCommand() method.</a:t>
            </a:r>
            <a:endParaRPr b="0" lang="en-US" sz="2800" spc="-1" strike="noStrike"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מציין מיקום תוכן 5" descr=""/>
          <p:cNvPicPr/>
          <p:nvPr/>
        </p:nvPicPr>
        <p:blipFill>
          <a:blip r:embed="rId1"/>
          <a:stretch/>
        </p:blipFill>
        <p:spPr>
          <a:xfrm>
            <a:off x="528480" y="1847880"/>
            <a:ext cx="4174920" cy="4988160"/>
          </a:xfrm>
          <a:prstGeom prst="rect">
            <a:avLst/>
          </a:prstGeom>
          <a:ln>
            <a:noFill/>
          </a:ln>
        </p:spPr>
      </p:pic>
      <p:sp>
        <p:nvSpPr>
          <p:cNvPr id="174" name="CustomShape 1"/>
          <p:cNvSpPr/>
          <p:nvPr/>
        </p:nvSpPr>
        <p:spPr>
          <a:xfrm>
            <a:off x="4704120" y="2831040"/>
            <a:ext cx="4871880" cy="283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same principle as in the activity life cycle applies here only the stages are different.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 you can see the bound and started services have a similar cycle with a twist: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bound service is only “alive” while the binding application is “alive”.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03640" y="302400"/>
            <a:ext cx="9072000" cy="1259280"/>
          </a:xfrm>
          <a:prstGeom prst="rect">
            <a:avLst/>
          </a:prstGeom>
          <a:solidFill>
            <a:srgbClr val="c4bd97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The service life cycle.</a:t>
            </a:r>
            <a:endParaRPr b="0" lang="en-US" sz="44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2400"/>
            <a:ext cx="90712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Life Cycle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764000"/>
            <a:ext cx="9071280" cy="49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steps that an application goes through from starting to finishing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Slightly different than normal Java life cycle due to :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difference in the way Android application are defined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limited resources of the Android hardware platform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302400"/>
            <a:ext cx="90712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Android Applications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764000"/>
            <a:ext cx="9071280" cy="49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Applications are defined to Android via the android manifest file, located in the root of the Android studio project definition (AndroidManifest.xml)</a:t>
            </a:r>
            <a:endParaRPr b="0" lang="en-US" sz="30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Double clicking on the AndroidManifest.xml file in the Eclipse project will open the Manifest editor.</a:t>
            </a:r>
            <a:endParaRPr b="0" lang="en-US" sz="30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The manifest editor is the normal way of creating and modifying the manifest file (defining the app to the system)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02400"/>
            <a:ext cx="90712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Android Applications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1764000"/>
            <a:ext cx="9071280" cy="49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 Android application is a collection of activities, an activity correlates to a screen or form that is presented to the user.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HelloAndroid is a simple one screen app that is essentially the same as a Java app run in a terminal/command window. Its AndroidManisest.xml file reflects this :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302400"/>
            <a:ext cx="90712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AndroidManifest.xml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88240" y="1763640"/>
            <a:ext cx="9323280" cy="553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&lt;?xml version=</a:t>
            </a:r>
            <a:r>
              <a:rPr b="0" i="1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"1.0" encoding="utf-8"?&gt;</a:t>
            </a:r>
            <a:endParaRPr b="0" lang="en-US" sz="19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&lt;manifest xmlns:android=</a:t>
            </a:r>
            <a:r>
              <a:rPr b="0" i="1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"http://schemas.android.com/apk/res/android"</a:t>
            </a:r>
            <a:endParaRPr b="0" lang="en-US" sz="19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package=</a:t>
            </a:r>
            <a:r>
              <a:rPr b="0" i="1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"com.example.helloandroid"</a:t>
            </a:r>
            <a:endParaRPr b="0" lang="en-US" sz="19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android:versionCode=</a:t>
            </a:r>
            <a:r>
              <a:rPr b="0" i="1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"1"</a:t>
            </a:r>
            <a:endParaRPr b="0" lang="en-US" sz="19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android:versionName=</a:t>
            </a:r>
            <a:r>
              <a:rPr b="0" i="1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"1.0"&gt;</a:t>
            </a:r>
            <a:endParaRPr b="0" lang="en-US" sz="19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&lt;application android:icon=</a:t>
            </a:r>
            <a:r>
              <a:rPr b="0" i="1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"@drawable/icon" android:label="@string/app_name"&gt;</a:t>
            </a:r>
            <a:endParaRPr b="0" lang="en-US" sz="19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&lt;activity android:name=</a:t>
            </a:r>
            <a:r>
              <a:rPr b="0" i="1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".HelloAndroid"</a:t>
            </a:r>
            <a:endParaRPr b="0" lang="en-US" sz="19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</a:t>
            </a:r>
            <a:r>
              <a:rPr b="0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android:label=</a:t>
            </a:r>
            <a:r>
              <a:rPr b="0" i="1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"@string/app_name"&gt;</a:t>
            </a:r>
            <a:endParaRPr b="0" lang="en-US" sz="19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r>
              <a:rPr b="0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&lt;intent-filter&gt;</a:t>
            </a:r>
            <a:endParaRPr b="0" lang="en-US" sz="19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</a:t>
            </a:r>
            <a:r>
              <a:rPr b="0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&lt;action android:name=</a:t>
            </a:r>
            <a:r>
              <a:rPr b="0" i="1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"android.intent.action.MAIN" /&gt;</a:t>
            </a:r>
            <a:endParaRPr b="0" lang="en-US" sz="19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</a:t>
            </a:r>
            <a:r>
              <a:rPr b="0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&lt;category android:name=</a:t>
            </a:r>
            <a:r>
              <a:rPr b="0" i="1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"android.intent.category.LAUNCHER" /&gt;</a:t>
            </a:r>
            <a:endParaRPr b="0" lang="en-US" sz="19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r>
              <a:rPr b="0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&lt;/intent-filter&gt;</a:t>
            </a:r>
            <a:endParaRPr b="0" lang="en-US" sz="19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&lt;/activity&gt;</a:t>
            </a:r>
            <a:endParaRPr b="0" lang="en-US" sz="19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&lt;/application&gt;</a:t>
            </a:r>
            <a:endParaRPr b="0" lang="en-US" sz="19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90" spc="-1" strike="noStrike">
                <a:solidFill>
                  <a:srgbClr val="000000"/>
                </a:solidFill>
                <a:latin typeface="Calibri"/>
                <a:ea typeface="DejaVu Sans"/>
              </a:rPr>
              <a:t>&lt;/manifest&gt; </a:t>
            </a:r>
            <a:endParaRPr b="0" lang="en-US" sz="199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302400"/>
            <a:ext cx="90712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&lt;manifest&gt;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764000"/>
            <a:ext cx="9071280" cy="49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manifest tag has the following attributes: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xmlns ; the name of the namespace (android) and where the DTD for the xml parser is located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package ; the name of the java package for this application (must have at least two levels)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android:version ; the version code for this version of the app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android:versionName ; The version name (for publishing)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302400"/>
            <a:ext cx="90712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&lt;activity&gt;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4000" y="1764000"/>
            <a:ext cx="9071280" cy="49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child tag of &lt;manifest&gt;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need one &lt;activity&gt; tag for each activity of the application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attributes: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9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android:name; the name of the activity, this will be used as the name of the Java file and the resulting class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9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android:label; a string that we will be able to programatically retrieve the activity name at run time.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302400"/>
            <a:ext cx="90712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&lt;intent-filter&gt;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52000" y="1764000"/>
            <a:ext cx="9575280" cy="49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Child tag of &lt;activity&gt;</a:t>
            </a:r>
            <a:endParaRPr b="0" lang="en-US" sz="2700" spc="-1" strike="noStrike">
              <a:latin typeface="Arial"/>
            </a:endParaRPr>
          </a:p>
          <a:p>
            <a:pPr marL="432000" indent="-32328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First, what’s an intent?  In OO-speak an intent is a message sent from one program to another (message dispatcher) to tell the system what to do next. Typically an intent consists of two parts; an action and the data that that action is supposed to use to do it.</a:t>
            </a:r>
            <a:endParaRPr b="0" lang="en-US" sz="2700" spc="-1" strike="noStrike">
              <a:latin typeface="Arial"/>
            </a:endParaRPr>
          </a:p>
          <a:p>
            <a:pPr marL="432000" indent="-32328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When you select an icon on the main page the intent is to run the app associated with that icon</a:t>
            </a:r>
            <a:endParaRPr b="0" lang="en-US" sz="2700" spc="-1" strike="noStrike">
              <a:latin typeface="Arial"/>
            </a:endParaRPr>
          </a:p>
          <a:p>
            <a:pPr marL="432000" indent="-32328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The tag is used to construct an android.content.IntentFilter object to handle a particular android.content.Intent</a:t>
            </a:r>
            <a:endParaRPr b="0" lang="en-US" sz="27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2016-10-19T12:55:07Z</dcterms:created>
  <dc:creator/>
  <dc:description/>
  <dc:language>en-US</dc:language>
  <cp:lastModifiedBy/>
  <dcterms:modified xsi:type="dcterms:W3CDTF">2016-10-19T13:56:54Z</dcterms:modified>
  <cp:revision>3</cp:revision>
  <dc:subject/>
  <dc:title/>
</cp:coreProperties>
</file>