
<file path=[Content_Types].xml><?xml version="1.0" encoding="utf-8"?>
<Types xmlns="http://schemas.openxmlformats.org/package/2006/content-types">
  <Override PartName="/_rels/.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4.png" ContentType="image/png"/>
  <Override PartName="/ppt/media/image2.jpeg" ContentType="image/jpeg"/>
  <Override PartName="/ppt/media/image3.png" ContentType="image/png"/>
  <Override PartName="/ppt/media/image11.png" ContentType="image/png"/>
  <Override PartName="/ppt/media/image1.jpeg" ContentType="image/jpeg"/>
  <Override PartName="/ppt/media/image6.png" ContentType="image/pn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6" name="PlaceHolder 2"/>
          <p:cNvSpPr>
            <a:spLocks noGrp="1"/>
          </p:cNvSpPr>
          <p:nvPr>
            <p:ph type="body"/>
          </p:nvPr>
        </p:nvSpPr>
        <p:spPr>
          <a:xfrm>
            <a:off x="457200" y="148140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37" name="PlaceHolder 3"/>
          <p:cNvSpPr>
            <a:spLocks noGrp="1"/>
          </p:cNvSpPr>
          <p:nvPr>
            <p:ph type="body"/>
          </p:nvPr>
        </p:nvSpPr>
        <p:spPr>
          <a:xfrm>
            <a:off x="457200" y="384552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9"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40"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41" name="PlaceHolder 4"/>
          <p:cNvSpPr>
            <a:spLocks noGrp="1"/>
          </p:cNvSpPr>
          <p:nvPr>
            <p:ph type="body"/>
          </p:nvPr>
        </p:nvSpPr>
        <p:spPr>
          <a:xfrm>
            <a:off x="467424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42" name="PlaceHolder 5"/>
          <p:cNvSpPr>
            <a:spLocks noGrp="1"/>
          </p:cNvSpPr>
          <p:nvPr>
            <p:ph type="body"/>
          </p:nvPr>
        </p:nvSpPr>
        <p:spPr>
          <a:xfrm>
            <a:off x="45720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44" name="PlaceHolder 2"/>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45" name="PlaceHolder 3"/>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pic>
        <p:nvPicPr>
          <p:cNvPr id="46" name="" descr=""/>
          <p:cNvPicPr/>
          <p:nvPr/>
        </p:nvPicPr>
        <p:blipFill>
          <a:blip r:embed="rId2"/>
          <a:stretch/>
        </p:blipFill>
        <p:spPr>
          <a:xfrm>
            <a:off x="1735560" y="1481040"/>
            <a:ext cx="5671800" cy="4525560"/>
          </a:xfrm>
          <a:prstGeom prst="rect">
            <a:avLst/>
          </a:prstGeom>
          <a:ln>
            <a:noFill/>
          </a:ln>
        </p:spPr>
      </p:pic>
      <p:pic>
        <p:nvPicPr>
          <p:cNvPr id="47" name="" descr=""/>
          <p:cNvPicPr/>
          <p:nvPr/>
        </p:nvPicPr>
        <p:blipFill>
          <a:blip r:embed="rId3"/>
          <a:stretch/>
        </p:blipFill>
        <p:spPr>
          <a:xfrm>
            <a:off x="1735560" y="14810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58" name="PlaceHolder 2"/>
          <p:cNvSpPr>
            <a:spLocks noGrp="1"/>
          </p:cNvSpPr>
          <p:nvPr>
            <p:ph type="subTitle"/>
          </p:nvPr>
        </p:nvSpPr>
        <p:spPr>
          <a:xfrm>
            <a:off x="457200" y="14814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0" name="PlaceHolder 2"/>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2" name="PlaceHolder 2"/>
          <p:cNvSpPr>
            <a:spLocks noGrp="1"/>
          </p:cNvSpPr>
          <p:nvPr>
            <p:ph type="body"/>
          </p:nvPr>
        </p:nvSpPr>
        <p:spPr>
          <a:xfrm>
            <a:off x="45720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63" name="PlaceHolder 3"/>
          <p:cNvSpPr>
            <a:spLocks noGrp="1"/>
          </p:cNvSpPr>
          <p:nvPr>
            <p:ph type="body"/>
          </p:nvPr>
        </p:nvSpPr>
        <p:spPr>
          <a:xfrm>
            <a:off x="467424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67"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68" name="PlaceHolder 3"/>
          <p:cNvSpPr>
            <a:spLocks noGrp="1"/>
          </p:cNvSpPr>
          <p:nvPr>
            <p:ph type="body"/>
          </p:nvPr>
        </p:nvSpPr>
        <p:spPr>
          <a:xfrm>
            <a:off x="45720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69" name="PlaceHolder 4"/>
          <p:cNvSpPr>
            <a:spLocks noGrp="1"/>
          </p:cNvSpPr>
          <p:nvPr>
            <p:ph type="body"/>
          </p:nvPr>
        </p:nvSpPr>
        <p:spPr>
          <a:xfrm>
            <a:off x="467424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5" name="PlaceHolder 2"/>
          <p:cNvSpPr>
            <a:spLocks noGrp="1"/>
          </p:cNvSpPr>
          <p:nvPr>
            <p:ph type="subTitle"/>
          </p:nvPr>
        </p:nvSpPr>
        <p:spPr>
          <a:xfrm>
            <a:off x="457200" y="14814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71" name="PlaceHolder 2"/>
          <p:cNvSpPr>
            <a:spLocks noGrp="1"/>
          </p:cNvSpPr>
          <p:nvPr>
            <p:ph type="body"/>
          </p:nvPr>
        </p:nvSpPr>
        <p:spPr>
          <a:xfrm>
            <a:off x="45720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72"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73" name="PlaceHolder 4"/>
          <p:cNvSpPr>
            <a:spLocks noGrp="1"/>
          </p:cNvSpPr>
          <p:nvPr>
            <p:ph type="body"/>
          </p:nvPr>
        </p:nvSpPr>
        <p:spPr>
          <a:xfrm>
            <a:off x="467424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75"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76"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77" name="PlaceHolder 4"/>
          <p:cNvSpPr>
            <a:spLocks noGrp="1"/>
          </p:cNvSpPr>
          <p:nvPr>
            <p:ph type="body"/>
          </p:nvPr>
        </p:nvSpPr>
        <p:spPr>
          <a:xfrm>
            <a:off x="457200" y="384552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79" name="PlaceHolder 2"/>
          <p:cNvSpPr>
            <a:spLocks noGrp="1"/>
          </p:cNvSpPr>
          <p:nvPr>
            <p:ph type="body"/>
          </p:nvPr>
        </p:nvSpPr>
        <p:spPr>
          <a:xfrm>
            <a:off x="457200" y="148140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80" name="PlaceHolder 3"/>
          <p:cNvSpPr>
            <a:spLocks noGrp="1"/>
          </p:cNvSpPr>
          <p:nvPr>
            <p:ph type="body"/>
          </p:nvPr>
        </p:nvSpPr>
        <p:spPr>
          <a:xfrm>
            <a:off x="457200" y="384552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82"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83"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84" name="PlaceHolder 4"/>
          <p:cNvSpPr>
            <a:spLocks noGrp="1"/>
          </p:cNvSpPr>
          <p:nvPr>
            <p:ph type="body"/>
          </p:nvPr>
        </p:nvSpPr>
        <p:spPr>
          <a:xfrm>
            <a:off x="467424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85" name="PlaceHolder 5"/>
          <p:cNvSpPr>
            <a:spLocks noGrp="1"/>
          </p:cNvSpPr>
          <p:nvPr>
            <p:ph type="body"/>
          </p:nvPr>
        </p:nvSpPr>
        <p:spPr>
          <a:xfrm>
            <a:off x="45720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87" name="PlaceHolder 2"/>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88" name="PlaceHolder 3"/>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pic>
        <p:nvPicPr>
          <p:cNvPr id="89" name="" descr=""/>
          <p:cNvPicPr/>
          <p:nvPr/>
        </p:nvPicPr>
        <p:blipFill>
          <a:blip r:embed="rId2"/>
          <a:stretch/>
        </p:blipFill>
        <p:spPr>
          <a:xfrm>
            <a:off x="1735560" y="1481040"/>
            <a:ext cx="5671800" cy="4525560"/>
          </a:xfrm>
          <a:prstGeom prst="rect">
            <a:avLst/>
          </a:prstGeom>
          <a:ln>
            <a:noFill/>
          </a:ln>
        </p:spPr>
      </p:pic>
      <p:pic>
        <p:nvPicPr>
          <p:cNvPr id="90" name="" descr=""/>
          <p:cNvPicPr/>
          <p:nvPr/>
        </p:nvPicPr>
        <p:blipFill>
          <a:blip r:embed="rId3"/>
          <a:stretch/>
        </p:blipFill>
        <p:spPr>
          <a:xfrm>
            <a:off x="1735560" y="14810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7" name="PlaceHolder 2"/>
          <p:cNvSpPr>
            <a:spLocks noGrp="1"/>
          </p:cNvSpPr>
          <p:nvPr>
            <p:ph type="body"/>
          </p:nvPr>
        </p:nvSpPr>
        <p:spPr>
          <a:xfrm>
            <a:off x="457200" y="1481400"/>
            <a:ext cx="822924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19" name="PlaceHolder 2"/>
          <p:cNvSpPr>
            <a:spLocks noGrp="1"/>
          </p:cNvSpPr>
          <p:nvPr>
            <p:ph type="body"/>
          </p:nvPr>
        </p:nvSpPr>
        <p:spPr>
          <a:xfrm>
            <a:off x="45720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20" name="PlaceHolder 3"/>
          <p:cNvSpPr>
            <a:spLocks noGrp="1"/>
          </p:cNvSpPr>
          <p:nvPr>
            <p:ph type="body"/>
          </p:nvPr>
        </p:nvSpPr>
        <p:spPr>
          <a:xfrm>
            <a:off x="467424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24"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25" name="PlaceHolder 3"/>
          <p:cNvSpPr>
            <a:spLocks noGrp="1"/>
          </p:cNvSpPr>
          <p:nvPr>
            <p:ph type="body"/>
          </p:nvPr>
        </p:nvSpPr>
        <p:spPr>
          <a:xfrm>
            <a:off x="45720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26" name="PlaceHolder 4"/>
          <p:cNvSpPr>
            <a:spLocks noGrp="1"/>
          </p:cNvSpPr>
          <p:nvPr>
            <p:ph type="body"/>
          </p:nvPr>
        </p:nvSpPr>
        <p:spPr>
          <a:xfrm>
            <a:off x="467424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28" name="PlaceHolder 2"/>
          <p:cNvSpPr>
            <a:spLocks noGrp="1"/>
          </p:cNvSpPr>
          <p:nvPr>
            <p:ph type="body"/>
          </p:nvPr>
        </p:nvSpPr>
        <p:spPr>
          <a:xfrm>
            <a:off x="457200" y="1481400"/>
            <a:ext cx="4015800" cy="4525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29"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30" name="PlaceHolder 4"/>
          <p:cNvSpPr>
            <a:spLocks noGrp="1"/>
          </p:cNvSpPr>
          <p:nvPr>
            <p:ph type="body"/>
          </p:nvPr>
        </p:nvSpPr>
        <p:spPr>
          <a:xfrm>
            <a:off x="4674240" y="384552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Lucida Sans Unicode"/>
            </a:endParaRPr>
          </a:p>
        </p:txBody>
      </p:sp>
      <p:sp>
        <p:nvSpPr>
          <p:cNvPr id="32" name="PlaceHolder 2"/>
          <p:cNvSpPr>
            <a:spLocks noGrp="1"/>
          </p:cNvSpPr>
          <p:nvPr>
            <p:ph type="body"/>
          </p:nvPr>
        </p:nvSpPr>
        <p:spPr>
          <a:xfrm>
            <a:off x="45720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33" name="PlaceHolder 3"/>
          <p:cNvSpPr>
            <a:spLocks noGrp="1"/>
          </p:cNvSpPr>
          <p:nvPr>
            <p:ph type="body"/>
          </p:nvPr>
        </p:nvSpPr>
        <p:spPr>
          <a:xfrm>
            <a:off x="4674240" y="1481400"/>
            <a:ext cx="401580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
        <p:nvSpPr>
          <p:cNvPr id="34" name="PlaceHolder 4"/>
          <p:cNvSpPr>
            <a:spLocks noGrp="1"/>
          </p:cNvSpPr>
          <p:nvPr>
            <p:ph type="body"/>
          </p:nvPr>
        </p:nvSpPr>
        <p:spPr>
          <a:xfrm>
            <a:off x="457200" y="3845520"/>
            <a:ext cx="8229240" cy="2158560"/>
          </a:xfrm>
          <a:prstGeom prst="rect">
            <a:avLst/>
          </a:prstGeom>
        </p:spPr>
        <p:txBody>
          <a:bodyPr lIns="0" rIns="0" tIns="0" bIns="0"/>
          <a:p>
            <a:endParaRPr b="0" lang="en-US" sz="2700" spc="-1" strike="noStrike">
              <a:solidFill>
                <a:srgbClr val="000000"/>
              </a:solidFill>
              <a:uFill>
                <a:solidFill>
                  <a:srgbClr val="ffffff"/>
                </a:solidFill>
              </a:u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1" name="CustomShape 2"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2" name="CustomShape 3" hidden="1"/>
          <p:cNvSpPr/>
          <p:nvPr/>
        </p:nvSpPr>
        <p:spPr>
          <a:xfrm>
            <a:off x="-6120" y="5791320"/>
            <a:ext cx="3402000" cy="1080360"/>
          </a:xfrm>
          <a:prstGeom prst="rtTriangle">
            <a:avLst/>
          </a:prstGeom>
          <a:blipFill>
            <a:blip r:embed="rId2"/>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a86d17"/>
            </a:solidFill>
            <a:miter/>
          </a:ln>
        </p:spPr>
        <p:style>
          <a:lnRef idx="2">
            <a:schemeClr val="accent1"/>
          </a:lnRef>
          <a:fillRef idx="0">
            <a:schemeClr val="accent1"/>
          </a:fillRef>
          <a:effectRef idx="1">
            <a:schemeClr val="accent1"/>
          </a:effectRef>
          <a:fontRef idx="minor"/>
        </p:style>
      </p:sp>
      <p:sp>
        <p:nvSpPr>
          <p:cNvPr id="4" name="CustomShape 5"/>
          <p:cNvSpPr/>
          <p:nvPr/>
        </p:nvSpPr>
        <p:spPr>
          <a:xfrm>
            <a:off x="0" y="4664160"/>
            <a:ext cx="9150840" cy="360"/>
          </a:xfrm>
          <a:prstGeom prst="rtTriangle">
            <a:avLst/>
          </a:prstGeom>
          <a:gradFill>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a:grad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685800" y="1752480"/>
            <a:ext cx="7772040" cy="1829520"/>
          </a:xfrm>
          <a:prstGeom prst="rect">
            <a:avLst/>
          </a:prstGeom>
        </p:spPr>
        <p:txBody>
          <a:bodyPr lIns="90000" rIns="90000" tIns="45000" bIns="45000" anchor="b"/>
          <a:p>
            <a:pPr algn="r">
              <a:lnSpc>
                <a:spcPct val="100000"/>
              </a:lnSpc>
            </a:pPr>
            <a:r>
              <a:rPr b="1" lang="en-US" sz="4800" spc="-1" strike="noStrike">
                <a:solidFill>
                  <a:srgbClr val="4e3b30"/>
                </a:solidFill>
                <a:uFill>
                  <a:solidFill>
                    <a:srgbClr val="ffffff"/>
                  </a:solidFill>
                </a:uFill>
                <a:latin typeface="Lucida Sans Unicode"/>
              </a:rPr>
              <a:t>Click to edit Master title style</a:t>
            </a:r>
            <a:endParaRPr b="0" lang="en-US" sz="1800" spc="-1" strike="noStrike">
              <a:solidFill>
                <a:srgbClr val="000000"/>
              </a:solidFill>
              <a:uFill>
                <a:solidFill>
                  <a:srgbClr val="ffffff"/>
                </a:solidFill>
              </a:uFill>
              <a:latin typeface="Lucida Sans Unicode"/>
            </a:endParaRPr>
          </a:p>
        </p:txBody>
      </p:sp>
      <p:sp>
        <p:nvSpPr>
          <p:cNvPr id="6" name="CustomShape 7"/>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chemeClr val="accent1">
              <a:tint val="65000"/>
              <a:satMod val="115000"/>
              <a:alpha val="40000"/>
            </a:schemeClr>
          </a:solidFill>
          <a:ln w="9360">
            <a:noFill/>
          </a:ln>
        </p:spPr>
        <p:style>
          <a:lnRef idx="0"/>
          <a:fillRef idx="0"/>
          <a:effectRef idx="0"/>
          <a:fontRef idx="minor"/>
        </p:style>
      </p:sp>
      <p:sp>
        <p:nvSpPr>
          <p:cNvPr id="7" name="CustomShape 8"/>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9360">
            <a:noFill/>
          </a:ln>
        </p:spPr>
        <p:style>
          <a:lnRef idx="0"/>
          <a:fillRef idx="0"/>
          <a:effectRef idx="0"/>
          <a:fontRef idx="minor"/>
        </p:style>
      </p:sp>
      <p:sp>
        <p:nvSpPr>
          <p:cNvPr id="8" name="CustomShape 9"/>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a:blip r:embed="rId3"/>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Line 10"/>
          <p:cNvSpPr/>
          <p:nvPr/>
        </p:nvSpPr>
        <p:spPr>
          <a:xfrm>
            <a:off x="-3600" y="4997520"/>
            <a:ext cx="9147600" cy="790200"/>
          </a:xfrm>
          <a:prstGeom prst="line">
            <a:avLst/>
          </a:prstGeom>
          <a:ln w="12240">
            <a:solidFill>
              <a:srgbClr val="a86d17"/>
            </a:solidFill>
            <a:miter/>
          </a:ln>
        </p:spPr>
        <p:style>
          <a:lnRef idx="2">
            <a:schemeClr val="accent1"/>
          </a:lnRef>
          <a:fillRef idx="0">
            <a:schemeClr val="accent1"/>
          </a:fillRef>
          <a:effectRef idx="1">
            <a:schemeClr val="accent1"/>
          </a:effectRef>
          <a:fontRef idx="minor"/>
        </p:style>
      </p:sp>
      <p:sp>
        <p:nvSpPr>
          <p:cNvPr id="10" name="PlaceHolder 11"/>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r>
              <a:rPr b="0" lang="en-US" sz="1000" spc="-1" strike="noStrike">
                <a:solidFill>
                  <a:srgbClr val="ffffff"/>
                </a:solidFill>
                <a:uFill>
                  <a:solidFill>
                    <a:srgbClr val="ffffff"/>
                  </a:solidFill>
                </a:uFill>
                <a:latin typeface="Lucida Sans Unicode"/>
              </a:rPr>
              <a:t>2/6/17</a:t>
            </a:r>
            <a:endParaRPr b="0" lang="en-US" sz="1400" spc="-1" strike="noStrike">
              <a:solidFill>
                <a:srgbClr val="000000"/>
              </a:solidFill>
              <a:uFill>
                <a:solidFill>
                  <a:srgbClr val="ffffff"/>
                </a:solidFill>
              </a:uFill>
              <a:latin typeface="Times New Roman"/>
            </a:endParaRPr>
          </a:p>
        </p:txBody>
      </p:sp>
      <p:sp>
        <p:nvSpPr>
          <p:cNvPr id="11" name="PlaceHolder 12"/>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12" name="PlaceHolder 13"/>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6A274189-878D-458A-B994-34232FE3FA12}" type="slidenum">
              <a:rPr b="0" lang="en-US" sz="1000" spc="-1" strike="noStrike">
                <a:solidFill>
                  <a:srgbClr val="ffffff"/>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3" name="PlaceHolder 1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Click to edit the outline text format</a:t>
            </a:r>
            <a:endParaRPr b="0" lang="en-US" sz="2700" spc="-1" strike="noStrike">
              <a:solidFill>
                <a:srgbClr val="000000"/>
              </a:solidFill>
              <a:uFill>
                <a:solidFill>
                  <a:srgbClr val="ffffff"/>
                </a:solidFill>
              </a:uFill>
              <a:latin typeface="Lucida Sans Unicode"/>
            </a:endParaRPr>
          </a:p>
          <a:p>
            <a:pPr lvl="1" marL="864000" indent="-324000">
              <a:buClr>
                <a:srgbClr val="000000"/>
              </a:buClr>
              <a:buSzPct val="75000"/>
              <a:buFont typeface="Symbol" charset="2"/>
              <a:buChar char=""/>
            </a:pPr>
            <a:r>
              <a:rPr b="0" lang="en-US" sz="2100" spc="-1" strike="noStrike">
                <a:solidFill>
                  <a:srgbClr val="000000"/>
                </a:solidFill>
                <a:uFill>
                  <a:solidFill>
                    <a:srgbClr val="ffffff"/>
                  </a:solidFill>
                </a:uFill>
                <a:latin typeface="Lucida Sans Unicode"/>
              </a:rPr>
              <a:t>Second Outline Level</a:t>
            </a:r>
            <a:endParaRPr b="0" lang="en-US" sz="2100" spc="-1" strike="noStrike">
              <a:solidFill>
                <a:srgbClr val="000000"/>
              </a:solidFill>
              <a:uFill>
                <a:solidFill>
                  <a:srgbClr val="ffffff"/>
                </a:solidFill>
              </a:uFill>
              <a:latin typeface="Lucida Sans Unicode"/>
            </a:endParaRPr>
          </a:p>
          <a:p>
            <a:pPr lvl="2" marL="1296000" indent="-288000">
              <a:buClr>
                <a:srgbClr val="000000"/>
              </a:buClr>
              <a:buSzPct val="45000"/>
              <a:buFont typeface="Wingdings" charset="2"/>
              <a:buChar char=""/>
            </a:pPr>
            <a:r>
              <a:rPr b="0" lang="en-US" sz="1900" spc="-1" strike="noStrike">
                <a:solidFill>
                  <a:srgbClr val="000000"/>
                </a:solidFill>
                <a:uFill>
                  <a:solidFill>
                    <a:srgbClr val="ffffff"/>
                  </a:solidFill>
                </a:uFill>
                <a:latin typeface="Lucida Sans Unicode"/>
              </a:rPr>
              <a:t>Third Outline Level</a:t>
            </a:r>
            <a:endParaRPr b="0" lang="en-US" sz="1900" spc="-1" strike="noStrike">
              <a:solidFill>
                <a:srgbClr val="000000"/>
              </a:solidFill>
              <a:uFill>
                <a:solidFill>
                  <a:srgbClr val="ffffff"/>
                </a:solidFill>
              </a:uFill>
              <a:latin typeface="Lucida Sans Unicode"/>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Lucida Sans Unicode"/>
              </a:rPr>
              <a:t>Fourth Outline Level</a:t>
            </a:r>
            <a:endParaRPr b="0" lang="en-US" sz="1800" spc="-1" strike="noStrike">
              <a:solidFill>
                <a:srgbClr val="000000"/>
              </a:solidFill>
              <a:uFill>
                <a:solidFill>
                  <a:srgbClr val="ffffff"/>
                </a:solidFill>
              </a:uFill>
              <a:latin typeface="Lucida Sans Unicode"/>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Fifth Outline Level</a:t>
            </a:r>
            <a:endParaRPr b="0" lang="en-US" sz="2000" spc="-1" strike="noStrike">
              <a:solidFill>
                <a:srgbClr val="000000"/>
              </a:solidFill>
              <a:uFill>
                <a:solidFill>
                  <a:srgbClr val="ffffff"/>
                </a:solidFill>
              </a:uFill>
              <a:latin typeface="Lucida Sans Unicode"/>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Sixth Outline Level</a:t>
            </a:r>
            <a:endParaRPr b="0" lang="en-US" sz="2000" spc="-1" strike="noStrike">
              <a:solidFill>
                <a:srgbClr val="000000"/>
              </a:solidFill>
              <a:uFill>
                <a:solidFill>
                  <a:srgbClr val="ffffff"/>
                </a:solidFill>
              </a:uFill>
              <a:latin typeface="Lucida Sans Unicode"/>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Lucida Sans Unicode"/>
              </a:rPr>
              <a:t>Seventh Outline Level</a:t>
            </a:r>
            <a:endParaRPr b="0" lang="en-US" sz="20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fillRef idx="0"/>
          <a:effectRef idx="0"/>
          <a:fontRef idx="minor"/>
        </p:style>
      </p:sp>
      <p:sp>
        <p:nvSpPr>
          <p:cNvPr id="49" name="CustomShape 2"/>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50" name="CustomShape 3"/>
          <p:cNvSpPr/>
          <p:nvPr/>
        </p:nvSpPr>
        <p:spPr>
          <a:xfrm>
            <a:off x="-6120" y="5791320"/>
            <a:ext cx="3402000" cy="1080360"/>
          </a:xfrm>
          <a:prstGeom prst="rtTriangle">
            <a:avLst/>
          </a:prstGeom>
          <a:blipFill>
            <a:blip r:embed="rId2"/>
            <a:tile/>
          </a:blipFill>
          <a:ln w="12600">
            <a:noFill/>
          </a:ln>
          <a:effectLst>
            <a:outerShdw blurRad="50800" dir="5400000" dist="38100" rotWithShape="0">
              <a:srgbClr val="000000">
                <a:alpha val="35000"/>
              </a:srgbClr>
            </a:outerShdw>
          </a:effectLst>
        </p:spPr>
        <p:style>
          <a:lnRef idx="3">
            <a:schemeClr val="lt1"/>
          </a:lnRef>
          <a:fillRef idx="1">
            <a:schemeClr val="accent1"/>
          </a:fillRef>
          <a:effectRef idx="1">
            <a:schemeClr val="accent1"/>
          </a:effectRef>
          <a:fontRef idx="minor"/>
        </p:style>
      </p:sp>
      <p:sp>
        <p:nvSpPr>
          <p:cNvPr id="51" name="Line 4"/>
          <p:cNvSpPr/>
          <p:nvPr/>
        </p:nvSpPr>
        <p:spPr>
          <a:xfrm>
            <a:off x="-9000" y="5787720"/>
            <a:ext cx="3405240" cy="1084320"/>
          </a:xfrm>
          <a:prstGeom prst="line">
            <a:avLst/>
          </a:prstGeom>
          <a:ln w="12240">
            <a:solidFill>
              <a:srgbClr val="a86d17"/>
            </a:solidFill>
            <a:miter/>
          </a:ln>
        </p:spPr>
        <p:style>
          <a:lnRef idx="2">
            <a:schemeClr val="accent1"/>
          </a:lnRef>
          <a:fillRef idx="0">
            <a:schemeClr val="accent1"/>
          </a:fillRef>
          <a:effectRef idx="1">
            <a:schemeClr val="accent1"/>
          </a:effectRef>
          <a:fontRef idx="minor"/>
        </p:style>
      </p:sp>
      <p:sp>
        <p:nvSpPr>
          <p:cNvPr id="52" name="PlaceHolder 5"/>
          <p:cNvSpPr>
            <a:spLocks noGrp="1"/>
          </p:cNvSpPr>
          <p:nvPr>
            <p:ph type="body"/>
          </p:nvPr>
        </p:nvSpPr>
        <p:spPr>
          <a:xfrm>
            <a:off x="457200" y="1481400"/>
            <a:ext cx="8229240" cy="4525560"/>
          </a:xfrm>
          <a:prstGeom prst="rect">
            <a:avLst/>
          </a:prstGeom>
        </p:spPr>
        <p:txBody>
          <a:bodyPr lIns="90000" rIns="90000" tIns="45000" bIns="4500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Click to edit the outline text format</a:t>
            </a:r>
            <a:endParaRPr b="0" lang="en-US" sz="2700" spc="-1" strike="noStrike">
              <a:solidFill>
                <a:srgbClr val="000000"/>
              </a:solidFill>
              <a:uFill>
                <a:solidFill>
                  <a:srgbClr val="ffffff"/>
                </a:solidFill>
              </a:uFill>
              <a:latin typeface="Lucida Sans Unicode"/>
            </a:endParaRPr>
          </a:p>
          <a:p>
            <a:pPr lvl="1" marL="864000" indent="-324000">
              <a:buClr>
                <a:srgbClr val="000000"/>
              </a:buClr>
              <a:buSzPct val="75000"/>
              <a:buFont typeface="Symbol" charset="2"/>
              <a:buChar char=""/>
            </a:pPr>
            <a:r>
              <a:rPr b="0" lang="en-US" sz="2700" spc="-1" strike="noStrike">
                <a:solidFill>
                  <a:srgbClr val="000000"/>
                </a:solidFill>
                <a:uFill>
                  <a:solidFill>
                    <a:srgbClr val="ffffff"/>
                  </a:solidFill>
                </a:uFill>
                <a:latin typeface="Lucida Sans Unicode"/>
              </a:rPr>
              <a:t>Second Outline Level</a:t>
            </a:r>
            <a:endParaRPr b="0" lang="en-US" sz="2700" spc="-1" strike="noStrike">
              <a:solidFill>
                <a:srgbClr val="000000"/>
              </a:solidFill>
              <a:uFill>
                <a:solidFill>
                  <a:srgbClr val="ffffff"/>
                </a:solidFill>
              </a:uFill>
              <a:latin typeface="Lucida Sans Unicode"/>
            </a:endParaRPr>
          </a:p>
          <a:p>
            <a:pPr lvl="2" marL="1296000" indent="-288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Third Outline Level</a:t>
            </a:r>
            <a:endParaRPr b="0" lang="en-US" sz="2700" spc="-1" strike="noStrike">
              <a:solidFill>
                <a:srgbClr val="000000"/>
              </a:solidFill>
              <a:uFill>
                <a:solidFill>
                  <a:srgbClr val="ffffff"/>
                </a:solidFill>
              </a:uFill>
              <a:latin typeface="Lucida Sans Unicode"/>
            </a:endParaRPr>
          </a:p>
          <a:p>
            <a:pPr lvl="3" marL="1728000" indent="-216000">
              <a:buClr>
                <a:srgbClr val="000000"/>
              </a:buClr>
              <a:buSzPct val="75000"/>
              <a:buFont typeface="Symbol" charset="2"/>
              <a:buChar char=""/>
            </a:pPr>
            <a:r>
              <a:rPr b="0" lang="en-US" sz="2700" spc="-1" strike="noStrike">
                <a:solidFill>
                  <a:srgbClr val="000000"/>
                </a:solidFill>
                <a:uFill>
                  <a:solidFill>
                    <a:srgbClr val="ffffff"/>
                  </a:solidFill>
                </a:uFill>
                <a:latin typeface="Lucida Sans Unicode"/>
              </a:rPr>
              <a:t>Fourth Outline Level</a:t>
            </a:r>
            <a:endParaRPr b="0" lang="en-US" sz="2700" spc="-1" strike="noStrike">
              <a:solidFill>
                <a:srgbClr val="000000"/>
              </a:solidFill>
              <a:uFill>
                <a:solidFill>
                  <a:srgbClr val="ffffff"/>
                </a:solidFill>
              </a:uFill>
              <a:latin typeface="Lucida Sans Unicode"/>
            </a:endParaRPr>
          </a:p>
          <a:p>
            <a:pPr lvl="4" marL="2160000" indent="-216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Fifth Outline Level</a:t>
            </a:r>
            <a:endParaRPr b="0" lang="en-US" sz="2700" spc="-1" strike="noStrike">
              <a:solidFill>
                <a:srgbClr val="000000"/>
              </a:solidFill>
              <a:uFill>
                <a:solidFill>
                  <a:srgbClr val="ffffff"/>
                </a:solidFill>
              </a:uFill>
              <a:latin typeface="Lucida Sans Unicode"/>
            </a:endParaRPr>
          </a:p>
          <a:p>
            <a:pPr lvl="5" marL="2592000" indent="-216000">
              <a:buClr>
                <a:srgbClr val="000000"/>
              </a:buClr>
              <a:buSzPct val="45000"/>
              <a:buFont typeface="Wingdings" charset="2"/>
              <a:buChar char=""/>
            </a:pPr>
            <a:r>
              <a:rPr b="0" lang="en-US" sz="2700" spc="-1" strike="noStrike">
                <a:solidFill>
                  <a:srgbClr val="000000"/>
                </a:solidFill>
                <a:uFill>
                  <a:solidFill>
                    <a:srgbClr val="ffffff"/>
                  </a:solidFill>
                </a:uFill>
                <a:latin typeface="Lucida Sans Unicode"/>
              </a:rPr>
              <a:t>Sixth Outline Level</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Seventh Outline LevelClick to edit Master text styles</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Second level</a:t>
            </a:r>
            <a:endParaRPr b="0" lang="en-US" sz="2700" spc="-1" strike="noStrike">
              <a:solidFill>
                <a:srgbClr val="000000"/>
              </a:solidFill>
              <a:uFill>
                <a:solidFill>
                  <a:srgbClr val="ffffff"/>
                </a:solidFill>
              </a:uFill>
              <a:latin typeface="Lucida Sans Unicode"/>
            </a:endParaRPr>
          </a:p>
          <a:p>
            <a:pPr lvl="2" marL="859680" indent="-228240">
              <a:lnSpc>
                <a:spcPct val="100000"/>
              </a:lnSpc>
              <a:buClr>
                <a:srgbClr val="a5644e"/>
              </a:buClr>
              <a:buFont typeface="Wingdings 2" charset="2"/>
              <a:buChar char=""/>
            </a:pPr>
            <a:r>
              <a:rPr b="0" lang="en-US" sz="2100" spc="-1" strike="noStrike">
                <a:solidFill>
                  <a:srgbClr val="000000"/>
                </a:solidFill>
                <a:uFill>
                  <a:solidFill>
                    <a:srgbClr val="ffffff"/>
                  </a:solidFill>
                </a:uFill>
                <a:latin typeface="Lucida Sans Unicode"/>
              </a:rPr>
              <a:t>Third level</a:t>
            </a:r>
            <a:endParaRPr b="0" lang="en-US" sz="2700" spc="-1" strike="noStrike">
              <a:solidFill>
                <a:srgbClr val="000000"/>
              </a:solidFill>
              <a:uFill>
                <a:solidFill>
                  <a:srgbClr val="ffffff"/>
                </a:solidFill>
              </a:uFill>
              <a:latin typeface="Lucida Sans Unicode"/>
            </a:endParaRPr>
          </a:p>
          <a:p>
            <a:pPr lvl="3" marL="1143000" indent="-228240">
              <a:lnSpc>
                <a:spcPct val="100000"/>
              </a:lnSpc>
              <a:buClr>
                <a:srgbClr val="a5644e"/>
              </a:buClr>
              <a:buFont typeface="Wingdings 2" charset="2"/>
              <a:buChar char=""/>
            </a:pPr>
            <a:r>
              <a:rPr b="0" lang="en-US" sz="1900" spc="-1" strike="noStrike">
                <a:solidFill>
                  <a:srgbClr val="000000"/>
                </a:solidFill>
                <a:uFill>
                  <a:solidFill>
                    <a:srgbClr val="ffffff"/>
                  </a:solidFill>
                </a:uFill>
                <a:latin typeface="Lucida Sans Unicode"/>
              </a:rPr>
              <a:t>Fourth level</a:t>
            </a:r>
            <a:endParaRPr b="0" lang="en-US" sz="2700" spc="-1" strike="noStrike">
              <a:solidFill>
                <a:srgbClr val="000000"/>
              </a:solidFill>
              <a:uFill>
                <a:solidFill>
                  <a:srgbClr val="ffffff"/>
                </a:solidFill>
              </a:uFill>
              <a:latin typeface="Lucida Sans Unicode"/>
            </a:endParaRPr>
          </a:p>
          <a:p>
            <a:pPr lvl="4" marL="1371600" indent="-228240">
              <a:lnSpc>
                <a:spcPct val="100000"/>
              </a:lnSpc>
              <a:buClr>
                <a:srgbClr val="a5644e"/>
              </a:buClr>
              <a:buFont typeface="Wingdings 2" charset="2"/>
              <a:buChar char=""/>
            </a:pPr>
            <a:r>
              <a:rPr b="0" lang="en-US" sz="1800" spc="-1" strike="noStrike">
                <a:solidFill>
                  <a:srgbClr val="000000"/>
                </a:solidFill>
                <a:uFill>
                  <a:solidFill>
                    <a:srgbClr val="ffffff"/>
                  </a:solidFill>
                </a:uFill>
                <a:latin typeface="Lucida Sans Unicode"/>
              </a:rPr>
              <a:t>Fifth level</a:t>
            </a:r>
            <a:endParaRPr b="0" lang="en-US" sz="2700" spc="-1" strike="noStrike">
              <a:solidFill>
                <a:srgbClr val="000000"/>
              </a:solidFill>
              <a:uFill>
                <a:solidFill>
                  <a:srgbClr val="ffffff"/>
                </a:solidFill>
              </a:uFill>
              <a:latin typeface="Lucida Sans Unicode"/>
            </a:endParaRPr>
          </a:p>
        </p:txBody>
      </p:sp>
      <p:sp>
        <p:nvSpPr>
          <p:cNvPr id="53" name="PlaceHolder 6"/>
          <p:cNvSpPr>
            <a:spLocks noGrp="1"/>
          </p:cNvSpPr>
          <p:nvPr>
            <p:ph type="dt"/>
          </p:nvPr>
        </p:nvSpPr>
        <p:spPr>
          <a:xfrm>
            <a:off x="6726960" y="6408000"/>
            <a:ext cx="1919880" cy="365400"/>
          </a:xfrm>
          <a:prstGeom prst="rect">
            <a:avLst/>
          </a:prstGeom>
        </p:spPr>
        <p:txBody>
          <a:bodyPr lIns="90000" rIns="90000" tIns="45000" bIns="45000" anchor="b"/>
          <a:p>
            <a:pPr>
              <a:lnSpc>
                <a:spcPct val="100000"/>
              </a:lnSpc>
            </a:pPr>
            <a:r>
              <a:rPr b="0" lang="en-US" sz="1000" spc="-1" strike="noStrike">
                <a:solidFill>
                  <a:srgbClr val="000000"/>
                </a:solidFill>
                <a:uFill>
                  <a:solidFill>
                    <a:srgbClr val="ffffff"/>
                  </a:solidFill>
                </a:uFill>
                <a:latin typeface="Lucida Sans Unicode"/>
              </a:rPr>
              <a:t>2/6/17</a:t>
            </a:r>
            <a:endParaRPr b="0" lang="en-US" sz="1400" spc="-1" strike="noStrike">
              <a:solidFill>
                <a:srgbClr val="000000"/>
              </a:solidFill>
              <a:uFill>
                <a:solidFill>
                  <a:srgbClr val="ffffff"/>
                </a:solidFill>
              </a:uFill>
              <a:latin typeface="Times New Roman"/>
            </a:endParaRPr>
          </a:p>
        </p:txBody>
      </p:sp>
      <p:sp>
        <p:nvSpPr>
          <p:cNvPr id="54" name="PlaceHolder 7"/>
          <p:cNvSpPr>
            <a:spLocks noGrp="1"/>
          </p:cNvSpPr>
          <p:nvPr>
            <p:ph type="ftr"/>
          </p:nvPr>
        </p:nvSpPr>
        <p:spPr>
          <a:xfrm>
            <a:off x="4380120" y="6408000"/>
            <a:ext cx="235044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55" name="PlaceHolder 8"/>
          <p:cNvSpPr>
            <a:spLocks noGrp="1"/>
          </p:cNvSpPr>
          <p:nvPr>
            <p:ph type="sldNum"/>
          </p:nvPr>
        </p:nvSpPr>
        <p:spPr>
          <a:xfrm>
            <a:off x="8647200" y="6408000"/>
            <a:ext cx="365400" cy="364680"/>
          </a:xfrm>
          <a:prstGeom prst="rect">
            <a:avLst/>
          </a:prstGeom>
        </p:spPr>
        <p:txBody>
          <a:bodyPr lIns="90000" rIns="90000" tIns="45000" bIns="45000" anchor="b"/>
          <a:p>
            <a:pPr algn="r">
              <a:lnSpc>
                <a:spcPct val="100000"/>
              </a:lnSpc>
            </a:pPr>
            <a:fld id="{0EDE0B62-B6C6-4D0F-97C3-001D8CDAC159}" type="slidenum">
              <a:rPr b="0" lang="en-US" sz="1000" spc="-1" strike="noStrike">
                <a:solidFill>
                  <a:srgbClr val="000000"/>
                </a:solidFill>
                <a:uFill>
                  <a:solidFill>
                    <a:srgbClr val="ffffff"/>
                  </a:solidFill>
                </a:uFill>
                <a:latin typeface="Lucida Sans Unicode"/>
              </a:rPr>
              <a:t>1</a:t>
            </a:fld>
            <a:endParaRPr b="0" lang="en-US" sz="1400" spc="-1" strike="noStrike">
              <a:solidFill>
                <a:srgbClr val="000000"/>
              </a:solidFill>
              <a:uFill>
                <a:solidFill>
                  <a:srgbClr val="ffffff"/>
                </a:solidFill>
              </a:uFill>
              <a:latin typeface="Times New Roman"/>
            </a:endParaRPr>
          </a:p>
        </p:txBody>
      </p:sp>
      <p:sp>
        <p:nvSpPr>
          <p:cNvPr id="56" name="PlaceHolder 9"/>
          <p:cNvSpPr>
            <a:spLocks noGrp="1"/>
          </p:cNvSpPr>
          <p:nvPr>
            <p:ph type="title"/>
          </p:nvPr>
        </p:nvSpPr>
        <p:spPr>
          <a:xfrm>
            <a:off x="457200" y="274680"/>
            <a:ext cx="8229240" cy="1142640"/>
          </a:xfrm>
          <a:prstGeom prst="rect">
            <a:avLst/>
          </a:prstGeom>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Click to edit Master title style</a:t>
            </a:r>
            <a:endParaRPr b="0" lang="en-US" sz="1800" spc="-1" strike="noStrike">
              <a:solidFill>
                <a:srgbClr val="000000"/>
              </a:solidFill>
              <a:uFill>
                <a:solidFill>
                  <a:srgbClr val="ffffff"/>
                </a:solidFill>
              </a:u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www.yourhtmlsource.com/examples/positioning1.html"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www.yourhtmlsource.com/redesigns/"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www.yourhtmlsource.com/stylesheets/csslayout.html"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yourhtmlsource.com/examples/positioning2.html"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a:noFill/>
          <a:ln>
            <a:noFill/>
          </a:ln>
        </p:spPr>
        <p:txBody>
          <a:bodyPr lIns="90000" rIns="90000" tIns="45000" bIns="45000" anchor="b"/>
          <a:p>
            <a:pPr algn="r">
              <a:lnSpc>
                <a:spcPct val="100000"/>
              </a:lnSpc>
            </a:pPr>
            <a:r>
              <a:rPr b="1" lang="en-US" sz="4800" spc="-1" strike="noStrike">
                <a:solidFill>
                  <a:srgbClr val="4e3b30"/>
                </a:solidFill>
                <a:uFill>
                  <a:solidFill>
                    <a:srgbClr val="ffffff"/>
                  </a:solidFill>
                </a:uFill>
                <a:latin typeface="Lucida Sans Unicode"/>
              </a:rPr>
              <a:t>CSS Layout</a:t>
            </a:r>
            <a:endParaRPr b="0" lang="en-US" sz="1800" spc="-1" strike="noStrike">
              <a:solidFill>
                <a:srgbClr val="000000"/>
              </a:solidFill>
              <a:uFill>
                <a:solidFill>
                  <a:srgbClr val="ffffff"/>
                </a:solidFill>
              </a:uFill>
              <a:latin typeface="Lucida Sans Unicode"/>
            </a:endParaRPr>
          </a:p>
        </p:txBody>
      </p:sp>
      <p:sp>
        <p:nvSpPr>
          <p:cNvPr id="92" name="TextShape 2"/>
          <p:cNvSpPr txBox="1"/>
          <p:nvPr/>
        </p:nvSpPr>
        <p:spPr>
          <a:xfrm>
            <a:off x="685800" y="3611520"/>
            <a:ext cx="7772040" cy="1199520"/>
          </a:xfrm>
          <a:prstGeom prst="rect">
            <a:avLst/>
          </a:prstGeom>
          <a:noFill/>
          <a:ln>
            <a:noFill/>
          </a:ln>
        </p:spPr>
        <p:txBody>
          <a:bodyPr lIns="45720" rIns="45720" tIns="45000" bIns="45000"/>
          <a:p>
            <a:pPr algn="r">
              <a:lnSpc>
                <a:spcPct val="100000"/>
              </a:lnSpc>
            </a:pPr>
            <a:r>
              <a:rPr b="0" lang="en-US" sz="2700" spc="-1" strike="noStrike">
                <a:solidFill>
                  <a:srgbClr val="4e3b30"/>
                </a:solidFill>
                <a:uFill>
                  <a:solidFill>
                    <a:srgbClr val="ffffff"/>
                  </a:solidFill>
                </a:uFill>
                <a:latin typeface="Lucida Sans Unicode"/>
              </a:rPr>
              <a:t>Mimi Opkins</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There are two other types of positioning beyond floating: </a:t>
            </a:r>
            <a:r>
              <a:rPr b="1" lang="en-US" sz="2700" spc="-1" strike="noStrike">
                <a:solidFill>
                  <a:srgbClr val="000000"/>
                </a:solidFill>
                <a:uFill>
                  <a:solidFill>
                    <a:srgbClr val="ffffff"/>
                  </a:solidFill>
                </a:uFill>
                <a:latin typeface="Lucida Sans Unicode"/>
              </a:rPr>
              <a:t>absolute</a:t>
            </a:r>
            <a:r>
              <a:rPr b="0" lang="en-US" sz="2700" spc="-1" strike="noStrike">
                <a:solidFill>
                  <a:srgbClr val="000000"/>
                </a:solidFill>
                <a:uFill>
                  <a:solidFill>
                    <a:srgbClr val="ffffff"/>
                  </a:solidFill>
                </a:uFill>
                <a:latin typeface="Lucida Sans Unicode"/>
              </a:rPr>
              <a:t> and </a:t>
            </a:r>
            <a:r>
              <a:rPr b="1" lang="en-US" sz="2700" spc="-1" strike="noStrike">
                <a:solidFill>
                  <a:srgbClr val="000000"/>
                </a:solidFill>
                <a:uFill>
                  <a:solidFill>
                    <a:srgbClr val="ffffff"/>
                  </a:solidFill>
                </a:uFill>
                <a:latin typeface="Lucida Sans Unicode"/>
              </a:rPr>
              <a:t>relative</a:t>
            </a:r>
            <a:r>
              <a:rPr b="0" lang="en-US" sz="2700" spc="-1" strike="noStrike">
                <a:solidFill>
                  <a:srgbClr val="000000"/>
                </a:solidFill>
                <a:uFill>
                  <a:solidFill>
                    <a:srgbClr val="ffffff"/>
                  </a:solidFill>
                </a:uFill>
                <a:latin typeface="Lucida Sans Unicode"/>
              </a:rPr>
              <a:t>. The codes you’ll be using are</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1" lang="en-US" sz="2700" spc="-1" strike="noStrike">
                <a:solidFill>
                  <a:srgbClr val="f0a22e"/>
                </a:solidFill>
                <a:uFill>
                  <a:solidFill>
                    <a:srgbClr val="ffffff"/>
                  </a:solidFill>
                </a:uFill>
                <a:latin typeface="Lucida Sans Unicode"/>
              </a:rPr>
              <a:t>tag</a:t>
            </a:r>
            <a:r>
              <a:rPr b="0" lang="en-US" sz="2700" spc="-1" strike="noStrike">
                <a:solidFill>
                  <a:srgbClr val="f0a22e"/>
                </a:solidFill>
                <a:uFill>
                  <a:solidFill>
                    <a:srgbClr val="ffffff"/>
                  </a:solidFill>
                </a:uFill>
                <a:latin typeface="Lucida Sans Unicode"/>
              </a:rPr>
              <a:t> {</a:t>
            </a:r>
            <a:r>
              <a:rPr b="1" lang="en-US" sz="2700" spc="-1" strike="noStrike">
                <a:solidFill>
                  <a:srgbClr val="f0a22e"/>
                </a:solidFill>
                <a:uFill>
                  <a:solidFill>
                    <a:srgbClr val="ffffff"/>
                  </a:solidFill>
                </a:uFill>
                <a:latin typeface="Lucida Sans Unicode"/>
              </a:rPr>
              <a:t>position</a:t>
            </a:r>
            <a:r>
              <a:rPr b="0" lang="en-US" sz="2700" spc="-1" strike="noStrike">
                <a:solidFill>
                  <a:srgbClr val="f0a22e"/>
                </a:solidFill>
                <a:uFill>
                  <a:solidFill>
                    <a:srgbClr val="ffffff"/>
                  </a:solidFill>
                </a:uFill>
                <a:latin typeface="Lucida Sans Unicode"/>
              </a:rPr>
              <a:t>: choice; </a:t>
            </a:r>
            <a:r>
              <a:rPr b="1" lang="en-US" sz="2700" spc="-1" strike="noStrike">
                <a:solidFill>
                  <a:srgbClr val="f0a22e"/>
                </a:solidFill>
                <a:uFill>
                  <a:solidFill>
                    <a:srgbClr val="ffffff"/>
                  </a:solidFill>
                </a:uFill>
                <a:latin typeface="Lucida Sans Unicode"/>
              </a:rPr>
              <a:t>top</a:t>
            </a:r>
            <a:r>
              <a:rPr b="0" lang="en-US" sz="2700" spc="-1" strike="noStrike">
                <a:solidFill>
                  <a:srgbClr val="f0a22e"/>
                </a:solidFill>
                <a:uFill>
                  <a:solidFill>
                    <a:srgbClr val="ffffff"/>
                  </a:solidFill>
                </a:uFill>
                <a:latin typeface="Lucida Sans Unicode"/>
              </a:rPr>
              <a:t>: 0px; </a:t>
            </a:r>
            <a:r>
              <a:rPr b="1" lang="en-US" sz="2700" spc="-1" strike="noStrike">
                <a:solidFill>
                  <a:srgbClr val="f0a22e"/>
                </a:solidFill>
                <a:uFill>
                  <a:solidFill>
                    <a:srgbClr val="ffffff"/>
                  </a:solidFill>
                </a:uFill>
                <a:latin typeface="Lucida Sans Unicode"/>
              </a:rPr>
              <a:t>bottom</a:t>
            </a:r>
            <a:r>
              <a:rPr b="0" lang="en-US" sz="2700" spc="-1" strike="noStrike">
                <a:solidFill>
                  <a:srgbClr val="f0a22e"/>
                </a:solidFill>
                <a:uFill>
                  <a:solidFill>
                    <a:srgbClr val="ffffff"/>
                  </a:solidFill>
                </a:uFill>
                <a:latin typeface="Lucida Sans Unicode"/>
              </a:rPr>
              <a:t>: 0px; </a:t>
            </a:r>
            <a:r>
              <a:rPr b="1" lang="en-US" sz="2700" spc="-1" strike="noStrike">
                <a:solidFill>
                  <a:srgbClr val="f0a22e"/>
                </a:solidFill>
                <a:uFill>
                  <a:solidFill>
                    <a:srgbClr val="ffffff"/>
                  </a:solidFill>
                </a:uFill>
                <a:latin typeface="Lucida Sans Unicode"/>
              </a:rPr>
              <a:t>left</a:t>
            </a:r>
            <a:r>
              <a:rPr b="0" lang="en-US" sz="2700" spc="-1" strike="noStrike">
                <a:solidFill>
                  <a:srgbClr val="f0a22e"/>
                </a:solidFill>
                <a:uFill>
                  <a:solidFill>
                    <a:srgbClr val="ffffff"/>
                  </a:solidFill>
                </a:uFill>
                <a:latin typeface="Lucida Sans Unicode"/>
              </a:rPr>
              <a:t>: 0px; </a:t>
            </a:r>
            <a:r>
              <a:rPr b="1" lang="en-US" sz="2700" spc="-1" strike="noStrike">
                <a:solidFill>
                  <a:srgbClr val="f0a22e"/>
                </a:solidFill>
                <a:uFill>
                  <a:solidFill>
                    <a:srgbClr val="ffffff"/>
                  </a:solidFill>
                </a:uFill>
                <a:latin typeface="Lucida Sans Unicode"/>
              </a:rPr>
              <a:t>right</a:t>
            </a:r>
            <a:r>
              <a:rPr b="0" lang="en-US" sz="2700" spc="-1" strike="noStrike">
                <a:solidFill>
                  <a:srgbClr val="f0a22e"/>
                </a:solidFill>
                <a:uFill>
                  <a:solidFill>
                    <a:srgbClr val="ffffff"/>
                  </a:solidFill>
                </a:uFill>
                <a:latin typeface="Lucida Sans Unicode"/>
              </a:rPr>
              <a:t>: 0px; } </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11"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CSS Positioning</a:t>
            </a:r>
            <a:endParaRPr b="0" lang="en-US" sz="1800" spc="-1" strike="noStrike">
              <a:solidFill>
                <a:srgbClr val="000000"/>
              </a:solidFill>
              <a:uFill>
                <a:solidFill>
                  <a:srgbClr val="ffffff"/>
                </a:solidFill>
              </a:uFill>
              <a:latin typeface="Lucida Sans Unicode"/>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If you position an element (an image, a table, or whatever) absolutely on your page, it will appear at the exact pixel you specify.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If you wanted a graphic to appear 46 pixels from the top of the page and 80 pixels in from the right, you could do it.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CSS code you’ll need to add into the image is</a:t>
            </a:r>
            <a:endParaRPr b="0" lang="en-US" sz="2700" spc="-1" strike="noStrike">
              <a:solidFill>
                <a:srgbClr val="000000"/>
              </a:solidFill>
              <a:uFill>
                <a:solidFill>
                  <a:srgbClr val="ffffff"/>
                </a:solidFill>
              </a:uFill>
              <a:latin typeface="Lucida Sans Unicode"/>
            </a:endParaRPr>
          </a:p>
          <a:p>
            <a:r>
              <a:rPr b="1" lang="en-US" sz="2300" spc="-1" strike="noStrike">
                <a:solidFill>
                  <a:srgbClr val="f0a22e"/>
                </a:solidFill>
                <a:uFill>
                  <a:solidFill>
                    <a:srgbClr val="ffffff"/>
                  </a:solidFill>
                </a:uFill>
                <a:latin typeface="Lucida Sans Unicode"/>
              </a:rPr>
              <a:t>img</a:t>
            </a:r>
            <a:r>
              <a:rPr b="0" lang="en-US" sz="2300" spc="-1" strike="noStrike">
                <a:solidFill>
                  <a:srgbClr val="f0a22e"/>
                </a:solidFill>
                <a:uFill>
                  <a:solidFill>
                    <a:srgbClr val="ffffff"/>
                  </a:solidFill>
                </a:uFill>
                <a:latin typeface="Lucida Sans Unicode"/>
              </a:rPr>
              <a:t> {position: </a:t>
            </a:r>
            <a:r>
              <a:rPr b="1" lang="en-US" sz="2300" spc="-1" strike="noStrike">
                <a:solidFill>
                  <a:srgbClr val="f0a22e"/>
                </a:solidFill>
                <a:uFill>
                  <a:solidFill>
                    <a:srgbClr val="ffffff"/>
                  </a:solidFill>
                </a:uFill>
                <a:latin typeface="Lucida Sans Unicode"/>
              </a:rPr>
              <a:t>absolute</a:t>
            </a:r>
            <a:r>
              <a:rPr b="0" lang="en-US" sz="2300" spc="-1" strike="noStrike">
                <a:solidFill>
                  <a:srgbClr val="f0a22e"/>
                </a:solidFill>
                <a:uFill>
                  <a:solidFill>
                    <a:srgbClr val="ffffff"/>
                  </a:solidFill>
                </a:uFill>
                <a:latin typeface="Lucida Sans Unicode"/>
              </a:rPr>
              <a:t>; top: 46px; right: 80px; } </a:t>
            </a:r>
            <a:endParaRPr b="0" lang="en-US" sz="2700" spc="-1" strike="noStrike">
              <a:solidFill>
                <a:srgbClr val="000000"/>
              </a:solidFill>
              <a:uFill>
                <a:solidFill>
                  <a:srgbClr val="ffffff"/>
                </a:solidFill>
              </a:uFill>
              <a:latin typeface="Lucida Sans Unicode"/>
            </a:endParaRPr>
          </a:p>
          <a:p>
            <a:pPr marL="365760" indent="-255600">
              <a:lnSpc>
                <a:spcPct val="100000"/>
              </a:lnSpc>
            </a:pPr>
            <a:endParaRPr b="0" lang="en-US" sz="2700" spc="-1" strike="noStrike">
              <a:solidFill>
                <a:srgbClr val="000000"/>
              </a:solidFill>
              <a:uFill>
                <a:solidFill>
                  <a:srgbClr val="ffffff"/>
                </a:solidFill>
              </a:uFill>
              <a:latin typeface="Lucida Sans Unicode"/>
            </a:endParaRPr>
          </a:p>
        </p:txBody>
      </p:sp>
      <p:sp>
        <p:nvSpPr>
          <p:cNvPr id="113"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Absolute Positioning</a:t>
            </a:r>
            <a:endParaRPr b="0" lang="en-US" sz="1800" spc="-1" strike="noStrike">
              <a:solidFill>
                <a:srgbClr val="000000"/>
              </a:solidFill>
              <a:uFill>
                <a:solidFill>
                  <a:srgbClr val="ffffff"/>
                </a:solidFill>
              </a:uFill>
              <a:latin typeface="Lucida Sans Unicode"/>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 just add in which method of positioning you’re using at the start, and then push the image out from the sides it’s going to be closest to.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 can add the CSS directly into the tag using the style attribute or you can use classes and ids and put them into your stylesheet. It works the same way.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recommended method is to add classes for layout elements that will appear on every page, but put the code inline for once-off things.</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15"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Absolute Positioning</a:t>
            </a:r>
            <a:endParaRPr b="0" lang="en-US" sz="1800" spc="-1" strike="noStrike">
              <a:solidFill>
                <a:srgbClr val="000000"/>
              </a:solidFill>
              <a:uFill>
                <a:solidFill>
                  <a:srgbClr val="ffffff"/>
                </a:solidFill>
              </a:uFill>
              <a:latin typeface="Lucida Sans Unicode"/>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image would appear </a:t>
            </a:r>
            <a:r>
              <a:rPr b="0" lang="en-US" sz="2700" spc="-1" strike="noStrike" u="sng">
                <a:solidFill>
                  <a:srgbClr val="ad1f1f"/>
                </a:solidFill>
                <a:uFill>
                  <a:solidFill>
                    <a:srgbClr val="ffffff"/>
                  </a:solidFill>
                </a:uFill>
                <a:latin typeface="Lucida Sans Unicode"/>
                <a:hlinkClick r:id="rId1"/>
              </a:rPr>
              <a:t>like this</a:t>
            </a:r>
            <a:r>
              <a:rPr b="0" lang="en-US" sz="2700" spc="-1" strike="noStrike">
                <a:solidFill>
                  <a:srgbClr val="000000"/>
                </a:solidFill>
                <a:uFill>
                  <a:solidFill>
                    <a:srgbClr val="ffffff"/>
                  </a:solidFill>
                </a:uFill>
                <a:latin typeface="Lucida Sans Unicode"/>
              </a:rPr>
              <a:t>. As you can see, it is possible to have things </a:t>
            </a:r>
            <a:r>
              <a:rPr b="1" lang="en-US" sz="2700" spc="-1" strike="noStrike">
                <a:solidFill>
                  <a:srgbClr val="000000"/>
                </a:solidFill>
                <a:uFill>
                  <a:solidFill>
                    <a:srgbClr val="ffffff"/>
                  </a:solidFill>
                </a:uFill>
                <a:latin typeface="Lucida Sans Unicode"/>
              </a:rPr>
              <a:t>overlapping</a:t>
            </a:r>
            <a:r>
              <a:rPr b="0" lang="en-US" sz="2700" spc="-1" strike="noStrike">
                <a:solidFill>
                  <a:srgbClr val="000000"/>
                </a:solidFill>
                <a:uFill>
                  <a:solidFill>
                    <a:srgbClr val="ffffff"/>
                  </a:solidFill>
                </a:uFill>
                <a:latin typeface="Lucida Sans Unicode"/>
              </a:rPr>
              <a:t> with absolute positioning.</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17"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Absolute Positioning</a:t>
            </a:r>
            <a:endParaRPr b="0" lang="en-US" sz="1800" spc="-1" strike="noStrike">
              <a:solidFill>
                <a:srgbClr val="000000"/>
              </a:solidFill>
              <a:uFill>
                <a:solidFill>
                  <a:srgbClr val="ffffff"/>
                </a:solidFill>
              </a:uFill>
              <a:latin typeface="Lucida Sans Unicode"/>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create what we call </a:t>
            </a:r>
            <a:r>
              <a:rPr b="1" lang="en-US" sz="2700" spc="-1" strike="noStrike">
                <a:solidFill>
                  <a:srgbClr val="000000"/>
                </a:solidFill>
                <a:uFill>
                  <a:solidFill>
                    <a:srgbClr val="ffffff"/>
                  </a:solidFill>
                </a:uFill>
                <a:latin typeface="Lucida Sans Unicode"/>
              </a:rPr>
              <a:t>layers</a:t>
            </a:r>
            <a:r>
              <a:rPr b="0" lang="en-US" sz="2700" spc="-1" strike="noStrike">
                <a:solidFill>
                  <a:srgbClr val="000000"/>
                </a:solidFill>
                <a:uFill>
                  <a:solidFill>
                    <a:srgbClr val="ffffff"/>
                  </a:solidFill>
                </a:uFill>
                <a:latin typeface="Lucida Sans Unicode"/>
              </a:rPr>
              <a:t> with the div tag, use code like this:</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0" lang="en-US" sz="2700" spc="-1" strike="noStrike">
                <a:solidFill>
                  <a:srgbClr val="f0a22e"/>
                </a:solidFill>
                <a:uFill>
                  <a:solidFill>
                    <a:srgbClr val="ffffff"/>
                  </a:solidFill>
                </a:uFill>
                <a:latin typeface="Lucida Sans Unicode"/>
              </a:rPr>
              <a:t>&lt;</a:t>
            </a:r>
            <a:r>
              <a:rPr b="1" lang="en-US" sz="2700" spc="-1" strike="noStrike">
                <a:solidFill>
                  <a:srgbClr val="f0a22e"/>
                </a:solidFill>
                <a:uFill>
                  <a:solidFill>
                    <a:srgbClr val="ffffff"/>
                  </a:solidFill>
                </a:uFill>
                <a:latin typeface="Lucida Sans Unicode"/>
              </a:rPr>
              <a:t>div</a:t>
            </a:r>
            <a:r>
              <a:rPr b="0" lang="en-US" sz="2700" spc="-1" strike="noStrike">
                <a:solidFill>
                  <a:srgbClr val="f0a22e"/>
                </a:solidFill>
                <a:uFill>
                  <a:solidFill>
                    <a:srgbClr val="ffffff"/>
                  </a:solidFill>
                </a:uFill>
                <a:latin typeface="Lucida Sans Unicode"/>
              </a:rPr>
              <a:t> style="position: absolute; left: 610px; top: 80px; height: 400px; width: 100px; padding: 1em;"&gt;layer stuff</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0" lang="en-US" sz="2700" spc="-1" strike="noStrike">
                <a:solidFill>
                  <a:srgbClr val="f0a22e"/>
                </a:solidFill>
                <a:uFill>
                  <a:solidFill>
                    <a:srgbClr val="ffffff"/>
                  </a:solidFill>
                </a:uFill>
                <a:latin typeface="Lucida Sans Unicode"/>
              </a:rPr>
              <a:t>&lt;/div&gt;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First you specify the </a:t>
            </a:r>
            <a:r>
              <a:rPr b="1" lang="en-US" sz="2700" spc="-1" strike="noStrike">
                <a:solidFill>
                  <a:srgbClr val="000000"/>
                </a:solidFill>
                <a:uFill>
                  <a:solidFill>
                    <a:srgbClr val="ffffff"/>
                  </a:solidFill>
                </a:uFill>
                <a:latin typeface="Lucida Sans Unicode"/>
              </a:rPr>
              <a:t>position</a:t>
            </a:r>
            <a:r>
              <a:rPr b="0" lang="en-US" sz="2700" spc="-1" strike="noStrike">
                <a:solidFill>
                  <a:srgbClr val="000000"/>
                </a:solidFill>
                <a:uFill>
                  <a:solidFill>
                    <a:srgbClr val="ffffff"/>
                  </a:solidFill>
                </a:uFill>
                <a:latin typeface="Lucida Sans Unicode"/>
              </a:rPr>
              <a:t> of the layer, then its </a:t>
            </a:r>
            <a:r>
              <a:rPr b="1" lang="en-US" sz="2700" spc="-1" strike="noStrike">
                <a:solidFill>
                  <a:srgbClr val="000000"/>
                </a:solidFill>
                <a:uFill>
                  <a:solidFill>
                    <a:srgbClr val="ffffff"/>
                  </a:solidFill>
                </a:uFill>
                <a:latin typeface="Lucida Sans Unicode"/>
              </a:rPr>
              <a:t>dimensions</a:t>
            </a:r>
            <a:r>
              <a:rPr b="0" lang="en-US" sz="2700" spc="-1" strike="noStrike">
                <a:solidFill>
                  <a:srgbClr val="000000"/>
                </a:solidFill>
                <a:uFill>
                  <a:solidFill>
                    <a:srgbClr val="ffffff"/>
                  </a:solidFill>
                </a:uFill>
                <a:latin typeface="Lucida Sans Unicode"/>
              </a:rPr>
              <a:t> (which is optional, the layer will resize itself). </a:t>
            </a:r>
            <a:endParaRPr b="0" lang="en-US" sz="2700" spc="-1" strike="noStrike">
              <a:solidFill>
                <a:srgbClr val="000000"/>
              </a:solidFill>
              <a:uFill>
                <a:solidFill>
                  <a:srgbClr val="ffffff"/>
                </a:solidFill>
              </a:uFill>
              <a:latin typeface="Lucida Sans Unicode"/>
            </a:endParaRPr>
          </a:p>
        </p:txBody>
      </p:sp>
      <p:sp>
        <p:nvSpPr>
          <p:cNvPr id="119"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Positioning Layers</a:t>
            </a:r>
            <a:endParaRPr b="0" lang="en-US" sz="1800" spc="-1" strike="noStrike">
              <a:solidFill>
                <a:srgbClr val="000000"/>
              </a:solidFill>
              <a:uFill>
                <a:solidFill>
                  <a:srgbClr val="ffffff"/>
                </a:solidFill>
              </a:uFill>
              <a:latin typeface="Lucida Sans Unicode"/>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If you want to give color to the layer’s background, add the background-color: red; attribute in with the rest of your CSS code.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i="1" lang="en-US" sz="2700" spc="-1" strike="noStrike">
                <a:solidFill>
                  <a:srgbClr val="000000"/>
                </a:solidFill>
                <a:uFill>
                  <a:solidFill>
                    <a:srgbClr val="ffffff"/>
                  </a:solidFill>
                </a:uFill>
                <a:latin typeface="Lucida Sans Unicode"/>
              </a:rPr>
              <a:t>Anything</a:t>
            </a:r>
            <a:r>
              <a:rPr b="0" lang="en-US" sz="2700" spc="-1" strike="noStrike">
                <a:solidFill>
                  <a:srgbClr val="000000"/>
                </a:solidFill>
                <a:uFill>
                  <a:solidFill>
                    <a:srgbClr val="ffffff"/>
                  </a:solidFill>
                </a:uFill>
                <a:latin typeface="Lucida Sans Unicode"/>
              </a:rPr>
              <a:t> that could go on a normal page can be positioned with &lt;div&gt;s. With layers, all the information a browser needs is contained in the style attributes you’ve added. Therefore, it will display as soon as any part of it is downloaded.</a:t>
            </a:r>
            <a:endParaRPr b="0" lang="en-US" sz="2700" spc="-1" strike="noStrike">
              <a:solidFill>
                <a:srgbClr val="000000"/>
              </a:solidFill>
              <a:uFill>
                <a:solidFill>
                  <a:srgbClr val="ffffff"/>
                </a:solidFill>
              </a:uFill>
              <a:latin typeface="Lucida Sans Unicode"/>
            </a:endParaRPr>
          </a:p>
          <a:p>
            <a:pPr marL="365760" indent="-255600">
              <a:lnSpc>
                <a:spcPct val="100000"/>
              </a:lnSpc>
            </a:pPr>
            <a:endParaRPr b="0" lang="en-US" sz="2700" spc="-1" strike="noStrike">
              <a:solidFill>
                <a:srgbClr val="000000"/>
              </a:solidFill>
              <a:uFill>
                <a:solidFill>
                  <a:srgbClr val="ffffff"/>
                </a:solidFill>
              </a:uFill>
              <a:latin typeface="Lucida Sans Unicode"/>
            </a:endParaRPr>
          </a:p>
        </p:txBody>
      </p:sp>
      <p:sp>
        <p:nvSpPr>
          <p:cNvPr id="121"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Positioning Layers</a:t>
            </a:r>
            <a:endParaRPr b="0" lang="en-US" sz="1800" spc="-1" strike="noStrike">
              <a:solidFill>
                <a:srgbClr val="000000"/>
              </a:solidFill>
              <a:uFill>
                <a:solidFill>
                  <a:srgbClr val="ffffff"/>
                </a:solidFill>
              </a:uFill>
              <a:latin typeface="Lucida Sans Unicode"/>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get layers </a:t>
            </a:r>
            <a:r>
              <a:rPr b="1" lang="en-US" sz="2700" spc="-1" strike="noStrike">
                <a:solidFill>
                  <a:srgbClr val="000000"/>
                </a:solidFill>
                <a:uFill>
                  <a:solidFill>
                    <a:srgbClr val="ffffff"/>
                  </a:solidFill>
                </a:uFill>
                <a:latin typeface="Lucida Sans Unicode"/>
              </a:rPr>
              <a:t>overlapping</a:t>
            </a:r>
            <a:r>
              <a:rPr b="0" lang="en-US" sz="2700" spc="-1" strike="noStrike">
                <a:solidFill>
                  <a:srgbClr val="000000"/>
                </a:solidFill>
                <a:uFill>
                  <a:solidFill>
                    <a:srgbClr val="ffffff"/>
                  </a:solidFill>
                </a:uFill>
                <a:latin typeface="Lucida Sans Unicode"/>
              </a:rPr>
              <a:t> each other you need to use the </a:t>
            </a:r>
            <a:r>
              <a:rPr b="1" lang="en-US" sz="2700" spc="-1" strike="noStrike">
                <a:solidFill>
                  <a:srgbClr val="000000"/>
                </a:solidFill>
                <a:uFill>
                  <a:solidFill>
                    <a:srgbClr val="ffffff"/>
                  </a:solidFill>
                </a:uFill>
                <a:latin typeface="Lucida Sans Unicode"/>
              </a:rPr>
              <a:t>z-index</a:t>
            </a:r>
            <a:r>
              <a:rPr b="0" lang="en-US" sz="2700" spc="-1" strike="noStrike">
                <a:solidFill>
                  <a:srgbClr val="000000"/>
                </a:solidFill>
                <a:uFill>
                  <a:solidFill>
                    <a:srgbClr val="ffffff"/>
                  </a:solidFill>
                </a:uFill>
                <a:latin typeface="Lucida Sans Unicode"/>
              </a:rPr>
              <a:t> command.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Add z-index: 1 in with the positioning code and this element will appear above everything without this command. If you want something else to go over this layer too, add z-index: 2 and so on.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higher the index, the closer the div will appear to the front of the page.</a:t>
            </a:r>
            <a:endParaRPr b="0" lang="en-US" sz="2700" spc="-1" strike="noStrike">
              <a:solidFill>
                <a:srgbClr val="000000"/>
              </a:solidFill>
              <a:uFill>
                <a:solidFill>
                  <a:srgbClr val="ffffff"/>
                </a:solidFill>
              </a:uFill>
              <a:latin typeface="Lucida Sans Unicode"/>
            </a:endParaRPr>
          </a:p>
        </p:txBody>
      </p:sp>
      <p:sp>
        <p:nvSpPr>
          <p:cNvPr id="123"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Positioning Layers</a:t>
            </a:r>
            <a:endParaRPr b="0" lang="en-US" sz="1800" spc="-1" strike="noStrike">
              <a:solidFill>
                <a:srgbClr val="000000"/>
              </a:solidFill>
              <a:uFill>
                <a:solidFill>
                  <a:srgbClr val="ffffff"/>
                </a:solidFill>
              </a:uFill>
              <a:latin typeface="Lucida Sans Unicode"/>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Put the layer that holds your page’s content at the top of your code. This is what readers want to see immediately.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Your navigation and other presentational components can then load </a:t>
            </a:r>
            <a:r>
              <a:rPr b="0" i="1" lang="en-US" sz="2700" spc="-1" strike="noStrike">
                <a:solidFill>
                  <a:srgbClr val="000000"/>
                </a:solidFill>
                <a:uFill>
                  <a:solidFill>
                    <a:srgbClr val="ffffff"/>
                  </a:solidFill>
                </a:uFill>
                <a:latin typeface="Lucida Sans Unicode"/>
              </a:rPr>
              <a:t>around</a:t>
            </a:r>
            <a:r>
              <a:rPr b="0" lang="en-US" sz="2700" spc="-1" strike="noStrike">
                <a:solidFill>
                  <a:srgbClr val="000000"/>
                </a:solidFill>
                <a:uFill>
                  <a:solidFill>
                    <a:srgbClr val="ffffff"/>
                  </a:solidFill>
                </a:uFill>
                <a:latin typeface="Lucida Sans Unicode"/>
              </a:rPr>
              <a:t> this, allowing your reader to begin reading as soon as possible and making your navigation available when it is most likely to be used: after the page has been read.</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see some examples of designs laid out with both float and absolute positioning</a:t>
            </a:r>
            <a:endParaRPr b="0" lang="en-US" sz="2700" spc="-1" strike="noStrike">
              <a:solidFill>
                <a:srgbClr val="000000"/>
              </a:solidFill>
              <a:uFill>
                <a:solidFill>
                  <a:srgbClr val="ffffff"/>
                </a:solidFill>
              </a:uFill>
              <a:latin typeface="Lucida Sans Unicode"/>
            </a:endParaRPr>
          </a:p>
          <a:p>
            <a:r>
              <a:rPr b="0" lang="en-US" sz="2300" spc="-1" strike="noStrike" u="sng">
                <a:solidFill>
                  <a:srgbClr val="ad1f1f"/>
                </a:solidFill>
                <a:uFill>
                  <a:solidFill>
                    <a:srgbClr val="ffffff"/>
                  </a:solidFill>
                </a:uFill>
                <a:latin typeface="Lucida Sans Unicode"/>
                <a:hlinkClick r:id="rId1"/>
              </a:rPr>
              <a:t>http://www.yourhtmlsource.com/redesigns/</a:t>
            </a:r>
            <a:endParaRPr b="0" lang="en-US" sz="2700" spc="-1" strike="noStrike">
              <a:solidFill>
                <a:srgbClr val="000000"/>
              </a:solidFill>
              <a:uFill>
                <a:solidFill>
                  <a:srgbClr val="ffffff"/>
                </a:solidFill>
              </a:uFill>
              <a:latin typeface="Lucida Sans Unicode"/>
            </a:endParaRPr>
          </a:p>
        </p:txBody>
      </p:sp>
      <p:sp>
        <p:nvSpPr>
          <p:cNvPr id="125"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Positioning Layers</a:t>
            </a:r>
            <a:endParaRPr b="0" lang="en-US" sz="1800" spc="-1" strike="noStrike">
              <a:solidFill>
                <a:srgbClr val="000000"/>
              </a:solidFill>
              <a:uFill>
                <a:solidFill>
                  <a:srgbClr val="ffffff"/>
                </a:solidFill>
              </a:uFill>
              <a:latin typeface="Lucida Sans Unicode"/>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1481400"/>
            <a:ext cx="8229240" cy="309024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When you position something relatively, you are modifying its position from where it </a:t>
            </a:r>
            <a:r>
              <a:rPr b="0" i="1" lang="en-US" sz="2700" spc="-1" strike="noStrike">
                <a:solidFill>
                  <a:srgbClr val="000000"/>
                </a:solidFill>
                <a:uFill>
                  <a:solidFill>
                    <a:srgbClr val="ffffff"/>
                  </a:solidFill>
                </a:uFill>
                <a:latin typeface="Lucida Sans Unicode"/>
              </a:rPr>
              <a:t>would</a:t>
            </a:r>
            <a:r>
              <a:rPr b="0" lang="en-US" sz="2700" spc="-1" strike="noStrike">
                <a:solidFill>
                  <a:srgbClr val="000000"/>
                </a:solidFill>
                <a:uFill>
                  <a:solidFill>
                    <a:srgbClr val="ffffff"/>
                  </a:solidFill>
                </a:uFill>
                <a:latin typeface="Lucida Sans Unicode"/>
              </a:rPr>
              <a:t> have been if you hadn’t changed anything.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For instance, in the next sentence, we’ll offset “some words” 12px down and 22px right relative to their start position.</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27"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Relative Positioning</a:t>
            </a:r>
            <a:endParaRPr b="0" lang="en-US" sz="1800" spc="-1" strike="noStrike">
              <a:solidFill>
                <a:srgbClr val="000000"/>
              </a:solidFill>
              <a:uFill>
                <a:solidFill>
                  <a:srgbClr val="ffffff"/>
                </a:solidFill>
              </a:uFill>
              <a:latin typeface="Lucida Sans Unicode"/>
            </a:endParaRPr>
          </a:p>
        </p:txBody>
      </p:sp>
      <p:pic>
        <p:nvPicPr>
          <p:cNvPr id="128" name="Picture 5" descr=""/>
          <p:cNvPicPr/>
          <p:nvPr/>
        </p:nvPicPr>
        <p:blipFill>
          <a:blip r:embed="rId1"/>
          <a:stretch/>
        </p:blipFill>
        <p:spPr>
          <a:xfrm>
            <a:off x="2057400" y="4800600"/>
            <a:ext cx="4727880" cy="837720"/>
          </a:xfrm>
          <a:prstGeom prst="rect">
            <a:avLst/>
          </a:prstGeom>
          <a:ln w="9360">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words in parentheses are the words in their original positions, and the bold ones are the moved words. The CSS code to move them was</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0" lang="en-US" sz="2700" spc="-1" strike="noStrike">
                <a:solidFill>
                  <a:srgbClr val="f0a22e"/>
                </a:solidFill>
                <a:uFill>
                  <a:solidFill>
                    <a:srgbClr val="ffffff"/>
                  </a:solidFill>
                </a:uFill>
                <a:latin typeface="Lucida Sans Unicode"/>
              </a:rPr>
              <a:t>&lt;span style="position: </a:t>
            </a:r>
            <a:r>
              <a:rPr b="1" lang="en-US" sz="2700" spc="-1" strike="noStrike">
                <a:solidFill>
                  <a:srgbClr val="f0a22e"/>
                </a:solidFill>
                <a:uFill>
                  <a:solidFill>
                    <a:srgbClr val="ffffff"/>
                  </a:solidFill>
                </a:uFill>
                <a:latin typeface="Lucida Sans Unicode"/>
              </a:rPr>
              <a:t>relative</a:t>
            </a:r>
            <a:r>
              <a:rPr b="0" lang="en-US" sz="2700" spc="-1" strike="noStrike">
                <a:solidFill>
                  <a:srgbClr val="f0a22e"/>
                </a:solidFill>
                <a:uFill>
                  <a:solidFill>
                    <a:srgbClr val="ffffff"/>
                  </a:solidFill>
                </a:uFill>
                <a:latin typeface="Lucida Sans Unicode"/>
              </a:rPr>
              <a:t>; top: 12px; left: 22px;"&gt;some words&lt;/span&gt;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 should notice that if you want to move something left, you use the right code, and push it away from that side and vice-versa.</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override an inherited position property, and make the element just a normal part of the page again, set it to </a:t>
            </a:r>
            <a:r>
              <a:rPr b="0" lang="en-US" sz="2700" spc="-1" strike="noStrike">
                <a:solidFill>
                  <a:srgbClr val="f0a22e"/>
                </a:solidFill>
                <a:uFill>
                  <a:solidFill>
                    <a:srgbClr val="ffffff"/>
                  </a:solidFill>
                </a:uFill>
                <a:latin typeface="Lucida Sans Unicode"/>
              </a:rPr>
              <a:t>position: static.</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30"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Relative Positioning</a:t>
            </a:r>
            <a:endParaRPr b="0" lang="en-US" sz="1800" spc="-1" strike="noStrike">
              <a:solidFill>
                <a:srgbClr val="000000"/>
              </a:solidFill>
              <a:uFill>
                <a:solidFill>
                  <a:srgbClr val="ffffff"/>
                </a:solidFill>
              </a:uFill>
              <a:latin typeface="Lucida Sans Unicode"/>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One of the major benefits of using CSS is that you’re not forced to lay your sites out in tables.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layout possibilities of CSS give you complete control over the positions and dimensions of all page elements.</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94"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Benefits of CSS for Layout</a:t>
            </a:r>
            <a:endParaRPr b="0" lang="en-US" sz="1800" spc="-1" strike="noStrike">
              <a:solidFill>
                <a:srgbClr val="000000"/>
              </a:solidFill>
              <a:uFill>
                <a:solidFill>
                  <a:srgbClr val="ffffff"/>
                </a:solidFill>
              </a:uFill>
              <a:latin typeface="Lucida Sans Unicode"/>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Centering a div or any other block-level element horizontally is a special case for CSS layout, even more so because there is a bug in Internet Explorer’s implementation of the standard way of doing it. The standard way is to set the element’s horizontal margin values to auto, like so:</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1" lang="en-US" sz="2700" spc="-1" strike="noStrike">
                <a:solidFill>
                  <a:srgbClr val="f0a22e"/>
                </a:solidFill>
                <a:uFill>
                  <a:solidFill>
                    <a:srgbClr val="ffffff"/>
                  </a:solidFill>
                </a:uFill>
                <a:latin typeface="Lucida Sans Unicode"/>
              </a:rPr>
              <a:t>#wrapper</a:t>
            </a:r>
            <a:r>
              <a:rPr b="0" lang="en-US" sz="2700" spc="-1" strike="noStrike">
                <a:solidFill>
                  <a:srgbClr val="f0a22e"/>
                </a:solidFill>
                <a:uFill>
                  <a:solidFill>
                    <a:srgbClr val="ffffff"/>
                  </a:solidFill>
                </a:uFill>
                <a:latin typeface="Lucida Sans Unicode"/>
              </a:rPr>
              <a:t> {width: 760px; margin: 0 auto; } </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32"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Horizontal Centering</a:t>
            </a:r>
            <a:endParaRPr b="0" lang="en-US" sz="1800" spc="-1" strike="noStrike">
              <a:solidFill>
                <a:srgbClr val="000000"/>
              </a:solidFill>
              <a:uFill>
                <a:solidFill>
                  <a:srgbClr val="ffffff"/>
                </a:solidFill>
              </a:uFill>
              <a:latin typeface="Lucida Sans Unicode"/>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pPr>
            <a:r>
              <a:rPr b="1" lang="en-US" sz="2700" spc="-1" strike="noStrike">
                <a:solidFill>
                  <a:srgbClr val="f0a22e"/>
                </a:solidFill>
                <a:uFill>
                  <a:solidFill>
                    <a:srgbClr val="ffffff"/>
                  </a:solidFill>
                </a:uFill>
                <a:latin typeface="Lucida Sans Unicode"/>
              </a:rPr>
              <a:t>body</a:t>
            </a:r>
            <a:r>
              <a:rPr b="0" lang="en-US" sz="2700" spc="-1" strike="noStrike">
                <a:solidFill>
                  <a:srgbClr val="f0a22e"/>
                </a:solidFill>
                <a:uFill>
                  <a:solidFill>
                    <a:srgbClr val="ffffff"/>
                  </a:solidFill>
                </a:uFill>
                <a:latin typeface="Lucida Sans Unicode"/>
              </a:rPr>
              <a:t> {text-align: center; }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One final step is then necessary. The line above will, of course, center all the text </a:t>
            </a:r>
            <a:r>
              <a:rPr b="0" i="1" lang="en-US" sz="2700" spc="-1" strike="noStrike">
                <a:solidFill>
                  <a:srgbClr val="000000"/>
                </a:solidFill>
                <a:uFill>
                  <a:solidFill>
                    <a:srgbClr val="ffffff"/>
                  </a:solidFill>
                </a:uFill>
                <a:latin typeface="Lucida Sans Unicode"/>
              </a:rPr>
              <a:t>inside</a:t>
            </a:r>
            <a:r>
              <a:rPr b="0" lang="en-US" sz="2700" spc="-1" strike="noStrike">
                <a:solidFill>
                  <a:srgbClr val="000000"/>
                </a:solidFill>
                <a:uFill>
                  <a:solidFill>
                    <a:srgbClr val="ffffff"/>
                  </a:solidFill>
                </a:uFill>
                <a:latin typeface="Lucida Sans Unicode"/>
              </a:rPr>
              <a:t> the centered elements as well, which is generally not what we want, so we need to align the text within back to the left. So here’s all the code:</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1" lang="en-US" sz="2700" spc="-1" strike="noStrike">
                <a:solidFill>
                  <a:srgbClr val="f0a22e"/>
                </a:solidFill>
                <a:uFill>
                  <a:solidFill>
                    <a:srgbClr val="ffffff"/>
                  </a:solidFill>
                </a:uFill>
                <a:latin typeface="Lucida Sans Unicode"/>
              </a:rPr>
              <a:t>body</a:t>
            </a:r>
            <a:r>
              <a:rPr b="0" lang="en-US" sz="2700" spc="-1" strike="noStrike">
                <a:solidFill>
                  <a:srgbClr val="f0a22e"/>
                </a:solidFill>
                <a:uFill>
                  <a:solidFill>
                    <a:srgbClr val="ffffff"/>
                  </a:solidFill>
                </a:uFill>
                <a:latin typeface="Lucida Sans Unicode"/>
              </a:rPr>
              <a:t> {text-align: center; }</a:t>
            </a:r>
            <a:r>
              <a:rPr b="0" lang="en-US" sz="2700" spc="-1" strike="noStrike">
                <a:solidFill>
                  <a:srgbClr val="f0a22e"/>
                </a:solidFill>
                <a:uFill>
                  <a:solidFill>
                    <a:srgbClr val="ffffff"/>
                  </a:solidFill>
                </a:uFill>
                <a:latin typeface="Lucida Sans Unicode"/>
              </a:rPr>
              <a:t>
</a:t>
            </a:r>
            <a:r>
              <a:rPr b="1" lang="en-US" sz="2700" spc="-1" strike="noStrike">
                <a:solidFill>
                  <a:srgbClr val="f0a22e"/>
                </a:solidFill>
                <a:uFill>
                  <a:solidFill>
                    <a:srgbClr val="ffffff"/>
                  </a:solidFill>
                </a:uFill>
                <a:latin typeface="Lucida Sans Unicode"/>
              </a:rPr>
              <a:t>#wrapper</a:t>
            </a:r>
            <a:r>
              <a:rPr b="0" lang="en-US" sz="2700" spc="-1" strike="noStrike">
                <a:solidFill>
                  <a:srgbClr val="f0a22e"/>
                </a:solidFill>
                <a:uFill>
                  <a:solidFill>
                    <a:srgbClr val="ffffff"/>
                  </a:solidFill>
                </a:uFill>
                <a:latin typeface="Lucida Sans Unicode"/>
              </a:rPr>
              <a:t> {width: 760px; margin: 0 auto; text-align: left; } </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34"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Horizontal Centering</a:t>
            </a:r>
            <a:endParaRPr b="0" lang="en-US" sz="1800" spc="-1" strike="noStrike">
              <a:solidFill>
                <a:srgbClr val="000000"/>
              </a:solidFill>
              <a:uFill>
                <a:solidFill>
                  <a:srgbClr val="ffffff"/>
                </a:solidFill>
              </a:uFill>
              <a:latin typeface="Lucida Sans Unicode"/>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Be careful if you’re planning on mixing absolute positioning and this centering method in the same layout. If you want other elements to be absolutely positioned inside the wrapper, make it relatively positioned first.</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1" lang="en-US" sz="2700" spc="-1" strike="noStrike">
                <a:solidFill>
                  <a:srgbClr val="f0a22e"/>
                </a:solidFill>
                <a:uFill>
                  <a:solidFill>
                    <a:srgbClr val="ffffff"/>
                  </a:solidFill>
                </a:uFill>
                <a:latin typeface="Lucida Sans Unicode"/>
              </a:rPr>
              <a:t>#wrapper</a:t>
            </a:r>
            <a:r>
              <a:rPr b="0" lang="en-US" sz="2700" spc="-1" strike="noStrike">
                <a:solidFill>
                  <a:srgbClr val="f0a22e"/>
                </a:solidFill>
                <a:uFill>
                  <a:solidFill>
                    <a:srgbClr val="ffffff"/>
                  </a:solidFill>
                </a:uFill>
                <a:latin typeface="Lucida Sans Unicode"/>
              </a:rPr>
              <a:t> {position: relative; width: 760px; margin: 0 auto; text-align: left; }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This will make an inner element that you absolutely position at, for example, top: 0; left: 0; appear at the top left corner of the wrapper, and not of the top left of the entire window.</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36"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Horizontal Centering</a:t>
            </a:r>
            <a:endParaRPr b="0" lang="en-US" sz="1800" spc="-1" strike="noStrike">
              <a:solidFill>
                <a:srgbClr val="000000"/>
              </a:solidFill>
              <a:uFill>
                <a:solidFill>
                  <a:srgbClr val="ffffff"/>
                </a:solidFill>
              </a:uFill>
              <a:latin typeface="Lucida Sans Unicode"/>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This presentation is taken from</a:t>
            </a:r>
            <a:endParaRPr b="0" lang="en-US" sz="2700" spc="-1" strike="noStrike">
              <a:solidFill>
                <a:srgbClr val="000000"/>
              </a:solidFill>
              <a:uFill>
                <a:solidFill>
                  <a:srgbClr val="ffffff"/>
                </a:solidFill>
              </a:uFill>
              <a:latin typeface="Lucida Sans Unicode"/>
            </a:endParaRPr>
          </a:p>
          <a:p>
            <a:pPr marL="365760" indent="-255600">
              <a:lnSpc>
                <a:spcPct val="100000"/>
              </a:lnSpc>
            </a:pPr>
            <a:r>
              <a:rPr b="0" lang="en-US" sz="2700" spc="-1" strike="noStrike" u="sng">
                <a:solidFill>
                  <a:srgbClr val="ad1f1f"/>
                </a:solidFill>
                <a:uFill>
                  <a:solidFill>
                    <a:srgbClr val="ffffff"/>
                  </a:solidFill>
                </a:uFill>
                <a:latin typeface="Lucida Sans Unicode"/>
                <a:hlinkClick r:id="rId1"/>
              </a:rPr>
              <a:t>HTML Source : HTML Tutorials</a:t>
            </a:r>
            <a:endParaRPr b="0" lang="en-US" sz="2700" spc="-1" strike="noStrike">
              <a:solidFill>
                <a:srgbClr val="000000"/>
              </a:solidFill>
              <a:uFill>
                <a:solidFill>
                  <a:srgbClr val="ffffff"/>
                </a:solidFill>
              </a:uFill>
              <a:latin typeface="Lucida Sans Unicode"/>
            </a:endParaRPr>
          </a:p>
        </p:txBody>
      </p:sp>
      <p:sp>
        <p:nvSpPr>
          <p:cNvPr id="138"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Credits</a:t>
            </a:r>
            <a:endParaRPr b="0" lang="en-US" sz="1800" spc="-1" strike="noStrike">
              <a:solidFill>
                <a:srgbClr val="000000"/>
              </a:solidFill>
              <a:uFill>
                <a:solidFill>
                  <a:srgbClr val="ffffff"/>
                </a:solidFill>
              </a:uFill>
              <a:latin typeface="Lucida Sans Unicode"/>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40" name="TextShape 2"/>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52397352-90F2-43A7-8F23-644E093B1BC6}"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41" name="TextShape 3"/>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Objectives</a:t>
            </a:r>
            <a:endParaRPr b="0" lang="en-US" sz="1800" spc="-1" strike="noStrike">
              <a:solidFill>
                <a:srgbClr val="000000"/>
              </a:solidFill>
              <a:uFill>
                <a:solidFill>
                  <a:srgbClr val="ffffff"/>
                </a:solidFill>
              </a:uFill>
              <a:latin typeface="Lucida Sans Unicode"/>
            </a:endParaRPr>
          </a:p>
        </p:txBody>
      </p:sp>
      <p:sp>
        <p:nvSpPr>
          <p:cNvPr id="142"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Create boxes for layout</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Size and position boxes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Determine how to control overflow for a box</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Use the &lt;div&gt; tag to create formatting sections of a document</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Objectives</a:t>
            </a:r>
            <a:endParaRPr b="0" lang="en-US" sz="1800" spc="-1" strike="noStrike">
              <a:solidFill>
                <a:srgbClr val="000000"/>
              </a:solidFill>
              <a:uFill>
                <a:solidFill>
                  <a:srgbClr val="ffffff"/>
                </a:solidFill>
              </a:uFill>
              <a:latin typeface="Lucida Sans Unicode"/>
            </a:endParaRPr>
          </a:p>
        </p:txBody>
      </p:sp>
      <p:sp>
        <p:nvSpPr>
          <p:cNvPr id="144"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List the positioning properties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Use the z-index property to stack elements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Use the media attribute and its values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Create print styles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Use multiple style sheets</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45"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46"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57917B4A-7A5F-46DC-A671-5A3B78B7C7C4}"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48"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Web page developers refer to the header area as the masthead, banner, or header</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They call the main window the main, content, body, container, box, or frame area</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They often refer to the bottom of the page as the footer</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49"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50"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34042FD4-3A5D-47E3-AC6B-373A4D7340AE}"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52"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Designers typically use layouts that include one or more of the following design components: </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horizontal </a:t>
            </a:r>
            <a:r>
              <a:rPr b="1" lang="en-US" sz="2300" spc="-1" strike="noStrike">
                <a:solidFill>
                  <a:srgbClr val="000000"/>
                </a:solidFill>
                <a:uFill>
                  <a:solidFill>
                    <a:srgbClr val="ffffff"/>
                  </a:solidFill>
                </a:uFill>
                <a:latin typeface="Lucida Sans Unicode"/>
              </a:rPr>
              <a:t>banner</a:t>
            </a:r>
            <a:r>
              <a:rPr b="0" lang="en-US" sz="2300" spc="-1" strike="noStrike">
                <a:solidFill>
                  <a:srgbClr val="000000"/>
                </a:solidFill>
                <a:uFill>
                  <a:solidFill>
                    <a:srgbClr val="ffffff"/>
                  </a:solidFill>
                </a:uFill>
                <a:latin typeface="Lucida Sans Unicode"/>
              </a:rPr>
              <a:t>, or bar, at the top of the page that usually</a:t>
            </a:r>
            <a:r>
              <a:rPr b="1" lang="en-US" sz="2300" spc="-1" strike="noStrike">
                <a:solidFill>
                  <a:srgbClr val="000000"/>
                </a:solidFill>
                <a:uFill>
                  <a:solidFill>
                    <a:srgbClr val="ffffff"/>
                  </a:solidFill>
                </a:uFill>
                <a:latin typeface="Lucida Sans Unicode"/>
              </a:rPr>
              <a:t> </a:t>
            </a:r>
            <a:r>
              <a:rPr b="0" lang="en-US" sz="2300" spc="-1" strike="noStrike">
                <a:solidFill>
                  <a:srgbClr val="000000"/>
                </a:solidFill>
                <a:uFill>
                  <a:solidFill>
                    <a:srgbClr val="ffffff"/>
                  </a:solidFill>
                </a:uFill>
                <a:latin typeface="Lucida Sans Unicode"/>
              </a:rPr>
              <a:t>includes a corporate logo</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a:t>
            </a:r>
            <a:r>
              <a:rPr b="1" lang="en-US" sz="2300" spc="-1" strike="noStrike">
                <a:solidFill>
                  <a:srgbClr val="000000"/>
                </a:solidFill>
                <a:uFill>
                  <a:solidFill>
                    <a:srgbClr val="ffffff"/>
                  </a:solidFill>
                </a:uFill>
                <a:latin typeface="Lucida Sans Unicode"/>
              </a:rPr>
              <a:t>sidebar</a:t>
            </a:r>
            <a:r>
              <a:rPr b="0" lang="en-US" sz="2300" spc="-1" strike="noStrike">
                <a:solidFill>
                  <a:srgbClr val="000000"/>
                </a:solidFill>
                <a:uFill>
                  <a:solidFill>
                    <a:srgbClr val="ffffff"/>
                  </a:solidFill>
                </a:uFill>
                <a:latin typeface="Lucida Sans Unicode"/>
              </a:rPr>
              <a:t>, which is a narrow vertical column commonly used for links</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the </a:t>
            </a:r>
            <a:r>
              <a:rPr b="1" lang="en-US" sz="2300" spc="-1" strike="noStrike">
                <a:solidFill>
                  <a:srgbClr val="000000"/>
                </a:solidFill>
                <a:uFill>
                  <a:solidFill>
                    <a:srgbClr val="ffffff"/>
                  </a:solidFill>
                </a:uFill>
                <a:latin typeface="Lucida Sans Unicode"/>
              </a:rPr>
              <a:t>main document window</a:t>
            </a:r>
            <a:r>
              <a:rPr b="0" lang="en-US" sz="2300" spc="-1" strike="noStrike">
                <a:solidFill>
                  <a:srgbClr val="000000"/>
                </a:solidFill>
                <a:uFill>
                  <a:solidFill>
                    <a:srgbClr val="ffffff"/>
                  </a:solidFill>
                </a:uFill>
                <a:latin typeface="Lucida Sans Unicode"/>
              </a:rPr>
              <a:t>, which is the largest window and contains most of the page content</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a:t>
            </a:r>
            <a:r>
              <a:rPr b="1" lang="en-US" sz="2300" spc="-1" strike="noStrike">
                <a:solidFill>
                  <a:srgbClr val="000000"/>
                </a:solidFill>
                <a:uFill>
                  <a:solidFill>
                    <a:srgbClr val="ffffff"/>
                  </a:solidFill>
                </a:uFill>
                <a:latin typeface="Lucida Sans Unicode"/>
              </a:rPr>
              <a:t>footer</a:t>
            </a:r>
            <a:r>
              <a:rPr b="0" lang="en-US" sz="2300" spc="-1" strike="noStrike">
                <a:solidFill>
                  <a:srgbClr val="000000"/>
                </a:solidFill>
                <a:uFill>
                  <a:solidFill>
                    <a:srgbClr val="ffffff"/>
                  </a:solidFill>
                </a:uFill>
                <a:latin typeface="Lucida Sans Unicode"/>
              </a:rPr>
              <a:t>, which is a row at the bottom of the page, which usually displays the contact information for the Web site, such as the address</a:t>
            </a:r>
            <a:endParaRPr b="0" lang="en-US" sz="21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53"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54"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4D2B4B57-A3B4-4A4B-9128-F15A53DAEF28}"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56"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57"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BD041D04-1A9C-400F-830D-EC08A7A2F2AF}"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pic>
        <p:nvPicPr>
          <p:cNvPr id="158" name="Picture 2" descr=""/>
          <p:cNvPicPr/>
          <p:nvPr/>
        </p:nvPicPr>
        <p:blipFill>
          <a:blip r:embed="rId1"/>
          <a:stretch/>
        </p:blipFill>
        <p:spPr>
          <a:xfrm>
            <a:off x="685800" y="1447920"/>
            <a:ext cx="5409720" cy="4149360"/>
          </a:xfrm>
          <a:prstGeom prst="rect">
            <a:avLst/>
          </a:prstGeom>
          <a:ln>
            <a:noFill/>
          </a:ln>
        </p:spPr>
      </p:pic>
      <p:pic>
        <p:nvPicPr>
          <p:cNvPr id="159" name="Picture 3" descr=""/>
          <p:cNvPicPr/>
          <p:nvPr/>
        </p:nvPicPr>
        <p:blipFill>
          <a:blip r:embed="rId2"/>
          <a:stretch/>
        </p:blipFill>
        <p:spPr>
          <a:xfrm>
            <a:off x="5415120" y="2895480"/>
            <a:ext cx="2680920" cy="1199880"/>
          </a:xfrm>
          <a:prstGeom prst="rect">
            <a:avLst/>
          </a:prstGeom>
          <a:ln w="9360">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61"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62"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FF496843-1071-46C9-B365-07B12B6898F0}"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63"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a:t>
            </a:r>
            <a:r>
              <a:rPr b="1" lang="en-US" sz="2700" spc="-1" strike="noStrike">
                <a:solidFill>
                  <a:srgbClr val="000000"/>
                </a:solidFill>
                <a:uFill>
                  <a:solidFill>
                    <a:srgbClr val="ffffff"/>
                  </a:solidFill>
                </a:uFill>
                <a:latin typeface="Lucida Sans Unicode"/>
              </a:rPr>
              <a:t>overflow property </a:t>
            </a:r>
            <a:r>
              <a:rPr b="0" lang="en-US" sz="2700" spc="-1" strike="noStrike">
                <a:solidFill>
                  <a:srgbClr val="000000"/>
                </a:solidFill>
                <a:uFill>
                  <a:solidFill>
                    <a:srgbClr val="ffffff"/>
                  </a:solidFill>
                </a:uFill>
                <a:latin typeface="Lucida Sans Unicode"/>
              </a:rPr>
              <a:t>is used to determine what happens if there is too much text (or an image is too large) to be displayed in the space for the box</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1" lang="en-US" sz="2300" spc="-1" strike="noStrike">
                <a:solidFill>
                  <a:srgbClr val="000000"/>
                </a:solidFill>
                <a:uFill>
                  <a:solidFill>
                    <a:srgbClr val="ffffff"/>
                  </a:solidFill>
                </a:uFill>
                <a:latin typeface="Lucida Sans Unicode"/>
              </a:rPr>
              <a:t>visible </a:t>
            </a:r>
            <a:r>
              <a:rPr b="0" lang="en-US" sz="2300" spc="-1" strike="noStrike">
                <a:solidFill>
                  <a:srgbClr val="000000"/>
                </a:solidFill>
                <a:uFill>
                  <a:solidFill>
                    <a:srgbClr val="ffffff"/>
                  </a:solidFill>
                </a:uFill>
                <a:latin typeface="Lucida Sans Unicode"/>
              </a:rPr>
              <a:t>allows the box to expand as much as possible</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1" lang="en-US" sz="2300" spc="-1" strike="noStrike">
                <a:solidFill>
                  <a:srgbClr val="000000"/>
                </a:solidFill>
                <a:uFill>
                  <a:solidFill>
                    <a:srgbClr val="ffffff"/>
                  </a:solidFill>
                </a:uFill>
                <a:latin typeface="Lucida Sans Unicode"/>
              </a:rPr>
              <a:t>hidden </a:t>
            </a:r>
            <a:r>
              <a:rPr b="0" lang="en-US" sz="2300" spc="-1" strike="noStrike">
                <a:solidFill>
                  <a:srgbClr val="000000"/>
                </a:solidFill>
                <a:uFill>
                  <a:solidFill>
                    <a:srgbClr val="ffffff"/>
                  </a:solidFill>
                </a:uFill>
                <a:latin typeface="Lucida Sans Unicode"/>
              </a:rPr>
              <a:t>does not display overflow text; no scroll bars</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1" lang="en-US" sz="2300" spc="-1" strike="noStrike">
                <a:solidFill>
                  <a:srgbClr val="000000"/>
                </a:solidFill>
                <a:uFill>
                  <a:solidFill>
                    <a:srgbClr val="ffffff"/>
                  </a:solidFill>
                </a:uFill>
                <a:latin typeface="Lucida Sans Unicode"/>
              </a:rPr>
              <a:t>scroll </a:t>
            </a:r>
            <a:r>
              <a:rPr b="0" lang="en-US" sz="2300" spc="-1" strike="noStrike">
                <a:solidFill>
                  <a:srgbClr val="000000"/>
                </a:solidFill>
                <a:uFill>
                  <a:solidFill>
                    <a:srgbClr val="ffffff"/>
                  </a:solidFill>
                </a:uFill>
                <a:latin typeface="Lucida Sans Unicode"/>
              </a:rPr>
              <a:t>displays scroll bars so users can scroll through the box; the size of the box remains the same.</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1" lang="en-US" sz="2300" spc="-1" strike="noStrike">
                <a:solidFill>
                  <a:srgbClr val="000000"/>
                </a:solidFill>
                <a:uFill>
                  <a:solidFill>
                    <a:srgbClr val="ffffff"/>
                  </a:solidFill>
                </a:uFill>
                <a:latin typeface="Lucida Sans Unicode"/>
              </a:rPr>
              <a:t>auto </a:t>
            </a:r>
            <a:r>
              <a:rPr b="0" lang="en-US" sz="2300" spc="-1" strike="noStrike">
                <a:solidFill>
                  <a:srgbClr val="000000"/>
                </a:solidFill>
                <a:uFill>
                  <a:solidFill>
                    <a:srgbClr val="ffffff"/>
                  </a:solidFill>
                </a:uFill>
                <a:latin typeface="Lucida Sans Unicode"/>
              </a:rPr>
              <a:t>displays scroll bars only if necessary; the size of the box remains the same</a:t>
            </a:r>
            <a:endParaRPr b="0" lang="en-US" sz="21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&lt;div&gt; element is well-suited as a layout tool.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It is a block-level element that is used to </a:t>
            </a:r>
            <a:r>
              <a:rPr b="0" i="1" lang="en-US" sz="2700" spc="-1" strike="noStrike">
                <a:solidFill>
                  <a:srgbClr val="000000"/>
                </a:solidFill>
                <a:uFill>
                  <a:solidFill>
                    <a:srgbClr val="ffffff"/>
                  </a:solidFill>
                </a:uFill>
                <a:latin typeface="Lucida Sans Unicode"/>
              </a:rPr>
              <a:t>div</a:t>
            </a:r>
            <a:r>
              <a:rPr b="0" lang="en-US" sz="2700" spc="-1" strike="noStrike">
                <a:solidFill>
                  <a:srgbClr val="000000"/>
                </a:solidFill>
                <a:uFill>
                  <a:solidFill>
                    <a:srgbClr val="ffffff"/>
                  </a:solidFill>
                </a:uFill>
                <a:latin typeface="Lucida Sans Unicode"/>
              </a:rPr>
              <a:t>ide the page into logical sections, and can hold whatever you need inside it.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 can have blocks of text in &lt;div&gt;s and then put them together in a layout. You have immense freedom, with the ability to add these blocks, or “layers”, on top of each other.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Check out this </a:t>
            </a:r>
            <a:r>
              <a:rPr b="0" lang="en-US" sz="2700" spc="-1" strike="noStrike" u="sng">
                <a:solidFill>
                  <a:srgbClr val="ad1f1f"/>
                </a:solidFill>
                <a:uFill>
                  <a:solidFill>
                    <a:srgbClr val="ffffff"/>
                  </a:solidFill>
                </a:uFill>
                <a:latin typeface="Lucida Sans Unicode"/>
                <a:hlinkClick r:id="rId1"/>
              </a:rPr>
              <a:t>example</a:t>
            </a:r>
            <a:r>
              <a:rPr b="0" lang="en-US" sz="2700" spc="-1" strike="noStrike">
                <a:solidFill>
                  <a:srgbClr val="000000"/>
                </a:solidFill>
                <a:uFill>
                  <a:solidFill>
                    <a:srgbClr val="ffffff"/>
                  </a:solidFill>
                </a:uFill>
                <a:latin typeface="Lucida Sans Unicode"/>
              </a:rPr>
              <a:t>.</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96"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Working with &lt;div&gt;s</a:t>
            </a:r>
            <a:endParaRPr b="0" lang="en-US" sz="1800" spc="-1" strike="noStrike">
              <a:solidFill>
                <a:srgbClr val="000000"/>
              </a:solidFill>
              <a:uFill>
                <a:solidFill>
                  <a:srgbClr val="ffffff"/>
                </a:solidFill>
              </a:uFill>
              <a:latin typeface="Lucida Sans Unicode"/>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65"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66"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2F4423C5-5727-4D7B-9F54-E6D3A7464892}"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pic>
        <p:nvPicPr>
          <p:cNvPr id="167" name="Picture 2" descr=""/>
          <p:cNvPicPr/>
          <p:nvPr/>
        </p:nvPicPr>
        <p:blipFill>
          <a:blip r:embed="rId1"/>
          <a:stretch/>
        </p:blipFill>
        <p:spPr>
          <a:xfrm>
            <a:off x="1366920" y="2109960"/>
            <a:ext cx="5952600" cy="31237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69"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70"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A15CF926-4909-49CF-81F4-C0618E5118E1}"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71"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add a background image to a sidebar:</a:t>
            </a:r>
            <a:endParaRPr b="0" lang="en-US" sz="2700" spc="-1" strike="noStrike">
              <a:solidFill>
                <a:srgbClr val="000000"/>
              </a:solidFill>
              <a:uFill>
                <a:solidFill>
                  <a:srgbClr val="ffffff"/>
                </a:solidFill>
              </a:uFill>
              <a:latin typeface="Lucida Sans Unicode"/>
            </a:endParaRPr>
          </a:p>
        </p:txBody>
      </p:sp>
      <p:pic>
        <p:nvPicPr>
          <p:cNvPr id="172" name="Picture 2" descr=""/>
          <p:cNvPicPr/>
          <p:nvPr/>
        </p:nvPicPr>
        <p:blipFill>
          <a:blip r:embed="rId1"/>
          <a:stretch/>
        </p:blipFill>
        <p:spPr>
          <a:xfrm>
            <a:off x="1447920" y="2133720"/>
            <a:ext cx="6292440" cy="2666520"/>
          </a:xfrm>
          <a:prstGeom prst="rect">
            <a:avLst/>
          </a:prstGeom>
          <a:ln w="9360">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74"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center the text of the sidebar:</a:t>
            </a:r>
            <a:endParaRPr b="0" lang="en-US" sz="2700" spc="-1" strike="noStrike">
              <a:solidFill>
                <a:srgbClr val="000000"/>
              </a:solidFill>
              <a:uFill>
                <a:solidFill>
                  <a:srgbClr val="ffffff"/>
                </a:solidFill>
              </a:uFill>
              <a:latin typeface="Lucida Sans Unicode"/>
            </a:endParaRPr>
          </a:p>
        </p:txBody>
      </p:sp>
      <p:sp>
        <p:nvSpPr>
          <p:cNvPr id="175"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76"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03A987BC-2C9E-4AF6-ADBB-FF9C0DDEF4EE}"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pic>
        <p:nvPicPr>
          <p:cNvPr id="177" name="Picture 2" descr=""/>
          <p:cNvPicPr/>
          <p:nvPr/>
        </p:nvPicPr>
        <p:blipFill>
          <a:blip r:embed="rId1"/>
          <a:stretch/>
        </p:blipFill>
        <p:spPr>
          <a:xfrm>
            <a:off x="2362320" y="2057400"/>
            <a:ext cx="4086000" cy="2914200"/>
          </a:xfrm>
          <a:prstGeom prst="rect">
            <a:avLst/>
          </a:prstGeom>
          <a:ln w="9360">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Sizing and Positioning Boxes</a:t>
            </a:r>
            <a:endParaRPr b="0" lang="en-US" sz="1800" spc="-1" strike="noStrike">
              <a:solidFill>
                <a:srgbClr val="000000"/>
              </a:solidFill>
              <a:uFill>
                <a:solidFill>
                  <a:srgbClr val="ffffff"/>
                </a:solidFill>
              </a:uFill>
              <a:latin typeface="Lucida Sans Unicode"/>
            </a:endParaRPr>
          </a:p>
        </p:txBody>
      </p:sp>
      <p:sp>
        <p:nvSpPr>
          <p:cNvPr id="179"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80"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C9D34FAC-F4DD-4774-8E9C-D79B7138E39C}"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81"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If you lay out pages using boxes, create styles for elements by using descendant selectors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If you are styling the same element more than once, make sure that the elements all have the same properties (though they can have different values)</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183"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largest box is the browser window itself (the HTML element)</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Inside this box is the body box, which in turn contains other smaller boxes, such as headings, paragraphs, and em and strong elements</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This is called the </a:t>
            </a:r>
            <a:r>
              <a:rPr b="1" lang="en-US" sz="2700" spc="-1" strike="noStrike">
                <a:solidFill>
                  <a:srgbClr val="000000"/>
                </a:solidFill>
                <a:uFill>
                  <a:solidFill>
                    <a:srgbClr val="ffffff"/>
                  </a:solidFill>
                </a:uFill>
                <a:latin typeface="Lucida Sans Unicode"/>
              </a:rPr>
              <a:t>normal flow </a:t>
            </a:r>
            <a:r>
              <a:rPr b="0" lang="en-US" sz="2700" spc="-1" strike="noStrike">
                <a:solidFill>
                  <a:srgbClr val="000000"/>
                </a:solidFill>
                <a:uFill>
                  <a:solidFill>
                    <a:srgbClr val="ffffff"/>
                  </a:solidFill>
                </a:uFill>
                <a:latin typeface="Lucida Sans Unicode"/>
              </a:rPr>
              <a:t>of the HTML document</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84"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85"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D34D3FD0-E9B7-47E5-82D6-B34C647367C0}"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187"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88"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2D37C9F9-B3D8-45CB-B3F4-2F85433CF97F}"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89"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a:t>
            </a:r>
            <a:r>
              <a:rPr b="1" lang="en-US" sz="2700" spc="-1" strike="noStrike">
                <a:solidFill>
                  <a:srgbClr val="000000"/>
                </a:solidFill>
                <a:uFill>
                  <a:solidFill>
                    <a:srgbClr val="ffffff"/>
                  </a:solidFill>
                </a:uFill>
                <a:latin typeface="Lucida Sans Unicode"/>
              </a:rPr>
              <a:t>positioning properties </a:t>
            </a:r>
            <a:r>
              <a:rPr b="0" lang="en-US" sz="2700" spc="-1" strike="noStrike">
                <a:solidFill>
                  <a:srgbClr val="000000"/>
                </a:solidFill>
                <a:uFill>
                  <a:solidFill>
                    <a:srgbClr val="ffffff"/>
                  </a:solidFill>
                </a:uFill>
                <a:latin typeface="Lucida Sans Unicode"/>
              </a:rPr>
              <a:t>allow you to display an element out of the normal flow</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CSS positioning allows you to create pages with elements with </a:t>
            </a:r>
            <a:r>
              <a:rPr b="1" lang="en-US" sz="2700" spc="-1" strike="noStrike">
                <a:solidFill>
                  <a:srgbClr val="000000"/>
                </a:solidFill>
                <a:uFill>
                  <a:solidFill>
                    <a:srgbClr val="ffffff"/>
                  </a:solidFill>
                </a:uFill>
                <a:latin typeface="Lucida Sans Unicode"/>
              </a:rPr>
              <a:t>layering</a:t>
            </a:r>
            <a:r>
              <a:rPr b="0" lang="en-US" sz="2700" spc="-1" strike="noStrike">
                <a:solidFill>
                  <a:srgbClr val="000000"/>
                </a:solidFill>
                <a:uFill>
                  <a:solidFill>
                    <a:srgbClr val="ffffff"/>
                  </a:solidFill>
                </a:uFill>
                <a:latin typeface="Lucida Sans Unicode"/>
              </a:rPr>
              <a:t>, which means that you can</a:t>
            </a:r>
            <a:r>
              <a:rPr b="1" lang="en-US" sz="2700" spc="-1" strike="noStrike">
                <a:solidFill>
                  <a:srgbClr val="000000"/>
                </a:solidFill>
                <a:uFill>
                  <a:solidFill>
                    <a:srgbClr val="ffffff"/>
                  </a:solidFill>
                </a:uFill>
                <a:latin typeface="Lucida Sans Unicode"/>
              </a:rPr>
              <a:t> </a:t>
            </a:r>
            <a:r>
              <a:rPr b="0" lang="en-US" sz="2700" spc="-1" strike="noStrike">
                <a:solidFill>
                  <a:srgbClr val="000000"/>
                </a:solidFill>
                <a:uFill>
                  <a:solidFill>
                    <a:srgbClr val="ffffff"/>
                  </a:solidFill>
                </a:uFill>
                <a:latin typeface="Lucida Sans Unicode"/>
              </a:rPr>
              <a:t>have text or images overlap each other</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position property takes several values, with the two most important values being </a:t>
            </a:r>
            <a:r>
              <a:rPr b="1" lang="en-US" sz="2700" spc="-1" strike="noStrike">
                <a:solidFill>
                  <a:srgbClr val="000000"/>
                </a:solidFill>
                <a:uFill>
                  <a:solidFill>
                    <a:srgbClr val="ffffff"/>
                  </a:solidFill>
                </a:uFill>
                <a:latin typeface="Lucida Sans Unicode"/>
              </a:rPr>
              <a:t>absolute</a:t>
            </a:r>
            <a:r>
              <a:rPr b="0" lang="en-US" sz="2700" spc="-1" strike="noStrike">
                <a:solidFill>
                  <a:srgbClr val="000000"/>
                </a:solidFill>
                <a:uFill>
                  <a:solidFill>
                    <a:srgbClr val="ffffff"/>
                  </a:solidFill>
                </a:uFill>
                <a:latin typeface="Lucida Sans Unicode"/>
              </a:rPr>
              <a:t> and </a:t>
            </a:r>
            <a:r>
              <a:rPr b="1" lang="en-US" sz="2700" spc="-1" strike="noStrike">
                <a:solidFill>
                  <a:srgbClr val="000000"/>
                </a:solidFill>
                <a:uFill>
                  <a:solidFill>
                    <a:srgbClr val="ffffff"/>
                  </a:solidFill>
                </a:uFill>
                <a:latin typeface="Lucida Sans Unicode"/>
              </a:rPr>
              <a:t>relative</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191"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92"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BF59CDBC-B5A8-4294-A2B5-6EBC254ECD15}"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193" name="TextShape 4"/>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When you use </a:t>
            </a:r>
            <a:r>
              <a:rPr b="1" lang="en-US" sz="2700" spc="-1" strike="noStrike">
                <a:solidFill>
                  <a:srgbClr val="000000"/>
                </a:solidFill>
                <a:uFill>
                  <a:solidFill>
                    <a:srgbClr val="ffffff"/>
                  </a:solidFill>
                </a:uFill>
                <a:latin typeface="Lucida Sans Unicode"/>
              </a:rPr>
              <a:t>absolute positioning</a:t>
            </a:r>
            <a:r>
              <a:rPr b="0" lang="en-US" sz="2700" spc="-1" strike="noStrike">
                <a:solidFill>
                  <a:srgbClr val="000000"/>
                </a:solidFill>
                <a:uFill>
                  <a:solidFill>
                    <a:srgbClr val="ffffff"/>
                  </a:solidFill>
                </a:uFill>
                <a:latin typeface="Lucida Sans Unicode"/>
              </a:rPr>
              <a:t>, the element is displayed in the exact position you specify</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When you use </a:t>
            </a:r>
            <a:r>
              <a:rPr b="1" lang="en-US" sz="2700" spc="-1" strike="noStrike">
                <a:solidFill>
                  <a:srgbClr val="000000"/>
                </a:solidFill>
                <a:uFill>
                  <a:solidFill>
                    <a:srgbClr val="ffffff"/>
                  </a:solidFill>
                </a:uFill>
                <a:latin typeface="Lucida Sans Unicode"/>
              </a:rPr>
              <a:t>relative positioning</a:t>
            </a:r>
            <a:r>
              <a:rPr b="0" lang="en-US" sz="2700" spc="-1" strike="noStrike">
                <a:solidFill>
                  <a:srgbClr val="000000"/>
                </a:solidFill>
                <a:uFill>
                  <a:solidFill>
                    <a:srgbClr val="ffffff"/>
                  </a:solidFill>
                </a:uFill>
                <a:latin typeface="Lucida Sans Unicode"/>
              </a:rPr>
              <a:t>, you are shifting the element’s position from the point where that element normally would be displayed</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195" name="TextShape 2"/>
          <p:cNvSpPr txBox="1"/>
          <p:nvPr/>
        </p:nvSpPr>
        <p:spPr>
          <a:xfrm>
            <a:off x="0" y="1143000"/>
            <a:ext cx="8686440" cy="490644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a:t>
            </a:r>
            <a:r>
              <a:rPr b="1" lang="en-US" sz="2700" spc="-1" strike="noStrike">
                <a:solidFill>
                  <a:srgbClr val="000000"/>
                </a:solidFill>
                <a:uFill>
                  <a:solidFill>
                    <a:srgbClr val="ffffff"/>
                  </a:solidFill>
                </a:uFill>
                <a:latin typeface="Lucida Sans Unicode"/>
              </a:rPr>
              <a:t>left property </a:t>
            </a:r>
            <a:r>
              <a:rPr b="0" lang="en-US" sz="2700" spc="-1" strike="noStrike">
                <a:solidFill>
                  <a:srgbClr val="000000"/>
                </a:solidFill>
                <a:uFill>
                  <a:solidFill>
                    <a:srgbClr val="ffffff"/>
                  </a:solidFill>
                </a:uFill>
                <a:latin typeface="Lucida Sans Unicode"/>
              </a:rPr>
              <a:t>with:</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positive value positions an element a certain distance from the left edge of the screen, moving the element to the right</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negative value positions an element to the left</a:t>
            </a:r>
            <a:endParaRPr b="0" lang="en-US" sz="21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a:t>
            </a:r>
            <a:r>
              <a:rPr b="1" lang="en-US" sz="2700" spc="-1" strike="noStrike">
                <a:solidFill>
                  <a:srgbClr val="000000"/>
                </a:solidFill>
                <a:uFill>
                  <a:solidFill>
                    <a:srgbClr val="ffffff"/>
                  </a:solidFill>
                </a:uFill>
                <a:latin typeface="Lucida Sans Unicode"/>
              </a:rPr>
              <a:t>top property </a:t>
            </a:r>
            <a:r>
              <a:rPr b="0" lang="en-US" sz="2700" spc="-1" strike="noStrike">
                <a:solidFill>
                  <a:srgbClr val="000000"/>
                </a:solidFill>
                <a:uFill>
                  <a:solidFill>
                    <a:srgbClr val="ffffff"/>
                  </a:solidFill>
                </a:uFill>
                <a:latin typeface="Lucida Sans Unicode"/>
              </a:rPr>
              <a:t>with:</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positive value positions an element a certain distance from the top edge of the screen, moving the element down</a:t>
            </a:r>
            <a:endParaRPr b="0" lang="en-US" sz="21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A negative value positions an element above the normal position</a:t>
            </a:r>
            <a:endParaRPr b="0" lang="en-US" sz="2100" spc="-1" strike="noStrike">
              <a:solidFill>
                <a:srgbClr val="000000"/>
              </a:solidFill>
              <a:uFill>
                <a:solidFill>
                  <a:srgbClr val="ffffff"/>
                </a:solidFill>
              </a:uFill>
              <a:latin typeface="Lucida Sans Unicode"/>
            </a:endParaRPr>
          </a:p>
          <a:p>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96"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197"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517DE289-1D44-4331-AC98-A73B37C9E2E3}"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199"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200"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DFEB57FC-E091-4F81-BE3E-79415B2C9BC4}"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pic>
        <p:nvPicPr>
          <p:cNvPr id="201" name="Picture 2" descr=""/>
          <p:cNvPicPr/>
          <p:nvPr/>
        </p:nvPicPr>
        <p:blipFill>
          <a:blip r:embed="rId1"/>
          <a:stretch/>
        </p:blipFill>
        <p:spPr>
          <a:xfrm>
            <a:off x="1295280" y="1752480"/>
            <a:ext cx="5895720" cy="1552320"/>
          </a:xfrm>
          <a:prstGeom prst="rect">
            <a:avLst/>
          </a:prstGeom>
          <a:ln>
            <a:noFill/>
          </a:ln>
        </p:spPr>
      </p:pic>
      <p:pic>
        <p:nvPicPr>
          <p:cNvPr id="202" name="Picture 3" descr=""/>
          <p:cNvPicPr/>
          <p:nvPr/>
        </p:nvPicPr>
        <p:blipFill>
          <a:blip r:embed="rId2"/>
          <a:stretch/>
        </p:blipFill>
        <p:spPr>
          <a:xfrm>
            <a:off x="1447920" y="4038480"/>
            <a:ext cx="5952600" cy="1275840"/>
          </a:xfrm>
          <a:prstGeom prst="rect">
            <a:avLst/>
          </a:prstGeom>
          <a:ln w="9360">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204" name="TextShape 2"/>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a:t>
            </a:r>
            <a:r>
              <a:rPr b="1" lang="en-US" sz="2700" spc="-1" strike="noStrike">
                <a:solidFill>
                  <a:srgbClr val="000000"/>
                </a:solidFill>
                <a:uFill>
                  <a:solidFill>
                    <a:srgbClr val="ffffff"/>
                  </a:solidFill>
                </a:uFill>
                <a:latin typeface="Lucida Sans Unicode"/>
              </a:rPr>
              <a:t>z-index property </a:t>
            </a:r>
            <a:r>
              <a:rPr b="0" lang="en-US" sz="2700" spc="-1" strike="noStrike">
                <a:solidFill>
                  <a:srgbClr val="000000"/>
                </a:solidFill>
                <a:uFill>
                  <a:solidFill>
                    <a:srgbClr val="ffffff"/>
                  </a:solidFill>
                </a:uFill>
                <a:latin typeface="Lucida Sans Unicode"/>
              </a:rPr>
              <a:t>is used to stack elements in the browser window</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value for the z-index property determines the stacking order</a:t>
            </a:r>
            <a:endParaRPr b="0" lang="en-US" sz="2700" spc="-1" strike="noStrike">
              <a:solidFill>
                <a:srgbClr val="000000"/>
              </a:solidFill>
              <a:uFill>
                <a:solidFill>
                  <a:srgbClr val="ffffff"/>
                </a:solidFill>
              </a:uFill>
              <a:latin typeface="Lucida Sans Unicode"/>
            </a:endParaRPr>
          </a:p>
          <a:p>
            <a:pPr lvl="1" marL="621720" indent="-228240">
              <a:lnSpc>
                <a:spcPct val="100000"/>
              </a:lnSpc>
              <a:buClr>
                <a:srgbClr val="f0a22e"/>
              </a:buClr>
              <a:buFont typeface="Verdana"/>
              <a:buChar char="◦"/>
            </a:pPr>
            <a:r>
              <a:rPr b="0" lang="en-US" sz="2300" spc="-1" strike="noStrike">
                <a:solidFill>
                  <a:srgbClr val="000000"/>
                </a:solidFill>
                <a:uFill>
                  <a:solidFill>
                    <a:srgbClr val="ffffff"/>
                  </a:solidFill>
                </a:uFill>
                <a:latin typeface="Lucida Sans Unicode"/>
              </a:rPr>
              <a:t>The higher the z-index value, the higher the text or the image is in the stack</a:t>
            </a:r>
            <a:endParaRPr b="0" lang="en-US" sz="21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205" name="TextShape 3"/>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206" name="TextShape 4"/>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549ECFD8-80C9-4E3D-AFF3-A5252788871F}"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pic>
        <p:nvPicPr>
          <p:cNvPr id="207" name="Picture 4" descr=""/>
          <p:cNvPicPr/>
          <p:nvPr/>
        </p:nvPicPr>
        <p:blipFill>
          <a:blip r:embed="rId1"/>
          <a:stretch/>
        </p:blipFill>
        <p:spPr>
          <a:xfrm>
            <a:off x="2666880" y="4495680"/>
            <a:ext cx="5876640" cy="1238040"/>
          </a:xfrm>
          <a:prstGeom prst="rect">
            <a:avLst/>
          </a:prstGeom>
          <a:ln w="9360">
            <a:noFill/>
          </a:ln>
        </p:spPr>
      </p:pic>
      <p:pic>
        <p:nvPicPr>
          <p:cNvPr id="208" name="Picture 2" descr=""/>
          <p:cNvPicPr/>
          <p:nvPr/>
        </p:nvPicPr>
        <p:blipFill>
          <a:blip r:embed="rId2"/>
          <a:stretch/>
        </p:blipFill>
        <p:spPr>
          <a:xfrm>
            <a:off x="685800" y="4343400"/>
            <a:ext cx="1342800" cy="771120"/>
          </a:xfrm>
          <a:prstGeom prst="rect">
            <a:avLst/>
          </a:prstGeom>
          <a:ln w="9360">
            <a:noFill/>
          </a:ln>
        </p:spPr>
      </p:pic>
      <p:pic>
        <p:nvPicPr>
          <p:cNvPr id="209" name="Picture 3" descr=""/>
          <p:cNvPicPr/>
          <p:nvPr/>
        </p:nvPicPr>
        <p:blipFill>
          <a:blip r:embed="rId3"/>
          <a:stretch/>
        </p:blipFill>
        <p:spPr>
          <a:xfrm>
            <a:off x="609480" y="5257800"/>
            <a:ext cx="1571400" cy="914040"/>
          </a:xfrm>
          <a:prstGeom prst="rect">
            <a:avLst/>
          </a:prstGeom>
          <a:ln w="9360">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1481400"/>
            <a:ext cx="853416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div tag has few attributes of its own (along with align="left | right | center"), with all of its formatting applied through stylesheets.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set up a simple navigation block, we would use code like this (with the CSS being in an external .css file or style block):</a:t>
            </a:r>
            <a:endParaRPr b="0" lang="en-US" sz="2700" spc="-1" strike="noStrike">
              <a:solidFill>
                <a:srgbClr val="000000"/>
              </a:solidFill>
              <a:uFill>
                <a:solidFill>
                  <a:srgbClr val="ffffff"/>
                </a:solidFill>
              </a:uFill>
              <a:latin typeface="Lucida Sans Unicode"/>
            </a:endParaRPr>
          </a:p>
          <a:p>
            <a:endParaRPr b="0" lang="en-US" sz="2700" spc="-1" strike="noStrike">
              <a:solidFill>
                <a:srgbClr val="000000"/>
              </a:solidFill>
              <a:uFill>
                <a:solidFill>
                  <a:srgbClr val="ffffff"/>
                </a:solidFill>
              </a:uFill>
              <a:latin typeface="Lucida Sans Unicode"/>
            </a:endParaRPr>
          </a:p>
          <a:p>
            <a:r>
              <a:rPr b="1" lang="en-US" sz="2300" spc="-1" strike="noStrike">
                <a:solidFill>
                  <a:srgbClr val="f0a22e"/>
                </a:solidFill>
                <a:uFill>
                  <a:solidFill>
                    <a:srgbClr val="ffffff"/>
                  </a:solidFill>
                </a:uFill>
                <a:latin typeface="Lucida Sans Unicode"/>
              </a:rPr>
              <a:t>div#navigation</a:t>
            </a:r>
            <a:r>
              <a:rPr b="0" lang="en-US" sz="2300" spc="-1" strike="noStrike">
                <a:solidFill>
                  <a:srgbClr val="f0a22e"/>
                </a:solidFill>
                <a:uFill>
                  <a:solidFill>
                    <a:srgbClr val="ffffff"/>
                  </a:solidFill>
                </a:uFill>
                <a:latin typeface="Lucida Sans Unicode"/>
              </a:rPr>
              <a:t> {width: 200px; background: gray; padding: 10px; }</a:t>
            </a:r>
            <a:endParaRPr b="0" lang="en-US" sz="2700" spc="-1" strike="noStrike">
              <a:solidFill>
                <a:srgbClr val="000000"/>
              </a:solidFill>
              <a:uFill>
                <a:solidFill>
                  <a:srgbClr val="ffffff"/>
                </a:solidFill>
              </a:uFill>
              <a:latin typeface="Lucida Sans Unicode"/>
            </a:endParaRPr>
          </a:p>
          <a:p>
            <a:endParaRPr b="0" lang="en-US" sz="2700" spc="-1" strike="noStrike">
              <a:solidFill>
                <a:srgbClr val="000000"/>
              </a:solidFill>
              <a:uFill>
                <a:solidFill>
                  <a:srgbClr val="ffffff"/>
                </a:solidFill>
              </a:uFill>
              <a:latin typeface="Lucida Sans Unicode"/>
            </a:endParaRPr>
          </a:p>
          <a:p>
            <a:r>
              <a:rPr b="0" lang="en-US" sz="2300" spc="-1" strike="noStrike">
                <a:solidFill>
                  <a:srgbClr val="f0a22e"/>
                </a:solidFill>
                <a:uFill>
                  <a:solidFill>
                    <a:srgbClr val="ffffff"/>
                  </a:solidFill>
                </a:uFill>
                <a:latin typeface="Lucida Sans Unicode"/>
              </a:rPr>
              <a:t>&lt;div id="navigation"&gt;...navigation links...&lt;/div&gt;</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98"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Working with &lt;div&gt;s</a:t>
            </a:r>
            <a:endParaRPr b="0" lang="en-US" sz="1800" spc="-1" strike="noStrike">
              <a:solidFill>
                <a:srgbClr val="000000"/>
              </a:solidFill>
              <a:uFill>
                <a:solidFill>
                  <a:srgbClr val="ffffff"/>
                </a:solidFill>
              </a:uFill>
              <a:latin typeface="Lucida Sans Unicode"/>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Using the Positioning Properties</a:t>
            </a:r>
            <a:endParaRPr b="0" lang="en-US" sz="1800" spc="-1" strike="noStrike">
              <a:solidFill>
                <a:srgbClr val="000000"/>
              </a:solidFill>
              <a:uFill>
                <a:solidFill>
                  <a:srgbClr val="ffffff"/>
                </a:solidFill>
              </a:uFill>
              <a:latin typeface="Lucida Sans Unicode"/>
            </a:endParaRPr>
          </a:p>
        </p:txBody>
      </p:sp>
      <p:sp>
        <p:nvSpPr>
          <p:cNvPr id="211" name="TextShape 2"/>
          <p:cNvSpPr txBox="1"/>
          <p:nvPr/>
        </p:nvSpPr>
        <p:spPr>
          <a:xfrm>
            <a:off x="4380120" y="6408000"/>
            <a:ext cx="2350440" cy="364680"/>
          </a:xfrm>
          <a:prstGeom prst="rect">
            <a:avLst/>
          </a:prstGeom>
          <a:noFill/>
          <a:ln>
            <a:noFill/>
          </a:ln>
        </p:spPr>
        <p:txBody>
          <a:bodyPr lIns="90000" rIns="90000" tIns="45000" bIns="45000" anchor="b"/>
          <a:p>
            <a:pPr algn="r">
              <a:lnSpc>
                <a:spcPct val="100000"/>
              </a:lnSpc>
            </a:pPr>
            <a:r>
              <a:rPr b="0" lang="en-US" sz="1000" spc="-1" strike="noStrike">
                <a:solidFill>
                  <a:srgbClr val="000000"/>
                </a:solidFill>
                <a:uFill>
                  <a:solidFill>
                    <a:srgbClr val="ffffff"/>
                  </a:solidFill>
                </a:uFill>
                <a:latin typeface="Lucida Sans Unicode"/>
              </a:rPr>
              <a:t>New Perspectives on Blended HTML, XHTML, and CSS</a:t>
            </a:r>
            <a:endParaRPr b="0" lang="en-US" sz="1400" spc="-1" strike="noStrike">
              <a:solidFill>
                <a:srgbClr val="000000"/>
              </a:solidFill>
              <a:uFill>
                <a:solidFill>
                  <a:srgbClr val="ffffff"/>
                </a:solidFill>
              </a:uFill>
              <a:latin typeface="Times New Roman"/>
            </a:endParaRPr>
          </a:p>
        </p:txBody>
      </p:sp>
      <p:sp>
        <p:nvSpPr>
          <p:cNvPr id="212" name="TextShape 3"/>
          <p:cNvSpPr txBox="1"/>
          <p:nvPr/>
        </p:nvSpPr>
        <p:spPr>
          <a:xfrm>
            <a:off x="8647200" y="6408000"/>
            <a:ext cx="365400" cy="364680"/>
          </a:xfrm>
          <a:prstGeom prst="rect">
            <a:avLst/>
          </a:prstGeom>
          <a:noFill/>
          <a:ln>
            <a:noFill/>
          </a:ln>
        </p:spPr>
        <p:txBody>
          <a:bodyPr lIns="90000" rIns="90000" tIns="45000" bIns="45000" anchor="b"/>
          <a:p>
            <a:pPr algn="r">
              <a:lnSpc>
                <a:spcPct val="100000"/>
              </a:lnSpc>
            </a:pPr>
            <a:fld id="{7284F233-3DB4-4066-B1DF-291379BE733D}" type="slidenum">
              <a:rPr b="0" lang="en-US" sz="1000" spc="-1" strike="noStrike">
                <a:solidFill>
                  <a:srgbClr val="000000"/>
                </a:solidFill>
                <a:uFill>
                  <a:solidFill>
                    <a:srgbClr val="ffffff"/>
                  </a:solidFill>
                </a:uFill>
                <a:latin typeface="Lucida Sans Unicode"/>
              </a:rPr>
              <a:t>&lt;number&gt;</a:t>
            </a:fld>
            <a:endParaRPr b="0" lang="en-US" sz="1400" spc="-1" strike="noStrike">
              <a:solidFill>
                <a:srgbClr val="000000"/>
              </a:solidFill>
              <a:uFill>
                <a:solidFill>
                  <a:srgbClr val="ffffff"/>
                </a:solidFill>
              </a:uFill>
              <a:latin typeface="Times New Roman"/>
            </a:endParaRPr>
          </a:p>
        </p:txBody>
      </p:sp>
      <p:sp>
        <p:nvSpPr>
          <p:cNvPr id="213" name="TextShape 4"/>
          <p:cNvSpPr txBox="1"/>
          <p:nvPr/>
        </p:nvSpPr>
        <p:spPr>
          <a:xfrm>
            <a:off x="0" y="1219320"/>
            <a:ext cx="8686440" cy="4876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Although HTML does not have a headers and footers feature, it is a common convention to set the style for the last line of a Web page and describe that line as being the footer box</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pic>
        <p:nvPicPr>
          <p:cNvPr id="214" name="Picture 4" descr=""/>
          <p:cNvPicPr/>
          <p:nvPr/>
        </p:nvPicPr>
        <p:blipFill>
          <a:blip r:embed="rId1"/>
          <a:stretch/>
        </p:blipFill>
        <p:spPr>
          <a:xfrm>
            <a:off x="1905120" y="3200400"/>
            <a:ext cx="4495320" cy="3107880"/>
          </a:xfrm>
          <a:prstGeom prst="rect">
            <a:avLst/>
          </a:prstGeom>
          <a:ln w="9360">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a:noFill/>
          <a:ln>
            <a:noFill/>
          </a:ln>
        </p:spPr>
        <p:txBody>
          <a:bodyPr lIns="90000" rIns="90000" tIns="45000" bIns="45000"/>
          <a:p>
            <a:pPr>
              <a:lnSpc>
                <a:spcPct val="100000"/>
              </a:lnSpc>
            </a:pP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This example code uses some very simple CSS code. All block-level elements can have a width property, specified in units or as a percentage,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Background color and some padding space were added around the div content.</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00"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Working with &lt;div&gt;s</a:t>
            </a:r>
            <a:endParaRPr b="0" lang="en-US" sz="1800" spc="-1" strike="noStrike">
              <a:solidFill>
                <a:srgbClr val="000000"/>
              </a:solidFill>
              <a:uFill>
                <a:solidFill>
                  <a:srgbClr val="ffffff"/>
                </a:solidFill>
              </a:uFill>
              <a:latin typeface="Lucida Sans Unicode"/>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Since divisions are block-level (i.e., they default to 100% of the available screen width and add line breaks between each other), they will all just stack up underneath one another unless you position them in some way.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The simplest way to do this is to use the CSS </a:t>
            </a:r>
            <a:r>
              <a:rPr b="1" lang="en-US" sz="2700" spc="-1" strike="noStrike">
                <a:solidFill>
                  <a:srgbClr val="000000"/>
                </a:solidFill>
                <a:uFill>
                  <a:solidFill>
                    <a:srgbClr val="ffffff"/>
                  </a:solidFill>
                </a:uFill>
                <a:latin typeface="Lucida Sans Unicode"/>
              </a:rPr>
              <a:t>float</a:t>
            </a:r>
            <a:r>
              <a:rPr b="0" lang="en-US" sz="2700" spc="-1" strike="noStrike">
                <a:solidFill>
                  <a:srgbClr val="000000"/>
                </a:solidFill>
                <a:uFill>
                  <a:solidFill>
                    <a:srgbClr val="ffffff"/>
                  </a:solidFill>
                </a:uFill>
                <a:latin typeface="Lucida Sans Unicode"/>
              </a:rPr>
              <a:t> property, the backbone of most CSS layouts. You can float any element left or right, and it will align itself over to the side of whatever element it is contained within.</a:t>
            </a:r>
            <a:endParaRPr b="0" lang="en-US" sz="2700" spc="-1" strike="noStrike">
              <a:solidFill>
                <a:srgbClr val="000000"/>
              </a:solidFill>
              <a:uFill>
                <a:solidFill>
                  <a:srgbClr val="ffffff"/>
                </a:solidFill>
              </a:uFill>
              <a:latin typeface="Lucida Sans Unicode"/>
            </a:endParaRPr>
          </a:p>
          <a:p>
            <a:r>
              <a:rPr b="1" lang="en-US" sz="2300" spc="-1" strike="noStrike">
                <a:solidFill>
                  <a:srgbClr val="000000"/>
                </a:solidFill>
                <a:uFill>
                  <a:solidFill>
                    <a:srgbClr val="ffffff"/>
                  </a:solidFill>
                </a:uFill>
                <a:latin typeface="Lucida Sans Unicode"/>
              </a:rPr>
              <a:t>   </a:t>
            </a:r>
            <a:r>
              <a:rPr b="1" lang="en-US" sz="2300" spc="-1" strike="noStrike">
                <a:solidFill>
                  <a:srgbClr val="f0a22e"/>
                </a:solidFill>
                <a:uFill>
                  <a:solidFill>
                    <a:srgbClr val="ffffff"/>
                  </a:solidFill>
                </a:uFill>
                <a:latin typeface="Lucida Sans Unicode"/>
              </a:rPr>
              <a:t>#column1</a:t>
            </a:r>
            <a:r>
              <a:rPr b="0" lang="en-US" sz="2300" spc="-1" strike="noStrike">
                <a:solidFill>
                  <a:srgbClr val="f0a22e"/>
                </a:solidFill>
                <a:uFill>
                  <a:solidFill>
                    <a:srgbClr val="ffffff"/>
                  </a:solidFill>
                </a:uFill>
                <a:latin typeface="Lucida Sans Unicode"/>
              </a:rPr>
              <a:t> {</a:t>
            </a:r>
            <a:r>
              <a:rPr b="1" lang="en-US" sz="2300" spc="-1" strike="noStrike">
                <a:solidFill>
                  <a:srgbClr val="f0a22e"/>
                </a:solidFill>
                <a:uFill>
                  <a:solidFill>
                    <a:srgbClr val="ffffff"/>
                  </a:solidFill>
                </a:uFill>
                <a:latin typeface="Lucida Sans Unicode"/>
              </a:rPr>
              <a:t>float: left;</a:t>
            </a:r>
            <a:r>
              <a:rPr b="0" lang="en-US" sz="2300" spc="-1" strike="noStrike">
                <a:solidFill>
                  <a:srgbClr val="f0a22e"/>
                </a:solidFill>
                <a:uFill>
                  <a:solidFill>
                    <a:srgbClr val="ffffff"/>
                  </a:solidFill>
                </a:uFill>
                <a:latin typeface="Lucida Sans Unicode"/>
              </a:rPr>
              <a:t> width: 200px; padding: 10px; }</a:t>
            </a:r>
            <a:r>
              <a:rPr b="0" lang="en-US" sz="2300" spc="-1" strike="noStrike">
                <a:solidFill>
                  <a:srgbClr val="f0a22e"/>
                </a:solidFill>
                <a:uFill>
                  <a:solidFill>
                    <a:srgbClr val="ffffff"/>
                  </a:solidFill>
                </a:uFill>
                <a:latin typeface="Lucida Sans Unicode"/>
              </a:rPr>
              <a:t>
</a:t>
            </a:r>
            <a:r>
              <a:rPr b="1" lang="en-US" sz="2300" spc="-1" strike="noStrike">
                <a:solidFill>
                  <a:srgbClr val="f0a22e"/>
                </a:solidFill>
                <a:uFill>
                  <a:solidFill>
                    <a:srgbClr val="ffffff"/>
                  </a:solidFill>
                </a:uFill>
                <a:latin typeface="Lucida Sans Unicode"/>
              </a:rPr>
              <a:t>#column2</a:t>
            </a:r>
            <a:r>
              <a:rPr b="0" lang="en-US" sz="2300" spc="-1" strike="noStrike">
                <a:solidFill>
                  <a:srgbClr val="f0a22e"/>
                </a:solidFill>
                <a:uFill>
                  <a:solidFill>
                    <a:srgbClr val="ffffff"/>
                  </a:solidFill>
                </a:uFill>
                <a:latin typeface="Lucida Sans Unicode"/>
              </a:rPr>
              <a:t> {</a:t>
            </a:r>
            <a:r>
              <a:rPr b="1" lang="en-US" sz="2300" spc="-1" strike="noStrike">
                <a:solidFill>
                  <a:srgbClr val="f0a22e"/>
                </a:solidFill>
                <a:uFill>
                  <a:solidFill>
                    <a:srgbClr val="ffffff"/>
                  </a:solidFill>
                </a:uFill>
                <a:latin typeface="Lucida Sans Unicode"/>
              </a:rPr>
              <a:t>float: left;</a:t>
            </a:r>
            <a:r>
              <a:rPr b="0" lang="en-US" sz="2300" spc="-1" strike="noStrike">
                <a:solidFill>
                  <a:srgbClr val="f0a22e"/>
                </a:solidFill>
                <a:uFill>
                  <a:solidFill>
                    <a:srgbClr val="ffffff"/>
                  </a:solidFill>
                </a:uFill>
                <a:latin typeface="Lucida Sans Unicode"/>
              </a:rPr>
              <a:t> width: 200px; padding: 20px; }</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02"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Floating Elements</a:t>
            </a:r>
            <a:endParaRPr b="0" lang="en-US" sz="1800" spc="-1" strike="noStrike">
              <a:solidFill>
                <a:srgbClr val="000000"/>
              </a:solidFill>
              <a:uFill>
                <a:solidFill>
                  <a:srgbClr val="ffffff"/>
                </a:solidFill>
              </a:uFill>
              <a:latin typeface="Lucida Sans Unicode"/>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To create columned layouts, you simply float all of the column divisions to the same side and they will line up beside each other, as long as they fit.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Laying out content in this way has immediate benefits such as </a:t>
            </a:r>
            <a:r>
              <a:rPr b="0" i="1" lang="en-US" sz="2700" spc="-1" strike="noStrike">
                <a:solidFill>
                  <a:srgbClr val="000000"/>
                </a:solidFill>
                <a:uFill>
                  <a:solidFill>
                    <a:srgbClr val="ffffff"/>
                  </a:solidFill>
                </a:uFill>
                <a:latin typeface="Lucida Sans Unicode"/>
              </a:rPr>
              <a:t>progressive downloading</a:t>
            </a:r>
            <a:r>
              <a:rPr b="0" lang="en-US" sz="2700" spc="-1" strike="noStrike">
                <a:solidFill>
                  <a:srgbClr val="000000"/>
                </a:solidFill>
                <a:uFill>
                  <a:solidFill>
                    <a:srgbClr val="ffffff"/>
                  </a:solidFill>
                </a:uFill>
                <a:latin typeface="Lucida Sans Unicode"/>
              </a:rPr>
              <a:t> (as the text is loaded it is displayed onto the page immediately, so your visitor can read as the page is forming around the text).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You can also give each column specific margins and padding, giving you greater freedom to space your content out. </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04"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Floating Elements</a:t>
            </a:r>
            <a:endParaRPr b="0" lang="en-US" sz="1800" spc="-1" strike="noStrike">
              <a:solidFill>
                <a:srgbClr val="000000"/>
              </a:solidFill>
              <a:uFill>
                <a:solidFill>
                  <a:srgbClr val="ffffff"/>
                </a:solidFill>
              </a:uFill>
              <a:latin typeface="Lucida Sans Unicode"/>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a:noFill/>
          <a:ln>
            <a:noFill/>
          </a:ln>
        </p:spPr>
        <p:txBody>
          <a:bodyPr lIns="90000" rIns="90000" tIns="45000" bIns="45000"/>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Below is an example of code like the CSS above, with both div elements given the float: left; property:</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06"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Floating Elements</a:t>
            </a:r>
            <a:endParaRPr b="0" lang="en-US" sz="1800" spc="-1" strike="noStrike">
              <a:solidFill>
                <a:srgbClr val="000000"/>
              </a:solidFill>
              <a:uFill>
                <a:solidFill>
                  <a:srgbClr val="ffffff"/>
                </a:solidFill>
              </a:uFill>
              <a:latin typeface="Lucida Sans Unicode"/>
            </a:endParaRPr>
          </a:p>
        </p:txBody>
      </p:sp>
      <p:pic>
        <p:nvPicPr>
          <p:cNvPr id="107" name="Picture 4" descr=""/>
          <p:cNvPicPr/>
          <p:nvPr/>
        </p:nvPicPr>
        <p:blipFill>
          <a:blip r:embed="rId1"/>
          <a:stretch/>
        </p:blipFill>
        <p:spPr>
          <a:xfrm>
            <a:off x="2133720" y="3581280"/>
            <a:ext cx="4106880" cy="1356840"/>
          </a:xfrm>
          <a:prstGeom prst="rect">
            <a:avLst/>
          </a:prstGeom>
          <a:ln w="9360">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1481400"/>
            <a:ext cx="8229240" cy="4525560"/>
          </a:xfrm>
          <a:prstGeom prst="rect">
            <a:avLst/>
          </a:prstGeom>
          <a:noFill/>
          <a:ln>
            <a:noFill/>
          </a:ln>
        </p:spPr>
        <p:txBody>
          <a:bodyPr lIns="90000" rIns="90000" tIns="45000" bIns="45000"/>
          <a:p>
            <a:pPr>
              <a:lnSpc>
                <a:spcPct val="100000"/>
              </a:lnSpc>
            </a:pP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With these floating elements you can mimic a table structure, and have your page in a traditional layout without all the drawbacks of tables.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Floating elements takes a little bit of practice (especially if the columns are not the same height), but can result in many traditional and non-traditional layouts. </a:t>
            </a:r>
            <a:endParaRPr b="0" lang="en-US" sz="2700" spc="-1" strike="noStrike">
              <a:solidFill>
                <a:srgbClr val="000000"/>
              </a:solidFill>
              <a:uFill>
                <a:solidFill>
                  <a:srgbClr val="ffffff"/>
                </a:solidFill>
              </a:uFill>
              <a:latin typeface="Lucida Sans Unicode"/>
            </a:endParaRPr>
          </a:p>
          <a:p>
            <a:pPr marL="365760" indent="-255600">
              <a:lnSpc>
                <a:spcPct val="100000"/>
              </a:lnSpc>
              <a:buClr>
                <a:srgbClr val="f0a22e"/>
              </a:buClr>
              <a:buSzPct val="68000"/>
              <a:buFont typeface="Wingdings 3" charset="2"/>
              <a:buChar char=""/>
            </a:pPr>
            <a:r>
              <a:rPr b="0" lang="en-US" sz="2700" spc="-1" strike="noStrike">
                <a:solidFill>
                  <a:srgbClr val="000000"/>
                </a:solidFill>
                <a:uFill>
                  <a:solidFill>
                    <a:srgbClr val="ffffff"/>
                  </a:solidFill>
                </a:uFill>
                <a:latin typeface="Lucida Sans Unicode"/>
              </a:rPr>
              <a:t>But CSS wasn’t content to merely emulate the layout mechanisms of the past — now you can control the position of elements on the page down to the pixel.</a:t>
            </a:r>
            <a:endParaRPr b="0" lang="en-US" sz="2700" spc="-1" strike="noStrike">
              <a:solidFill>
                <a:srgbClr val="000000"/>
              </a:solidFill>
              <a:uFill>
                <a:solidFill>
                  <a:srgbClr val="ffffff"/>
                </a:solidFill>
              </a:uFill>
              <a:latin typeface="Lucida Sans Unicode"/>
            </a:endParaRPr>
          </a:p>
          <a:p>
            <a:pPr>
              <a:lnSpc>
                <a:spcPct val="100000"/>
              </a:lnSpc>
            </a:pPr>
            <a:endParaRPr b="0" lang="en-US" sz="2700" spc="-1" strike="noStrike">
              <a:solidFill>
                <a:srgbClr val="000000"/>
              </a:solidFill>
              <a:uFill>
                <a:solidFill>
                  <a:srgbClr val="ffffff"/>
                </a:solidFill>
              </a:uFill>
              <a:latin typeface="Lucida Sans Unicode"/>
            </a:endParaRPr>
          </a:p>
        </p:txBody>
      </p:sp>
      <p:sp>
        <p:nvSpPr>
          <p:cNvPr id="109" name="TextShape 2"/>
          <p:cNvSpPr txBox="1"/>
          <p:nvPr/>
        </p:nvSpPr>
        <p:spPr>
          <a:xfrm>
            <a:off x="457200" y="274680"/>
            <a:ext cx="8229240" cy="1142640"/>
          </a:xfrm>
          <a:prstGeom prst="rect">
            <a:avLst/>
          </a:prstGeom>
          <a:noFill/>
          <a:ln>
            <a:noFill/>
          </a:ln>
        </p:spPr>
        <p:txBody>
          <a:bodyPr lIns="90000" rIns="90000" tIns="45000" bIns="45000" anchor="ctr"/>
          <a:p>
            <a:pPr>
              <a:lnSpc>
                <a:spcPct val="100000"/>
              </a:lnSpc>
            </a:pPr>
            <a:r>
              <a:rPr b="1" lang="en-US" sz="4100" spc="-1" strike="noStrike">
                <a:solidFill>
                  <a:srgbClr val="4e3b30"/>
                </a:solidFill>
                <a:uFill>
                  <a:solidFill>
                    <a:srgbClr val="ffffff"/>
                  </a:solidFill>
                </a:uFill>
                <a:latin typeface="Lucida Sans Unicode"/>
              </a:rPr>
              <a:t>Floating Elements</a:t>
            </a:r>
            <a:endParaRPr b="0" lang="en-US" sz="1800" spc="-1" strike="noStrike">
              <a:solidFill>
                <a:srgbClr val="000000"/>
              </a:solidFill>
              <a:uFill>
                <a:solidFill>
                  <a:srgbClr val="ffffff"/>
                </a:solidFill>
              </a:uFill>
              <a:latin typeface="Lucida Sans Unicode"/>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84</TotalTime>
  <Application>LibreOffice/5.1.4.2$Linux_X86_64 LibreOffice_project/10m0$Build-2</Application>
  <Words>2438</Words>
  <Paragraphs>189</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2010-08-27T19:11:49Z</dcterms:created>
  <dc:creator>Mimi Opkins</dc:creator>
  <dc:description/>
  <dc:language>en-US</dc:language>
  <cp:lastModifiedBy>mimi opkins</cp:lastModifiedBy>
  <dcterms:modified xsi:type="dcterms:W3CDTF">2016-09-08T16:53:10Z</dcterms:modified>
  <cp:revision>12</cp:revision>
  <dc:subject/>
  <dc:title>CSS Layout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40</vt:i4>
  </property>
</Properties>
</file>