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96" r:id="rId15"/>
    <p:sldId id="297" r:id="rId16"/>
    <p:sldId id="298" r:id="rId17"/>
    <p:sldId id="294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2" r:id="rId36"/>
    <p:sldId id="285" r:id="rId37"/>
    <p:sldId id="286" r:id="rId38"/>
    <p:sldId id="287" r:id="rId39"/>
    <p:sldId id="288" r:id="rId40"/>
    <p:sldId id="289" r:id="rId41"/>
    <p:sldId id="257" r:id="rId42"/>
    <p:sldId id="290" r:id="rId43"/>
    <p:sldId id="291" r:id="rId44"/>
    <p:sldId id="327" r:id="rId45"/>
    <p:sldId id="293" r:id="rId46"/>
    <p:sldId id="32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ä¸»é¢æ ·å¼ 1 - å¼ºè°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Image Placeholder 17409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>
            <a:solidFill>
              <a:schemeClr val="tx1">
                <a:alpha val="100000"/>
              </a:schemeClr>
            </a:solidFill>
          </a:ln>
        </p:spPr>
        <p:txBody>
          <a:bodyPr/>
          <a:p>
            <a:endParaRPr lang="en-US"/>
          </a:p>
        </p:txBody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/>
        <p:txBody>
          <a:bodyPr vert="horz" wrap="square" lIns="92075" tIns="46038" rIns="92075" bIns="46038" anchor="t"/>
          <a:p>
            <a:pPr lvl="0"/>
            <a:endParaRPr dirty="0"/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 eaLnBrk="0" hangingPunct="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5" name="Slide Image Placeholder 8294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2946" name="Text Box 82945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marL="215900" lvl="0" indent="-215900" algn="r" defTabSz="0" eaLnBrk="1">
              <a:buClr>
                <a:srgbClr val="000000"/>
              </a:buClr>
              <a:buSzPct val="45000"/>
              <a:buFont typeface="Wingdings" panose="05000000000000000000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ea typeface="DejaVu Sans" charset="0"/>
              </a:rPr>
            </a:fld>
            <a:endParaRPr lang="en-US" altLang="x-none" sz="1200" dirty="0" err="1">
              <a:solidFill>
                <a:srgbClr val="000000"/>
              </a:solidFill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1" name="Slide Image Placeholder 8704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7042" name="Text Box 8704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marL="215900" lvl="0" indent="-215900" algn="r" defTabSz="0" eaLnBrk="1">
              <a:buClr>
                <a:srgbClr val="000000"/>
              </a:buClr>
              <a:buSzPct val="45000"/>
              <a:buFont typeface="Wingdings" panose="05000000000000000000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ea typeface="DejaVu Sans" charset="0"/>
              </a:rPr>
            </a:fld>
            <a:endParaRPr lang="en-US" altLang="x-none" sz="1200" dirty="0" err="1">
              <a:solidFill>
                <a:srgbClr val="000000"/>
              </a:solidFill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Image Placeholder 13313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>
            <a:solidFill>
              <a:schemeClr val="tx1">
                <a:alpha val="100000"/>
              </a:schemeClr>
            </a:solidFill>
          </a:ln>
        </p:spPr>
        <p:txBody>
          <a:bodyPr/>
          <a:p>
            <a:endParaRPr lang="en-US"/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/>
        <p:txBody>
          <a:bodyPr vert="horz" wrap="square" lIns="92075" tIns="46038" rIns="92075" bIns="46038" anchor="t"/>
          <a:p>
            <a:pPr lvl="0"/>
            <a:endParaRPr dirty="0"/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 eaLnBrk="0" hangingPunct="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Image Placeholder 15361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>
            <a:solidFill>
              <a:schemeClr val="tx1">
                <a:alpha val="100000"/>
              </a:schemeClr>
            </a:solidFill>
          </a:ln>
        </p:spPr>
        <p:txBody>
          <a:bodyPr/>
          <a:p>
            <a:endParaRPr lang="en-US"/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/>
        <p:txBody>
          <a:bodyPr vert="horz" wrap="square" lIns="92075" tIns="46038" rIns="92075" bIns="46038" anchor="t"/>
          <a:p>
            <a:pPr lvl="0"/>
            <a:endParaRPr dirty="0"/>
          </a:p>
        </p:txBody>
      </p:sp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 eaLnBrk="0" hangingPunct="0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1" Type="http://schemas.openxmlformats.org/officeDocument/2006/relationships/oleObject" Target="../embeddings/Document1.doc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1" Type="http://schemas.openxmlformats.org/officeDocument/2006/relationships/oleObject" Target="../embeddings/Document2.doc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Introduction to Javascript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web design 1 UCU</a:t>
            </a:r>
            <a:endParaRPr lang="x-none" altLang="en-US"/>
          </a:p>
          <a:p>
            <a:r>
              <a:rPr lang="x-none" altLang="en-US"/>
              <a:t>by Paul kisambira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524000"/>
            <a:ext cx="8153400" cy="173736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2057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  <a:endParaRPr lang="en-US" dirty="0"/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3351074"/>
            <a:ext cx="8153400" cy="11887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39010" y="3446780"/>
            <a:ext cx="8153400" cy="2258060"/>
          </a:xfrm>
        </p:spPr>
        <p:txBody>
          <a:bodyPr>
            <a:normAutofit fontScale="70000"/>
          </a:bodyPr>
          <a:lstStyle/>
          <a:p>
            <a:r>
              <a:rPr lang="en-US" sz="2800" dirty="0"/>
              <a:t>JavaScript functions can be set as event handlers</a:t>
            </a:r>
            <a:endParaRPr lang="en-US" sz="2800" dirty="0"/>
          </a:p>
          <a:p>
            <a:pPr lvl="1"/>
            <a:r>
              <a:rPr lang="en-US" sz="2400" dirty="0"/>
              <a:t>when you interact with the element, the function will execute</a:t>
            </a:r>
            <a:endParaRPr lang="en-US" sz="2400" dirty="0"/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  <a:endParaRPr lang="en-US" sz="2800" dirty="0"/>
          </a:p>
          <a:p>
            <a:r>
              <a:rPr lang="en-US" sz="2800" dirty="0"/>
              <a:t>but popping up an alert window is disruptive and annoying</a:t>
            </a:r>
            <a:endParaRPr lang="en-US" sz="2800" dirty="0"/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524000"/>
            <a:ext cx="8153400" cy="654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325469"/>
            <a:ext cx="8153400" cy="654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 vert="horz" wrap="square" lIns="92075" tIns="46038" rIns="92075" bIns="46038" anchor="ctr"/>
          <a:p>
            <a:pPr eaLnBrk="0" hangingPunct="0"/>
            <a:r>
              <a:rPr lang="x-none"/>
              <a:t>JS  is </a:t>
            </a:r>
            <a:r>
              <a:t>Object Oriented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/>
        <p:txBody>
          <a:bodyPr vert="horz" wrap="square" lIns="92075" tIns="46038" rIns="92075" bIns="46038" anchor="t"/>
          <a:p>
            <a:pPr eaLnBrk="0" hangingPunct="0"/>
            <a:r>
              <a:t>Objects have </a:t>
            </a:r>
          </a:p>
          <a:p>
            <a:pPr lvl="1" eaLnBrk="0" hangingPunct="0"/>
            <a:r>
              <a:t>Qualities or attributes</a:t>
            </a:r>
          </a:p>
          <a:p>
            <a:pPr lvl="1" eaLnBrk="0" hangingPunct="0"/>
            <a:r>
              <a:t>Things they can do </a:t>
            </a:r>
          </a:p>
          <a:p>
            <a:pPr eaLnBrk="0" hangingPunct="0"/>
            <a:r>
              <a:t>In JavaScript these are</a:t>
            </a:r>
          </a:p>
          <a:p>
            <a:pPr lvl="1" eaLnBrk="0" hangingPunct="0"/>
            <a:r>
              <a:t>Properties</a:t>
            </a:r>
          </a:p>
          <a:p>
            <a:pPr lvl="1" eaLnBrk="0" hangingPunct="0"/>
            <a:r>
              <a:t>Methods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anchor="ctr"/>
          <a:p>
            <a:r>
              <a:t>Object Examples</a:t>
            </a:r>
          </a:p>
        </p:txBody>
      </p:sp>
      <p:graphicFrame>
        <p:nvGraphicFramePr>
          <p:cNvPr id="14339" name="Object 14338"/>
          <p:cNvGraphicFramePr/>
          <p:nvPr/>
        </p:nvGraphicFramePr>
        <p:xfrm>
          <a:off x="815340" y="1703070"/>
          <a:ext cx="10670540" cy="487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962900" imgH="4276725" progId="Word.Document.8">
                  <p:embed/>
                </p:oleObj>
              </mc:Choice>
              <mc:Fallback>
                <p:oleObj name="" r:id="rId1" imgW="7962900" imgH="4276725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340" y="1703070"/>
                        <a:ext cx="10670540" cy="48793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6385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p>
            <a:r>
              <a:t>JavaScript Object Example</a:t>
            </a:r>
          </a:p>
        </p:txBody>
      </p:sp>
      <p:graphicFrame>
        <p:nvGraphicFramePr>
          <p:cNvPr id="16387" name="Object 16386"/>
          <p:cNvGraphicFramePr/>
          <p:nvPr/>
        </p:nvGraphicFramePr>
        <p:xfrm>
          <a:off x="969645" y="1495743"/>
          <a:ext cx="6999288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007225" imgH="2175510" progId="Word.Document.8">
                  <p:embed/>
                </p:oleObj>
              </mc:Choice>
              <mc:Fallback>
                <p:oleObj name="" r:id="rId1" imgW="7007225" imgH="2175510" progId="Word.Document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9645" y="1495743"/>
                        <a:ext cx="6999288" cy="2173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16387"/>
          <p:cNvSpPr/>
          <p:nvPr/>
        </p:nvSpPr>
        <p:spPr>
          <a:xfrm>
            <a:off x="1063625" y="3756025"/>
            <a:ext cx="7620000" cy="3028950"/>
          </a:xfrm>
          <a:prstGeom prst="rect">
            <a:avLst/>
          </a:prstGeom>
          <a:solidFill>
            <a:schemeClr val="tx1"/>
          </a:solidFill>
          <a:ln w="9525">
            <a:noFill/>
            <a:miter/>
          </a:ln>
        </p:spPr>
        <p:txBody>
          <a:bodyPr wrap="square" lIns="92075" tIns="46038" rIns="92075" bIns="46038">
            <a:spAutoFit/>
          </a:bodyPr>
          <a:p>
            <a:pPr lvl="0" eaLnBrk="0" hangingPunct="0">
              <a:spcBef>
                <a:spcPct val="20000"/>
              </a:spcBef>
              <a:buClr>
                <a:schemeClr val="tx1"/>
              </a:buClr>
              <a:buChar char="•"/>
            </a:pPr>
            <a:r>
              <a:rPr sz="3200">
                <a:solidFill>
                  <a:srgbClr val="FCFEB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charset="0"/>
                <a:ea typeface="Times New Roman" pitchFamily="18" charset="0"/>
              </a:rPr>
              <a:t> To Reference Properties and methods</a:t>
            </a:r>
            <a:endParaRPr sz="3200">
              <a:solidFill>
                <a:srgbClr val="FCFEB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80604020202020204" charset="0"/>
              <a:ea typeface="Times New Roman" pitchFamily="18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Char char="–"/>
            </a:pPr>
            <a:r>
              <a:rPr sz="2800">
                <a:solidFill>
                  <a:srgbClr val="FCFEB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charset="0"/>
                <a:ea typeface="Times New Roman" pitchFamily="18" charset="0"/>
              </a:rPr>
              <a:t> document.title</a:t>
            </a:r>
            <a:endParaRPr sz="2800">
              <a:solidFill>
                <a:srgbClr val="FCFEB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80604020202020204" charset="0"/>
              <a:ea typeface="Times New Roman" pitchFamily="18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Char char="–"/>
            </a:pPr>
            <a:r>
              <a:rPr sz="2800" err="1">
                <a:solidFill>
                  <a:srgbClr val="FCFEB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charset="0"/>
                <a:ea typeface="Times New Roman" pitchFamily="18" charset="0"/>
              </a:rPr>
              <a:t>document.bgColor</a:t>
            </a:r>
            <a:endParaRPr sz="2800" err="1">
              <a:solidFill>
                <a:srgbClr val="FCFEB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80604020202020204" charset="0"/>
              <a:ea typeface="Times New Roman" pitchFamily="18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Char char="–"/>
            </a:pPr>
            <a:r>
              <a:rPr sz="2800" err="1">
                <a:solidFill>
                  <a:srgbClr val="FCFEB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charset="0"/>
                <a:ea typeface="Times New Roman" pitchFamily="18" charset="0"/>
              </a:rPr>
              <a:t> document.writeln</a:t>
            </a:r>
            <a:r>
              <a:rPr sz="2800">
                <a:solidFill>
                  <a:srgbClr val="FCFEB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charset="0"/>
                <a:ea typeface="Times New Roman" pitchFamily="18" charset="0"/>
              </a:rPr>
              <a:t>(&lt;H1&gt;My Heading&lt;/H1&gt;)</a:t>
            </a:r>
            <a:endParaRPr sz="2800">
              <a:solidFill>
                <a:srgbClr val="FCFEB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8060402020202020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The Document Object Model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31748" name="Content Placeholder 317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4590" y="1784350"/>
            <a:ext cx="7466965" cy="4013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1375" y="1690370"/>
            <a:ext cx="5132070" cy="4093210"/>
          </a:xfrm>
        </p:spPr>
        <p:txBody>
          <a:bodyPr>
            <a:normAutofit fontScale="75000"/>
          </a:bodyPr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  <a:endParaRPr lang="en-US" sz="2800" dirty="0"/>
          </a:p>
          <a:p>
            <a:pPr lvl="1"/>
            <a:r>
              <a:rPr lang="en-US" sz="2500" dirty="0"/>
              <a:t>e.g. see whether a box is checked</a:t>
            </a:r>
            <a:endParaRPr lang="en-US" sz="2500" dirty="0"/>
          </a:p>
          <a:p>
            <a:r>
              <a:rPr lang="en-US" sz="2800" dirty="0"/>
              <a:t>we can change state</a:t>
            </a:r>
            <a:endParaRPr lang="en-US" sz="2800" dirty="0"/>
          </a:p>
          <a:p>
            <a:pPr lvl="1"/>
            <a:r>
              <a:rPr lang="en-US" sz="2500" dirty="0"/>
              <a:t>e.g. insert some new text into a div</a:t>
            </a:r>
            <a:endParaRPr lang="en-US" sz="2500" dirty="0"/>
          </a:p>
          <a:p>
            <a:r>
              <a:rPr lang="en-US" sz="2800" dirty="0"/>
              <a:t>we can change styles</a:t>
            </a:r>
            <a:endParaRPr lang="en-US" sz="2800" dirty="0"/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" y="365125"/>
            <a:ext cx="11952605" cy="1325880"/>
          </a:xfrm>
        </p:spPr>
        <p:txBody>
          <a:bodyPr/>
          <a:lstStyle/>
          <a:p>
            <a:r>
              <a:rPr lang="en-US" sz="3600" dirty="0"/>
              <a:t>Accessing elements</a:t>
            </a:r>
            <a:r>
              <a:rPr lang="en-US" dirty="0"/>
              <a:t>:</a:t>
            </a:r>
            <a:r>
              <a:rPr lang="x-none" altLang="en-US" dirty="0"/>
              <a:t>(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x-none" altLang="en-US" sz="3600" dirty="0" err="1">
                <a:latin typeface="Courier New" pitchFamily="49" charset="0"/>
                <a:cs typeface="Courier New" pitchFamily="49" charset="0"/>
              </a:rPr>
              <a:t>)</a:t>
            </a:r>
            <a:endParaRPr lang="x-none" altLang="en-US" sz="36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524000"/>
            <a:ext cx="8153400" cy="64008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2286000"/>
            <a:ext cx="8153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3352800"/>
            <a:ext cx="8153400" cy="201168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365760"/>
            <a:ext cx="11720830" cy="1005205"/>
          </a:xfrm>
        </p:spPr>
        <p:txBody>
          <a:bodyPr/>
          <a:lstStyle/>
          <a:p>
            <a:r>
              <a:rPr lang="en-US" sz="3600" dirty="0"/>
              <a:t>Accessing elements</a:t>
            </a:r>
            <a:r>
              <a:rPr lang="en-US" dirty="0"/>
              <a:t>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2057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  <a:endParaRPr lang="en-US" dirty="0"/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</a:t>
            </a:r>
            <a:r>
              <a:rPr lang="x-none" altLang="en-US" dirty="0"/>
              <a:t>*</a:t>
            </a:r>
            <a:r>
              <a:rPr lang="en-US" dirty="0"/>
              <a:t> programming language ("scripting language")</a:t>
            </a:r>
            <a:endParaRPr lang="en-US" dirty="0"/>
          </a:p>
          <a:p>
            <a:pPr lvl="1"/>
            <a:r>
              <a:rPr lang="en-US" dirty="0"/>
              <a:t>used to make web pages interactive</a:t>
            </a:r>
            <a:endParaRPr lang="en-US" dirty="0"/>
          </a:p>
          <a:p>
            <a:pPr lvl="1"/>
            <a:r>
              <a:rPr lang="en-US" dirty="0"/>
              <a:t>insert dynamic text into HTML (ex: user name)</a:t>
            </a:r>
            <a:endParaRPr lang="en-US" dirty="0"/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</a:t>
            </a:r>
            <a:r>
              <a:rPr lang="x-none" altLang="en-US" dirty="0"/>
              <a:t>,</a:t>
            </a:r>
            <a:r>
              <a:rPr lang="en-US" dirty="0"/>
              <a:t> user click)</a:t>
            </a:r>
            <a:endParaRPr lang="en-US" dirty="0"/>
          </a:p>
          <a:p>
            <a:pPr lvl="1"/>
            <a:r>
              <a:rPr lang="en-US" dirty="0"/>
              <a:t>get information about a user's computer (ex: browser type)</a:t>
            </a:r>
            <a:endParaRPr lang="en-US" dirty="0"/>
          </a:p>
          <a:p>
            <a:pPr lvl="1"/>
            <a:r>
              <a:rPr lang="en-US" dirty="0"/>
              <a:t>perform calculations on user's computer (ex: form validation)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057400"/>
          <a:ext cx="8153400" cy="41008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6555" y="1677035"/>
            <a:ext cx="8999855" cy="22860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3124835"/>
            <a:ext cx="8153400" cy="2604135"/>
          </a:xfrm>
        </p:spPr>
        <p:txBody>
          <a:bodyPr>
            <a:normAutofit fontScale="80000"/>
          </a:bodyPr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  <a:endParaRPr lang="en-US" dirty="0"/>
          </a:p>
          <a:p>
            <a:r>
              <a:rPr lang="en-US" dirty="0"/>
              <a:t>types are not specified, but JS does have types ("loosely typed")</a:t>
            </a:r>
            <a:endParaRPr lang="en-US" dirty="0"/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600200"/>
            <a:ext cx="8153400" cy="38036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221468"/>
            <a:ext cx="8153400" cy="9144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2971800"/>
            <a:ext cx="8153400" cy="291338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  <a:endParaRPr lang="en-US" dirty="0"/>
          </a:p>
          <a:p>
            <a:r>
              <a:rPr lang="en-US" dirty="0"/>
              <a:t>same operators: + - * / % ++ -- = += -= *= /= %=</a:t>
            </a:r>
            <a:endParaRPr lang="en-US" dirty="0"/>
          </a:p>
          <a:p>
            <a:r>
              <a:rPr lang="en-US" dirty="0"/>
              <a:t>similar precedence to Java</a:t>
            </a:r>
            <a:endParaRPr lang="en-US" dirty="0"/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11887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2971800"/>
            <a:ext cx="8153400" cy="2682240"/>
          </a:xfrm>
        </p:spPr>
        <p:txBody>
          <a:bodyPr>
            <a:normAutofit/>
          </a:bodyPr>
          <a:lstStyle/>
          <a:p>
            <a:r>
              <a:rPr lang="en-US" dirty="0"/>
              <a:t>identical to Java's comment syntax</a:t>
            </a:r>
            <a:endParaRPr lang="en-US" dirty="0"/>
          </a:p>
          <a:p>
            <a:r>
              <a:rPr lang="en-US" dirty="0"/>
              <a:t>recall: 4 comment syntaxes</a:t>
            </a:r>
            <a:endParaRPr lang="en-US" dirty="0"/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  <a:endParaRPr lang="en-US" dirty="0"/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  <a:endParaRPr lang="en-US" dirty="0"/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  <a:endParaRPr lang="en-US" dirty="0"/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9144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9144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2044700" y="2895600"/>
            <a:ext cx="8153400" cy="2527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201168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2057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  <a:endParaRPr lang="en-US" dirty="0"/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2086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  <a:endParaRPr lang="en-US" dirty="0"/>
          </a:p>
          <a:p>
            <a:r>
              <a:rPr lang="en-US" dirty="0"/>
              <a:t>most logical operators automatically convert types:</a:t>
            </a:r>
            <a:endParaRPr lang="en-US" dirty="0"/>
          </a:p>
          <a:p>
            <a:pPr lvl="1"/>
            <a:r>
              <a:rPr lang="en-US" dirty="0"/>
              <a:t>5 &lt; "7" is true</a:t>
            </a:r>
            <a:endParaRPr lang="en-US" dirty="0"/>
          </a:p>
          <a:p>
            <a:pPr lvl="1"/>
            <a:r>
              <a:rPr lang="en-US" dirty="0"/>
              <a:t>42 == 42.0 is true</a:t>
            </a:r>
            <a:endParaRPr lang="en-US" dirty="0"/>
          </a:p>
          <a:p>
            <a:pPr lvl="1"/>
            <a:r>
              <a:rPr lang="en-US" dirty="0"/>
              <a:t>"5.0" == 5 is true</a:t>
            </a:r>
            <a:endParaRPr lang="en-US" dirty="0"/>
          </a:p>
          <a:p>
            <a:r>
              <a:rPr lang="en-US" dirty="0"/>
              <a:t>=== and !== are strict equality tests; checks both type and value</a:t>
            </a:r>
            <a:endParaRPr lang="en-US" dirty="0"/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22860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2057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  <a:endParaRPr lang="en-US" dirty="0"/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  <a:endParaRPr lang="en-US" dirty="0"/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146304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2057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  <a:endParaRPr lang="en-US" dirty="0"/>
          </a:p>
          <a:p>
            <a:r>
              <a:rPr lang="en-US" dirty="0"/>
              <a:t>converting a value into a Boolean explicitly: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9144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2057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962870"/>
            <a:ext cx="8153400" cy="11887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11887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Array literals</a:t>
            </a:r>
          </a:p>
        </p:txBody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t>You don’t declare the </a:t>
            </a:r>
            <a:r>
              <a:rPr i="1"/>
              <a:t>types</a:t>
            </a:r>
            <a:r>
              <a:t> of variables in JavaScript</a:t>
            </a:r>
          </a:p>
          <a:p>
            <a:pPr>
              <a:lnSpc>
                <a:spcPct val="90000"/>
              </a:lnSpc>
            </a:pPr>
            <a:r>
              <a:t>JavaScript has array </a:t>
            </a:r>
            <a:r>
              <a:rPr i="1"/>
              <a:t>literals,</a:t>
            </a:r>
            <a:r>
              <a:t> written with brackets and commas</a:t>
            </a:r>
          </a:p>
          <a:p>
            <a:pPr lvl="1">
              <a:lnSpc>
                <a:spcPct val="90000"/>
              </a:lnSpc>
            </a:pPr>
            <a:r>
              <a:t>Example: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color = ["red", "yellow", "green", "blue"];</a:t>
            </a:r>
            <a:endParaRPr>
              <a:solidFill>
                <a:schemeClr val="accent2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r>
              <a:t>Arrays are </a:t>
            </a:r>
            <a:r>
              <a:rPr i="1"/>
              <a:t>zero-based:</a:t>
            </a:r>
            <a:r>
              <a:t>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color[0]</a:t>
            </a:r>
            <a:r>
              <a:rPr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t>is</a:t>
            </a:r>
            <a:r>
              <a:rPr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"red"</a:t>
            </a:r>
            <a:endParaRPr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t>If you put two commas in a row, the array has an “empty” element in that location</a:t>
            </a:r>
          </a:p>
          <a:p>
            <a:pPr lvl="1">
              <a:lnSpc>
                <a:spcPct val="90000"/>
              </a:lnSpc>
            </a:pPr>
            <a:r>
              <a:t>Example: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color = ["red", , , "green", "blue"];</a:t>
            </a:r>
            <a:endParaRPr>
              <a:solidFill>
                <a:schemeClr val="accent2"/>
              </a:solidFill>
              <a:latin typeface="Trebuchet MS" pitchFamily="34" charset="0"/>
            </a:endParaRPr>
          </a:p>
          <a:p>
            <a:pPr lvl="2">
              <a:lnSpc>
                <a:spcPct val="90000"/>
              </a:lnSpc>
            </a:pPr>
            <a:r>
              <a:rPr>
                <a:solidFill>
                  <a:schemeClr val="accent2"/>
                </a:solidFill>
                <a:latin typeface="Trebuchet MS" pitchFamily="34" charset="0"/>
              </a:rPr>
              <a:t>color</a:t>
            </a:r>
            <a:r>
              <a:rPr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t>has 5 elements</a:t>
            </a:r>
          </a:p>
          <a:p>
            <a:pPr lvl="1">
              <a:lnSpc>
                <a:spcPct val="90000"/>
              </a:lnSpc>
            </a:pPr>
            <a:r>
              <a:t>However, a single comma at the end is ignored</a:t>
            </a:r>
          </a:p>
          <a:p>
            <a:pPr lvl="2">
              <a:lnSpc>
                <a:spcPct val="90000"/>
              </a:lnSpc>
            </a:pPr>
            <a:r>
              <a:t>Example: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color = ["red", , , "green", "blue”,];</a:t>
            </a:r>
            <a:r>
              <a:t> still has 5 elements</a:t>
            </a: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600200"/>
            <a:ext cx="8153400" cy="11887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2990671"/>
            <a:ext cx="8153400" cy="201168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13305" y="1358900"/>
            <a:ext cx="8359140" cy="201168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2005965" y="3520440"/>
            <a:ext cx="8153400" cy="897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  <a:endParaRPr lang="en-US" sz="2800" dirty="0"/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  <a:endParaRPr lang="en-US" sz="2400" dirty="0"/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  <a:endParaRPr lang="en-US" sz="2400" dirty="0"/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2971800"/>
            <a:ext cx="8153400" cy="3503930"/>
          </a:xfrm>
        </p:spPr>
        <p:txBody>
          <a:bodyPr>
            <a:normAutofit fontScale="85000"/>
          </a:bodyPr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  <a:endParaRPr lang="en-US" dirty="0"/>
          </a:p>
          <a:p>
            <a:r>
              <a:rPr lang="en-US" dirty="0"/>
              <a:t>length property (not a method as in Java)</a:t>
            </a:r>
            <a:endParaRPr lang="en-US" dirty="0"/>
          </a:p>
          <a:p>
            <a:r>
              <a:rPr lang="en-US" dirty="0"/>
              <a:t>Strings can be specified with "" or ''</a:t>
            </a:r>
            <a:endParaRPr lang="en-US" dirty="0"/>
          </a:p>
          <a:p>
            <a:r>
              <a:rPr lang="en-US" dirty="0"/>
              <a:t>concatenation with + :</a:t>
            </a:r>
            <a:endParaRPr lang="en-US" dirty="0"/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4865" y="1228090"/>
            <a:ext cx="8153400" cy="146304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2895600"/>
            <a:ext cx="8153400" cy="146304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1264920" y="1243330"/>
            <a:ext cx="9667875" cy="1258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escape sequences behave as in Java: \' \" \&amp; \n \t </a:t>
            </a:r>
            <a:r>
              <a:rPr lang="en-US" dirty="0" smtClean="0"/>
              <a:t>\\</a:t>
            </a:r>
            <a:endParaRPr lang="en-US" dirty="0" smtClean="0"/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256074"/>
            <a:ext cx="8153400" cy="9144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524000"/>
            <a:ext cx="8153400" cy="146304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2057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  <a:endParaRPr lang="en-US" dirty="0"/>
          </a:p>
          <a:p>
            <a:pPr lvl="1"/>
            <a:r>
              <a:rPr lang="en-US" dirty="0"/>
              <a:t>can also be used with regular expressions (seen later)</a:t>
            </a:r>
            <a:endParaRPr lang="en-US" dirty="0"/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11268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6305" y="2117725"/>
            <a:ext cx="5012055" cy="33483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  <a:endParaRPr lang="en-US" dirty="0"/>
          </a:p>
          <a:p>
            <a:r>
              <a:rPr lang="en-US" dirty="0"/>
              <a:t>more relaxed syntax and rules</a:t>
            </a:r>
            <a:endParaRPr lang="en-US" dirty="0"/>
          </a:p>
          <a:p>
            <a:pPr lvl="1"/>
            <a:r>
              <a:rPr lang="en-US" dirty="0"/>
              <a:t>fewer and "looser" data types</a:t>
            </a:r>
            <a:endParaRPr lang="en-US" dirty="0"/>
          </a:p>
          <a:p>
            <a:pPr lvl="1"/>
            <a:r>
              <a:rPr lang="en-US" dirty="0"/>
              <a:t>variables don't need to be declared</a:t>
            </a:r>
            <a:endParaRPr lang="en-US" dirty="0"/>
          </a:p>
          <a:p>
            <a:pPr lvl="1"/>
            <a:r>
              <a:rPr lang="en-US" dirty="0"/>
              <a:t>errors often silent (few exceptions)</a:t>
            </a:r>
            <a:endParaRPr lang="en-US" dirty="0"/>
          </a:p>
          <a:p>
            <a:r>
              <a:rPr lang="en-US" dirty="0"/>
              <a:t>key construct is the function rather than the class</a:t>
            </a:r>
            <a:endParaRPr lang="en-US" dirty="0"/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Object literals</a:t>
            </a:r>
          </a:p>
        </p:txBody>
      </p:sp>
      <p:sp>
        <p:nvSpPr>
          <p:cNvPr id="18435" name="Text Placeholder 1843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97730"/>
          </a:xfrm>
        </p:spPr>
        <p:txBody>
          <a:bodyPr/>
          <a:p>
            <a:r>
              <a:rPr sz="2400"/>
              <a:t>You don’t declare the </a:t>
            </a:r>
            <a:r>
              <a:rPr sz="2400" i="1"/>
              <a:t>types</a:t>
            </a:r>
            <a:r>
              <a:rPr sz="2400"/>
              <a:t> of variables in JavaScript</a:t>
            </a:r>
            <a:endParaRPr sz="2400"/>
          </a:p>
          <a:p>
            <a:r>
              <a:rPr sz="2400"/>
              <a:t>JavaScript has object </a:t>
            </a:r>
            <a:r>
              <a:rPr sz="2400" i="1"/>
              <a:t>literals,</a:t>
            </a:r>
            <a:r>
              <a:rPr sz="2400"/>
              <a:t> written with this syntax:</a:t>
            </a:r>
            <a:endParaRPr sz="2400"/>
          </a:p>
          <a:p>
            <a:pPr lvl="1"/>
            <a:r>
              <a:rPr>
                <a:solidFill>
                  <a:schemeClr val="accent2"/>
                </a:solidFill>
                <a:latin typeface="Trebuchet MS" pitchFamily="34" charset="0"/>
              </a:rPr>
              <a:t>{ </a:t>
            </a:r>
            <a:r>
              <a:rPr b="1" i="1">
                <a:solidFill>
                  <a:schemeClr val="hlink"/>
                </a:solidFill>
              </a:rPr>
              <a:t>name1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 : </a:t>
            </a:r>
            <a:r>
              <a:rPr b="1" i="1">
                <a:solidFill>
                  <a:schemeClr val="hlink"/>
                </a:solidFill>
              </a:rPr>
              <a:t>value1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 , ... , </a:t>
            </a:r>
            <a:r>
              <a:rPr b="1" i="1" err="1">
                <a:solidFill>
                  <a:schemeClr val="hlink"/>
                </a:solidFill>
              </a:rPr>
              <a:t>nameN</a:t>
            </a:r>
            <a:r>
              <a:rPr err="1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: </a:t>
            </a:r>
            <a:r>
              <a:rPr b="1" i="1" err="1">
                <a:solidFill>
                  <a:schemeClr val="hlink"/>
                </a:solidFill>
              </a:rPr>
              <a:t>valueN</a:t>
            </a:r>
            <a:r>
              <a:rPr err="1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sz="2400"/>
              <a:t>Example (from Netscape’s documentation):</a:t>
            </a:r>
            <a:endParaRPr sz="2400"/>
          </a:p>
          <a:p>
            <a:pPr marL="0" lvl="1" algn="l">
              <a:lnSpc>
                <a:spcPct val="100000"/>
              </a:lnSpc>
              <a:buNone/>
            </a:pPr>
            <a:r>
              <a:rPr lang="en-US" sz="18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= {myCar: "Saturn",  7: "Mazda",</a:t>
            </a:r>
            <a:br>
              <a:rPr lang="en-US" sz="18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getCar: CarTypes("Honda"), special: Sales} </a:t>
            </a:r>
            <a:endParaRPr lang="en-US" sz="1800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t>The fields are </a:t>
            </a:r>
            <a:r>
              <a:rPr err="1">
                <a:solidFill>
                  <a:schemeClr val="accent2"/>
                </a:solidFill>
                <a:latin typeface="Trebuchet MS" pitchFamily="34" charset="0"/>
              </a:rPr>
              <a:t>myCar</a:t>
            </a:r>
            <a:r>
              <a:t>, </a:t>
            </a:r>
            <a:r>
              <a:rPr err="1">
                <a:solidFill>
                  <a:schemeClr val="accent2"/>
                </a:solidFill>
                <a:latin typeface="Trebuchet MS" pitchFamily="34" charset="0"/>
              </a:rPr>
              <a:t>getCar</a:t>
            </a:r>
            <a:r>
              <a:t>,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t>(this is a legal field name) , and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special</a:t>
            </a:r>
            <a:endParaRPr>
              <a:solidFill>
                <a:schemeClr val="accent2"/>
              </a:solidFill>
              <a:latin typeface="Trebuchet MS" pitchFamily="34" charset="0"/>
            </a:endParaRPr>
          </a:p>
          <a:p>
            <a:pPr lvl="2"/>
            <a:r>
              <a:rPr>
                <a:solidFill>
                  <a:schemeClr val="accent2"/>
                </a:solidFill>
                <a:latin typeface="Trebuchet MS" pitchFamily="34" charset="0"/>
              </a:rPr>
              <a:t>"Saturn"</a:t>
            </a:r>
            <a:r>
              <a:t> and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"Mazda"</a:t>
            </a:r>
            <a:r>
              <a:rPr err="1"/>
              <a:t> are Strings</a:t>
            </a:r>
            <a:endParaRPr err="1"/>
          </a:p>
          <a:p>
            <a:pPr lvl="2"/>
            <a:r>
              <a:rPr err="1">
                <a:solidFill>
                  <a:schemeClr val="accent2"/>
                </a:solidFill>
                <a:latin typeface="Trebuchet MS" pitchFamily="34" charset="0"/>
              </a:rPr>
              <a:t>CarTypes</a:t>
            </a:r>
            <a:r>
              <a:rPr err="1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t>is a function call</a:t>
            </a:r>
          </a:p>
          <a:p>
            <a:pPr lvl="2"/>
            <a:r>
              <a:rPr>
                <a:solidFill>
                  <a:schemeClr val="accent2"/>
                </a:solidFill>
                <a:latin typeface="Trebuchet MS" pitchFamily="34" charset="0"/>
              </a:rPr>
              <a:t>Sales</a:t>
            </a:r>
            <a:r>
              <a:t> is a variable you defined earlier</a:t>
            </a:r>
          </a:p>
          <a:p>
            <a:pPr lvl="1"/>
            <a:r>
              <a:t>Example use: </a:t>
            </a:r>
            <a:r>
              <a:rPr sz="2000" err="1">
                <a:solidFill>
                  <a:schemeClr val="accent2"/>
                </a:solidFill>
                <a:latin typeface="Trebuchet MS" pitchFamily="34" charset="0"/>
              </a:rPr>
              <a:t>document.write("I own a " + car.myCar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);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Three ways to create an object</a:t>
            </a:r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You can use an object literal:</a:t>
            </a:r>
            <a:endParaRPr sz="2400"/>
          </a:p>
          <a:p>
            <a:pPr lvl="1"/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var course = { number: "CIT597", teacher: "Dr. Dave" }</a:t>
            </a:r>
            <a:endParaRPr sz="1800">
              <a:solidFill>
                <a:schemeClr val="accent2"/>
              </a:solidFill>
            </a:endParaRPr>
          </a:p>
          <a:p>
            <a:r>
              <a:rPr sz="2400"/>
              <a:t>You can use </a:t>
            </a: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new</a:t>
            </a:r>
            <a:r>
              <a:rPr sz="2400"/>
              <a:t> to create a “blank” object, and add fields to it later:</a:t>
            </a:r>
            <a:endParaRPr sz="2400"/>
          </a:p>
          <a:p>
            <a:pPr lvl="1"/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var course = new Object();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course.number = "CIT597";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course.teacher = "Dr. Dave";</a:t>
            </a:r>
            <a:endParaRPr sz="1800"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sz="2400"/>
              <a:t>You can write and use a constructor:</a:t>
            </a:r>
            <a:endParaRPr sz="2400"/>
          </a:p>
          <a:p>
            <a:pPr lvl="1"/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function Course(n, t) {  </a:t>
            </a:r>
            <a:br>
              <a:rPr sz="2000">
                <a:solidFill>
                  <a:schemeClr val="accent1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this.number = n;      </a:t>
            </a:r>
            <a:r>
              <a:rPr sz="2000">
                <a:solidFill>
                  <a:schemeClr val="accent1"/>
                </a:solidFill>
                <a:latin typeface="Trebuchet MS" pitchFamily="34" charset="0"/>
              </a:rPr>
              <a:t>// keyword "this" is required, not optional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this.teacher = t;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sz="2000">
              <a:solidFill>
                <a:schemeClr val="accent2"/>
              </a:solidFill>
              <a:latin typeface="Trebuchet MS" pitchFamily="34" charset="0"/>
            </a:endParaRPr>
          </a:p>
          <a:p>
            <a:pPr lvl="1"/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var course = new Course("CIT597", "Dr. Dave");</a:t>
            </a:r>
            <a:endParaRPr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itle 38912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229600" cy="1143000"/>
          </a:xfrm>
        </p:spPr>
        <p:txBody>
          <a:bodyPr wrap="square" lIns="90000" tIns="46800" rIns="90000" bIns="46800" anchor="b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/>
              <a:t>Regular Expressions</a:t>
            </a:r>
            <a:endParaRPr lang="en-US" altLang="x-none" dirty="0" err="1"/>
          </a:p>
        </p:txBody>
      </p:sp>
      <p:sp>
        <p:nvSpPr>
          <p:cNvPr id="38914" name="Text Placeholder 38913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4495800"/>
          </a:xfrm>
        </p:spPr>
        <p:txBody>
          <a:bodyPr wrap="square" lIns="90000" tIns="46800" rIns="90000" bIns="46800" anchor="t"/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Very arcane</a:t>
            </a:r>
            <a:endParaRPr lang="en-US" altLang="x-none" sz="2800" dirty="0" err="1"/>
          </a:p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Very powerful</a:t>
            </a:r>
            <a:endParaRPr lang="en-US" altLang="x-none" sz="2800" dirty="0" err="1"/>
          </a:p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Allows pattern matching for strings</a:t>
            </a:r>
            <a:endParaRPr lang="en-US" altLang="x-none" sz="2800" dirty="0" err="1"/>
          </a:p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Used in string searches, replacements, comparisons</a:t>
            </a:r>
            <a:endParaRPr lang="en-US" altLang="x-none" sz="2800" dirty="0" err="1"/>
          </a:p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Javascript regex are like perl</a:t>
            </a:r>
            <a:endParaRPr lang="en-US" altLang="x-none" sz="2800" dirty="0" err="1"/>
          </a:p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We'll look at some simple examples tonight</a:t>
            </a:r>
            <a:endParaRPr lang="en-US" altLang="x-none" sz="2800" dirty="0" err="1"/>
          </a:p>
          <a:p>
            <a:pPr marL="341630" indent="-341630" defTabSz="0"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What would you use these for?</a:t>
            </a:r>
            <a:endParaRPr lang="en-US" altLang="x-none" sz="28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28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Regular expressions</a:t>
            </a:r>
          </a:p>
        </p:txBody>
      </p:sp>
      <p:sp>
        <p:nvSpPr>
          <p:cNvPr id="28675" name="Text Placeholder 2867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sz="2400"/>
              <a:t>A regular expression can be written in either of two ways: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Within slashes, such as</a:t>
            </a:r>
            <a:r>
              <a:rPr sz="200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re = /ab+c/</a:t>
            </a:r>
            <a:endParaRPr sz="20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sz="2000"/>
              <a:t>With a constructor, such as </a:t>
            </a:r>
            <a:r>
              <a:rPr sz="2000" err="1">
                <a:solidFill>
                  <a:schemeClr val="accent2"/>
                </a:solidFill>
                <a:latin typeface="Trebuchet MS" pitchFamily="34" charset="0"/>
              </a:rPr>
              <a:t>re = new RegExp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("ab+c")</a:t>
            </a:r>
            <a:endParaRPr sz="2000"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sz="2400"/>
              <a:t>Regular expressions are almost the same as in Perl or Java (only a few unusual features are missing)</a:t>
            </a:r>
            <a:endParaRPr sz="2400"/>
          </a:p>
          <a:p>
            <a:pPr>
              <a:lnSpc>
                <a:spcPct val="90000"/>
              </a:lnSpc>
            </a:pPr>
            <a:r>
              <a:rPr sz="2400" b="1" i="1">
                <a:solidFill>
                  <a:schemeClr val="accent2"/>
                </a:solidFill>
              </a:rPr>
              <a:t>string</a:t>
            </a: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.match(</a:t>
            </a:r>
            <a:r>
              <a:rPr sz="2400" b="1" i="1" err="1">
                <a:solidFill>
                  <a:schemeClr val="hlink"/>
                </a:solidFill>
              </a:rPr>
              <a:t>regexp</a:t>
            </a: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) </a:t>
            </a:r>
            <a:r>
              <a:rPr sz="2400"/>
              <a:t>searches </a:t>
            </a:r>
            <a:r>
              <a:rPr sz="2400" b="1" i="1">
                <a:solidFill>
                  <a:schemeClr val="hlink"/>
                </a:solidFill>
              </a:rPr>
              <a:t>string</a:t>
            </a:r>
            <a:r>
              <a:rPr sz="2400" i="1">
                <a:solidFill>
                  <a:srgbClr val="FFFF7F"/>
                </a:solidFill>
              </a:rPr>
              <a:t> </a:t>
            </a:r>
            <a:r>
              <a:rPr sz="2400"/>
              <a:t>for an occurrence of </a:t>
            </a:r>
            <a:r>
              <a:rPr sz="2400" b="1" i="1" err="1">
                <a:solidFill>
                  <a:schemeClr val="accent2"/>
                </a:solidFill>
              </a:rPr>
              <a:t>regexp</a:t>
            </a:r>
            <a:endParaRPr sz="2400" b="1" i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sz="2000"/>
              <a:t>It returns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sz="200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sz="2000"/>
              <a:t>if nothing is found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If </a:t>
            </a:r>
            <a:r>
              <a:rPr sz="2000" b="1" i="1" err="1">
                <a:solidFill>
                  <a:schemeClr val="hlink"/>
                </a:solidFill>
              </a:rPr>
              <a:t>regexp</a:t>
            </a:r>
            <a:r>
              <a:rPr sz="2000" i="1">
                <a:solidFill>
                  <a:srgbClr val="FFFF7F"/>
                </a:solidFill>
              </a:rPr>
              <a:t> </a:t>
            </a:r>
            <a:r>
              <a:rPr sz="2000"/>
              <a:t>has the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g</a:t>
            </a:r>
            <a:r>
              <a:rPr sz="2000"/>
              <a:t> (global search) flag set,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match</a:t>
            </a:r>
            <a:r>
              <a:rPr sz="2000"/>
              <a:t> returns an array of matched substrings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If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g</a:t>
            </a:r>
            <a:r>
              <a:rPr sz="200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sz="2000"/>
              <a:t>is not set,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match</a:t>
            </a:r>
            <a:r>
              <a:rPr sz="2000"/>
              <a:t> returns an array whose 0</a:t>
            </a:r>
            <a:r>
              <a:rPr baseline="30000"/>
              <a:t>th</a:t>
            </a:r>
            <a:r>
              <a:rPr sz="2000" err="1"/>
              <a:t> element is the matched text, extra elements are the parenthesized subexpressions</a:t>
            </a:r>
            <a:r>
              <a:rPr sz="2000"/>
              <a:t>, and the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index</a:t>
            </a:r>
            <a:r>
              <a:rPr sz="2000"/>
              <a:t> property is the start position of the matched substring</a:t>
            </a:r>
            <a:endParaRPr sz="2000">
              <a:solidFill>
                <a:srgbClr val="FFFF7F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endParaRPr sz="2400"/>
          </a:p>
        </p:txBody>
      </p: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itle 43008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229600" cy="1143000"/>
          </a:xfrm>
        </p:spPr>
        <p:txBody>
          <a:bodyPr wrap="square" lIns="90000" tIns="46800" rIns="90000" bIns="46800" anchor="b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/>
              <a:t>Special Characters</a:t>
            </a:r>
            <a:endParaRPr lang="en-US" altLang="x-none" dirty="0" err="1"/>
          </a:p>
        </p:txBody>
      </p:sp>
      <p:sp>
        <p:nvSpPr>
          <p:cNvPr id="43010" name="Text Placeholder 43009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 wrap="square" lIns="90000" tIns="46800" rIns="90000" bIns="46800" anchor="t"/>
          <a:p>
            <a:pPr marL="341630" indent="-341630" defTabSz="0">
              <a:lnSpc>
                <a:spcPct val="90000"/>
              </a:lnSpc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^ is used to match the beginning of a string: thus /^The/ matches "The fox"</a:t>
            </a:r>
            <a:endParaRPr lang="en-US" altLang="x-none" sz="2800" dirty="0" err="1"/>
          </a:p>
          <a:p>
            <a:pPr marL="341630" indent="-341630" defTabSz="0">
              <a:lnSpc>
                <a:spcPct val="90000"/>
              </a:lnSpc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$ matches at the end: thus /fox$/ matches "The fox"</a:t>
            </a:r>
            <a:endParaRPr lang="en-US" altLang="x-none" sz="2800" dirty="0" err="1"/>
          </a:p>
          <a:p>
            <a:pPr marL="341630" indent="-341630" defTabSz="0">
              <a:lnSpc>
                <a:spcPct val="90000"/>
              </a:lnSpc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Square brackets are used to match any one of the characters listed: thus [aeiou] matches vowels</a:t>
            </a:r>
            <a:endParaRPr lang="en-US" altLang="x-none" sz="2800" dirty="0" err="1"/>
          </a:p>
          <a:p>
            <a:pPr marL="341630" indent="-341630" defTabSz="0">
              <a:lnSpc>
                <a:spcPct val="90000"/>
              </a:lnSpc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dirty="0" err="1"/>
              <a:t>\ is used for escaping special characters</a:t>
            </a:r>
            <a:endParaRPr lang="en-US" altLang="x-none" sz="2800" dirty="0" err="1"/>
          </a:p>
          <a:p>
            <a:pPr marL="341630" indent="-341630" defTabSz="0">
              <a:lnSpc>
                <a:spcPct val="90000"/>
              </a:lnSpc>
              <a:spcBef>
                <a:spcPts val="700"/>
              </a:spcBef>
              <a:buClr>
                <a:srgbClr val="CC99FF"/>
              </a:buClr>
              <a:buSzPct val="80000"/>
              <a:buFont typeface="Wingdings" panose="05000000000000000000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8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2514600"/>
            <a:ext cx="8153400" cy="2527300"/>
          </a:xfrm>
        </p:spPr>
        <p:txBody>
          <a:bodyPr>
            <a:normAutofit fontScale="90000"/>
          </a:bodyPr>
          <a:lstStyle/>
          <a:p>
            <a:r>
              <a:rPr lang="en-US" dirty="0"/>
              <a:t>script tag </a:t>
            </a:r>
            <a:r>
              <a:rPr lang="x-none" altLang="en-US" dirty="0"/>
              <a:t>c</a:t>
            </a:r>
            <a:r>
              <a:rPr lang="en-US" dirty="0"/>
              <a:t>ould be placed in HTML page's head</a:t>
            </a:r>
            <a:endParaRPr lang="en-US" dirty="0"/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  <a:endParaRPr lang="en-US" dirty="0"/>
          </a:p>
          <a:p>
            <a:r>
              <a:rPr lang="en-US" dirty="0"/>
              <a:t>JS code can be placed directly in the HTML file's body or head (like CSS)</a:t>
            </a:r>
            <a:endParaRPr lang="en-US" dirty="0"/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752600"/>
            <a:ext cx="8153400" cy="654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2057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  <a:endParaRPr lang="en-US" dirty="0"/>
          </a:p>
          <a:p>
            <a:pPr lvl="1"/>
            <a:r>
              <a:rPr lang="en-US" dirty="0"/>
              <a:t>can also be used with regular expressions (seen later)</a:t>
            </a:r>
            <a:endParaRPr lang="en-US" dirty="0"/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600200"/>
            <a:ext cx="8153400" cy="65468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2057400" y="1584960"/>
            <a:ext cx="8153400" cy="113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main)</a:t>
            </a:r>
            <a:endParaRPr lang="en-US" dirty="0"/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  <a:endParaRPr lang="en-US" dirty="0"/>
          </a:p>
          <a:p>
            <a:r>
              <a:rPr lang="en-US" dirty="0"/>
              <a:t>event-driven programming: writing programs driven by user events</a:t>
            </a:r>
            <a:endParaRPr lang="en-US" dirty="0"/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2134235"/>
            <a:ext cx="8153400" cy="3220085"/>
          </a:xfrm>
        </p:spPr>
        <p:txBody>
          <a:bodyPr>
            <a:normAutofit fontScale="90000"/>
          </a:bodyPr>
          <a:lstStyle/>
          <a:p>
            <a:r>
              <a:rPr lang="en-US" dirty="0"/>
              <a:t>button's text appears inside tag; can also contain images</a:t>
            </a:r>
            <a:endParaRPr lang="en-US" dirty="0"/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  <a:endParaRPr lang="en-US" dirty="0" smtClean="0"/>
          </a:p>
          <a:p>
            <a:pPr marL="881380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  <a:endParaRPr lang="en-US" dirty="0" smtClean="0"/>
          </a:p>
          <a:p>
            <a:pPr marL="881380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  <a:endParaRPr lang="en-US" dirty="0" smtClean="0"/>
          </a:p>
          <a:p>
            <a:pPr marL="881380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1524000"/>
            <a:ext cx="8153400" cy="3803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12412</Words>
  <Application>Kingsoft Office WPP</Application>
  <PresentationFormat>Widescreen</PresentationFormat>
  <Paragraphs>526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Theme</vt:lpstr>
      <vt:lpstr>Word.Document.8</vt:lpstr>
      <vt:lpstr>Introduction to Javascript</vt:lpstr>
      <vt:lpstr>What is Javascript?</vt:lpstr>
      <vt:lpstr>What is Javascript?</vt:lpstr>
      <vt:lpstr>Javascript vs Java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JS  is Object Oriented</vt:lpstr>
      <vt:lpstr>Object Examples</vt:lpstr>
      <vt:lpstr>JavaScript Object Example</vt:lpstr>
      <vt:lpstr>The Document Object Model</vt:lpstr>
      <vt:lpstr>Document Object Model (DOM)</vt:lpstr>
      <vt:lpstr>DOM element objects</vt:lpstr>
      <vt:lpstr>Accessing elements:(document.getElementById)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while loops (same as Java) </vt:lpstr>
      <vt:lpstr>Popup boxes</vt:lpstr>
      <vt:lpstr>Array literals</vt:lpstr>
      <vt:lpstr>Arrays</vt:lpstr>
      <vt:lpstr>Array methods</vt:lpstr>
      <vt:lpstr>String type</vt:lpstr>
      <vt:lpstr> More about String</vt:lpstr>
      <vt:lpstr>Splitting strings: split and join</vt:lpstr>
      <vt:lpstr>PowerPoint 演示文稿</vt:lpstr>
      <vt:lpstr>Object literals</vt:lpstr>
      <vt:lpstr>Three ways to create an object</vt:lpstr>
      <vt:lpstr>Regular Expressions</vt:lpstr>
      <vt:lpstr>Regular expressions</vt:lpstr>
      <vt:lpstr>Special Characters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paul</dc:creator>
  <cp:lastModifiedBy>paul</cp:lastModifiedBy>
  <cp:revision>3</cp:revision>
  <dcterms:created xsi:type="dcterms:W3CDTF">2017-02-27T09:55:51Z</dcterms:created>
  <dcterms:modified xsi:type="dcterms:W3CDTF">2017-02-27T09:55:51Z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