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jpeg" ContentType="image/jpeg"/>
  <Override PartName="/ppt/media/image16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FC84CF-9095-4EB9-9528-A69A2A71D03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2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530D4740-E024-4A01-B080-57714124212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CustomShape 2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7C3224E5-810F-40FD-8A7D-311A1AE90FA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2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AF98ACE8-4F2A-4051-AEF4-7D7ACA7C99A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CustomShape 2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70C07C9D-C1A4-4218-B956-4DA7A01704B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CustomShape 2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ECBDC1AF-2F2C-452B-8CB6-6CB97012981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2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3EFE5D6-0406-4BD7-B6BB-FCE594BC7F7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development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Paul Kisambira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pkisambira@ucu.ac.ug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23760" y="6804000"/>
            <a:ext cx="235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592B7812-F760-4F96-A2A9-2E214E80B4BC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Communication Protocols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http://www.google.com/help/index.html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        Domain name          Directory      Filename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5"/>
          <p:cNvSpPr/>
          <p:nvPr/>
        </p:nvSpPr>
        <p:spPr>
          <a:xfrm>
            <a:off x="1595880" y="2939760"/>
            <a:ext cx="67176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6"/>
          <p:cNvSpPr/>
          <p:nvPr/>
        </p:nvSpPr>
        <p:spPr>
          <a:xfrm>
            <a:off x="2687760" y="2939760"/>
            <a:ext cx="31921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7"/>
          <p:cNvSpPr/>
          <p:nvPr/>
        </p:nvSpPr>
        <p:spPr>
          <a:xfrm>
            <a:off x="1931760" y="3107880"/>
            <a:ext cx="0" cy="4197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8"/>
          <p:cNvSpPr/>
          <p:nvPr/>
        </p:nvSpPr>
        <p:spPr>
          <a:xfrm>
            <a:off x="3947760" y="3107880"/>
            <a:ext cx="0" cy="4197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9"/>
          <p:cNvSpPr/>
          <p:nvPr/>
        </p:nvSpPr>
        <p:spPr>
          <a:xfrm>
            <a:off x="6048000" y="2939760"/>
            <a:ext cx="67176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0"/>
          <p:cNvSpPr/>
          <p:nvPr/>
        </p:nvSpPr>
        <p:spPr>
          <a:xfrm>
            <a:off x="7056000" y="2939760"/>
            <a:ext cx="176400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1"/>
          <p:cNvSpPr/>
          <p:nvPr/>
        </p:nvSpPr>
        <p:spPr>
          <a:xfrm>
            <a:off x="7895880" y="3107880"/>
            <a:ext cx="0" cy="4197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2"/>
          <p:cNvSpPr/>
          <p:nvPr/>
        </p:nvSpPr>
        <p:spPr>
          <a:xfrm>
            <a:off x="6383880" y="3107880"/>
            <a:ext cx="0" cy="41976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23760" y="6804000"/>
            <a:ext cx="235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6D96C980-BB93-4061-928A-135F70AF4205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Your Web Site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Hosting: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publication of a Web site for public access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access (cable modem, DSL, satellite, dial-up modem, ISP)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Service Provider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access to the Internet along with other types of services such as e-mail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America Online, CompuServe, and EarthLink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23760" y="6803640"/>
            <a:ext cx="235188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7B3C43B0-160F-4DB3-B16F-15E5DF9A13A3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Your Web Site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Transfer Protocol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(FTP)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TCP/IP protocol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used for transferring files across the Internet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Transfers files between 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(your computer) and 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FTP server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 server capable of running FTP)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vehicle that allows you to get your Web page files to the Web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3760" y="6803640"/>
            <a:ext cx="235188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A043B537-48B6-407C-BB8A-1A0EB0DB5FF4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Publishing Your Web Site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Transfer Protocol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(continued)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ISP provides a username and password to log on to the FTP site and upload files to the FTP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of FTP clients include Filezilla, Firefox, Internet Explorer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you to use your browser to log on to an FTP server and upload your files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6" dur="indefinite" restart="never" nodeType="tmRoot">
          <p:childTnLst>
            <p:seq>
              <p:cTn id="1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23760" y="6803640"/>
            <a:ext cx="235188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E587DA07-6A3E-41F4-82E0-4D4CBFCA8C84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6803640"/>
            <a:ext cx="571392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Client/Server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(“back end”):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database from which a client requests information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Fulfills a request for information by managing the request or serving the requested information to the client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Responsible for data storage and management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system consisting of a client and a server is known as a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two-tier system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23760" y="6804000"/>
            <a:ext cx="235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A56A06CE-CD0E-4F1A-B3C3-C9FADAFBF46C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Client/Server Architecture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(“front end”):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Presents an interface to the user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Gathers information from the user, submits it to a server, then receives, formats, and presents the results returned from the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5" descr=""/>
          <p:cNvPicPr/>
          <p:nvPr/>
        </p:nvPicPr>
        <p:blipFill>
          <a:blip r:embed="rId1"/>
          <a:stretch/>
        </p:blipFill>
        <p:spPr>
          <a:xfrm>
            <a:off x="2183760" y="4367880"/>
            <a:ext cx="5517720" cy="2430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23760" y="6803640"/>
            <a:ext cx="235188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D0DBACE2-6B33-499D-A17E-92C1E853C1A2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Client/Server Architecture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three-tier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multi-tier, client/server system consists of three distinct pieces: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tier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user interface tier, is the Web browser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tier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middle tier, handles the interaction between the Web browser client and the data storage tier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Performs necessary processing or calculations based on the request from the client tier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Handles the return of any information to the client tier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23760" y="6804000"/>
            <a:ext cx="235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D3CD8B1D-3EB2-45E8-85A6-8E3929345DB3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Client/Server Architecture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1531440" y="6030360"/>
            <a:ext cx="71668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1-16 The design of a three-tier client/server system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Picture 8" descr=""/>
          <p:cNvPicPr/>
          <p:nvPr/>
        </p:nvPicPr>
        <p:blipFill>
          <a:blip r:embed="rId1"/>
          <a:stretch/>
        </p:blipFill>
        <p:spPr>
          <a:xfrm>
            <a:off x="839880" y="1931760"/>
            <a:ext cx="8410320" cy="40442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23760" y="6804000"/>
            <a:ext cx="235188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635ECF1C-BF76-4394-B425-B22E5CC54FA1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6803640"/>
            <a:ext cx="571392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and Client-Side Scripting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client-side scripting language that allows Web page authors to develop interactive Web pages and sites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in most Web browsers including Firefox and Internet Explorer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Client-side scripting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language that runs on a local browser (on the client tier) instead of on a Web server (on the processing tier)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23760" y="6803640"/>
            <a:ext cx="235188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8D35AB3D-D1A0-45A4-86FA-314BD269A970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and Client-Side Scripting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allows you to: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Turn static Web pages into applications such as games or calculators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contents of a Web page after a browser has rendered 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visual effects such as animation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the Web browser window itself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259280" y="-26280"/>
            <a:ext cx="8316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world before the web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called them books.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2" descr="http://farm1.staticflickr.com/5/4683685_2941e9ce00.jpg"/>
          <p:cNvPicPr/>
          <p:nvPr/>
        </p:nvPicPr>
        <p:blipFill>
          <a:blip r:embed="rId1"/>
          <a:stretch/>
        </p:blipFill>
        <p:spPr>
          <a:xfrm>
            <a:off x="2414520" y="2772000"/>
            <a:ext cx="5250240" cy="393768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-102600" y="7152120"/>
            <a:ext cx="348156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1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http://www.flickr.</a:t>
            </a:r>
            <a:r>
              <a:rPr b="0" lang="en-US" sz="1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com/photos/jm3/</a:t>
            </a:r>
            <a:r>
              <a:rPr b="0" lang="en-US" sz="1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4683685/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23400" y="6803640"/>
            <a:ext cx="23522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1C94DACF-B385-4054-86D1-D06E2302188B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Server-Side Scripting and PHP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Server-side scripting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refers to a scripting language that is executed from a Web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Hypertext Preprocessor (PHP)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server-side scripting language that is used to develop interactive Web sites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easy to learn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Includes object-oriented programming capabilities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Supports many types of databases (MySQL, Oracle, Sybase, ODBC-compliant)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223400" y="6803640"/>
            <a:ext cx="23522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934F57DD-8CB5-49E6-A23E-A367D51C4179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Server-Side Scripting and PHP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(continued):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 is 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programming language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refers to software where source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can be freely used and modified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Can’t access or manipulate a Web browser like JavaScript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Exists and executes solely on a Web server, where it performs various types of processing or accesses databases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223400" y="6803640"/>
            <a:ext cx="23522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3C58E472-4ACD-4424-8790-5D791A45A95E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Server-Side Scripting and PHP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rule: Use client-side scripting to handle user interface processing and light processing, such as validation; use server-side scripting for intensive calculations and data storage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853280" y="4032000"/>
            <a:ext cx="66880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1-17 How a Web server processes a PHP script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6" descr=""/>
          <p:cNvPicPr/>
          <p:nvPr/>
        </p:nvPicPr>
        <p:blipFill>
          <a:blip r:embed="rId1"/>
          <a:stretch/>
        </p:blipFill>
        <p:spPr>
          <a:xfrm>
            <a:off x="1260000" y="1847880"/>
            <a:ext cx="7691400" cy="21610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259280" y="-26280"/>
            <a:ext cx="8316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world with the web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4000"/>
            <a:ext cx="915624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some information?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it. Read on Wikipedia. Ask Yahoo Answers.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manage your money?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 spending with Mint. Do taxes on TurboTax.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solve world poverty?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Lend money via Kiva. Contribute to Khan Academy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Want to win friends and influence people?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 on Facebook. Tweet on Twitter. Post on YouTube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259280" y="-26280"/>
            <a:ext cx="8316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the web is, put simply.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Rounded Rectangle 3" descr=""/>
          <p:cNvPicPr/>
          <p:nvPr/>
        </p:nvPicPr>
        <p:blipFill>
          <a:blip r:embed="rId1"/>
          <a:stretch/>
        </p:blipFill>
        <p:spPr>
          <a:xfrm>
            <a:off x="2011680" y="2834640"/>
            <a:ext cx="1715040" cy="14648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2135880" y="2936160"/>
            <a:ext cx="1466640" cy="121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62080" y="2341080"/>
            <a:ext cx="1512000" cy="1596240"/>
          </a:xfrm>
          <a:prstGeom prst="smileyFace">
            <a:avLst>
              <a:gd name="adj" fmla="val 16573"/>
            </a:avLst>
          </a:prstGeom>
          <a:solidFill>
            <a:srgbClr val="9bbb59"/>
          </a:solidFill>
          <a:ln w="9360">
            <a:solidFill>
              <a:srgbClr val="000000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6" name="Rounded Rectangle 5" descr=""/>
          <p:cNvPicPr/>
          <p:nvPr/>
        </p:nvPicPr>
        <p:blipFill>
          <a:blip r:embed="rId2"/>
          <a:stretch/>
        </p:blipFill>
        <p:spPr>
          <a:xfrm>
            <a:off x="6840720" y="2742120"/>
            <a:ext cx="1720080" cy="1464840"/>
          </a:xfrm>
          <a:prstGeom prst="rect">
            <a:avLst/>
          </a:prstGeom>
          <a:ln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6966360" y="2836440"/>
            <a:ext cx="1466640" cy="12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8" name="Rounded Rectangle 6" descr=""/>
          <p:cNvPicPr/>
          <p:nvPr/>
        </p:nvPicPr>
        <p:blipFill>
          <a:blip r:embed="rId3"/>
          <a:stretch/>
        </p:blipFill>
        <p:spPr>
          <a:xfrm>
            <a:off x="6242040" y="4334760"/>
            <a:ext cx="1715040" cy="146484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6364800" y="4432680"/>
            <a:ext cx="1466640" cy="121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0" name="Rounded Rectangle 7" descr=""/>
          <p:cNvPicPr/>
          <p:nvPr/>
        </p:nvPicPr>
        <p:blipFill>
          <a:blip r:embed="rId4"/>
          <a:stretch/>
        </p:blipFill>
        <p:spPr>
          <a:xfrm>
            <a:off x="4925880" y="5901120"/>
            <a:ext cx="1713240" cy="1464840"/>
          </a:xfrm>
          <a:prstGeom prst="rect">
            <a:avLst/>
          </a:prstGeom>
          <a:ln>
            <a:noFill/>
          </a:ln>
        </p:spPr>
      </p:pic>
      <p:sp>
        <p:nvSpPr>
          <p:cNvPr id="61" name="CustomShape 6"/>
          <p:cNvSpPr/>
          <p:nvPr/>
        </p:nvSpPr>
        <p:spPr>
          <a:xfrm>
            <a:off x="5048640" y="6000840"/>
            <a:ext cx="1466280" cy="121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2" name="Rounded Rectangle 8" descr=""/>
          <p:cNvPicPr/>
          <p:nvPr/>
        </p:nvPicPr>
        <p:blipFill>
          <a:blip r:embed="rId5"/>
          <a:stretch/>
        </p:blipFill>
        <p:spPr>
          <a:xfrm>
            <a:off x="5120280" y="1233720"/>
            <a:ext cx="1720440" cy="1464840"/>
          </a:xfrm>
          <a:prstGeom prst="rect">
            <a:avLst/>
          </a:prstGeom>
          <a:ln>
            <a:noFill/>
          </a:ln>
        </p:spPr>
      </p:pic>
      <p:sp>
        <p:nvSpPr>
          <p:cNvPr id="63" name="CustomShape 7"/>
          <p:cNvSpPr/>
          <p:nvPr/>
        </p:nvSpPr>
        <p:spPr>
          <a:xfrm>
            <a:off x="5245920" y="1328040"/>
            <a:ext cx="1467000" cy="12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4" name="Rounded Rectangle 9" descr=""/>
          <p:cNvPicPr/>
          <p:nvPr/>
        </p:nvPicPr>
        <p:blipFill>
          <a:blip r:embed="rId6"/>
          <a:stretch/>
        </p:blipFill>
        <p:spPr>
          <a:xfrm>
            <a:off x="8413920" y="2742120"/>
            <a:ext cx="1553040" cy="793080"/>
          </a:xfrm>
          <a:prstGeom prst="rect">
            <a:avLst/>
          </a:prstGeom>
          <a:ln>
            <a:noFill/>
          </a:ln>
        </p:spPr>
      </p:pic>
      <p:sp>
        <p:nvSpPr>
          <p:cNvPr id="65" name="CustomShape 8"/>
          <p:cNvSpPr/>
          <p:nvPr/>
        </p:nvSpPr>
        <p:spPr>
          <a:xfrm>
            <a:off x="8528760" y="2805120"/>
            <a:ext cx="132768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6" name="Rounded Rectangle 10" descr=""/>
          <p:cNvPicPr/>
          <p:nvPr/>
        </p:nvPicPr>
        <p:blipFill>
          <a:blip r:embed="rId7"/>
          <a:stretch/>
        </p:blipFill>
        <p:spPr>
          <a:xfrm>
            <a:off x="6485040" y="6236640"/>
            <a:ext cx="1653120" cy="793080"/>
          </a:xfrm>
          <a:prstGeom prst="rect">
            <a:avLst/>
          </a:prstGeom>
          <a:ln>
            <a:noFill/>
          </a:ln>
        </p:spPr>
      </p:pic>
      <p:sp>
        <p:nvSpPr>
          <p:cNvPr id="67" name="CustomShape 9"/>
          <p:cNvSpPr/>
          <p:nvPr/>
        </p:nvSpPr>
        <p:spPr>
          <a:xfrm>
            <a:off x="6603480" y="6305040"/>
            <a:ext cx="141264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8" name="Rounded Rectangle 13" descr=""/>
          <p:cNvPicPr/>
          <p:nvPr/>
        </p:nvPicPr>
        <p:blipFill>
          <a:blip r:embed="rId8"/>
          <a:stretch/>
        </p:blipFill>
        <p:spPr>
          <a:xfrm>
            <a:off x="6669720" y="1325160"/>
            <a:ext cx="1377000" cy="960840"/>
          </a:xfrm>
          <a:prstGeom prst="rect">
            <a:avLst/>
          </a:prstGeom>
          <a:ln>
            <a:noFill/>
          </a:ln>
        </p:spPr>
      </p:pic>
      <p:sp>
        <p:nvSpPr>
          <p:cNvPr id="69" name="CustomShape 10"/>
          <p:cNvSpPr/>
          <p:nvPr/>
        </p:nvSpPr>
        <p:spPr>
          <a:xfrm>
            <a:off x="6760440" y="1442160"/>
            <a:ext cx="119340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Rounded Rectangle 14" descr=""/>
          <p:cNvPicPr/>
          <p:nvPr/>
        </p:nvPicPr>
        <p:blipFill>
          <a:blip r:embed="rId9"/>
          <a:stretch/>
        </p:blipFill>
        <p:spPr>
          <a:xfrm>
            <a:off x="8426160" y="3359880"/>
            <a:ext cx="1379160" cy="960840"/>
          </a:xfrm>
          <a:prstGeom prst="rect">
            <a:avLst/>
          </a:prstGeom>
          <a:ln>
            <a:noFill/>
          </a:ln>
        </p:spPr>
      </p:pic>
      <p:sp>
        <p:nvSpPr>
          <p:cNvPr id="71" name="CustomShape 11"/>
          <p:cNvSpPr/>
          <p:nvPr/>
        </p:nvSpPr>
        <p:spPr>
          <a:xfrm>
            <a:off x="8516880" y="3476880"/>
            <a:ext cx="119376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2" name="Rounded Rectangle 15" descr=""/>
          <p:cNvPicPr/>
          <p:nvPr/>
        </p:nvPicPr>
        <p:blipFill>
          <a:blip r:embed="rId10"/>
          <a:stretch/>
        </p:blipFill>
        <p:spPr>
          <a:xfrm>
            <a:off x="7834320" y="4623120"/>
            <a:ext cx="1384200" cy="960840"/>
          </a:xfrm>
          <a:prstGeom prst="rect">
            <a:avLst/>
          </a:prstGeom>
          <a:ln>
            <a:noFill/>
          </a:ln>
        </p:spPr>
      </p:pic>
      <p:sp>
        <p:nvSpPr>
          <p:cNvPr id="73" name="CustomShape 12"/>
          <p:cNvSpPr/>
          <p:nvPr/>
        </p:nvSpPr>
        <p:spPr>
          <a:xfrm>
            <a:off x="7928640" y="4736880"/>
            <a:ext cx="1193760" cy="6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74" name="Line 13"/>
          <p:cNvCxnSpPr>
            <a:stCxn id="55" idx="6"/>
          </p:cNvCxnSpPr>
          <p:nvPr/>
        </p:nvCxnSpPr>
        <p:spPr>
          <a:xfrm>
            <a:off x="1774080" y="3139200"/>
            <a:ext cx="420120" cy="292320"/>
          </a:xfrm>
          <a:prstGeom prst="curvedConnector3">
            <a:avLst/>
          </a:prstGeom>
          <a:ln w="38160">
            <a:solidFill>
              <a:srgbClr val="595959"/>
            </a:solidFill>
            <a:miter/>
          </a:ln>
        </p:spPr>
      </p:cxnSp>
      <p:cxnSp>
        <p:nvCxnSpPr>
          <p:cNvPr id="75" name="Line 14"/>
          <p:cNvCxnSpPr/>
          <p:nvPr/>
        </p:nvCxnSpPr>
        <p:spPr>
          <a:xfrm flipH="1">
            <a:off x="3749760" y="1965960"/>
            <a:ext cx="1370880" cy="1465560"/>
          </a:xfrm>
          <a:prstGeom prst="curvedConnector3">
            <a:avLst/>
          </a:prstGeom>
          <a:ln w="38160">
            <a:solidFill>
              <a:srgbClr val="595959"/>
            </a:solidFill>
            <a:miter/>
          </a:ln>
        </p:spPr>
      </p:cxnSp>
      <p:cxnSp>
        <p:nvCxnSpPr>
          <p:cNvPr id="76" name="Line 15"/>
          <p:cNvCxnSpPr/>
          <p:nvPr/>
        </p:nvCxnSpPr>
        <p:spPr>
          <a:xfrm>
            <a:off x="3749760" y="3431160"/>
            <a:ext cx="3091320" cy="43560"/>
          </a:xfrm>
          <a:prstGeom prst="curvedConnector3">
            <a:avLst/>
          </a:prstGeom>
          <a:ln w="38160">
            <a:solidFill>
              <a:srgbClr val="595959"/>
            </a:solidFill>
            <a:miter/>
          </a:ln>
        </p:spPr>
      </p:cxnSp>
      <p:cxnSp>
        <p:nvCxnSpPr>
          <p:cNvPr id="77" name="Line 16"/>
          <p:cNvCxnSpPr/>
          <p:nvPr/>
        </p:nvCxnSpPr>
        <p:spPr>
          <a:xfrm>
            <a:off x="3695400" y="3409920"/>
            <a:ext cx="1967400" cy="1186920"/>
          </a:xfrm>
          <a:prstGeom prst="curvedConnector3">
            <a:avLst/>
          </a:prstGeom>
          <a:ln w="38160">
            <a:solidFill>
              <a:srgbClr val="595959"/>
            </a:solidFill>
            <a:miter/>
          </a:ln>
        </p:spPr>
      </p:cxnSp>
      <p:cxnSp>
        <p:nvCxnSpPr>
          <p:cNvPr id="78" name="Line 17"/>
          <p:cNvCxnSpPr/>
          <p:nvPr/>
        </p:nvCxnSpPr>
        <p:spPr>
          <a:xfrm>
            <a:off x="3749760" y="3431160"/>
            <a:ext cx="1176480" cy="3202560"/>
          </a:xfrm>
          <a:prstGeom prst="curvedConnector3">
            <a:avLst/>
          </a:prstGeom>
          <a:ln w="38160">
            <a:solidFill>
              <a:srgbClr val="595959"/>
            </a:solidFill>
            <a:miter/>
          </a:ln>
        </p:spPr>
      </p:cxnSp>
      <p:cxnSp>
        <p:nvCxnSpPr>
          <p:cNvPr id="79" name="Line 18"/>
          <p:cNvCxnSpPr>
            <a:stCxn id="77" idx="3"/>
          </p:cNvCxnSpPr>
          <p:nvPr/>
        </p:nvCxnSpPr>
        <p:spPr>
          <a:xfrm>
            <a:off x="5662440" y="4596480"/>
            <a:ext cx="579960" cy="470880"/>
          </a:xfrm>
          <a:prstGeom prst="curvedConnector3">
            <a:avLst/>
          </a:prstGeom>
          <a:ln w="38160">
            <a:solidFill>
              <a:srgbClr val="595959"/>
            </a:solidFill>
            <a:miter/>
            <a:tailEnd len="med" type="arrow" w="med"/>
          </a:ln>
        </p:spPr>
      </p:cxnSp>
      <p:sp>
        <p:nvSpPr>
          <p:cNvPr id="80" name="CustomShape 19"/>
          <p:cNvSpPr/>
          <p:nvPr/>
        </p:nvSpPr>
        <p:spPr>
          <a:xfrm>
            <a:off x="5392440" y="216396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0"/>
          <p:cNvSpPr/>
          <p:nvPr/>
        </p:nvSpPr>
        <p:spPr>
          <a:xfrm>
            <a:off x="7053120" y="370800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1"/>
          <p:cNvSpPr/>
          <p:nvPr/>
        </p:nvSpPr>
        <p:spPr>
          <a:xfrm>
            <a:off x="6440400" y="530424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22"/>
          <p:cNvSpPr/>
          <p:nvPr/>
        </p:nvSpPr>
        <p:spPr>
          <a:xfrm>
            <a:off x="5096520" y="681624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3"/>
          <p:cNvSpPr/>
          <p:nvPr/>
        </p:nvSpPr>
        <p:spPr>
          <a:xfrm>
            <a:off x="2194560" y="362700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24"/>
          <p:cNvSpPr/>
          <p:nvPr/>
        </p:nvSpPr>
        <p:spPr>
          <a:xfrm>
            <a:off x="262080" y="2341080"/>
            <a:ext cx="1512000" cy="1596240"/>
          </a:xfrm>
          <a:prstGeom prst="smileyFace">
            <a:avLst>
              <a:gd name="adj" fmla="val 18520"/>
            </a:avLst>
          </a:prstGeom>
          <a:solidFill>
            <a:srgbClr val="fdeada"/>
          </a:solidFill>
          <a:ln w="50760">
            <a:solidFill>
              <a:srgbClr val="000000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59280" y="-26280"/>
            <a:ext cx="8316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 web application 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Rounded Rectangle 3" descr=""/>
          <p:cNvPicPr/>
          <p:nvPr/>
        </p:nvPicPr>
        <p:blipFill>
          <a:blip r:embed="rId1"/>
          <a:stretch/>
        </p:blipFill>
        <p:spPr>
          <a:xfrm>
            <a:off x="3466800" y="2331000"/>
            <a:ext cx="1720080" cy="14662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592440" y="2430720"/>
            <a:ext cx="1467000" cy="121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Rounded Rectangle 4" descr=""/>
          <p:cNvPicPr/>
          <p:nvPr/>
        </p:nvPicPr>
        <p:blipFill>
          <a:blip r:embed="rId2"/>
          <a:stretch/>
        </p:blipFill>
        <p:spPr>
          <a:xfrm>
            <a:off x="5040000" y="2331000"/>
            <a:ext cx="1398240" cy="7945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5143320" y="2397240"/>
            <a:ext cx="1193760" cy="6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Rounded Rectangle 5" descr=""/>
          <p:cNvPicPr/>
          <p:nvPr/>
        </p:nvPicPr>
        <p:blipFill>
          <a:blip r:embed="rId3"/>
          <a:stretch/>
        </p:blipFill>
        <p:spPr>
          <a:xfrm>
            <a:off x="5046840" y="2957040"/>
            <a:ext cx="1384200" cy="96084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5142960" y="3069360"/>
            <a:ext cx="1193760" cy="60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679200" y="330228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12400" y="1512000"/>
            <a:ext cx="3003120" cy="130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Software constantly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running, waiting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browsers to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636480" y="4546080"/>
            <a:ext cx="3605040" cy="130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When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browser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connects,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sends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the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browser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the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6701400" y="1595880"/>
            <a:ext cx="3234960" cy="10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and/or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stored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065360" y="3358080"/>
            <a:ext cx="2506320" cy="160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721080" y="6048000"/>
            <a:ext cx="4006080" cy="10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751320" y="2981880"/>
            <a:ext cx="1925640" cy="10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Line 12"/>
          <p:cNvSpPr/>
          <p:nvPr/>
        </p:nvSpPr>
        <p:spPr>
          <a:xfrm>
            <a:off x="2966040" y="2173320"/>
            <a:ext cx="729720" cy="44100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3"/>
          <p:cNvSpPr/>
          <p:nvPr/>
        </p:nvSpPr>
        <p:spPr>
          <a:xfrm flipH="1">
            <a:off x="2439000" y="3505320"/>
            <a:ext cx="1326600" cy="104112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4"/>
          <p:cNvSpPr/>
          <p:nvPr/>
        </p:nvSpPr>
        <p:spPr>
          <a:xfrm flipV="1">
            <a:off x="2532240" y="3036240"/>
            <a:ext cx="995760" cy="45468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5"/>
          <p:cNvSpPr/>
          <p:nvPr/>
        </p:nvSpPr>
        <p:spPr>
          <a:xfrm flipV="1">
            <a:off x="6369840" y="2105280"/>
            <a:ext cx="586440" cy="28872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6"/>
          <p:cNvSpPr/>
          <p:nvPr/>
        </p:nvSpPr>
        <p:spPr>
          <a:xfrm>
            <a:off x="6300000" y="3708000"/>
            <a:ext cx="974520" cy="46548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7"/>
          <p:cNvSpPr/>
          <p:nvPr/>
        </p:nvSpPr>
        <p:spPr>
          <a:xfrm flipH="1">
            <a:off x="3954600" y="3708000"/>
            <a:ext cx="411120" cy="234000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9554760" y="6996240"/>
            <a:ext cx="507600" cy="476280"/>
          </a:xfrm>
          <a:custGeom>
            <a:avLst/>
            <a:gdLst/>
            <a:ahLst/>
            <a:rect l="l" t="t" r="r" b="b"/>
            <a:pathLst>
              <a:path w="460622" h="431799">
                <a:moveTo>
                  <a:pt x="0" y="164933"/>
                </a:moveTo>
                <a:lnTo>
                  <a:pt x="175943" y="164934"/>
                </a:lnTo>
                <a:lnTo>
                  <a:pt x="230311" y="0"/>
                </a:lnTo>
                <a:lnTo>
                  <a:pt x="284679" y="164934"/>
                </a:lnTo>
                <a:lnTo>
                  <a:pt x="460622" y="164933"/>
                </a:lnTo>
                <a:lnTo>
                  <a:pt x="318280" y="266866"/>
                </a:lnTo>
                <a:lnTo>
                  <a:pt x="372651" y="431799"/>
                </a:lnTo>
                <a:lnTo>
                  <a:pt x="230311" y="329864"/>
                </a:lnTo>
                <a:lnTo>
                  <a:pt x="87971" y="431799"/>
                </a:lnTo>
                <a:lnTo>
                  <a:pt x="142342" y="266866"/>
                </a:lnTo>
                <a:lnTo>
                  <a:pt x="0" y="16493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59280" y="-26280"/>
            <a:ext cx="8316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pages can contain programs, too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Rounded Rectangle 3" descr=""/>
          <p:cNvPicPr/>
          <p:nvPr/>
        </p:nvPicPr>
        <p:blipFill>
          <a:blip r:embed="rId1"/>
          <a:stretch/>
        </p:blipFill>
        <p:spPr>
          <a:xfrm>
            <a:off x="6119280" y="2222280"/>
            <a:ext cx="1646280" cy="124128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239880" y="2305440"/>
            <a:ext cx="1401840" cy="102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Rounded Rectangle 4" descr=""/>
          <p:cNvPicPr/>
          <p:nvPr/>
        </p:nvPicPr>
        <p:blipFill>
          <a:blip r:embed="rId2"/>
          <a:stretch/>
        </p:blipFill>
        <p:spPr>
          <a:xfrm>
            <a:off x="7623720" y="2222280"/>
            <a:ext cx="1337400" cy="67176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7721640" y="2277720"/>
            <a:ext cx="114300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Rounded Rectangle 5" descr=""/>
          <p:cNvPicPr/>
          <p:nvPr/>
        </p:nvPicPr>
        <p:blipFill>
          <a:blip r:embed="rId3"/>
          <a:stretch/>
        </p:blipFill>
        <p:spPr>
          <a:xfrm>
            <a:off x="7630200" y="2751840"/>
            <a:ext cx="1324080" cy="8143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7721640" y="2847240"/>
            <a:ext cx="114300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6347520" y="3044160"/>
            <a:ext cx="1262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Rounded Rectangle 9" descr=""/>
          <p:cNvPicPr/>
          <p:nvPr/>
        </p:nvPicPr>
        <p:blipFill>
          <a:blip r:embed="rId4"/>
          <a:stretch/>
        </p:blipFill>
        <p:spPr>
          <a:xfrm>
            <a:off x="2418120" y="3049920"/>
            <a:ext cx="1715040" cy="146484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2542320" y="3151440"/>
            <a:ext cx="1466640" cy="121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117" name="Line 7"/>
          <p:cNvCxnSpPr/>
          <p:nvPr/>
        </p:nvCxnSpPr>
        <p:spPr>
          <a:xfrm>
            <a:off x="1609200" y="2847600"/>
            <a:ext cx="585000" cy="583920"/>
          </a:xfrm>
          <a:prstGeom prst="curvedConnector3">
            <a:avLst/>
          </a:prstGeom>
          <a:ln w="38160">
            <a:solidFill>
              <a:srgbClr val="595959"/>
            </a:solidFill>
            <a:miter/>
          </a:ln>
        </p:spPr>
      </p:cxnSp>
      <p:sp>
        <p:nvSpPr>
          <p:cNvPr id="118" name="CustomShape 8"/>
          <p:cNvSpPr/>
          <p:nvPr/>
        </p:nvSpPr>
        <p:spPr>
          <a:xfrm>
            <a:off x="2601000" y="4044240"/>
            <a:ext cx="137412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262080" y="2341080"/>
            <a:ext cx="1512000" cy="1596240"/>
          </a:xfrm>
          <a:prstGeom prst="smileyFace">
            <a:avLst>
              <a:gd name="adj" fmla="val 18520"/>
            </a:avLst>
          </a:prstGeom>
          <a:solidFill>
            <a:srgbClr val="fdeada"/>
          </a:solidFill>
          <a:ln w="50760">
            <a:solidFill>
              <a:srgbClr val="000000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Line 10"/>
          <p:cNvSpPr/>
          <p:nvPr/>
        </p:nvSpPr>
        <p:spPr>
          <a:xfrm flipV="1">
            <a:off x="4073760" y="2834640"/>
            <a:ext cx="2235600" cy="924120"/>
          </a:xfrm>
          <a:prstGeom prst="line">
            <a:avLst/>
          </a:prstGeom>
          <a:ln w="38160">
            <a:solidFill>
              <a:srgbClr val="5959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1"/>
          <p:cNvSpPr/>
          <p:nvPr/>
        </p:nvSpPr>
        <p:spPr>
          <a:xfrm>
            <a:off x="1685520" y="5459760"/>
            <a:ext cx="2265480" cy="10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Line 12"/>
          <p:cNvSpPr/>
          <p:nvPr/>
        </p:nvSpPr>
        <p:spPr>
          <a:xfrm flipH="1">
            <a:off x="2819160" y="4451760"/>
            <a:ext cx="469080" cy="1008000"/>
          </a:xfrm>
          <a:prstGeom prst="line">
            <a:avLst/>
          </a:prstGeom>
          <a:ln w="2556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554760" y="6996240"/>
            <a:ext cx="507600" cy="476280"/>
          </a:xfrm>
          <a:custGeom>
            <a:avLst/>
            <a:gdLst/>
            <a:ahLst/>
            <a:rect l="l" t="t" r="r" b="b"/>
            <a:pathLst>
              <a:path w="460622" h="431799">
                <a:moveTo>
                  <a:pt x="0" y="164933"/>
                </a:moveTo>
                <a:lnTo>
                  <a:pt x="175943" y="164934"/>
                </a:lnTo>
                <a:lnTo>
                  <a:pt x="230311" y="0"/>
                </a:lnTo>
                <a:lnTo>
                  <a:pt x="284679" y="164934"/>
                </a:lnTo>
                <a:lnTo>
                  <a:pt x="460622" y="164933"/>
                </a:lnTo>
                <a:lnTo>
                  <a:pt x="318280" y="266866"/>
                </a:lnTo>
                <a:lnTo>
                  <a:pt x="372651" y="431799"/>
                </a:lnTo>
                <a:lnTo>
                  <a:pt x="230311" y="329864"/>
                </a:lnTo>
                <a:lnTo>
                  <a:pt x="87971" y="431799"/>
                </a:lnTo>
                <a:lnTo>
                  <a:pt x="142342" y="266866"/>
                </a:lnTo>
                <a:lnTo>
                  <a:pt x="0" y="16493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path" presetID="49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23760" y="6803640"/>
            <a:ext cx="23522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60DDA7F2-F8C6-4D70-AF8E-35BC13717BBD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Communication Protocols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Web page is identified by a unique address called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URL consists of two basic parts: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(usually HTTP) and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Either the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name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a Web server or a Web server’s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Protocol address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Hypertext Transfer Protocol 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manages the hypertext links that are used to navigate the Web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4" dur="indefinite" restart="never" nodeType="tmRoot">
          <p:childTnLst>
            <p:seq>
              <p:cTn id="1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23760" y="6803640"/>
            <a:ext cx="235224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5F430A27-E464-4B50-ABF6-89CCAB15FE83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Communication Protocols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refers to a computer system that is being accessed by a remote computer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name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unique address used for identifying a computer such as a Web server on the Internet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identifier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identifies the type of institution or organization (.biz, .com, .edu, .org)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Protocol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address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is another way to identify computers or devices connected to the Internet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6" dur="indefinite" restart="never" nodeType="tmRoot">
          <p:childTnLst>
            <p:seq>
              <p:cTn id="1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23760" y="6804000"/>
            <a:ext cx="235224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fld id="{55C15395-797E-4214-8FFF-CF704E2549DC}" type="slidenum"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6804000"/>
            <a:ext cx="57139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504000" y="302400"/>
            <a:ext cx="9072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Communication Protocols (continued)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04000" y="1764000"/>
            <a:ext cx="9072000" cy="498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IP address consists of a series of four groups of numbers separated by periods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Internet domain name is associated with a unique IP address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 is a component of Transmission Control Protocol/Internet Protocol 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TCP/IP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Hypertext Transfer Protocol Secure 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provides secure Internet connections for transactions that require security and privacy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2017-01-16T12:05:44Z</dcterms:created>
  <dc:creator/>
  <dc:description/>
  <dc:language>en-US</dc:language>
  <cp:lastModifiedBy/>
  <dcterms:modified xsi:type="dcterms:W3CDTF">2017-01-16T13:48:34Z</dcterms:modified>
  <cp:revision>2</cp:revision>
  <dc:subject/>
  <dc:title/>
</cp:coreProperties>
</file>