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intro to web design II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paul kisambira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33793"/>
          <p:cNvSpPr/>
          <p:nvPr/>
        </p:nvSpPr>
        <p:spPr>
          <a:xfrm>
            <a:off x="2667000" y="228600"/>
            <a:ext cx="7772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/>
            <a:r>
              <a:rPr lang="en-GB" altLang="x-none" sz="4000" b="1" i="0">
                <a:solidFill>
                  <a:schemeClr val="accent2"/>
                </a:solidFill>
                <a:latin typeface="Trebuchet MS" pitchFamily="34" charset="0"/>
                <a:ea typeface="Times New Roman" pitchFamily="18" charset="0"/>
              </a:rPr>
              <a:t>Client  technologies</a:t>
            </a:r>
            <a:endParaRPr sz="4000" b="1" i="0">
              <a:solidFill>
                <a:schemeClr val="accent2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33796" name="Text Box 33795"/>
          <p:cNvSpPr txBox="1"/>
          <p:nvPr/>
        </p:nvSpPr>
        <p:spPr>
          <a:xfrm>
            <a:off x="1905000" y="1447800"/>
            <a:ext cx="8892540" cy="54806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 eaLnBrk="0" hangingPunct="0">
              <a:spcBef>
                <a:spcPct val="50000"/>
              </a:spcBef>
              <a:spcAft>
                <a:spcPct val="20000"/>
              </a:spcAft>
              <a:buChar char="•"/>
            </a:pPr>
            <a: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Client side technology (e.g. java script, HTML) is run on the</a:t>
            </a:r>
            <a:b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</a:br>
            <a: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 client machine</a:t>
            </a:r>
            <a:endParaRPr lang="en-IE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/>
            <a:endParaRPr lang="en-GB" altLang="x-none" sz="2400" b="1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/>
            <a:r>
              <a:rPr lang="en-GB" altLang="x-none" sz="2400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Used for :</a:t>
            </a:r>
            <a:endParaRPr lang="en-GB" altLang="x-none" sz="2400" b="1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/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>
              <a:buChar char="•"/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 Presentation (I.e. text/images etc)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>
              <a:buChar char="•"/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 Validation of user input 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>
              <a:buChar char="•"/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 Enhanced interactivity e.g. graphics, buttons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>
              <a:buChar char="•"/>
            </a:pPr>
            <a: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Reduces the number of visits to the server – </a:t>
            </a:r>
            <a:b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</a:br>
            <a: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(e.g. user input can be validated without having to </a:t>
            </a:r>
            <a:b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</a:br>
            <a: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revisit the server)</a:t>
            </a:r>
            <a:endParaRPr lang="en-IE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/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/>
            <a:endParaRPr lang="en-GB" altLang="x-none" sz="2200" i="0">
              <a:latin typeface="Trebuchet MS" pitchFamily="34" charset="0"/>
              <a:ea typeface="Times New Roman" pitchFamily="18" charset="0"/>
            </a:endParaRPr>
          </a:p>
          <a:p>
            <a:pPr lvl="0" algn="l"/>
            <a:endParaRPr lang="en-GB" altLang="x-none" sz="1800" i="0">
              <a:latin typeface="Trebuchet MS" pitchFamily="34" charset="0"/>
              <a:ea typeface="Times New Roman" pitchFamily="18" charset="0"/>
            </a:endParaRPr>
          </a:p>
          <a:p>
            <a:pPr lvl="0" algn="l"/>
            <a:endParaRPr i="0">
              <a:latin typeface="Trebuchet MS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37889"/>
          <p:cNvSpPr/>
          <p:nvPr/>
        </p:nvSpPr>
        <p:spPr>
          <a:xfrm>
            <a:off x="2362200" y="1371600"/>
            <a:ext cx="7924800" cy="36576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l"/>
            <a:r>
              <a:rPr lang="en-GB" altLang="x-none" sz="1800" b="1" i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</a:rPr>
              <a:t>HTML&gt; </a:t>
            </a:r>
            <a:endParaRPr lang="en-GB" altLang="x-none" sz="1800" b="1" i="0">
              <a:solidFill>
                <a:schemeClr val="accent2"/>
              </a:solidFill>
              <a:latin typeface="Courier New" pitchFamily="49" charset="0"/>
              <a:ea typeface="Times New Roman" pitchFamily="18" charset="0"/>
            </a:endParaRPr>
          </a:p>
          <a:p>
            <a:pPr lvl="0" algn="l"/>
            <a:r>
              <a:rPr lang="en-GB" altLang="x-none" sz="1800" b="1" i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</a:rPr>
              <a:t>&lt;HEAD&gt; </a:t>
            </a:r>
            <a:endParaRPr lang="en-GB" altLang="x-none" sz="1800" b="1" i="0">
              <a:solidFill>
                <a:schemeClr val="accent2"/>
              </a:solidFill>
              <a:latin typeface="Courier New" pitchFamily="49" charset="0"/>
              <a:ea typeface="Times New Roman" pitchFamily="18" charset="0"/>
            </a:endParaRPr>
          </a:p>
          <a:p>
            <a:pPr lvl="0" algn="l"/>
            <a:r>
              <a:rPr lang="en-GB" altLang="x-none" sz="1800" b="1" i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</a:rPr>
              <a:t>&lt;TITLE&gt;Example error message display &lt;/TITLE&gt; </a:t>
            </a:r>
            <a:endParaRPr lang="en-GB" altLang="x-none" sz="1800" b="1" i="0">
              <a:solidFill>
                <a:schemeClr val="accent2"/>
              </a:solidFill>
              <a:latin typeface="Courier New" pitchFamily="49" charset="0"/>
              <a:ea typeface="Times New Roman" pitchFamily="18" charset="0"/>
            </a:endParaRPr>
          </a:p>
          <a:p>
            <a:pPr lvl="0" algn="l"/>
            <a:r>
              <a:rPr lang="en-GB" altLang="x-none" sz="1800" b="1" i="0">
                <a:solidFill>
                  <a:schemeClr val="accent1"/>
                </a:solidFill>
                <a:latin typeface="Courier New" pitchFamily="49" charset="0"/>
                <a:ea typeface="Times New Roman" pitchFamily="18" charset="0"/>
              </a:rPr>
              <a:t>&lt;SCRIPT&gt; type = “text/</a:t>
            </a:r>
            <a:r>
              <a:rPr lang="en-GB" altLang="x-none" sz="1800" b="1" i="0" err="1">
                <a:solidFill>
                  <a:schemeClr val="accent1"/>
                </a:solidFill>
                <a:latin typeface="Courier New" pitchFamily="49" charset="0"/>
                <a:ea typeface="Times New Roman" pitchFamily="18" charset="0"/>
              </a:rPr>
              <a:t>javascript</a:t>
            </a:r>
            <a:r>
              <a:rPr lang="en-GB" altLang="x-none" sz="1800" b="1" i="0">
                <a:solidFill>
                  <a:schemeClr val="accent1"/>
                </a:solidFill>
                <a:latin typeface="Courier New" pitchFamily="49" charset="0"/>
                <a:ea typeface="Times New Roman" pitchFamily="18" charset="0"/>
              </a:rPr>
              <a:t>”&gt;</a:t>
            </a:r>
            <a:endParaRPr lang="en-GB" altLang="x-none" sz="1800" b="1" i="0">
              <a:solidFill>
                <a:schemeClr val="accent1"/>
              </a:solidFill>
              <a:latin typeface="Courier New" pitchFamily="49" charset="0"/>
              <a:ea typeface="Times New Roman" pitchFamily="18" charset="0"/>
            </a:endParaRPr>
          </a:p>
          <a:p>
            <a:pPr lvl="0" algn="l"/>
            <a:endParaRPr lang="en-GB" altLang="x-none" sz="1800" b="1" i="0">
              <a:solidFill>
                <a:schemeClr val="accent1"/>
              </a:solidFill>
              <a:latin typeface="Courier New" pitchFamily="49" charset="0"/>
              <a:ea typeface="Times New Roman" pitchFamily="18" charset="0"/>
            </a:endParaRPr>
          </a:p>
          <a:p>
            <a:pPr lvl="0" algn="l"/>
            <a:r>
              <a:rPr lang="en-GB" altLang="x-none" sz="1800" b="1" i="0">
                <a:solidFill>
                  <a:schemeClr val="accent1"/>
                </a:solidFill>
                <a:latin typeface="Courier New" pitchFamily="49" charset="0"/>
                <a:ea typeface="Times New Roman" pitchFamily="18" charset="0"/>
              </a:rPr>
              <a:t>   &lt;!—-</a:t>
            </a:r>
            <a:endParaRPr lang="en-GB" altLang="x-none" sz="1800" b="1" i="0">
              <a:solidFill>
                <a:schemeClr val="accent1"/>
              </a:solidFill>
              <a:latin typeface="Courier New" pitchFamily="49" charset="0"/>
              <a:ea typeface="Times New Roman" pitchFamily="18" charset="0"/>
            </a:endParaRPr>
          </a:p>
          <a:p>
            <a:pPr lvl="0" algn="l"/>
            <a:r>
              <a:rPr lang="en-GB" altLang="x-none" sz="1800" b="1" i="1">
                <a:solidFill>
                  <a:schemeClr val="accent1"/>
                </a:solidFill>
                <a:latin typeface="Courier New" pitchFamily="49" charset="0"/>
                <a:ea typeface="Times New Roman" pitchFamily="18" charset="0"/>
              </a:rPr>
              <a:t>    document </a:t>
            </a:r>
            <a:r>
              <a:rPr lang="en-GB" altLang="x-none" sz="1800" b="1" i="1" err="1">
                <a:solidFill>
                  <a:schemeClr val="accent1"/>
                </a:solidFill>
                <a:latin typeface="Courier New" pitchFamily="49" charset="0"/>
                <a:ea typeface="Times New Roman" pitchFamily="18" charset="0"/>
              </a:rPr>
              <a:t>writeln</a:t>
            </a:r>
            <a:r>
              <a:rPr lang="en-GB" altLang="x-none" sz="1800" b="1" i="1">
                <a:solidFill>
                  <a:schemeClr val="accent1"/>
                </a:solidFill>
                <a:latin typeface="Courier New" pitchFamily="49" charset="0"/>
                <a:ea typeface="Times New Roman" pitchFamily="18" charset="0"/>
              </a:rPr>
              <a:t> (“&lt;h1&gt;you have not entered your name”&lt;h1&gt;2);</a:t>
            </a:r>
            <a:endParaRPr lang="en-GB" altLang="x-none" sz="1800" b="1" i="1">
              <a:solidFill>
                <a:schemeClr val="accent1"/>
              </a:solidFill>
              <a:latin typeface="Courier New" pitchFamily="49" charset="0"/>
              <a:ea typeface="Times New Roman" pitchFamily="18" charset="0"/>
            </a:endParaRPr>
          </a:p>
          <a:p>
            <a:pPr lvl="0" algn="l"/>
            <a:r>
              <a:rPr lang="en-GB" altLang="x-none" sz="1800" b="1" i="1">
                <a:solidFill>
                  <a:schemeClr val="accent1"/>
                </a:solidFill>
                <a:latin typeface="Courier New" pitchFamily="49" charset="0"/>
                <a:ea typeface="Times New Roman" pitchFamily="18" charset="0"/>
              </a:rPr>
              <a:t>    // </a:t>
            </a:r>
            <a:r>
              <a:rPr lang="en-GB" altLang="x-none" sz="1800" b="1" i="1">
                <a:solidFill>
                  <a:schemeClr val="accent1"/>
                </a:solidFill>
                <a:latin typeface="Courier New" pitchFamily="49" charset="0"/>
                <a:ea typeface="Times New Roman" pitchFamily="18" charset="0"/>
                <a:sym typeface="Wingdings" panose="05000000000000000000" charset="2"/>
              </a:rPr>
              <a:t>- -&gt;</a:t>
            </a:r>
            <a:endParaRPr lang="en-GB" altLang="x-none" sz="1800" b="1" i="1">
              <a:solidFill>
                <a:schemeClr val="accent1"/>
              </a:solidFill>
              <a:latin typeface="Courier New" pitchFamily="49" charset="0"/>
              <a:ea typeface="Times New Roman" pitchFamily="18" charset="0"/>
            </a:endParaRPr>
          </a:p>
          <a:p>
            <a:pPr lvl="0" algn="l"/>
            <a:r>
              <a:rPr sz="1800" b="1" i="1">
                <a:solidFill>
                  <a:schemeClr val="accent1"/>
                </a:solidFill>
                <a:latin typeface="Courier New" pitchFamily="49" charset="0"/>
                <a:ea typeface="Times New Roman" pitchFamily="18" charset="0"/>
              </a:rPr>
              <a:t>&lt;/SCRIPT&gt;</a:t>
            </a:r>
            <a:r>
              <a:rPr lang="en-GB" altLang="x-none" sz="1800" b="1" i="0">
                <a:solidFill>
                  <a:schemeClr val="accent1"/>
                </a:solidFill>
                <a:latin typeface="Courier New" pitchFamily="49" charset="0"/>
                <a:ea typeface="Times New Roman" pitchFamily="18" charset="0"/>
              </a:rPr>
              <a:t> </a:t>
            </a:r>
            <a:endParaRPr lang="en-GB" altLang="x-none" sz="1800" b="1" i="0">
              <a:solidFill>
                <a:schemeClr val="accent1"/>
              </a:solidFill>
              <a:latin typeface="Courier New" pitchFamily="49" charset="0"/>
              <a:ea typeface="Times New Roman" pitchFamily="18" charset="0"/>
            </a:endParaRPr>
          </a:p>
          <a:p>
            <a:pPr lvl="0" algn="l"/>
            <a:r>
              <a:rPr lang="en-GB" altLang="x-none" sz="1800" b="1" i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</a:rPr>
              <a:t>&lt;/HEAD&gt;</a:t>
            </a:r>
            <a:endParaRPr lang="en-GB" altLang="x-none" sz="1800" b="1" i="0">
              <a:solidFill>
                <a:schemeClr val="accent2"/>
              </a:solidFill>
              <a:latin typeface="Courier New" pitchFamily="49" charset="0"/>
              <a:ea typeface="Times New Roman" pitchFamily="18" charset="0"/>
            </a:endParaRPr>
          </a:p>
          <a:p>
            <a:pPr lvl="0" algn="l"/>
            <a:r>
              <a:rPr sz="1800" b="1" i="0" err="1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</a:rPr>
              <a:t>&lt;BODY&gt; &lt;BODY</a:t>
            </a:r>
            <a:r>
              <a:rPr lang="en-GB" altLang="x-none" sz="1800" b="1" i="0">
                <a:solidFill>
                  <a:schemeClr val="accent2"/>
                </a:solidFill>
                <a:latin typeface="Courier New" pitchFamily="49" charset="0"/>
                <a:ea typeface="Times New Roman" pitchFamily="18" charset="0"/>
              </a:rPr>
              <a:t> BGCOLOR="white"&gt; &lt;H1 align="center"&gt;Simple Test&lt;/H1&gt; … etc</a:t>
            </a:r>
            <a:endParaRPr sz="1800" b="1" i="0">
              <a:solidFill>
                <a:schemeClr val="accent2"/>
              </a:solidFill>
              <a:latin typeface="Courier New" pitchFamily="49" charset="0"/>
              <a:ea typeface="Times New Roman" pitchFamily="18" charset="0"/>
            </a:endParaRPr>
          </a:p>
        </p:txBody>
      </p:sp>
      <p:sp>
        <p:nvSpPr>
          <p:cNvPr id="37891" name="Rectangle 37890"/>
          <p:cNvSpPr/>
          <p:nvPr/>
        </p:nvSpPr>
        <p:spPr>
          <a:xfrm>
            <a:off x="2667000" y="228600"/>
            <a:ext cx="7772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/>
            <a:r>
              <a:rPr lang="en-GB" altLang="x-none" sz="4000" b="1" i="0">
                <a:solidFill>
                  <a:schemeClr val="accent2"/>
                </a:solidFill>
                <a:latin typeface="Trebuchet MS" pitchFamily="34" charset="0"/>
                <a:ea typeface="Times New Roman" pitchFamily="18" charset="0"/>
              </a:rPr>
              <a:t>Example</a:t>
            </a:r>
            <a:endParaRPr sz="4000" b="1" i="0">
              <a:solidFill>
                <a:schemeClr val="accent2"/>
              </a:solidFill>
              <a:latin typeface="Trebuchet MS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38913"/>
          <p:cNvSpPr/>
          <p:nvPr/>
        </p:nvSpPr>
        <p:spPr>
          <a:xfrm>
            <a:off x="2057400" y="1216025"/>
            <a:ext cx="7924800" cy="40341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l" eaLnBrk="0" hangingPunct="0">
              <a:spcBef>
                <a:spcPct val="50000"/>
              </a:spcBef>
              <a:spcAft>
                <a:spcPct val="20000"/>
              </a:spcAft>
              <a:buChar char="•"/>
            </a:pPr>
            <a:endParaRPr lang="en-IE" altLang="x-none" i="0"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spcBef>
                <a:spcPct val="50000"/>
              </a:spcBef>
              <a:spcAft>
                <a:spcPct val="20000"/>
              </a:spcAft>
              <a:buChar char="•"/>
            </a:pPr>
            <a: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Cannot implement functionality that requires returns customised information to the user – e.g. database searches</a:t>
            </a:r>
            <a:endParaRPr lang="en-IE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spcBef>
                <a:spcPct val="50000"/>
              </a:spcBef>
              <a:spcAft>
                <a:spcPct val="20000"/>
              </a:spcAft>
              <a:buChar char="•"/>
            </a:pPr>
            <a: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Client machine/device must be sufficiently powerful  (mobile devices)</a:t>
            </a:r>
            <a:endParaRPr lang="en-IE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spcBef>
                <a:spcPct val="50000"/>
              </a:spcBef>
              <a:spcAft>
                <a:spcPct val="20000"/>
              </a:spcAft>
              <a:buChar char="•"/>
            </a:pPr>
            <a: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Need to ensure browser support client software </a:t>
            </a:r>
            <a:endParaRPr lang="en-IE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spcBef>
                <a:spcPct val="50000"/>
              </a:spcBef>
              <a:spcAft>
                <a:spcPct val="20000"/>
              </a:spcAft>
              <a:buChar char="•"/>
            </a:pPr>
            <a:r>
              <a:rPr lang="en-IE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Source code is visible</a:t>
            </a:r>
            <a:endParaRPr lang="en-IE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38915" name="Rectangle 38914"/>
          <p:cNvSpPr/>
          <p:nvPr/>
        </p:nvSpPr>
        <p:spPr>
          <a:xfrm>
            <a:off x="1524000" y="228600"/>
            <a:ext cx="91440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/>
            <a:r>
              <a:rPr lang="en-GB" altLang="x-none" sz="4000" b="1" i="0">
                <a:solidFill>
                  <a:schemeClr val="accent2"/>
                </a:solidFill>
                <a:latin typeface="Trebuchet MS" pitchFamily="34" charset="0"/>
                <a:ea typeface="Times New Roman" pitchFamily="18" charset="0"/>
              </a:rPr>
              <a:t>Limitations of client-side technologies</a:t>
            </a:r>
            <a:endParaRPr sz="4000" b="1" i="0">
              <a:solidFill>
                <a:schemeClr val="accent2"/>
              </a:solidFill>
              <a:latin typeface="Trebuchet MS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34817"/>
          <p:cNvSpPr/>
          <p:nvPr/>
        </p:nvSpPr>
        <p:spPr>
          <a:xfrm>
            <a:off x="2667000" y="228600"/>
            <a:ext cx="7772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/>
            <a:r>
              <a:rPr lang="en-GB" altLang="x-none" sz="4000" b="1" i="0">
                <a:solidFill>
                  <a:schemeClr val="accent2"/>
                </a:solidFill>
                <a:latin typeface="Trebuchet MS" pitchFamily="34" charset="0"/>
                <a:ea typeface="Times New Roman" pitchFamily="18" charset="0"/>
              </a:rPr>
              <a:t>Server-Side functionality</a:t>
            </a:r>
            <a:endParaRPr sz="4000" b="1" i="0">
              <a:solidFill>
                <a:schemeClr val="accent2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34819" name="Rectangle 34818"/>
          <p:cNvSpPr/>
          <p:nvPr/>
        </p:nvSpPr>
        <p:spPr>
          <a:xfrm>
            <a:off x="2743200" y="1600200"/>
            <a:ext cx="6629400" cy="41802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l" eaLnBrk="0" hangingPunct="0">
              <a:spcBef>
                <a:spcPct val="50000"/>
              </a:spcBef>
              <a:spcAft>
                <a:spcPct val="20000"/>
              </a:spcAft>
              <a:buChar char="•"/>
            </a:pPr>
            <a:r>
              <a:rPr lang="en-IE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Server-side functionality needed to:</a:t>
            </a:r>
            <a:endParaRPr lang="en-IE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1" algn="l" eaLnBrk="0" hangingPunct="0">
              <a:spcBef>
                <a:spcPct val="50000"/>
              </a:spcBef>
              <a:spcAft>
                <a:spcPct val="20000"/>
              </a:spcAft>
              <a:buChar char="•"/>
            </a:pPr>
            <a:r>
              <a:rPr lang="en-IE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generate dynamic content from a database (as opposed to static HTML pages)</a:t>
            </a:r>
            <a:endParaRPr lang="en-IE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1" algn="l" eaLnBrk="0" hangingPunct="0">
              <a:spcBef>
                <a:spcPct val="50000"/>
              </a:spcBef>
              <a:buChar char="–"/>
            </a:pPr>
            <a:r>
              <a:rPr lang="en-IE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Process user requests/interactivity</a:t>
            </a:r>
            <a:endParaRPr lang="en-IE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1" algn="l" eaLnBrk="0" hangingPunct="0">
              <a:spcBef>
                <a:spcPct val="50000"/>
              </a:spcBef>
              <a:buChar char="–"/>
            </a:pPr>
            <a:r>
              <a:rPr lang="en-IE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Retrieve information from users</a:t>
            </a:r>
            <a:endParaRPr lang="en-IE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1" algn="l" eaLnBrk="0" hangingPunct="0">
              <a:spcBef>
                <a:spcPct val="50000"/>
              </a:spcBef>
              <a:buChar char="–"/>
            </a:pPr>
            <a:r>
              <a:rPr lang="en-IE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Manage sessions..      and more.</a:t>
            </a:r>
            <a:endParaRPr lang="en-IE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3" name="Title 7373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IE" altLang="x-none"/>
              <a:t>Server side processing</a:t>
            </a:r>
          </a:p>
        </p:txBody>
      </p:sp>
      <p:pic>
        <p:nvPicPr>
          <p:cNvPr id="73732" name="Content Placeholder 73731" descr="serverSi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1088" y="1360488"/>
            <a:ext cx="7489825" cy="53816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6" name="Text Box 35845"/>
          <p:cNvSpPr txBox="1"/>
          <p:nvPr/>
        </p:nvSpPr>
        <p:spPr>
          <a:xfrm>
            <a:off x="2515235" y="2232660"/>
            <a:ext cx="6055995" cy="3855085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p>
            <a:pPr lvl="0" algn="l" eaLnBrk="0" hangingPunct="0">
              <a:buChar char="•"/>
            </a:pPr>
            <a:r>
              <a:rPr lang="en-GB" altLang="x-none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CGI – Common Gateway Interface</a:t>
            </a:r>
            <a:endParaRPr lang="en-GB" altLang="x-none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buChar char="•"/>
            </a:pPr>
            <a:r>
              <a:rPr lang="en-IE" altLang="x-none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Java </a:t>
            </a:r>
            <a:r>
              <a:rPr lang="en-IE" altLang="x-none" i="0" err="1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Servlets</a:t>
            </a:r>
            <a:endParaRPr lang="en-GB" altLang="x-none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/>
            <a:endParaRPr lang="en-IE" altLang="x-none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buChar char="•"/>
            </a:pPr>
            <a:endParaRPr lang="en-IE" altLang="x-none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buChar char="•"/>
            </a:pPr>
            <a:r>
              <a:rPr lang="en-IE" altLang="x-none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ASP – Active Server pages</a:t>
            </a:r>
            <a:endParaRPr lang="en-IE" altLang="x-none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buChar char="•"/>
            </a:pPr>
            <a:r>
              <a:rPr lang="en-IE" altLang="x-none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J</a:t>
            </a:r>
            <a:r>
              <a:rPr lang="en-IE" altLang="x-none" sz="20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SP – Java Server pages</a:t>
            </a:r>
            <a:endParaRPr lang="en-IE" altLang="x-none" sz="20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buChar char="•"/>
            </a:pPr>
            <a:r>
              <a:rPr lang="en-IE" altLang="x-none" sz="20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PHP – Personal Home page</a:t>
            </a:r>
            <a:endParaRPr lang="en-IE" altLang="x-none" sz="20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buChar char="•"/>
            </a:pPr>
            <a:r>
              <a:rPr lang="en-IE" altLang="x-none" sz="20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Cold Fusion</a:t>
            </a:r>
            <a:endParaRPr lang="en-IE" altLang="x-none" sz="20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buChar char="•"/>
            </a:pPr>
            <a:r>
              <a:rPr lang="en-IE" altLang="x-none" sz="20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SSJS - Server side </a:t>
            </a:r>
            <a:r>
              <a:rPr lang="en-IE" altLang="x-none" sz="2000" i="0" err="1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javascript</a:t>
            </a:r>
            <a:endParaRPr lang="en-IE" altLang="x-none" sz="20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>
              <a:buChar char="•"/>
            </a:pPr>
            <a:r>
              <a:rPr lang="en-IE" altLang="x-none" sz="20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Server extension APIs</a:t>
            </a:r>
            <a:endParaRPr lang="en-IE" altLang="x-none" sz="20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/>
            <a:endParaRPr lang="en-IE" altLang="x-none" sz="20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/>
            <a:endParaRPr lang="en-IE" altLang="x-none" i="0"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/>
            <a:endParaRPr lang="en-GB" altLang="x-none" i="0"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35847" name="Rectangle 35846"/>
          <p:cNvSpPr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/>
            <a:r>
              <a:rPr lang="en-GB" altLang="x-none" sz="4000" b="1" i="0">
                <a:solidFill>
                  <a:schemeClr val="accent2"/>
                </a:solidFill>
                <a:latin typeface="Trebuchet MS" pitchFamily="34" charset="0"/>
                <a:ea typeface="Times New Roman" pitchFamily="18" charset="0"/>
              </a:rPr>
              <a:t>Common Server Technologies</a:t>
            </a:r>
            <a:endParaRPr sz="4000" b="1" i="0">
              <a:solidFill>
                <a:schemeClr val="accent2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35848" name="Rectangle 35847"/>
          <p:cNvSpPr/>
          <p:nvPr/>
        </p:nvSpPr>
        <p:spPr>
          <a:xfrm>
            <a:off x="1905000" y="1235075"/>
            <a:ext cx="8686800" cy="6546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457200" lvl="0" indent="-6350" algn="l" eaLnBrk="0" hangingPunct="0">
              <a:buClr>
                <a:schemeClr val="tx1"/>
              </a:buClr>
              <a:buFont typeface="Wingdings" panose="05000000000000000000" charset="2"/>
              <a:buNone/>
            </a:pPr>
            <a:r>
              <a:rPr lang="en-GB" altLang="x-none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Server Side Technologies are those that run at the server side.  Includes the following:</a:t>
            </a:r>
            <a:endParaRPr lang="en-GB" altLang="x-none" b="1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35849" name="Rectangle 35848"/>
          <p:cNvSpPr/>
          <p:nvPr/>
        </p:nvSpPr>
        <p:spPr>
          <a:xfrm>
            <a:off x="2209800" y="3352800"/>
            <a:ext cx="6629400" cy="19050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5850" name="Rectangle 35849"/>
          <p:cNvSpPr/>
          <p:nvPr/>
        </p:nvSpPr>
        <p:spPr>
          <a:xfrm>
            <a:off x="2209800" y="2133600"/>
            <a:ext cx="66294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5851" name="Rectangle 35850"/>
          <p:cNvSpPr/>
          <p:nvPr/>
        </p:nvSpPr>
        <p:spPr>
          <a:xfrm>
            <a:off x="2209800" y="5486400"/>
            <a:ext cx="66294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5853" name="Text Box 35852"/>
          <p:cNvSpPr txBox="1"/>
          <p:nvPr/>
        </p:nvSpPr>
        <p:spPr>
          <a:xfrm>
            <a:off x="2493010" y="5764530"/>
            <a:ext cx="2413000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l"/>
            <a:r>
              <a:rPr lang="en-GB" altLang="x-none" i="1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Server side Scripting</a:t>
            </a:r>
            <a:endParaRPr i="1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35854" name="Straight Connector 35853"/>
          <p:cNvSpPr/>
          <p:nvPr/>
        </p:nvSpPr>
        <p:spPr>
          <a:xfrm flipH="1" flipV="1">
            <a:off x="8153400" y="4572000"/>
            <a:ext cx="1600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36865"/>
          <p:cNvSpPr/>
          <p:nvPr/>
        </p:nvSpPr>
        <p:spPr>
          <a:xfrm>
            <a:off x="2667000" y="228600"/>
            <a:ext cx="7772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/>
            <a:r>
              <a:rPr lang="en-GB" altLang="x-none" sz="4000" b="1" i="0">
                <a:solidFill>
                  <a:schemeClr val="accent2"/>
                </a:solidFill>
                <a:latin typeface="Trebuchet MS" pitchFamily="34" charset="0"/>
                <a:ea typeface="Times New Roman" pitchFamily="18" charset="0"/>
              </a:rPr>
              <a:t>Server-Side scripting</a:t>
            </a:r>
            <a:endParaRPr sz="4000" b="1" i="0">
              <a:solidFill>
                <a:schemeClr val="accent2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36867" name="Rectangle 36866"/>
          <p:cNvSpPr/>
          <p:nvPr/>
        </p:nvSpPr>
        <p:spPr>
          <a:xfrm>
            <a:off x="1905000" y="1293813"/>
            <a:ext cx="8305800" cy="50469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1" algn="l" eaLnBrk="0" hangingPunct="0">
              <a:spcBef>
                <a:spcPct val="50000"/>
              </a:spcBef>
              <a:buChar char="•"/>
            </a:pPr>
            <a:r>
              <a:rPr lang="en-GB" altLang="x-none" sz="22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Servers-side technologies include a range of scripting technologies</a:t>
            </a:r>
            <a:endParaRPr lang="en-GB" altLang="x-none" sz="22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lvl="1" algn="l" eaLnBrk="0" hangingPunct="0">
              <a:spcBef>
                <a:spcPct val="50000"/>
              </a:spcBef>
              <a:buChar char="•"/>
            </a:pPr>
            <a:r>
              <a:rPr lang="en-GB" altLang="x-none" sz="22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Scripting: Where HTML is mixed with program code</a:t>
            </a:r>
            <a:endParaRPr lang="en-GB" altLang="x-none" sz="22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lvl="1" algn="l" eaLnBrk="0" hangingPunct="0">
              <a:spcBef>
                <a:spcPct val="50000"/>
              </a:spcBef>
              <a:buChar char="•"/>
            </a:pPr>
            <a:r>
              <a:rPr lang="en-GB" altLang="x-none" sz="22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O</a:t>
            </a:r>
            <a:r>
              <a:rPr sz="2200" i="0" err="1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nly</a:t>
            </a:r>
            <a:r>
              <a:rPr sz="22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 a small portion of the page is generated and templates or skeleton contain the headers, footers and other format information. </a:t>
            </a:r>
            <a:endParaRPr sz="22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1" algn="l" eaLnBrk="0" hangingPunct="0">
              <a:spcBef>
                <a:spcPct val="50000"/>
              </a:spcBef>
              <a:buChar char="•"/>
            </a:pPr>
            <a:r>
              <a:rPr lang="en-GB" altLang="x-none" sz="22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The page contains scripting information  - </a:t>
            </a:r>
            <a:r>
              <a:rPr lang="en-GB" altLang="x-none" sz="2200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the web </a:t>
            </a:r>
            <a:r>
              <a:rPr sz="2200" b="1" i="0" err="1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server has built-in interpr</a:t>
            </a:r>
            <a:r>
              <a:rPr lang="en-GB" altLang="x-none" sz="2200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e</a:t>
            </a:r>
            <a:r>
              <a:rPr sz="2200" b="1" i="0" err="1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ter</a:t>
            </a:r>
            <a:r>
              <a:rPr sz="2200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 </a:t>
            </a:r>
            <a:r>
              <a:rPr lang="en-GB" altLang="x-none" sz="22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to make the modifications to the page based on the scripting information</a:t>
            </a:r>
            <a:r>
              <a:rPr sz="22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 </a:t>
            </a:r>
            <a:endParaRPr sz="22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1" algn="l" eaLnBrk="0" hangingPunct="0">
              <a:spcBef>
                <a:spcPct val="50000"/>
              </a:spcBef>
              <a:buChar char="•"/>
            </a:pPr>
            <a:r>
              <a:rPr lang="en-GB" altLang="x-none" sz="22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Common sever-side scripting technologies are: </a:t>
            </a:r>
            <a:endParaRPr lang="en-GB" altLang="x-none" sz="22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2" algn="l" eaLnBrk="0" hangingPunct="0">
              <a:spcBef>
                <a:spcPct val="50000"/>
              </a:spcBef>
              <a:buChar char="•"/>
            </a:pPr>
            <a:r>
              <a:rPr lang="en-GB" altLang="x-none" sz="20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Active Server Pages (</a:t>
            </a:r>
            <a:r>
              <a:rPr lang="en-GB" altLang="x-none" sz="2000" i="0" err="1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microsoft</a:t>
            </a:r>
            <a:r>
              <a:rPr lang="en-GB" altLang="x-none" sz="20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), Java Server Pages (sun)</a:t>
            </a:r>
            <a:endParaRPr lang="en-GB" altLang="x-none" sz="20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2" algn="l" eaLnBrk="0" hangingPunct="0">
              <a:spcBef>
                <a:spcPct val="50000"/>
              </a:spcBef>
              <a:buChar char="•"/>
            </a:pPr>
            <a:r>
              <a:rPr lang="en-GB" altLang="x-none" sz="20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PHP, Cold Fusion</a:t>
            </a:r>
            <a:endParaRPr lang="en-GB" altLang="x-none" sz="20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8" name="Rectangle 43017"/>
          <p:cNvSpPr/>
          <p:nvPr/>
        </p:nvSpPr>
        <p:spPr>
          <a:xfrm>
            <a:off x="1905000" y="1524000"/>
            <a:ext cx="8305800" cy="43173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1" algn="l" eaLnBrk="0" hangingPunct="0">
              <a:spcBef>
                <a:spcPct val="50000"/>
              </a:spcBef>
              <a:buChar char="•"/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Scripts Reside on server</a:t>
            </a:r>
            <a:b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</a:b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lvl="1" algn="l" eaLnBrk="0" hangingPunct="0">
              <a:spcBef>
                <a:spcPct val="50000"/>
              </a:spcBef>
              <a:buChar char="•"/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Greater flexibility/functionality supported (e.g. database access</a:t>
            </a:r>
            <a:b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</a:b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1" algn="l" eaLnBrk="0" hangingPunct="0">
              <a:spcBef>
                <a:spcPct val="50000"/>
              </a:spcBef>
              <a:buChar char="•"/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Runs exclusive on server -&gt; not concerned with client browser support.  Result is sent over the network to the client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1" algn="l" eaLnBrk="0" hangingPunct="0">
              <a:spcBef>
                <a:spcPct val="50000"/>
              </a:spcBef>
              <a:buChar char="•"/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Script/code not visible to client – only HTML and client-side scripts sent to client machine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43019" name="Rectangle 43018"/>
          <p:cNvSpPr/>
          <p:nvPr/>
        </p:nvSpPr>
        <p:spPr>
          <a:xfrm>
            <a:off x="2667000" y="228600"/>
            <a:ext cx="7772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/>
            <a:r>
              <a:rPr lang="en-GB" altLang="x-none" sz="4000" b="1" i="0">
                <a:solidFill>
                  <a:schemeClr val="accent2"/>
                </a:solidFill>
                <a:latin typeface="Trebuchet MS" pitchFamily="34" charset="0"/>
                <a:ea typeface="Times New Roman" pitchFamily="18" charset="0"/>
              </a:rPr>
              <a:t>Server-Side scripting</a:t>
            </a:r>
            <a:endParaRPr sz="4000" b="1" i="0">
              <a:solidFill>
                <a:schemeClr val="accent2"/>
              </a:solidFill>
              <a:latin typeface="Trebuchet MS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course overview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Review of HTML CSS &amp; JAVASCRIPT</a:t>
            </a:r>
            <a:endParaRPr lang="x-none" altLang="en-US"/>
          </a:p>
          <a:p>
            <a:r>
              <a:rPr lang="x-none" altLang="en-US"/>
              <a:t>intro to web application development and tools</a:t>
            </a:r>
            <a:endParaRPr lang="x-none" altLang="en-US"/>
          </a:p>
          <a:p>
            <a:r>
              <a:rPr lang="x-none" altLang="en-US"/>
              <a:t>PHP basics</a:t>
            </a:r>
            <a:endParaRPr lang="x-none" altLang="en-US"/>
          </a:p>
          <a:p>
            <a:r>
              <a:rPr lang="x-none" altLang="en-US"/>
              <a:t>PHP abstractions and data structures</a:t>
            </a:r>
            <a:endParaRPr lang="x-none" altLang="en-US"/>
          </a:p>
          <a:p>
            <a:r>
              <a:rPr lang="x-none" altLang="en-US"/>
              <a:t>AJAX</a:t>
            </a:r>
            <a:endParaRPr lang="x-none" altLang="en-US"/>
          </a:p>
          <a:p>
            <a:r>
              <a:rPr lang="x-none" altLang="en-US"/>
              <a:t>SECURITY AND STATE MANAGEMENT</a:t>
            </a:r>
            <a:endParaRPr lang="x-none" altLang="en-US"/>
          </a:p>
          <a:p>
            <a:r>
              <a:rPr lang="x-none" altLang="en-US"/>
              <a:t>DESIGN PATTERNS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x-none"/>
              <a:t>World Wide Web (WWW)</a:t>
            </a:r>
          </a:p>
        </p:txBody>
      </p:sp>
      <p:sp>
        <p:nvSpPr>
          <p:cNvPr id="39939" name="Rectangle 39938"/>
          <p:cNvSpPr/>
          <p:nvPr/>
        </p:nvSpPr>
        <p:spPr>
          <a:xfrm>
            <a:off x="1828800" y="1679575"/>
            <a:ext cx="8382000" cy="43808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398780" lvl="0" indent="-398780" algn="l" defTabSz="0">
              <a:tabLst>
                <a:tab pos="419100" algn="l"/>
              </a:tabLst>
            </a:pPr>
            <a: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At a minimum, a website requires:</a:t>
            </a: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>
              <a:tabLst>
                <a:tab pos="419100" algn="l"/>
              </a:tabLst>
            </a:pP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>
              <a:buChar char="•"/>
              <a:tabLst>
                <a:tab pos="419100" algn="l"/>
              </a:tabLst>
            </a:pPr>
            <a: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A set of files, e.g. HTML files</a:t>
            </a:r>
            <a:b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</a:b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>
              <a:buChar char="•"/>
              <a:tabLst>
                <a:tab pos="419100" algn="l"/>
              </a:tabLst>
            </a:pPr>
            <a: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A piece of software residing on a computer connected to the internet which can display these files  .. Web server</a:t>
            </a: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>
              <a:buChar char="•"/>
              <a:tabLst>
                <a:tab pos="419100" algn="l"/>
              </a:tabLst>
            </a:pP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>
              <a:buChar char="•"/>
              <a:tabLst>
                <a:tab pos="419100" algn="l"/>
              </a:tabLst>
            </a:pPr>
            <a: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Visitor’s computer called the client, which has software capable of displaying the web files.</a:t>
            </a:r>
            <a:endParaRPr sz="28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7" name="Rectangle 90116"/>
          <p:cNvSpPr/>
          <p:nvPr/>
        </p:nvSpPr>
        <p:spPr>
          <a:xfrm>
            <a:off x="8153400" y="2606675"/>
            <a:ext cx="1905000" cy="1828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GB" altLang="x-none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Resources:</a:t>
            </a:r>
            <a:endParaRPr lang="en-GB" altLang="x-none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ctr"/>
            <a:r>
              <a:rPr lang="en-GB" altLang="x-none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Databases</a:t>
            </a:r>
            <a:endParaRPr lang="en-GB" altLang="x-none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ctr"/>
            <a:r>
              <a:rPr lang="en-GB" altLang="x-none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Application</a:t>
            </a:r>
            <a:endParaRPr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ctr"/>
            <a:endParaRPr i="0"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90118" name="Text Box 90117"/>
          <p:cNvSpPr txBox="1"/>
          <p:nvPr/>
        </p:nvSpPr>
        <p:spPr>
          <a:xfrm>
            <a:off x="2773363" y="1844675"/>
            <a:ext cx="3242945" cy="10217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/>
            <a:r>
              <a:rPr lang="en-GB" altLang="x-none" sz="20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e.g. “</a:t>
            </a:r>
            <a:r>
              <a:rPr lang="en-GB" altLang="x-none" sz="2000" i="1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Get</a:t>
            </a:r>
            <a:r>
              <a:rPr lang="en-GB" altLang="x-none" sz="20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 me a webpage”</a:t>
            </a:r>
            <a:endParaRPr lang="en-GB" altLang="x-none" sz="20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/>
            <a:r>
              <a:rPr lang="en-GB" altLang="x-none" sz="2000" i="0">
                <a:latin typeface="Trebuchet MS" pitchFamily="34" charset="0"/>
                <a:ea typeface="Times New Roman" pitchFamily="18" charset="0"/>
              </a:rPr>
              <a:t>        </a:t>
            </a:r>
            <a:endParaRPr lang="en-GB" altLang="x-none" sz="2000" i="0">
              <a:latin typeface="Trebuchet MS" pitchFamily="34" charset="0"/>
              <a:ea typeface="Times New Roman" pitchFamily="18" charset="0"/>
            </a:endParaRPr>
          </a:p>
          <a:p>
            <a:pPr lvl="0" algn="l"/>
            <a:r>
              <a:rPr lang="en-GB" altLang="x-none" sz="2000" i="0">
                <a:latin typeface="Trebuchet MS" pitchFamily="34" charset="0"/>
                <a:ea typeface="Times New Roman" pitchFamily="18" charset="0"/>
              </a:rPr>
              <a:t> </a:t>
            </a:r>
            <a:endParaRPr sz="2000" i="0"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90119" name="Text Box 90118"/>
          <p:cNvSpPr txBox="1"/>
          <p:nvPr/>
        </p:nvSpPr>
        <p:spPr>
          <a:xfrm>
            <a:off x="3473450" y="4587875"/>
            <a:ext cx="309880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/>
            <a:endParaRPr i="0"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90120" name="Text Box 90119"/>
          <p:cNvSpPr txBox="1"/>
          <p:nvPr/>
        </p:nvSpPr>
        <p:spPr>
          <a:xfrm>
            <a:off x="3233738" y="1539875"/>
            <a:ext cx="979170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/>
            <a:r>
              <a:rPr lang="en-GB" altLang="x-none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Request</a:t>
            </a:r>
            <a:endParaRPr b="1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90121" name="Left-Right Arrow 90120"/>
          <p:cNvSpPr/>
          <p:nvPr/>
        </p:nvSpPr>
        <p:spPr>
          <a:xfrm>
            <a:off x="7543800" y="3368675"/>
            <a:ext cx="381000" cy="3810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0122" name="Text Box 90121"/>
          <p:cNvSpPr txBox="1"/>
          <p:nvPr/>
        </p:nvSpPr>
        <p:spPr>
          <a:xfrm>
            <a:off x="4191000" y="4860925"/>
            <a:ext cx="3427095" cy="7169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/>
            <a:r>
              <a:rPr lang="en-GB" altLang="x-none" sz="20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e.g. “here’s the web page”</a:t>
            </a:r>
            <a:endParaRPr lang="en-GB" altLang="x-none" sz="20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l"/>
            <a:r>
              <a:rPr lang="en-GB" altLang="x-none" sz="2000" i="0">
                <a:latin typeface="Trebuchet MS" pitchFamily="34" charset="0"/>
                <a:ea typeface="Times New Roman" pitchFamily="18" charset="0"/>
              </a:rPr>
              <a:t> </a:t>
            </a:r>
            <a:endParaRPr sz="2000" i="0"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90123" name="Text Box 90122"/>
          <p:cNvSpPr txBox="1"/>
          <p:nvPr/>
        </p:nvSpPr>
        <p:spPr>
          <a:xfrm>
            <a:off x="4419600" y="4403725"/>
            <a:ext cx="1118235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/>
            <a:r>
              <a:rPr lang="en-GB" altLang="x-none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Response</a:t>
            </a:r>
            <a:endParaRPr b="1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90124" name="computr1"/>
          <p:cNvSpPr>
            <a:spLocks noEditPoints="1"/>
          </p:cNvSpPr>
          <p:nvPr/>
        </p:nvSpPr>
        <p:spPr>
          <a:xfrm>
            <a:off x="1830070" y="2590800"/>
            <a:ext cx="1960880" cy="1809750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19535" y="0"/>
              </a:cxn>
              <a:cxn ang="0">
                <a:pos x="10800" y="0"/>
              </a:cxn>
              <a:cxn ang="0">
                <a:pos x="2065" y="0"/>
              </a:cxn>
              <a:cxn ang="0">
                <a:pos x="0" y="15388"/>
              </a:cxn>
              <a:cxn ang="0">
                <a:pos x="0" y="21600"/>
              </a:cxn>
              <a:cxn ang="0">
                <a:pos x="10800" y="21600"/>
              </a:cxn>
              <a:cxn ang="0">
                <a:pos x="21600" y="21600"/>
              </a:cxn>
              <a:cxn ang="0">
                <a:pos x="21600" y="15388"/>
              </a:cxn>
              <a:cxn ang="0">
                <a:pos x="19535" y="13553"/>
              </a:cxn>
              <a:cxn ang="0">
                <a:pos x="2065" y="13553"/>
              </a:cxn>
              <a:cxn ang="0">
                <a:pos x="2065" y="6776"/>
              </a:cxn>
              <a:cxn ang="0">
                <a:pos x="19535" y="6776"/>
              </a:cxn>
              <a:cxn ang="0">
                <a:pos x="0" y="18494"/>
              </a:cxn>
              <a:cxn ang="0">
                <a:pos x="21600" y="18494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r>
              <a:rPr lang="en-GB" altLang="x-none" sz="1800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Web </a:t>
            </a:r>
            <a:endParaRPr lang="en-GB" altLang="x-none" sz="1800" b="1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ctr"/>
            <a:r>
              <a:rPr lang="en-GB" altLang="x-none" sz="1800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Browser</a:t>
            </a:r>
            <a:endParaRPr lang="en-GB" altLang="x-none" sz="1800" b="1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ctr"/>
            <a:endParaRPr lang="en-GB" altLang="x-none" sz="1800" b="1" i="0">
              <a:latin typeface="Trebuchet MS" pitchFamily="34" charset="0"/>
              <a:ea typeface="Times New Roman" pitchFamily="18" charset="0"/>
            </a:endParaRPr>
          </a:p>
          <a:p>
            <a:pPr lvl="0" algn="ctr"/>
            <a:endParaRPr lang="en-GB" altLang="x-none" sz="1800" b="1" i="0">
              <a:latin typeface="Trebuchet MS" pitchFamily="34" charset="0"/>
              <a:ea typeface="Times New Roman" pitchFamily="18" charset="0"/>
            </a:endParaRPr>
          </a:p>
          <a:p>
            <a:pPr lvl="0" algn="l"/>
            <a:endParaRPr sz="1800" b="1" i="1"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90125" name="Rectangle 90124"/>
          <p:cNvSpPr/>
          <p:nvPr/>
        </p:nvSpPr>
        <p:spPr>
          <a:xfrm>
            <a:off x="2438400" y="4495800"/>
            <a:ext cx="782320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/>
            <a:r>
              <a:rPr lang="en-GB" altLang="x-none" sz="1800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Client</a:t>
            </a:r>
            <a:endParaRPr sz="1800" b="1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90126" name="computr1"/>
          <p:cNvSpPr>
            <a:spLocks noEditPoints="1"/>
          </p:cNvSpPr>
          <p:nvPr/>
        </p:nvSpPr>
        <p:spPr>
          <a:xfrm>
            <a:off x="5715000" y="2590800"/>
            <a:ext cx="1809750" cy="1809750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19535" y="0"/>
              </a:cxn>
              <a:cxn ang="0">
                <a:pos x="10800" y="0"/>
              </a:cxn>
              <a:cxn ang="0">
                <a:pos x="2065" y="0"/>
              </a:cxn>
              <a:cxn ang="0">
                <a:pos x="0" y="15388"/>
              </a:cxn>
              <a:cxn ang="0">
                <a:pos x="0" y="21600"/>
              </a:cxn>
              <a:cxn ang="0">
                <a:pos x="10800" y="21600"/>
              </a:cxn>
              <a:cxn ang="0">
                <a:pos x="21600" y="21600"/>
              </a:cxn>
              <a:cxn ang="0">
                <a:pos x="21600" y="15388"/>
              </a:cxn>
              <a:cxn ang="0">
                <a:pos x="19535" y="13553"/>
              </a:cxn>
              <a:cxn ang="0">
                <a:pos x="2065" y="13553"/>
              </a:cxn>
              <a:cxn ang="0">
                <a:pos x="2065" y="6776"/>
              </a:cxn>
              <a:cxn ang="0">
                <a:pos x="19535" y="6776"/>
              </a:cxn>
              <a:cxn ang="0">
                <a:pos x="0" y="18494"/>
              </a:cxn>
              <a:cxn ang="0">
                <a:pos x="21600" y="18494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/>
            <a:r>
              <a:rPr lang="en-GB" altLang="x-none" sz="1800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Web </a:t>
            </a:r>
            <a:endParaRPr lang="en-GB" altLang="x-none" sz="1800" b="1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ctr"/>
            <a:r>
              <a:rPr lang="en-GB" altLang="x-none" sz="1800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Server</a:t>
            </a:r>
            <a:endParaRPr lang="en-GB" altLang="x-none" sz="1800" b="1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ctr"/>
            <a:endParaRPr lang="en-GB" altLang="x-none" sz="1800" b="1" i="0">
              <a:latin typeface="Trebuchet MS" pitchFamily="34" charset="0"/>
              <a:ea typeface="Times New Roman" pitchFamily="18" charset="0"/>
            </a:endParaRPr>
          </a:p>
          <a:p>
            <a:pPr lvl="0" algn="ctr"/>
            <a:endParaRPr lang="en-GB" altLang="x-none" sz="1800" b="1" i="0">
              <a:latin typeface="Trebuchet MS" pitchFamily="34" charset="0"/>
              <a:ea typeface="Times New Roman" pitchFamily="18" charset="0"/>
            </a:endParaRPr>
          </a:p>
          <a:p>
            <a:pPr lvl="0" algn="l"/>
            <a:endParaRPr sz="1800" b="1" i="1"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90127" name="Rectangle 90126"/>
          <p:cNvSpPr/>
          <p:nvPr/>
        </p:nvSpPr>
        <p:spPr>
          <a:xfrm>
            <a:off x="6804025" y="4419600"/>
            <a:ext cx="825500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l"/>
            <a:r>
              <a:rPr lang="en-GB" altLang="x-none" sz="1800" b="1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Server</a:t>
            </a:r>
            <a:endParaRPr sz="1800" b="1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90128" name="Right Arrow 90127"/>
          <p:cNvSpPr/>
          <p:nvPr/>
        </p:nvSpPr>
        <p:spPr>
          <a:xfrm>
            <a:off x="3810000" y="2743200"/>
            <a:ext cx="2057400" cy="22860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0129" name="Left Arrow 90128"/>
          <p:cNvSpPr/>
          <p:nvPr/>
        </p:nvSpPr>
        <p:spPr>
          <a:xfrm>
            <a:off x="3810000" y="3962400"/>
            <a:ext cx="1752600" cy="228600"/>
          </a:xfrm>
          <a:prstGeom prst="leftArrow">
            <a:avLst>
              <a:gd name="adj1" fmla="val 50000"/>
              <a:gd name="adj2" fmla="val 191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0130" name="Rectangle 90129"/>
          <p:cNvSpPr/>
          <p:nvPr/>
        </p:nvSpPr>
        <p:spPr>
          <a:xfrm>
            <a:off x="1701800" y="152400"/>
            <a:ext cx="89662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/>
            <a:r>
              <a:rPr lang="en-GB" altLang="x-none" sz="4000" b="1" i="0">
                <a:solidFill>
                  <a:schemeClr val="accent2"/>
                </a:solidFill>
                <a:latin typeface="Trebuchet MS" pitchFamily="34" charset="0"/>
                <a:ea typeface="Times New Roman" pitchFamily="18" charset="0"/>
              </a:rPr>
              <a:t>WWW and Client-Server model</a:t>
            </a:r>
            <a:endParaRPr lang="en-GB" altLang="x-none" sz="4000" b="1" i="0">
              <a:solidFill>
                <a:schemeClr val="accent2"/>
              </a:solidFill>
              <a:latin typeface="Trebuchet MS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317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0260"/>
          </a:xfrm>
        </p:spPr>
        <p:txBody>
          <a:bodyPr anchor="ctr"/>
          <a:p>
            <a:pPr algn="ctr"/>
            <a:r>
              <a:rPr lang="en-GB" altLang="x-none"/>
              <a:t>WWW</a:t>
            </a:r>
          </a:p>
        </p:txBody>
      </p:sp>
      <p:sp>
        <p:nvSpPr>
          <p:cNvPr id="31748" name="Rectangle 31747"/>
          <p:cNvSpPr/>
          <p:nvPr/>
        </p:nvSpPr>
        <p:spPr>
          <a:xfrm>
            <a:off x="1524000" y="3786188"/>
            <a:ext cx="9144000" cy="1133475"/>
          </a:xfrm>
          <a:prstGeom prst="rect">
            <a:avLst/>
          </a:prstGeom>
          <a:noFill/>
          <a:ln w="9525">
            <a:noFill/>
            <a:miter/>
          </a:ln>
        </p:spPr>
        <p:txBody>
          <a:bodyPr bIns="0">
            <a:spAutoFit/>
          </a:bodyPr>
          <a:p>
            <a:pPr lvl="0" algn="l"/>
            <a:endParaRPr sz="2600" b="1" i="0">
              <a:latin typeface="Trebuchet MS" pitchFamily="34" charset="0"/>
              <a:ea typeface="Times New Roman" pitchFamily="18" charset="0"/>
            </a:endParaRPr>
          </a:p>
          <a:p>
            <a:pPr lvl="0" algn="l" eaLnBrk="0" hangingPunct="0"/>
            <a:r>
              <a:rPr sz="2600" i="0">
                <a:latin typeface="Times New Roman" pitchFamily="18" charset="0"/>
                <a:ea typeface="Times New Roman" pitchFamily="18" charset="0"/>
              </a:rPr>
              <a:t> </a:t>
            </a:r>
            <a:endParaRPr sz="2600" b="1" i="0">
              <a:latin typeface="Times New Roman" pitchFamily="18" charset="0"/>
              <a:ea typeface="Times New Roman" pitchFamily="18" charset="0"/>
            </a:endParaRPr>
          </a:p>
          <a:p>
            <a:pPr lvl="0" algn="l" eaLnBrk="0" hangingPunct="0"/>
            <a:endParaRPr i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1749" name="Rectangle 31748"/>
          <p:cNvSpPr/>
          <p:nvPr/>
        </p:nvSpPr>
        <p:spPr>
          <a:xfrm>
            <a:off x="1524000" y="1268413"/>
            <a:ext cx="9296400" cy="48660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398780" lvl="0" indent="-398780" algn="l" defTabSz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In early days of WWW, s</a:t>
            </a:r>
            <a:r>
              <a:rPr sz="2400" i="0" err="1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imple</a:t>
            </a: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 relationship between the browser and a distant server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>
              <a:buChar char="•"/>
              <a:tabLst>
                <a:tab pos="419100" algn="l"/>
              </a:tabLst>
            </a:pPr>
            <a:endParaRPr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 eaLnBrk="0" hangingPunct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User r</a:t>
            </a:r>
            <a:r>
              <a:rPr sz="2400" i="0" err="1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equest</a:t>
            </a: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s a web page via the browser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 eaLnBrk="0" hangingPunct="0">
              <a:buChar char="•"/>
              <a:tabLst>
                <a:tab pos="419100" algn="l"/>
              </a:tabLst>
            </a:pP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 eaLnBrk="0" hangingPunct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S</a:t>
            </a:r>
            <a:r>
              <a:rPr sz="2400" i="0" err="1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erver</a:t>
            </a: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 received request, server sent back the page that you wanted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 eaLnBrk="0" hangingPunct="0">
              <a:buChar char="•"/>
              <a:tabLst>
                <a:tab pos="419100" algn="l"/>
              </a:tabLst>
            </a:pP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 eaLnBrk="0" hangingPunct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Web sites were often limited to ‘</a:t>
            </a:r>
            <a:r>
              <a:rPr lang="en-GB" altLang="x-none" sz="2400" i="0" err="1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brochureware</a:t>
            </a: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’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513080" lvl="1" indent="0" algn="l" defTabSz="0" eaLnBrk="0" hangingPunct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static pages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513080" lvl="1" indent="0" algn="l" defTabSz="0" eaLnBrk="0" hangingPunct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every user sees same pages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513080" lvl="1" indent="0" algn="l" defTabSz="0" eaLnBrk="0" hangingPunct="0">
              <a:buChar char="•"/>
              <a:tabLst>
                <a:tab pos="419100" algn="l"/>
              </a:tabLst>
            </a:pP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 eaLnBrk="0" hangingPunct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Web sites heavily reliant on HTML to provide functionality</a:t>
            </a:r>
            <a:endParaRPr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32769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86765"/>
          </a:xfrm>
        </p:spPr>
        <p:txBody>
          <a:bodyPr anchor="ctr"/>
          <a:p>
            <a:pPr algn="ctr"/>
            <a:r>
              <a:rPr lang="en-GB" altLang="x-none"/>
              <a:t>WWW</a:t>
            </a:r>
          </a:p>
        </p:txBody>
      </p:sp>
      <p:sp>
        <p:nvSpPr>
          <p:cNvPr id="32771" name="Rectangle 32770"/>
          <p:cNvSpPr/>
          <p:nvPr/>
        </p:nvSpPr>
        <p:spPr>
          <a:xfrm>
            <a:off x="1524000" y="1196975"/>
            <a:ext cx="9296400" cy="52317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398780" lvl="0" indent="-398780" algn="l" defTabSz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Requirement grew for more sophisticated websites with dynamic content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398780" lvl="0" indent="-398780" algn="l" defTabSz="0">
              <a:buChar char="•"/>
              <a:tabLst>
                <a:tab pos="419100" algn="l"/>
              </a:tabLst>
            </a:pP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970280" lvl="1" indent="-457200" algn="l" defTabSz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e.g. search engines, bulletin boards, shopping sites, personalisation  ---</a:t>
            </a: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  <a:sym typeface="Wingdings" panose="05000000000000000000" charset="2"/>
              </a:rPr>
              <a:t> </a:t>
            </a: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Users see different pages,</a:t>
            </a:r>
            <a:b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</a:b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depending on user input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970280" lvl="1" indent="-457200" algn="l" defTabSz="0">
              <a:buChar char="•"/>
              <a:tabLst>
                <a:tab pos="419100" algn="l"/>
              </a:tabLst>
            </a:pP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970280" lvl="1" indent="-457200" algn="l" defTabSz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HTML and client technology insufficient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970280" lvl="1" indent="-457200" algn="l" defTabSz="0">
              <a:buChar char="•"/>
              <a:tabLst>
                <a:tab pos="419100" algn="l"/>
              </a:tabLst>
            </a:pP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970280" lvl="1" indent="-457200" algn="l" defTabSz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Web pages need to be generated ‘on the fly’ or dynamically</a:t>
            </a: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970280" lvl="1" indent="-457200" algn="l" defTabSz="0">
              <a:buChar char="•"/>
              <a:tabLst>
                <a:tab pos="419100" algn="l"/>
              </a:tabLst>
            </a:pPr>
            <a:endParaRPr lang="en-GB" altLang="x-none"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  <a:p>
            <a:pPr marL="970280" lvl="1" indent="-457200" algn="l" defTabSz="0">
              <a:buChar char="•"/>
              <a:tabLst>
                <a:tab pos="419100" algn="l"/>
              </a:tabLst>
            </a:pPr>
            <a:r>
              <a:rPr lang="en-GB" altLang="x-none" sz="2400" i="0">
                <a:solidFill>
                  <a:srgbClr val="003366"/>
                </a:solidFill>
                <a:latin typeface="Trebuchet MS" pitchFamily="34" charset="0"/>
                <a:ea typeface="Arial Unicode MS" pitchFamily="34" charset="-128"/>
              </a:rPr>
              <a:t>A range of server-side technologies now available, such as JSP, ASP, PHP, Cold Fusion, CGI</a:t>
            </a:r>
            <a:endParaRPr sz="2400" i="0">
              <a:solidFill>
                <a:srgbClr val="003366"/>
              </a:solidFill>
              <a:latin typeface="Trebuchet MS" pitchFamily="34" charset="0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1505"/>
          <p:cNvSpPr/>
          <p:nvPr/>
        </p:nvSpPr>
        <p:spPr>
          <a:xfrm>
            <a:off x="2006600" y="228600"/>
            <a:ext cx="89662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/>
            <a:r>
              <a:rPr lang="en-GB" altLang="x-none" sz="4000" b="1" i="0">
                <a:solidFill>
                  <a:schemeClr val="accent2"/>
                </a:solidFill>
                <a:latin typeface="Trebuchet MS" pitchFamily="34" charset="0"/>
                <a:ea typeface="Times New Roman" pitchFamily="18" charset="0"/>
              </a:rPr>
              <a:t>WWW – Client Server model</a:t>
            </a:r>
            <a:endParaRPr lang="en-GB" altLang="x-none" sz="4000" b="1" i="0">
              <a:solidFill>
                <a:schemeClr val="accent2"/>
              </a:solidFill>
              <a:latin typeface="Trebuchet MS" pitchFamily="34" charset="0"/>
              <a:ea typeface="Times New Roman" pitchFamily="18" charset="0"/>
            </a:endParaRPr>
          </a:p>
        </p:txBody>
      </p:sp>
      <p:sp>
        <p:nvSpPr>
          <p:cNvPr id="21507" name="Rectangle 21506"/>
          <p:cNvSpPr/>
          <p:nvPr/>
        </p:nvSpPr>
        <p:spPr>
          <a:xfrm>
            <a:off x="1981200" y="1885950"/>
            <a:ext cx="8178800" cy="41719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342900" lvl="0" indent="-342900" algn="l">
              <a:spcBef>
                <a:spcPct val="20000"/>
              </a:spcBef>
              <a:buChar char="•"/>
            </a:pPr>
            <a: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World Wide Web uses Client Server Model</a:t>
            </a: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har char="–"/>
            </a:pPr>
            <a: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Client (browser) sends request to server (web server) for resource  ..</a:t>
            </a: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har char="–"/>
            </a:pPr>
            <a: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Web server accesses resource</a:t>
            </a: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har char="–"/>
            </a:pPr>
            <a: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Web server responds to client with resource</a:t>
            </a: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har char="–"/>
            </a:pP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marL="342900" lvl="0" indent="-342900" algn="l">
              <a:spcBef>
                <a:spcPct val="20000"/>
              </a:spcBef>
              <a:buChar char="•"/>
            </a:pPr>
            <a: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Browser/ web server communication:</a:t>
            </a: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har char="–"/>
            </a:pPr>
            <a: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Need a protocol to communicate</a:t>
            </a: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har char="–"/>
            </a:pPr>
            <a:r>
              <a:rPr lang="en-GB" altLang="x-none" sz="2800" i="0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HTTP (Hyper Text Transfer Protocol)</a:t>
            </a:r>
            <a:endParaRPr lang="en-GB" altLang="x-none" sz="2800" i="0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5" name="Text Placeholder 952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E" altLang="x-none" sz="2800">
                <a:solidFill>
                  <a:srgbClr val="003366"/>
                </a:solidFill>
              </a:rPr>
              <a:t>Need to understand the difference as each one has limitations and specific purposes</a:t>
            </a:r>
            <a:endParaRPr lang="en-IE" altLang="x-none" sz="2800">
              <a:solidFill>
                <a:srgbClr val="003366"/>
              </a:solidFill>
            </a:endParaRPr>
          </a:p>
          <a:p>
            <a:endParaRPr lang="en-IE" altLang="x-none" sz="2800">
              <a:solidFill>
                <a:srgbClr val="003366"/>
              </a:solidFill>
            </a:endParaRPr>
          </a:p>
          <a:p>
            <a:r>
              <a:rPr lang="en-IE" altLang="x-none" sz="2800">
                <a:solidFill>
                  <a:srgbClr val="003366"/>
                </a:solidFill>
              </a:rPr>
              <a:t>Client side processing occurs on the client machine (i.e. machine that has requested the web page)</a:t>
            </a:r>
            <a:endParaRPr lang="en-IE" altLang="x-none" sz="2800">
              <a:solidFill>
                <a:srgbClr val="003366"/>
              </a:solidFill>
            </a:endParaRPr>
          </a:p>
          <a:p>
            <a:endParaRPr lang="en-IE" altLang="x-none" sz="2800">
              <a:solidFill>
                <a:srgbClr val="003366"/>
              </a:solidFill>
            </a:endParaRPr>
          </a:p>
          <a:p>
            <a:r>
              <a:rPr lang="en-IE" altLang="x-none" sz="2800">
                <a:solidFill>
                  <a:srgbClr val="003366"/>
                </a:solidFill>
              </a:rPr>
              <a:t>Server side processing occurs on the server</a:t>
            </a:r>
            <a:endParaRPr lang="en-IE" altLang="x-none" sz="2800">
              <a:solidFill>
                <a:srgbClr val="003366"/>
              </a:solidFill>
            </a:endParaRPr>
          </a:p>
          <a:p>
            <a:endParaRPr sz="2800"/>
          </a:p>
        </p:txBody>
      </p:sp>
      <p:sp>
        <p:nvSpPr>
          <p:cNvPr id="95236" name="Title 9523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IE" altLang="x-none" sz="3600"/>
              <a:t>Client side versus server side processing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5" name="Title 7168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IE" altLang="x-none"/>
              <a:t>Client side processing</a:t>
            </a:r>
          </a:p>
        </p:txBody>
      </p:sp>
      <p:pic>
        <p:nvPicPr>
          <p:cNvPr id="71684" name="Content Placeholder 71683" descr="clientSideScript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0" y="1733550"/>
            <a:ext cx="9144000" cy="4065588"/>
          </a:xfrm>
        </p:spPr>
      </p:pic>
      <p:sp>
        <p:nvSpPr>
          <p:cNvPr id="71687" name="Text Box 71686"/>
          <p:cNvSpPr txBox="1"/>
          <p:nvPr/>
        </p:nvSpPr>
        <p:spPr>
          <a:xfrm>
            <a:off x="3105626" y="5775325"/>
            <a:ext cx="5525135" cy="6546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algn="ctr"/>
            <a:r>
              <a:rPr lang="en-GB" altLang="x-none" i="1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Can perform functions without revisiting server – </a:t>
            </a:r>
            <a:endParaRPr lang="en-GB" altLang="x-none" i="1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  <a:p>
            <a:pPr lvl="0" algn="ctr"/>
            <a:r>
              <a:rPr lang="en-GB" altLang="x-none" i="1">
                <a:solidFill>
                  <a:srgbClr val="003366"/>
                </a:solidFill>
                <a:latin typeface="Trebuchet MS" pitchFamily="34" charset="0"/>
                <a:ea typeface="Times New Roman" pitchFamily="18" charset="0"/>
              </a:rPr>
              <a:t>e.g. validation of user input on a form</a:t>
            </a:r>
            <a:endParaRPr i="1">
              <a:solidFill>
                <a:srgbClr val="003366"/>
              </a:solidFill>
              <a:latin typeface="Trebuchet MS" pitchFamily="34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4399</Words>
  <Application>Kingsoft Office WPP</Application>
  <PresentationFormat>Widescreen</PresentationFormat>
  <Paragraphs>195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PowerPoint 演示文稿</vt:lpstr>
      <vt:lpstr>World Wide Web (WWW)</vt:lpstr>
      <vt:lpstr>PowerPoint 演示文稿</vt:lpstr>
      <vt:lpstr>WWW</vt:lpstr>
      <vt:lpstr>WWW</vt:lpstr>
      <vt:lpstr>PowerPoint 演示文稿</vt:lpstr>
      <vt:lpstr>Client side versus server side processing</vt:lpstr>
      <vt:lpstr>Client side processing</vt:lpstr>
      <vt:lpstr>PowerPoint 演示文稿</vt:lpstr>
      <vt:lpstr>PowerPoint 演示文稿</vt:lpstr>
      <vt:lpstr>PowerPoint 演示文稿</vt:lpstr>
      <vt:lpstr>PowerPoint 演示文稿</vt:lpstr>
      <vt:lpstr>Server side processing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II</dc:title>
  <dc:creator>paul</dc:creator>
  <cp:lastModifiedBy>paul</cp:lastModifiedBy>
  <cp:revision>1</cp:revision>
  <dcterms:created xsi:type="dcterms:W3CDTF">2017-09-12T10:48:29Z</dcterms:created>
  <dcterms:modified xsi:type="dcterms:W3CDTF">2017-09-12T10:48:29Z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