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en.wikipedia.org/wiki/Database" TargetMode="External"/><Relationship Id="rId3" Type="http://schemas.openxmlformats.org/officeDocument/2006/relationships/hyperlink" Target="http://en.wikipedia.org/wiki/Middleware_(distributed_applications)" TargetMode="External"/><Relationship Id="rId2" Type="http://schemas.openxmlformats.org/officeDocument/2006/relationships/hyperlink" Target="http://en.wikipedia.org/wiki/Client%E2%80%93server_architecture" TargetMode="External"/><Relationship Id="rId1" Type="http://schemas.openxmlformats.org/officeDocument/2006/relationships/hyperlink" Target="http://en.wikipedia.org/wiki/Software_engineer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Multitier Architecture, MySQL &amp; PHP</a:t>
            </a:r>
            <a:endParaRPr 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GB" dirty="0">
                <a:solidFill>
                  <a:srgbClr val="3366FF"/>
                </a:solidFill>
                <a:sym typeface="+mn-ea"/>
              </a:rPr>
              <a:t>PHP (main) API</a:t>
            </a:r>
            <a:r>
              <a:rPr lang="en-GB" altLang="en-US" dirty="0">
                <a:solidFill>
                  <a:srgbClr val="3366FF"/>
                </a:solidFill>
                <a:sym typeface="+mn-ea"/>
              </a:rPr>
              <a:t>’</a:t>
            </a:r>
            <a:r>
              <a:rPr lang="en-GB" dirty="0">
                <a:solidFill>
                  <a:srgbClr val="3366FF"/>
                </a:solidFill>
                <a:sym typeface="+mn-ea"/>
              </a:rPr>
              <a:t>s for using MySQL</a:t>
            </a:r>
            <a:endParaRPr lang="en-GB" dirty="0">
              <a:solidFill>
                <a:srgbClr val="3366FF"/>
              </a:solidFill>
              <a:sym typeface="+mn-ea"/>
            </a:endParaRPr>
          </a:p>
          <a:p>
            <a:r>
              <a:rPr lang="en-GB" dirty="0">
                <a:solidFill>
                  <a:srgbClr val="3366FF"/>
                </a:solidFill>
              </a:rPr>
              <a:t>cont'd</a:t>
            </a:r>
            <a:endParaRPr lang="en-GB" dirty="0">
              <a:solidFill>
                <a:srgbClr val="3366FF"/>
              </a:solidFill>
            </a:endParaRPr>
          </a:p>
        </p:txBody>
      </p:sp>
      <p:sp>
        <p:nvSpPr>
          <p:cNvPr id="3" name="Content Placeholder 2"/>
          <p:cNvSpPr>
            <a:spLocks noGrp="1"/>
          </p:cNvSpPr>
          <p:nvPr>
            <p:ph idx="1"/>
          </p:nvPr>
        </p:nvSpPr>
        <p:spPr/>
        <p:txBody>
          <a:bodyPr/>
          <a:p>
            <a:r>
              <a:rPr lang="en-GB" dirty="0" smtClean="0">
                <a:sym typeface="+mn-ea"/>
              </a:rPr>
              <a:t>PHP </a:t>
            </a:r>
            <a:r>
              <a:rPr lang="en-GB" dirty="0">
                <a:sym typeface="+mn-ea"/>
              </a:rPr>
              <a:t>Data Objects (</a:t>
            </a:r>
            <a:r>
              <a:rPr lang="en-GB" b="1" dirty="0">
                <a:solidFill>
                  <a:srgbClr val="FF0000"/>
                </a:solidFill>
                <a:latin typeface="Courier New" pitchFamily="49" charset="0"/>
                <a:cs typeface="Courier New" pitchFamily="49" charset="0"/>
                <a:sym typeface="+mn-ea"/>
              </a:rPr>
              <a:t>PDO</a:t>
            </a:r>
            <a:r>
              <a:rPr lang="en-GB" dirty="0">
                <a:sym typeface="+mn-ea"/>
              </a:rPr>
              <a:t>) - PHP Data Objects, or PDO, is a database abstraction layer that provides a consistent API regardless of the type of database server. In theory, it allows for the switch of the database server, from say Firebird to MySQL, with only minor changes </a:t>
            </a:r>
            <a:r>
              <a:rPr lang="en-GB" dirty="0" smtClean="0">
                <a:sym typeface="+mn-ea"/>
              </a:rPr>
              <a:t>to the </a:t>
            </a:r>
            <a:r>
              <a:rPr lang="en-GB" dirty="0">
                <a:sym typeface="+mn-ea"/>
              </a:rPr>
              <a:t>PHP code. </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txBox="1">
            <a:spLocks noChangeArrowheads="1"/>
          </p:cNvSpPr>
          <p:nvPr/>
        </p:nvSpPr>
        <p:spPr bwMode="auto">
          <a:xfrm>
            <a:off x="1792288" y="476250"/>
            <a:ext cx="856932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charset="0"/>
                <a:ea typeface="MS PGothic" pitchFamily="34" charset="-128"/>
              </a:defRPr>
            </a:lvl1pPr>
            <a:lvl2pPr marL="742950" indent="-285750" eaLnBrk="0" hangingPunct="0">
              <a:defRPr sz="2400">
                <a:solidFill>
                  <a:schemeClr val="tx1"/>
                </a:solidFill>
                <a:latin typeface="Calibri" charset="0"/>
                <a:ea typeface="MS PGothic" pitchFamily="34" charset="-128"/>
              </a:defRPr>
            </a:lvl2pPr>
            <a:lvl3pPr marL="1143000" indent="-228600" eaLnBrk="0" hangingPunct="0">
              <a:defRPr sz="2400">
                <a:solidFill>
                  <a:schemeClr val="tx1"/>
                </a:solidFill>
                <a:latin typeface="Calibri" charset="0"/>
                <a:ea typeface="MS PGothic" pitchFamily="34" charset="-128"/>
              </a:defRPr>
            </a:lvl3pPr>
            <a:lvl4pPr marL="1600200" indent="-228600" eaLnBrk="0" hangingPunct="0">
              <a:defRPr sz="2400">
                <a:solidFill>
                  <a:schemeClr val="tx1"/>
                </a:solidFill>
                <a:latin typeface="Calibri" charset="0"/>
                <a:ea typeface="MS PGothic" pitchFamily="34" charset="-128"/>
              </a:defRPr>
            </a:lvl4pPr>
            <a:lvl5pPr marL="2057400" indent="-228600" eaLnBrk="0" hangingPunct="0">
              <a:defRPr sz="2400">
                <a:solidFill>
                  <a:schemeClr val="tx1"/>
                </a:solidFill>
                <a:latin typeface="Calibri" charset="0"/>
                <a:ea typeface="MS PGothic" pitchFamily="34" charset="-128"/>
              </a:defRPr>
            </a:lvl5pPr>
            <a:lvl6pPr marL="2514600" indent="-228600" eaLnBrk="0" fontAlgn="base" hangingPunct="0">
              <a:spcBef>
                <a:spcPct val="0"/>
              </a:spcBef>
              <a:spcAft>
                <a:spcPct val="0"/>
              </a:spcAft>
              <a:defRPr sz="2400">
                <a:solidFill>
                  <a:schemeClr val="tx1"/>
                </a:solidFill>
                <a:latin typeface="Calibri" charset="0"/>
                <a:ea typeface="MS PGothic" pitchFamily="34" charset="-128"/>
              </a:defRPr>
            </a:lvl6pPr>
            <a:lvl7pPr marL="2971800" indent="-228600" eaLnBrk="0" fontAlgn="base" hangingPunct="0">
              <a:spcBef>
                <a:spcPct val="0"/>
              </a:spcBef>
              <a:spcAft>
                <a:spcPct val="0"/>
              </a:spcAft>
              <a:defRPr sz="2400">
                <a:solidFill>
                  <a:schemeClr val="tx1"/>
                </a:solidFill>
                <a:latin typeface="Calibri" charset="0"/>
                <a:ea typeface="MS PGothic" pitchFamily="34" charset="-128"/>
              </a:defRPr>
            </a:lvl7pPr>
            <a:lvl8pPr marL="3429000" indent="-228600" eaLnBrk="0" fontAlgn="base" hangingPunct="0">
              <a:spcBef>
                <a:spcPct val="0"/>
              </a:spcBef>
              <a:spcAft>
                <a:spcPct val="0"/>
              </a:spcAft>
              <a:defRPr sz="2400">
                <a:solidFill>
                  <a:schemeClr val="tx1"/>
                </a:solidFill>
                <a:latin typeface="Calibri" charset="0"/>
                <a:ea typeface="MS PGothic" pitchFamily="34" charset="-128"/>
              </a:defRPr>
            </a:lvl8pPr>
            <a:lvl9pPr marL="3886200" indent="-228600" eaLnBrk="0" fontAlgn="base" hangingPunct="0">
              <a:spcBef>
                <a:spcPct val="0"/>
              </a:spcBef>
              <a:spcAft>
                <a:spcPct val="0"/>
              </a:spcAft>
              <a:defRPr sz="2400">
                <a:solidFill>
                  <a:schemeClr val="tx1"/>
                </a:solidFill>
                <a:latin typeface="Calibri" charset="0"/>
                <a:ea typeface="MS PGothic" pitchFamily="34" charset="-128"/>
              </a:defRPr>
            </a:lvl9pPr>
          </a:lstStyle>
          <a:p>
            <a:pPr algn="ctr" eaLnBrk="1" hangingPunct="1"/>
            <a:r>
              <a:rPr lang="en-GB" sz="3200" dirty="0">
                <a:solidFill>
                  <a:srgbClr val="3366FF"/>
                </a:solidFill>
                <a:latin typeface="+mn-lt"/>
              </a:rPr>
              <a:t>Advantages of the </a:t>
            </a:r>
            <a:r>
              <a:rPr lang="en-GB" sz="3200" dirty="0" err="1">
                <a:solidFill>
                  <a:srgbClr val="3366FF"/>
                </a:solidFill>
                <a:latin typeface="+mn-lt"/>
                <a:cs typeface="Courier New" pitchFamily="49" charset="0"/>
              </a:rPr>
              <a:t>mysqli</a:t>
            </a:r>
            <a:r>
              <a:rPr lang="en-GB" sz="3200" dirty="0">
                <a:solidFill>
                  <a:srgbClr val="3366FF"/>
                </a:solidFill>
                <a:latin typeface="+mn-lt"/>
              </a:rPr>
              <a:t> API</a:t>
            </a:r>
          </a:p>
        </p:txBody>
      </p:sp>
      <p:sp>
        <p:nvSpPr>
          <p:cNvPr id="3" name="Rectangle 2"/>
          <p:cNvSpPr/>
          <p:nvPr/>
        </p:nvSpPr>
        <p:spPr>
          <a:xfrm>
            <a:off x="3359150" y="1341438"/>
            <a:ext cx="5599113" cy="3505200"/>
          </a:xfrm>
          <a:prstGeom prst="rect">
            <a:avLst/>
          </a:prstGeom>
        </p:spPr>
        <p:txBody>
          <a:bodyPr>
            <a:spAutoFit/>
          </a:bodyPr>
          <a:lstStyle/>
          <a:p>
            <a:pPr marL="342900" indent="-342900">
              <a:buFont typeface="Courier New" pitchFamily="49" charset="0"/>
              <a:buChar char="o"/>
              <a:defRPr/>
            </a:pPr>
            <a:r>
              <a:rPr lang="en-GB" sz="2400" dirty="0"/>
              <a:t>Object-oriented interface</a:t>
            </a:r>
            <a:endParaRPr lang="en-GB" sz="2400" dirty="0"/>
          </a:p>
          <a:p>
            <a:pPr marL="285750" indent="-285750">
              <a:buFont typeface="Courier New" pitchFamily="49" charset="0"/>
              <a:buChar char="o"/>
              <a:defRPr/>
            </a:pPr>
            <a:endParaRPr lang="en-GB" sz="1600" dirty="0"/>
          </a:p>
          <a:p>
            <a:pPr marL="342900" indent="-342900">
              <a:buFont typeface="Courier New" pitchFamily="49" charset="0"/>
              <a:buChar char="o"/>
              <a:defRPr/>
            </a:pPr>
            <a:r>
              <a:rPr lang="en-GB" sz="2400" dirty="0"/>
              <a:t>Support for Prepared Statements </a:t>
            </a:r>
            <a:endParaRPr lang="en-GB" sz="2400" dirty="0"/>
          </a:p>
          <a:p>
            <a:pPr marL="285750" indent="-285750">
              <a:buFont typeface="Courier New" pitchFamily="49" charset="0"/>
              <a:buChar char="o"/>
              <a:defRPr/>
            </a:pPr>
            <a:endParaRPr lang="en-GB" sz="1600" dirty="0"/>
          </a:p>
          <a:p>
            <a:pPr marL="342900" indent="-342900">
              <a:buFont typeface="Courier New" pitchFamily="49" charset="0"/>
              <a:buChar char="o"/>
              <a:defRPr/>
            </a:pPr>
            <a:r>
              <a:rPr lang="en-GB" sz="2400" dirty="0"/>
              <a:t>Support for Multiple Statements </a:t>
            </a:r>
            <a:endParaRPr lang="en-GB" sz="2400" dirty="0"/>
          </a:p>
          <a:p>
            <a:pPr marL="285750" indent="-285750">
              <a:buFont typeface="Courier New" pitchFamily="49" charset="0"/>
              <a:buChar char="o"/>
              <a:defRPr/>
            </a:pPr>
            <a:endParaRPr lang="en-GB" sz="1600" dirty="0"/>
          </a:p>
          <a:p>
            <a:pPr marL="342900" indent="-342900">
              <a:buFont typeface="Courier New" pitchFamily="49" charset="0"/>
              <a:buChar char="o"/>
              <a:defRPr/>
            </a:pPr>
            <a:r>
              <a:rPr lang="en-GB" sz="2400" dirty="0"/>
              <a:t>Support for Transactions</a:t>
            </a:r>
            <a:endParaRPr lang="en-GB" sz="2400" dirty="0"/>
          </a:p>
          <a:p>
            <a:pPr indent="0">
              <a:buFont typeface="Courier New" pitchFamily="49" charset="0"/>
              <a:buNone/>
              <a:defRPr/>
            </a:pPr>
            <a:endParaRPr lang="en-GB" sz="1600" dirty="0"/>
          </a:p>
          <a:p>
            <a:pPr marL="342900" indent="-342900">
              <a:buFont typeface="Courier New" pitchFamily="49" charset="0"/>
              <a:buChar char="o"/>
              <a:defRPr/>
            </a:pPr>
            <a:r>
              <a:rPr lang="en-GB" sz="2400" dirty="0"/>
              <a:t>Enhanced debugging capabilities</a:t>
            </a:r>
            <a:endParaRPr lang="en-GB" sz="2400" dirty="0"/>
          </a:p>
          <a:p>
            <a:pPr indent="0">
              <a:buFont typeface="Courier New" pitchFamily="49" charset="0"/>
              <a:buNone/>
              <a:defRPr/>
            </a:pPr>
            <a:endParaRPr lang="en-GB" sz="1600" dirty="0"/>
          </a:p>
          <a:p>
            <a:pPr marL="342900" indent="-342900">
              <a:buFont typeface="Courier New" pitchFamily="49" charset="0"/>
              <a:buChar char="o"/>
              <a:defRPr/>
            </a:pPr>
            <a:r>
              <a:rPr lang="en-GB" sz="2400" dirty="0"/>
              <a:t>Embedded server support </a:t>
            </a:r>
          </a:p>
        </p:txBody>
      </p:sp>
      <p:sp>
        <p:nvSpPr>
          <p:cNvPr id="49155" name="Rectangle 3"/>
          <p:cNvSpPr>
            <a:spLocks noChangeArrowheads="1"/>
          </p:cNvSpPr>
          <p:nvPr/>
        </p:nvSpPr>
        <p:spPr bwMode="auto">
          <a:xfrm>
            <a:off x="2009775" y="4995228"/>
            <a:ext cx="8351838"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GB" sz="2400" b="1" dirty="0"/>
              <a:t>Note</a:t>
            </a:r>
            <a:r>
              <a:rPr lang="en-GB" sz="2400" dirty="0"/>
              <a:t>: </a:t>
            </a:r>
            <a:endParaRPr lang="en-GB" sz="2400" dirty="0"/>
          </a:p>
          <a:p>
            <a:r>
              <a:rPr lang="en-GB" sz="2400" dirty="0"/>
              <a:t>If using MySQL versions 4.1.3 or later it is </a:t>
            </a:r>
            <a:r>
              <a:rPr lang="en-GB" sz="2400" b="1" i="1" dirty="0">
                <a:solidFill>
                  <a:srgbClr val="C00000"/>
                </a:solidFill>
              </a:rPr>
              <a:t>strongly</a:t>
            </a:r>
            <a:r>
              <a:rPr lang="en-GB" sz="2400" dirty="0"/>
              <a:t> recommended that the </a:t>
            </a:r>
            <a:r>
              <a:rPr lang="en-GB" sz="2400" b="1" dirty="0" err="1">
                <a:solidFill>
                  <a:srgbClr val="FF0000"/>
                </a:solidFill>
                <a:latin typeface="Courier New" pitchFamily="49" charset="0"/>
                <a:cs typeface="Courier New" pitchFamily="49" charset="0"/>
              </a:rPr>
              <a:t>mysqli</a:t>
            </a:r>
            <a:r>
              <a:rPr lang="en-GB" sz="2400" dirty="0"/>
              <a:t> extension is used.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1981200" y="274680"/>
            <a:ext cx="8229240" cy="1142640"/>
          </a:xfrm>
          <a:prstGeom prst="rect">
            <a:avLst/>
          </a:prstGeom>
          <a:noFill/>
          <a:ln>
            <a:noFill/>
          </a:ln>
        </p:spPr>
        <p:txBody>
          <a:bodyPr anchor="ctr"/>
          <a:p>
            <a:pPr algn="ctr">
              <a:lnSpc>
                <a:spcPct val="100000"/>
              </a:lnSpc>
            </a:pPr>
            <a:r>
              <a:rPr lang="en-US" sz="4400" b="0" strike="noStrike" spc="-1">
                <a:solidFill>
                  <a:srgbClr val="000000"/>
                </a:solidFill>
                <a:uFill>
                  <a:solidFill>
                    <a:srgbClr val="FFFFFF"/>
                  </a:solidFill>
                </a:uFill>
                <a:latin typeface="Calibri" charset="0"/>
              </a:rPr>
              <a:t>Classes and OOP</a:t>
            </a:r>
            <a:r>
              <a:rPr lang="en-US" sz="2000" b="0" strike="noStrike" spc="-1">
                <a:solidFill>
                  <a:srgbClr val="000000"/>
                </a:solidFill>
                <a:uFill>
                  <a:solidFill>
                    <a:srgbClr val="FFFFFF"/>
                  </a:solidFill>
                </a:uFill>
                <a:latin typeface="Calibri" charset="0"/>
              </a:rPr>
              <a:t>
(Basic Conceptual Overview)</a:t>
            </a:r>
            <a:endParaRPr lang="en-US" sz="1800" b="0" strike="noStrike" spc="-1">
              <a:solidFill>
                <a:srgbClr val="000000"/>
              </a:solidFill>
              <a:uFill>
                <a:solidFill>
                  <a:srgbClr val="FFFFFF"/>
                </a:solidFill>
              </a:uFill>
              <a:latin typeface="Calibri" charset="0"/>
            </a:endParaRPr>
          </a:p>
        </p:txBody>
      </p:sp>
      <p:sp>
        <p:nvSpPr>
          <p:cNvPr id="83" name="CustomShape 2"/>
          <p:cNvSpPr/>
          <p:nvPr/>
        </p:nvSpPr>
        <p:spPr>
          <a:xfrm>
            <a:off x="2514720" y="3124080"/>
            <a:ext cx="2285640" cy="18284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800" b="0" strike="noStrike" spc="-1">
                <a:solidFill>
                  <a:srgbClr val="FFFFFF"/>
                </a:solidFill>
                <a:uFill>
                  <a:solidFill>
                    <a:srgbClr val="FFFFFF"/>
                  </a:solidFill>
                </a:uFill>
                <a:latin typeface="Calibri" charset="0"/>
              </a:rPr>
              <a:t>Class Definition</a:t>
            </a:r>
            <a:endParaRPr lang="en-US" sz="1800" b="0" strike="noStrike" spc="-1">
              <a:solidFill>
                <a:srgbClr val="000000"/>
              </a:solidFill>
              <a:uFill>
                <a:solidFill>
                  <a:srgbClr val="FFFFFF"/>
                </a:solidFill>
              </a:uFill>
              <a:latin typeface="Arial" panose="02080604020202020204" charset="0"/>
            </a:endParaRPr>
          </a:p>
          <a:p>
            <a:pPr algn="ctr">
              <a:lnSpc>
                <a:spcPct val="100000"/>
              </a:lnSpc>
            </a:pPr>
            <a:r>
              <a:rPr lang="en-US" sz="2800" b="0" strike="noStrike" spc="-1">
                <a:solidFill>
                  <a:srgbClr val="FFFFFF"/>
                </a:solidFill>
                <a:uFill>
                  <a:solidFill>
                    <a:srgbClr val="FFFFFF"/>
                  </a:solidFill>
                </a:uFill>
                <a:latin typeface="Calibri" charset="0"/>
              </a:rPr>
              <a:t>(Blueprint)</a:t>
            </a:r>
            <a:endParaRPr lang="en-US" sz="1800" b="0" strike="noStrike" spc="-1">
              <a:solidFill>
                <a:srgbClr val="000000"/>
              </a:solidFill>
              <a:uFill>
                <a:solidFill>
                  <a:srgbClr val="FFFFFF"/>
                </a:solidFill>
              </a:uFill>
              <a:latin typeface="Arial" panose="02080604020202020204" charset="0"/>
            </a:endParaRPr>
          </a:p>
        </p:txBody>
      </p:sp>
      <p:sp>
        <p:nvSpPr>
          <p:cNvPr id="84" name="CustomShape 3"/>
          <p:cNvSpPr/>
          <p:nvPr/>
        </p:nvSpPr>
        <p:spPr>
          <a:xfrm>
            <a:off x="2743320" y="5257800"/>
            <a:ext cx="1828440" cy="14612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0" strike="noStrike" spc="-1">
                <a:solidFill>
                  <a:srgbClr val="000000"/>
                </a:solidFill>
                <a:uFill>
                  <a:solidFill>
                    <a:srgbClr val="FFFFFF"/>
                  </a:solidFill>
                </a:uFill>
                <a:latin typeface="Calibri" charset="0"/>
              </a:rPr>
              <a:t>class dog{</a:t>
            </a:r>
            <a:endParaRPr lang="en-US" sz="1800" b="0" strike="noStrike" spc="-1">
              <a:solidFill>
                <a:srgbClr val="000000"/>
              </a:solidFill>
              <a:uFill>
                <a:solidFill>
                  <a:srgbClr val="FFFFFF"/>
                </a:solidFill>
              </a:uFill>
              <a:latin typeface="Arial" panose="02080604020202020204" charset="0"/>
            </a:endParaRPr>
          </a:p>
          <a:p>
            <a:pPr>
              <a:lnSpc>
                <a:spcPct val="100000"/>
              </a:lnSpc>
            </a:pPr>
            <a:r>
              <a:rPr lang="en-US" sz="1800" b="0" strike="noStrike" spc="-1">
                <a:solidFill>
                  <a:srgbClr val="000000"/>
                </a:solidFill>
                <a:uFill>
                  <a:solidFill>
                    <a:srgbClr val="FFFFFF"/>
                  </a:solidFill>
                </a:uFill>
                <a:latin typeface="Calibri" charset="0"/>
              </a:rPr>
              <a:t>     //properties</a:t>
            </a:r>
            <a:endParaRPr lang="en-US" sz="1800" b="0" strike="noStrike" spc="-1">
              <a:solidFill>
                <a:srgbClr val="000000"/>
              </a:solidFill>
              <a:uFill>
                <a:solidFill>
                  <a:srgbClr val="FFFFFF"/>
                </a:solidFill>
              </a:uFill>
              <a:latin typeface="Arial" panose="02080604020202020204" charset="0"/>
            </a:endParaRPr>
          </a:p>
          <a:p>
            <a:pPr>
              <a:lnSpc>
                <a:spcPct val="100000"/>
              </a:lnSpc>
            </a:pPr>
            <a:r>
              <a:rPr lang="en-US" sz="1800" b="0" strike="noStrike" spc="-1">
                <a:solidFill>
                  <a:srgbClr val="000000"/>
                </a:solidFill>
                <a:uFill>
                  <a:solidFill>
                    <a:srgbClr val="FFFFFF"/>
                  </a:solidFill>
                </a:uFill>
                <a:latin typeface="Calibri" charset="0"/>
              </a:rPr>
              <a:t>     //methods</a:t>
            </a:r>
            <a:endParaRPr lang="en-US" sz="1800" b="0" strike="noStrike" spc="-1">
              <a:solidFill>
                <a:srgbClr val="000000"/>
              </a:solidFill>
              <a:uFill>
                <a:solidFill>
                  <a:srgbClr val="FFFFFF"/>
                </a:solidFill>
              </a:uFill>
              <a:latin typeface="Arial" panose="02080604020202020204" charset="0"/>
            </a:endParaRPr>
          </a:p>
          <a:p>
            <a:pPr>
              <a:lnSpc>
                <a:spcPct val="100000"/>
              </a:lnSpc>
            </a:pPr>
            <a:r>
              <a:rPr lang="en-US" sz="1800" b="0" strike="noStrike" spc="-1">
                <a:solidFill>
                  <a:srgbClr val="000000"/>
                </a:solidFill>
                <a:uFill>
                  <a:solidFill>
                    <a:srgbClr val="FFFFFF"/>
                  </a:solidFill>
                </a:uFill>
                <a:latin typeface="Calibri" charset="0"/>
              </a:rPr>
              <a:t>}</a:t>
            </a:r>
            <a:endParaRPr lang="en-US" sz="1800" b="0" strike="noStrike" spc="-1">
              <a:solidFill>
                <a:srgbClr val="000000"/>
              </a:solidFill>
              <a:uFill>
                <a:solidFill>
                  <a:srgbClr val="FFFFFF"/>
                </a:solidFill>
              </a:uFill>
              <a:latin typeface="Arial" panose="02080604020202020204" charset="0"/>
            </a:endParaRPr>
          </a:p>
        </p:txBody>
      </p:sp>
      <p:sp>
        <p:nvSpPr>
          <p:cNvPr id="85" name="CustomShape 4"/>
          <p:cNvSpPr/>
          <p:nvPr/>
        </p:nvSpPr>
        <p:spPr>
          <a:xfrm>
            <a:off x="2362080" y="1905120"/>
            <a:ext cx="2742840" cy="912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0" strike="noStrike" spc="-1">
                <a:solidFill>
                  <a:srgbClr val="000000"/>
                </a:solidFill>
                <a:uFill>
                  <a:solidFill>
                    <a:srgbClr val="FFFFFF"/>
                  </a:solidFill>
                </a:uFill>
                <a:latin typeface="Calibri" charset="0"/>
              </a:rPr>
              <a:t>Define the </a:t>
            </a:r>
            <a:r>
              <a:rPr lang="en-US" sz="1800" b="0" u="sng" strike="noStrike" spc="-1">
                <a:solidFill>
                  <a:srgbClr val="000000"/>
                </a:solidFill>
                <a:uFill>
                  <a:solidFill>
                    <a:srgbClr val="FFFFFF"/>
                  </a:solidFill>
                </a:uFill>
                <a:latin typeface="Calibri" charset="0"/>
              </a:rPr>
              <a:t>blueprint</a:t>
            </a:r>
            <a:r>
              <a:rPr lang="en-US" sz="1800" b="0" strike="noStrike" spc="-1">
                <a:solidFill>
                  <a:srgbClr val="000000"/>
                </a:solidFill>
                <a:uFill>
                  <a:solidFill>
                    <a:srgbClr val="FFFFFF"/>
                  </a:solidFill>
                </a:uFill>
                <a:latin typeface="Calibri" charset="0"/>
              </a:rPr>
              <a:t> of your own class (object)</a:t>
            </a:r>
            <a:endParaRPr lang="en-US" sz="1800" b="0" strike="noStrike" spc="-1">
              <a:solidFill>
                <a:srgbClr val="000000"/>
              </a:solidFill>
              <a:uFill>
                <a:solidFill>
                  <a:srgbClr val="FFFFFF"/>
                </a:solidFill>
              </a:uFill>
              <a:latin typeface="Arial" panose="02080604020202020204" charset="0"/>
            </a:endParaRPr>
          </a:p>
        </p:txBody>
      </p:sp>
      <p:sp>
        <p:nvSpPr>
          <p:cNvPr id="86" name="CustomShape 5"/>
          <p:cNvSpPr/>
          <p:nvPr/>
        </p:nvSpPr>
        <p:spPr>
          <a:xfrm>
            <a:off x="6629520" y="1905120"/>
            <a:ext cx="3657240" cy="912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0" strike="noStrike" spc="-1">
                <a:solidFill>
                  <a:srgbClr val="000000"/>
                </a:solidFill>
                <a:uFill>
                  <a:solidFill>
                    <a:srgbClr val="FFFFFF"/>
                  </a:solidFill>
                </a:uFill>
                <a:latin typeface="Calibri" charset="0"/>
              </a:rPr>
              <a:t>Instantiate instances of your object and use them in your program</a:t>
            </a:r>
            <a:endParaRPr lang="en-US" sz="1800" b="0" strike="noStrike" spc="-1">
              <a:solidFill>
                <a:srgbClr val="000000"/>
              </a:solidFill>
              <a:uFill>
                <a:solidFill>
                  <a:srgbClr val="FFFFFF"/>
                </a:solidFill>
              </a:uFill>
              <a:latin typeface="Arial" panose="02080604020202020204" charset="0"/>
            </a:endParaRPr>
          </a:p>
        </p:txBody>
      </p:sp>
      <p:sp>
        <p:nvSpPr>
          <p:cNvPr id="87" name="CustomShape 6"/>
          <p:cNvSpPr/>
          <p:nvPr/>
        </p:nvSpPr>
        <p:spPr>
          <a:xfrm>
            <a:off x="6096000" y="3048120"/>
            <a:ext cx="1066320" cy="761760"/>
          </a:xfrm>
          <a:prstGeom prst="rect">
            <a:avLst/>
          </a:prstGeom>
          <a:ln>
            <a:solidFill>
              <a:srgbClr val="46AAC4"/>
            </a:solidFill>
            <a:round/>
          </a:ln>
          <a:effectLst>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p:style>
      </p:sp>
      <p:sp>
        <p:nvSpPr>
          <p:cNvPr id="88" name="CustomShape 7"/>
          <p:cNvSpPr/>
          <p:nvPr/>
        </p:nvSpPr>
        <p:spPr>
          <a:xfrm>
            <a:off x="6096000" y="4165560"/>
            <a:ext cx="1066320" cy="761760"/>
          </a:xfrm>
          <a:prstGeom prst="rect">
            <a:avLst/>
          </a:prstGeom>
          <a:ln>
            <a:solidFill>
              <a:srgbClr val="46AAC4"/>
            </a:solidFill>
            <a:round/>
          </a:ln>
          <a:effectLst>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p:style>
      </p:sp>
      <p:sp>
        <p:nvSpPr>
          <p:cNvPr id="89" name="CustomShape 8"/>
          <p:cNvSpPr/>
          <p:nvPr/>
        </p:nvSpPr>
        <p:spPr>
          <a:xfrm>
            <a:off x="6096000" y="5245200"/>
            <a:ext cx="1066320" cy="761760"/>
          </a:xfrm>
          <a:prstGeom prst="rect">
            <a:avLst/>
          </a:prstGeom>
          <a:ln>
            <a:solidFill>
              <a:srgbClr val="46AAC4"/>
            </a:solidFill>
            <a:round/>
          </a:ln>
          <a:effectLst>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p:style>
      </p:sp>
      <p:sp>
        <p:nvSpPr>
          <p:cNvPr id="90" name="CustomShape 9"/>
          <p:cNvSpPr/>
          <p:nvPr/>
        </p:nvSpPr>
        <p:spPr>
          <a:xfrm>
            <a:off x="7772520" y="3219840"/>
            <a:ext cx="2133360" cy="638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0" strike="noStrike" spc="-1">
                <a:solidFill>
                  <a:srgbClr val="000000"/>
                </a:solidFill>
                <a:uFill>
                  <a:solidFill>
                    <a:srgbClr val="FFFFFF"/>
                  </a:solidFill>
                </a:uFill>
                <a:latin typeface="Calibri" charset="0"/>
              </a:rPr>
              <a:t>$ben = new dog</a:t>
            </a:r>
            <a:r>
              <a:rPr lang="x-none" altLang="en-US" sz="1800" b="0" strike="noStrike" spc="-1">
                <a:solidFill>
                  <a:srgbClr val="000000"/>
                </a:solidFill>
                <a:uFill>
                  <a:solidFill>
                    <a:srgbClr val="FFFFFF"/>
                  </a:solidFill>
                </a:uFill>
                <a:latin typeface="Calibri" charset="0"/>
              </a:rPr>
              <a:t>()</a:t>
            </a:r>
            <a:r>
              <a:rPr lang="en-US" sz="1800" b="0" strike="noStrike" spc="-1">
                <a:solidFill>
                  <a:srgbClr val="000000"/>
                </a:solidFill>
                <a:uFill>
                  <a:solidFill>
                    <a:srgbClr val="FFFFFF"/>
                  </a:solidFill>
                </a:uFill>
                <a:latin typeface="Calibri" charset="0"/>
              </a:rPr>
              <a:t>;</a:t>
            </a:r>
            <a:endParaRPr lang="en-US" sz="1800" b="0" strike="noStrike" spc="-1">
              <a:solidFill>
                <a:srgbClr val="000000"/>
              </a:solidFill>
              <a:uFill>
                <a:solidFill>
                  <a:srgbClr val="FFFFFF"/>
                </a:solidFill>
              </a:uFill>
              <a:latin typeface="Arial" panose="02080604020202020204" charset="0"/>
            </a:endParaRPr>
          </a:p>
        </p:txBody>
      </p:sp>
      <p:sp>
        <p:nvSpPr>
          <p:cNvPr id="91" name="CustomShape 10"/>
          <p:cNvSpPr/>
          <p:nvPr/>
        </p:nvSpPr>
        <p:spPr>
          <a:xfrm>
            <a:off x="7772520" y="4325040"/>
            <a:ext cx="2514240" cy="36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0" strike="noStrike" spc="-1">
                <a:solidFill>
                  <a:srgbClr val="000000"/>
                </a:solidFill>
                <a:uFill>
                  <a:solidFill>
                    <a:srgbClr val="FFFFFF"/>
                  </a:solidFill>
                </a:uFill>
                <a:latin typeface="Calibri" charset="0"/>
              </a:rPr>
              <a:t>$sunny = new dog</a:t>
            </a:r>
            <a:r>
              <a:rPr lang="x-none" altLang="en-US" sz="1800" b="0" strike="noStrike" spc="-1">
                <a:solidFill>
                  <a:srgbClr val="000000"/>
                </a:solidFill>
                <a:uFill>
                  <a:solidFill>
                    <a:srgbClr val="FFFFFF"/>
                  </a:solidFill>
                </a:uFill>
                <a:latin typeface="Calibri" charset="0"/>
              </a:rPr>
              <a:t>()</a:t>
            </a:r>
            <a:r>
              <a:rPr lang="en-US" sz="1800" b="0" strike="noStrike" spc="-1">
                <a:solidFill>
                  <a:srgbClr val="000000"/>
                </a:solidFill>
                <a:uFill>
                  <a:solidFill>
                    <a:srgbClr val="FFFFFF"/>
                  </a:solidFill>
                </a:uFill>
                <a:latin typeface="Calibri" charset="0"/>
              </a:rPr>
              <a:t>;</a:t>
            </a:r>
            <a:endParaRPr lang="en-US" sz="1800" b="0" strike="noStrike" spc="-1">
              <a:solidFill>
                <a:srgbClr val="000000"/>
              </a:solidFill>
              <a:uFill>
                <a:solidFill>
                  <a:srgbClr val="FFFFFF"/>
                </a:solidFill>
              </a:uFill>
              <a:latin typeface="Arial" panose="02080604020202020204" charset="0"/>
            </a:endParaRPr>
          </a:p>
        </p:txBody>
      </p:sp>
      <p:sp>
        <p:nvSpPr>
          <p:cNvPr id="92" name="CustomShape 11"/>
          <p:cNvSpPr/>
          <p:nvPr/>
        </p:nvSpPr>
        <p:spPr>
          <a:xfrm>
            <a:off x="7772520" y="5366160"/>
            <a:ext cx="2514240" cy="36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0" strike="noStrike" spc="-1">
                <a:solidFill>
                  <a:srgbClr val="000000"/>
                </a:solidFill>
                <a:uFill>
                  <a:solidFill>
                    <a:srgbClr val="FFFFFF"/>
                  </a:solidFill>
                </a:uFill>
                <a:latin typeface="Calibri" charset="0"/>
              </a:rPr>
              <a:t>$sugar = new dog</a:t>
            </a:r>
            <a:r>
              <a:rPr lang="x-none" altLang="en-US" sz="1800" b="0" strike="noStrike" spc="-1">
                <a:solidFill>
                  <a:srgbClr val="000000"/>
                </a:solidFill>
                <a:uFill>
                  <a:solidFill>
                    <a:srgbClr val="FFFFFF"/>
                  </a:solidFill>
                </a:uFill>
                <a:latin typeface="Calibri" charset="0"/>
              </a:rPr>
              <a:t>()</a:t>
            </a:r>
            <a:r>
              <a:rPr lang="en-US" sz="1800" b="0" strike="noStrike" spc="-1">
                <a:solidFill>
                  <a:srgbClr val="000000"/>
                </a:solidFill>
                <a:uFill>
                  <a:solidFill>
                    <a:srgbClr val="FFFFFF"/>
                  </a:solidFill>
                </a:uFill>
                <a:latin typeface="Calibri" charset="0"/>
              </a:rPr>
              <a:t>;</a:t>
            </a:r>
            <a:endParaRPr lang="en-US" sz="1800" b="0" strike="noStrike" spc="-1">
              <a:solidFill>
                <a:srgbClr val="000000"/>
              </a:solidFill>
              <a:uFill>
                <a:solidFill>
                  <a:srgbClr val="FFFFFF"/>
                </a:solidFill>
              </a:uFill>
              <a:latin typeface="Arial" panose="02080604020202020204" charset="0"/>
            </a:endParaRPr>
          </a:p>
        </p:txBody>
      </p:sp>
      <p:sp>
        <p:nvSpPr>
          <p:cNvPr id="93" name="CustomShape 12"/>
          <p:cNvSpPr/>
          <p:nvPr/>
        </p:nvSpPr>
        <p:spPr>
          <a:xfrm flipV="1">
            <a:off x="5105280" y="3428280"/>
            <a:ext cx="685440" cy="2412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94" name="CustomShape 13"/>
          <p:cNvSpPr/>
          <p:nvPr/>
        </p:nvSpPr>
        <p:spPr>
          <a:xfrm>
            <a:off x="5105280" y="4262400"/>
            <a:ext cx="685440" cy="28368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95" name="CustomShape 14"/>
          <p:cNvSpPr/>
          <p:nvPr/>
        </p:nvSpPr>
        <p:spPr>
          <a:xfrm>
            <a:off x="5105280" y="4889520"/>
            <a:ext cx="685440" cy="66096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Tree>
  </p:cSld>
  <p:clrMapOvr>
    <a:masterClrMapping/>
  </p:clrMapOvr>
  <p:transition>
    <p:push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1981200" y="274680"/>
            <a:ext cx="8229240" cy="1142640"/>
          </a:xfrm>
          <a:prstGeom prst="rect">
            <a:avLst/>
          </a:prstGeom>
          <a:noFill/>
          <a:ln>
            <a:noFill/>
          </a:ln>
        </p:spPr>
        <p:txBody>
          <a:bodyPr anchor="ctr"/>
          <a:p>
            <a:pPr algn="ctr">
              <a:lnSpc>
                <a:spcPct val="100000"/>
              </a:lnSpc>
            </a:pPr>
            <a:r>
              <a:rPr lang="en-US" sz="4400" b="0" strike="noStrike" spc="-1">
                <a:solidFill>
                  <a:srgbClr val="000000"/>
                </a:solidFill>
                <a:uFill>
                  <a:solidFill>
                    <a:srgbClr val="FFFFFF"/>
                  </a:solidFill>
                </a:uFill>
                <a:latin typeface="Calibri" charset="0"/>
              </a:rPr>
              <a:t>Defining Classes</a:t>
            </a:r>
            <a:endParaRPr lang="en-US" sz="1800" b="0" strike="noStrike" spc="-1">
              <a:solidFill>
                <a:srgbClr val="000000"/>
              </a:solidFill>
              <a:uFill>
                <a:solidFill>
                  <a:srgbClr val="FFFFFF"/>
                </a:solidFill>
              </a:uFill>
              <a:latin typeface="Calibri" charset="0"/>
            </a:endParaRPr>
          </a:p>
        </p:txBody>
      </p:sp>
      <p:sp>
        <p:nvSpPr>
          <p:cNvPr id="97" name="TextShape 2"/>
          <p:cNvSpPr txBox="1"/>
          <p:nvPr/>
        </p:nvSpPr>
        <p:spPr>
          <a:xfrm>
            <a:off x="1981835" y="1190625"/>
            <a:ext cx="8228965" cy="5438775"/>
          </a:xfrm>
          <a:prstGeom prst="rect">
            <a:avLst/>
          </a:prstGeom>
          <a:noFill/>
          <a:ln>
            <a:noFill/>
          </a:ln>
        </p:spPr>
        <p:txBody>
          <a:bodyPr/>
          <a:p>
            <a:pPr>
              <a:lnSpc>
                <a:spcPct val="100000"/>
              </a:lnSpc>
            </a:pPr>
            <a:r>
              <a:rPr lang="en-US" sz="2400" b="0" strike="noStrike" spc="-1">
                <a:solidFill>
                  <a:srgbClr val="000000"/>
                </a:solidFill>
                <a:uFill>
                  <a:solidFill>
                    <a:srgbClr val="FFFFFF"/>
                  </a:solidFill>
                </a:uFill>
                <a:latin typeface="Calibri" charset="0"/>
              </a:rPr>
              <a:t>class dog {</a:t>
            </a:r>
            <a:endParaRPr lang="en-US" sz="2400" b="0" strike="noStrike" spc="-1">
              <a:solidFill>
                <a:srgbClr val="000000"/>
              </a:solidFill>
              <a:uFill>
                <a:solidFill>
                  <a:srgbClr val="FFFFFF"/>
                </a:solidFill>
              </a:uFill>
              <a:latin typeface="Calibri" charset="0"/>
            </a:endParaRPr>
          </a:p>
          <a:p>
            <a:pPr>
              <a:lnSpc>
                <a:spcPct val="100000"/>
              </a:lnSpc>
            </a:pPr>
            <a:r>
              <a:rPr lang="en-US" sz="2400" b="0" strike="noStrike" spc="-1">
                <a:solidFill>
                  <a:srgbClr val="000000"/>
                </a:solidFill>
                <a:uFill>
                  <a:solidFill>
                    <a:srgbClr val="FFFFFF"/>
                  </a:solidFill>
                </a:uFill>
                <a:latin typeface="Calibri" charset="0"/>
              </a:rPr>
              <a:t>	</a:t>
            </a:r>
            <a:r>
              <a:rPr lang="en-US" sz="2400" b="0" strike="noStrike" spc="-1">
                <a:solidFill>
                  <a:srgbClr val="9BBB59"/>
                </a:solidFill>
                <a:uFill>
                  <a:solidFill>
                    <a:srgbClr val="FFFFFF"/>
                  </a:solidFill>
                </a:uFill>
                <a:latin typeface="Calibri" charset="0"/>
              </a:rPr>
              <a:t>//Properties</a:t>
            </a:r>
            <a:endParaRPr lang="en-US" sz="2400" b="0" strike="noStrike" spc="-1">
              <a:solidFill>
                <a:srgbClr val="000000"/>
              </a:solidFill>
              <a:uFill>
                <a:solidFill>
                  <a:srgbClr val="FFFFFF"/>
                </a:solidFill>
              </a:uFill>
              <a:latin typeface="Calibri" charset="0"/>
            </a:endParaRPr>
          </a:p>
          <a:p>
            <a:pPr>
              <a:lnSpc>
                <a:spcPct val="100000"/>
              </a:lnSpc>
            </a:pPr>
            <a:r>
              <a:rPr lang="en-US" sz="2400" b="0" strike="noStrike" spc="-1">
                <a:solidFill>
                  <a:srgbClr val="000000"/>
                </a:solidFill>
                <a:uFill>
                  <a:solidFill>
                    <a:srgbClr val="FFFFFF"/>
                  </a:solidFill>
                </a:uFill>
                <a:latin typeface="Calibri" charset="0"/>
              </a:rPr>
              <a:t>	public $name;</a:t>
            </a:r>
            <a:endParaRPr lang="en-US" sz="2400" b="0" strike="noStrike" spc="-1">
              <a:solidFill>
                <a:srgbClr val="000000"/>
              </a:solidFill>
              <a:uFill>
                <a:solidFill>
                  <a:srgbClr val="FFFFFF"/>
                </a:solidFill>
              </a:uFill>
              <a:latin typeface="Calibri" charset="0"/>
            </a:endParaRPr>
          </a:p>
          <a:p>
            <a:pPr>
              <a:lnSpc>
                <a:spcPct val="100000"/>
              </a:lnSpc>
            </a:pPr>
            <a:r>
              <a:rPr lang="en-US" sz="2400" b="0" strike="noStrike" spc="-1">
                <a:solidFill>
                  <a:srgbClr val="000000"/>
                </a:solidFill>
                <a:uFill>
                  <a:solidFill>
                    <a:srgbClr val="FFFFFF"/>
                  </a:solidFill>
                </a:uFill>
                <a:latin typeface="Calibri" charset="0"/>
              </a:rPr>
              <a:t>	public $breed;</a:t>
            </a:r>
            <a:endParaRPr lang="en-US" sz="2400" b="0" strike="noStrike" spc="-1">
              <a:solidFill>
                <a:srgbClr val="000000"/>
              </a:solidFill>
              <a:uFill>
                <a:solidFill>
                  <a:srgbClr val="FFFFFF"/>
                </a:solidFill>
              </a:uFill>
              <a:latin typeface="Calibri" charset="0"/>
            </a:endParaRPr>
          </a:p>
          <a:p>
            <a:pPr>
              <a:lnSpc>
                <a:spcPct val="100000"/>
              </a:lnSpc>
            </a:pPr>
            <a:r>
              <a:rPr lang="en-US" sz="2400" b="0" strike="noStrike" spc="-1">
                <a:solidFill>
                  <a:srgbClr val="000000"/>
                </a:solidFill>
                <a:uFill>
                  <a:solidFill>
                    <a:srgbClr val="FFFFFF"/>
                  </a:solidFill>
                </a:uFill>
                <a:latin typeface="Calibri" charset="0"/>
              </a:rPr>
              <a:t>	</a:t>
            </a:r>
            <a:r>
              <a:rPr lang="en-US" sz="2400" b="0" strike="noStrike" spc="-1">
                <a:solidFill>
                  <a:srgbClr val="9BBB59"/>
                </a:solidFill>
                <a:uFill>
                  <a:solidFill>
                    <a:srgbClr val="FFFFFF"/>
                  </a:solidFill>
                </a:uFill>
                <a:latin typeface="Calibri" charset="0"/>
              </a:rPr>
              <a:t>//Methods</a:t>
            </a:r>
            <a:endParaRPr lang="en-US" sz="2400" b="0" strike="noStrike" spc="-1">
              <a:solidFill>
                <a:srgbClr val="000000"/>
              </a:solidFill>
              <a:uFill>
                <a:solidFill>
                  <a:srgbClr val="FFFFFF"/>
                </a:solidFill>
              </a:uFill>
              <a:latin typeface="Calibri" charset="0"/>
            </a:endParaRPr>
          </a:p>
          <a:p>
            <a:pPr>
              <a:lnSpc>
                <a:spcPct val="100000"/>
              </a:lnSpc>
            </a:pPr>
            <a:r>
              <a:rPr lang="en-US" sz="2400" b="0" strike="noStrike" spc="-1">
                <a:solidFill>
                  <a:srgbClr val="000000"/>
                </a:solidFill>
                <a:uFill>
                  <a:solidFill>
                    <a:srgbClr val="FFFFFF"/>
                  </a:solidFill>
                </a:uFill>
                <a:latin typeface="Calibri" charset="0"/>
              </a:rPr>
              <a:t>	public function bark(){</a:t>
            </a:r>
            <a:endParaRPr lang="en-US" sz="2400" b="0" strike="noStrike" spc="-1">
              <a:solidFill>
                <a:srgbClr val="000000"/>
              </a:solidFill>
              <a:uFill>
                <a:solidFill>
                  <a:srgbClr val="FFFFFF"/>
                </a:solidFill>
              </a:uFill>
              <a:latin typeface="Calibri" charset="0"/>
            </a:endParaRPr>
          </a:p>
          <a:p>
            <a:pPr>
              <a:lnSpc>
                <a:spcPct val="100000"/>
              </a:lnSpc>
            </a:pPr>
            <a:r>
              <a:rPr lang="en-US" sz="2400" b="0" strike="noStrike" spc="-1">
                <a:solidFill>
                  <a:srgbClr val="000000"/>
                </a:solidFill>
                <a:uFill>
                  <a:solidFill>
                    <a:srgbClr val="FFFFFF"/>
                  </a:solidFill>
                </a:uFill>
                <a:latin typeface="Calibri" charset="0"/>
              </a:rPr>
              <a:t>		echo </a:t>
            </a:r>
            <a:r>
              <a:rPr lang="en-US" sz="2400" b="1" strike="noStrike" spc="-1">
                <a:solidFill>
                  <a:srgbClr val="4F81BD"/>
                </a:solidFill>
                <a:uFill>
                  <a:solidFill>
                    <a:srgbClr val="FFFFFF"/>
                  </a:solidFill>
                </a:uFill>
                <a:latin typeface="Calibri" charset="0"/>
              </a:rPr>
              <a:t>$this</a:t>
            </a:r>
            <a:r>
              <a:rPr lang="en-US" sz="2400" b="0" strike="noStrike" spc="-1">
                <a:solidFill>
                  <a:srgbClr val="000000"/>
                </a:solidFill>
                <a:uFill>
                  <a:solidFill>
                    <a:srgbClr val="FFFFFF"/>
                  </a:solidFill>
                </a:uFill>
                <a:latin typeface="Calibri" charset="0"/>
              </a:rPr>
              <a:t>-&gt;name . “ barked… Woof!”;</a:t>
            </a:r>
            <a:endParaRPr lang="en-US" sz="2400" b="0" strike="noStrike" spc="-1">
              <a:solidFill>
                <a:srgbClr val="000000"/>
              </a:solidFill>
              <a:uFill>
                <a:solidFill>
                  <a:srgbClr val="FFFFFF"/>
                </a:solidFill>
              </a:uFill>
              <a:latin typeface="Calibri" charset="0"/>
            </a:endParaRPr>
          </a:p>
          <a:p>
            <a:pPr>
              <a:lnSpc>
                <a:spcPct val="100000"/>
              </a:lnSpc>
            </a:pPr>
            <a:r>
              <a:rPr lang="en-US" sz="2400" b="0" strike="noStrike" spc="-1">
                <a:solidFill>
                  <a:srgbClr val="000000"/>
                </a:solidFill>
                <a:uFill>
                  <a:solidFill>
                    <a:srgbClr val="FFFFFF"/>
                  </a:solidFill>
                </a:uFill>
                <a:latin typeface="Calibri" charset="0"/>
              </a:rPr>
              <a:t>	}</a:t>
            </a:r>
            <a:endParaRPr lang="en-US" sz="2400" b="0" strike="noStrike" spc="-1">
              <a:solidFill>
                <a:srgbClr val="000000"/>
              </a:solidFill>
              <a:uFill>
                <a:solidFill>
                  <a:srgbClr val="FFFFFF"/>
                </a:solidFill>
              </a:uFill>
              <a:latin typeface="Calibri" charset="0"/>
            </a:endParaRPr>
          </a:p>
          <a:p>
            <a:pPr>
              <a:lnSpc>
                <a:spcPct val="100000"/>
              </a:lnSpc>
            </a:pPr>
            <a:r>
              <a:rPr lang="en-US" sz="2400" b="0" strike="noStrike" spc="-1">
                <a:solidFill>
                  <a:srgbClr val="000000"/>
                </a:solidFill>
                <a:uFill>
                  <a:solidFill>
                    <a:srgbClr val="FFFFFF"/>
                  </a:solidFill>
                </a:uFill>
                <a:latin typeface="Calibri" charset="0"/>
              </a:rPr>
              <a:t>	</a:t>
            </a:r>
            <a:r>
              <a:rPr lang="en-US" sz="2400" b="0" strike="noStrike" spc="-1">
                <a:solidFill>
                  <a:srgbClr val="9BBB59"/>
                </a:solidFill>
                <a:uFill>
                  <a:solidFill>
                    <a:srgbClr val="FFFFFF"/>
                  </a:solidFill>
                </a:uFill>
                <a:latin typeface="Calibri" charset="0"/>
              </a:rPr>
              <a:t>//Constructor (optional)</a:t>
            </a:r>
            <a:endParaRPr lang="en-US" sz="2400" b="0" strike="noStrike" spc="-1">
              <a:solidFill>
                <a:srgbClr val="000000"/>
              </a:solidFill>
              <a:uFill>
                <a:solidFill>
                  <a:srgbClr val="FFFFFF"/>
                </a:solidFill>
              </a:uFill>
              <a:latin typeface="Calibri" charset="0"/>
            </a:endParaRPr>
          </a:p>
          <a:p>
            <a:pPr>
              <a:lnSpc>
                <a:spcPct val="100000"/>
              </a:lnSpc>
            </a:pPr>
            <a:r>
              <a:rPr lang="en-US" sz="2400" b="0" strike="noStrike" spc="-1">
                <a:solidFill>
                  <a:srgbClr val="000000"/>
                </a:solidFill>
                <a:uFill>
                  <a:solidFill>
                    <a:srgbClr val="FFFFFF"/>
                  </a:solidFill>
                </a:uFill>
                <a:latin typeface="Calibri" charset="0"/>
              </a:rPr>
              <a:t>	public __construct($nameOfDog){</a:t>
            </a:r>
            <a:endParaRPr lang="en-US" sz="2400" b="0" strike="noStrike" spc="-1">
              <a:solidFill>
                <a:srgbClr val="000000"/>
              </a:solidFill>
              <a:uFill>
                <a:solidFill>
                  <a:srgbClr val="FFFFFF"/>
                </a:solidFill>
              </a:uFill>
              <a:latin typeface="Calibri" charset="0"/>
            </a:endParaRPr>
          </a:p>
          <a:p>
            <a:pPr>
              <a:lnSpc>
                <a:spcPct val="100000"/>
              </a:lnSpc>
            </a:pPr>
            <a:r>
              <a:rPr lang="en-US" sz="2400" b="0" strike="noStrike" spc="-1">
                <a:solidFill>
                  <a:srgbClr val="000000"/>
                </a:solidFill>
                <a:uFill>
                  <a:solidFill>
                    <a:srgbClr val="FFFFFF"/>
                  </a:solidFill>
                </a:uFill>
                <a:latin typeface="Calibri" charset="0"/>
              </a:rPr>
              <a:t>		</a:t>
            </a:r>
            <a:r>
              <a:rPr lang="en-US" sz="2400" b="1" strike="noStrike" spc="-1">
                <a:solidFill>
                  <a:srgbClr val="4F81BD"/>
                </a:solidFill>
                <a:uFill>
                  <a:solidFill>
                    <a:srgbClr val="FFFFFF"/>
                  </a:solidFill>
                </a:uFill>
                <a:latin typeface="Calibri" charset="0"/>
              </a:rPr>
              <a:t>$this</a:t>
            </a:r>
            <a:r>
              <a:rPr lang="en-US" sz="2400" b="0" strike="noStrike" spc="-1">
                <a:solidFill>
                  <a:srgbClr val="000000"/>
                </a:solidFill>
                <a:uFill>
                  <a:solidFill>
                    <a:srgbClr val="FFFFFF"/>
                  </a:solidFill>
                </a:uFill>
                <a:latin typeface="Calibri" charset="0"/>
              </a:rPr>
              <a:t>-&gt;name = $nameOfDog;</a:t>
            </a:r>
            <a:endParaRPr lang="en-US" sz="2400" b="0" strike="noStrike" spc="-1">
              <a:solidFill>
                <a:srgbClr val="000000"/>
              </a:solidFill>
              <a:uFill>
                <a:solidFill>
                  <a:srgbClr val="FFFFFF"/>
                </a:solidFill>
              </a:uFill>
              <a:latin typeface="Calibri" charset="0"/>
            </a:endParaRPr>
          </a:p>
          <a:p>
            <a:pPr>
              <a:lnSpc>
                <a:spcPct val="100000"/>
              </a:lnSpc>
            </a:pPr>
            <a:r>
              <a:rPr lang="en-US" sz="2400" b="0" strike="noStrike" spc="-1">
                <a:solidFill>
                  <a:srgbClr val="000000"/>
                </a:solidFill>
                <a:uFill>
                  <a:solidFill>
                    <a:srgbClr val="FFFFFF"/>
                  </a:solidFill>
                </a:uFill>
                <a:latin typeface="Calibri" charset="0"/>
              </a:rPr>
              <a:t>	}</a:t>
            </a:r>
            <a:endParaRPr lang="en-US" sz="2400" b="0" strike="noStrike" spc="-1">
              <a:solidFill>
                <a:srgbClr val="000000"/>
              </a:solidFill>
              <a:uFill>
                <a:solidFill>
                  <a:srgbClr val="FFFFFF"/>
                </a:solidFill>
              </a:uFill>
              <a:latin typeface="Calibri" charset="0"/>
            </a:endParaRPr>
          </a:p>
          <a:p>
            <a:pPr>
              <a:lnSpc>
                <a:spcPct val="100000"/>
              </a:lnSpc>
            </a:pPr>
            <a:r>
              <a:rPr lang="en-US" sz="2400" b="0" strike="noStrike" spc="-1">
                <a:solidFill>
                  <a:srgbClr val="000000"/>
                </a:solidFill>
                <a:uFill>
                  <a:solidFill>
                    <a:srgbClr val="FFFFFF"/>
                  </a:solidFill>
                </a:uFill>
                <a:latin typeface="Calibri" charset="0"/>
              </a:rPr>
              <a:t>}</a:t>
            </a:r>
            <a:endParaRPr lang="en-US" sz="2400" b="0" strike="noStrike" spc="-1">
              <a:solidFill>
                <a:srgbClr val="000000"/>
              </a:solidFill>
              <a:uFill>
                <a:solidFill>
                  <a:srgbClr val="FFFFFF"/>
                </a:solidFill>
              </a:uFill>
              <a:latin typeface="Calibri" charset="0"/>
            </a:endParaRPr>
          </a:p>
        </p:txBody>
      </p:sp>
    </p:spTree>
  </p:cSld>
  <p:clrMapOvr>
    <a:masterClrMapping/>
  </p:clrMapOvr>
  <p:transition>
    <p:push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1981200" y="274680"/>
            <a:ext cx="8229240" cy="1142640"/>
          </a:xfrm>
          <a:prstGeom prst="rect">
            <a:avLst/>
          </a:prstGeom>
          <a:noFill/>
          <a:ln>
            <a:noFill/>
          </a:ln>
        </p:spPr>
        <p:txBody>
          <a:bodyPr anchor="ctr"/>
          <a:p>
            <a:pPr algn="ctr">
              <a:lnSpc>
                <a:spcPct val="100000"/>
              </a:lnSpc>
            </a:pPr>
            <a:r>
              <a:rPr lang="en-US" sz="4400" b="0" strike="noStrike" spc="-1">
                <a:solidFill>
                  <a:srgbClr val="000000"/>
                </a:solidFill>
                <a:uFill>
                  <a:solidFill>
                    <a:srgbClr val="FFFFFF"/>
                  </a:solidFill>
                </a:uFill>
                <a:latin typeface="Calibri" charset="0"/>
              </a:rPr>
              <a:t>Working with Classes</a:t>
            </a:r>
            <a:endParaRPr lang="en-US" sz="1800" b="0" strike="noStrike" spc="-1">
              <a:solidFill>
                <a:srgbClr val="000000"/>
              </a:solidFill>
              <a:uFill>
                <a:solidFill>
                  <a:srgbClr val="FFFFFF"/>
                </a:solidFill>
              </a:uFill>
              <a:latin typeface="Calibri" charset="0"/>
            </a:endParaRPr>
          </a:p>
        </p:txBody>
      </p:sp>
      <p:sp>
        <p:nvSpPr>
          <p:cNvPr id="99" name="TextShape 2"/>
          <p:cNvSpPr txBox="1"/>
          <p:nvPr/>
        </p:nvSpPr>
        <p:spPr>
          <a:xfrm>
            <a:off x="1097280" y="1447800"/>
            <a:ext cx="10460990" cy="4525645"/>
          </a:xfrm>
          <a:prstGeom prst="rect">
            <a:avLst/>
          </a:prstGeom>
          <a:noFill/>
          <a:ln>
            <a:noFill/>
          </a:ln>
        </p:spPr>
        <p:txBody>
          <a:bodyPr/>
          <a:p>
            <a:pPr>
              <a:lnSpc>
                <a:spcPct val="100000"/>
              </a:lnSpc>
            </a:pPr>
            <a:r>
              <a:rPr lang="en-US" sz="3200" b="0" strike="noStrike" spc="-1">
                <a:solidFill>
                  <a:srgbClr val="000000"/>
                </a:solidFill>
                <a:uFill>
                  <a:solidFill>
                    <a:srgbClr val="FFFFFF"/>
                  </a:solidFill>
                </a:uFill>
                <a:latin typeface="Calibri" charset="0"/>
              </a:rPr>
              <a:t>$sugar = new dog(“Sugar”); </a:t>
            </a:r>
            <a:r>
              <a:rPr lang="en-US" sz="2200" b="0" strike="noStrike" spc="-1">
                <a:solidFill>
                  <a:srgbClr val="9BBB59"/>
                </a:solidFill>
                <a:uFill>
                  <a:solidFill>
                    <a:srgbClr val="FFFFFF"/>
                  </a:solidFill>
                </a:uFill>
                <a:latin typeface="Calibri" charset="0"/>
              </a:rPr>
              <a:t>//pass “Sugar” to constructor</a:t>
            </a:r>
            <a:endParaRPr lang="en-US" sz="3200" b="0" strike="noStrike" spc="-1">
              <a:solidFill>
                <a:srgbClr val="000000"/>
              </a:solidFill>
              <a:uFill>
                <a:solidFill>
                  <a:srgbClr val="FFFFFF"/>
                </a:solidFill>
              </a:uFill>
              <a:latin typeface="Calibri" charset="0"/>
            </a:endParaRPr>
          </a:p>
          <a:p>
            <a:pPr>
              <a:lnSpc>
                <a:spcPct val="100000"/>
              </a:lnSpc>
            </a:pPr>
            <a:endParaRPr lang="en-US" sz="3200" b="0" strike="noStrike" spc="-1">
              <a:solidFill>
                <a:srgbClr val="000000"/>
              </a:solidFill>
              <a:uFill>
                <a:solidFill>
                  <a:srgbClr val="FFFFFF"/>
                </a:solidFill>
              </a:uFill>
              <a:latin typeface="Calibri" charset="0"/>
            </a:endParaRPr>
          </a:p>
          <a:p>
            <a:pPr>
              <a:lnSpc>
                <a:spcPct val="100000"/>
              </a:lnSpc>
            </a:pPr>
            <a:r>
              <a:rPr lang="en-US" sz="3200" b="0" strike="noStrike" spc="-1">
                <a:solidFill>
                  <a:srgbClr val="000000"/>
                </a:solidFill>
                <a:uFill>
                  <a:solidFill>
                    <a:srgbClr val="FFFFFF"/>
                  </a:solidFill>
                </a:uFill>
                <a:latin typeface="Calibri" charset="0"/>
              </a:rPr>
              <a:t>$sugar-&gt;breed = “German Shepherd”; </a:t>
            </a:r>
            <a:r>
              <a:rPr lang="en-US" sz="2200" b="0" strike="noStrike" spc="-1">
                <a:solidFill>
                  <a:srgbClr val="9BBB59"/>
                </a:solidFill>
                <a:uFill>
                  <a:solidFill>
                    <a:srgbClr val="FFFFFF"/>
                  </a:solidFill>
                </a:uFill>
                <a:latin typeface="Calibri" charset="0"/>
              </a:rPr>
              <a:t>//set breed property equal to “German Shepherd”</a:t>
            </a:r>
            <a:endParaRPr lang="en-US" sz="3200" b="0" strike="noStrike" spc="-1">
              <a:solidFill>
                <a:srgbClr val="000000"/>
              </a:solidFill>
              <a:uFill>
                <a:solidFill>
                  <a:srgbClr val="FFFFFF"/>
                </a:solidFill>
              </a:uFill>
              <a:latin typeface="Calibri" charset="0"/>
            </a:endParaRPr>
          </a:p>
          <a:p>
            <a:pPr>
              <a:lnSpc>
                <a:spcPct val="100000"/>
              </a:lnSpc>
            </a:pPr>
            <a:endParaRPr lang="en-US" sz="3200" b="0" strike="noStrike" spc="-1">
              <a:solidFill>
                <a:srgbClr val="000000"/>
              </a:solidFill>
              <a:uFill>
                <a:solidFill>
                  <a:srgbClr val="FFFFFF"/>
                </a:solidFill>
              </a:uFill>
              <a:latin typeface="Calibri" charset="0"/>
            </a:endParaRPr>
          </a:p>
          <a:p>
            <a:pPr>
              <a:lnSpc>
                <a:spcPct val="100000"/>
              </a:lnSpc>
            </a:pPr>
            <a:r>
              <a:rPr lang="en-US" sz="3200" b="0" strike="noStrike" spc="-1">
                <a:solidFill>
                  <a:srgbClr val="000000"/>
                </a:solidFill>
                <a:uFill>
                  <a:solidFill>
                    <a:srgbClr val="FFFFFF"/>
                  </a:solidFill>
                </a:uFill>
                <a:latin typeface="Calibri" charset="0"/>
              </a:rPr>
              <a:t>echo $sugar-&gt;name . “ is a “ . $sugar-&gt;breed;</a:t>
            </a:r>
            <a:endParaRPr lang="en-US" sz="3200" b="0" strike="noStrike" spc="-1">
              <a:solidFill>
                <a:srgbClr val="000000"/>
              </a:solidFill>
              <a:uFill>
                <a:solidFill>
                  <a:srgbClr val="FFFFFF"/>
                </a:solidFill>
              </a:uFill>
              <a:latin typeface="Calibri" charset="0"/>
            </a:endParaRPr>
          </a:p>
          <a:p>
            <a:pPr>
              <a:lnSpc>
                <a:spcPct val="100000"/>
              </a:lnSpc>
            </a:pPr>
            <a:r>
              <a:rPr lang="en-US" sz="3200" b="0" strike="noStrike" spc="-1">
                <a:solidFill>
                  <a:srgbClr val="000000"/>
                </a:solidFill>
                <a:uFill>
                  <a:solidFill>
                    <a:srgbClr val="FFFFFF"/>
                  </a:solidFill>
                </a:uFill>
                <a:latin typeface="Calibri" charset="0"/>
              </a:rPr>
              <a:t>	</a:t>
            </a:r>
            <a:r>
              <a:rPr lang="en-US" sz="3200" b="0" strike="noStrike" spc="-1">
                <a:solidFill>
                  <a:srgbClr val="808080"/>
                </a:solidFill>
                <a:uFill>
                  <a:solidFill>
                    <a:srgbClr val="FFFFFF"/>
                  </a:solidFill>
                </a:uFill>
                <a:latin typeface="Calibri" charset="0"/>
              </a:rPr>
              <a:t>&gt;&gt;Sugar is a German Shepherd</a:t>
            </a:r>
            <a:endParaRPr lang="en-US" sz="3200" b="0" strike="noStrike" spc="-1">
              <a:solidFill>
                <a:srgbClr val="000000"/>
              </a:solidFill>
              <a:uFill>
                <a:solidFill>
                  <a:srgbClr val="FFFFFF"/>
                </a:solidFill>
              </a:uFill>
              <a:latin typeface="Calibri" charset="0"/>
            </a:endParaRPr>
          </a:p>
          <a:p>
            <a:pPr>
              <a:lnSpc>
                <a:spcPct val="100000"/>
              </a:lnSpc>
            </a:pPr>
            <a:endParaRPr lang="en-US" sz="3200" b="0" strike="noStrike" spc="-1">
              <a:solidFill>
                <a:srgbClr val="000000"/>
              </a:solidFill>
              <a:uFill>
                <a:solidFill>
                  <a:srgbClr val="FFFFFF"/>
                </a:solidFill>
              </a:uFill>
              <a:latin typeface="Calibri" charset="0"/>
            </a:endParaRPr>
          </a:p>
          <a:p>
            <a:pPr>
              <a:lnSpc>
                <a:spcPct val="100000"/>
              </a:lnSpc>
            </a:pPr>
            <a:r>
              <a:rPr lang="en-US" sz="3200" b="0" strike="noStrike" spc="-1">
                <a:solidFill>
                  <a:srgbClr val="000000"/>
                </a:solidFill>
                <a:uFill>
                  <a:solidFill>
                    <a:srgbClr val="FFFFFF"/>
                  </a:solidFill>
                </a:uFill>
                <a:latin typeface="Calibri" charset="0"/>
              </a:rPr>
              <a:t>$sugar-&gt;bark(); </a:t>
            </a:r>
            <a:r>
              <a:rPr lang="en-US" sz="2200" b="0" strike="noStrike" spc="-1">
                <a:solidFill>
                  <a:srgbClr val="9BBB59"/>
                </a:solidFill>
                <a:uFill>
                  <a:solidFill>
                    <a:srgbClr val="FFFFFF"/>
                  </a:solidFill>
                </a:uFill>
                <a:latin typeface="Calibri" charset="0"/>
              </a:rPr>
              <a:t>//call the “bark” method</a:t>
            </a:r>
            <a:endParaRPr lang="en-US" sz="3200" b="0" strike="noStrike" spc="-1">
              <a:solidFill>
                <a:srgbClr val="000000"/>
              </a:solidFill>
              <a:uFill>
                <a:solidFill>
                  <a:srgbClr val="FFFFFF"/>
                </a:solidFill>
              </a:uFill>
              <a:latin typeface="Calibri" charset="0"/>
            </a:endParaRPr>
          </a:p>
          <a:p>
            <a:pPr>
              <a:lnSpc>
                <a:spcPct val="100000"/>
              </a:lnSpc>
            </a:pPr>
            <a:r>
              <a:rPr lang="en-US" sz="3200" b="0" strike="noStrike" spc="-1">
                <a:solidFill>
                  <a:srgbClr val="000000"/>
                </a:solidFill>
                <a:uFill>
                  <a:solidFill>
                    <a:srgbClr val="FFFFFF"/>
                  </a:solidFill>
                </a:uFill>
                <a:latin typeface="Calibri" charset="0"/>
              </a:rPr>
              <a:t>	</a:t>
            </a:r>
            <a:r>
              <a:rPr lang="en-US" sz="3200" b="0" strike="noStrike" spc="-1">
                <a:solidFill>
                  <a:srgbClr val="808080"/>
                </a:solidFill>
                <a:uFill>
                  <a:solidFill>
                    <a:srgbClr val="FFFFFF"/>
                  </a:solidFill>
                </a:uFill>
                <a:latin typeface="Calibri" charset="0"/>
              </a:rPr>
              <a:t>&gt;&gt;sugar barked… Woof!</a:t>
            </a:r>
            <a:endParaRPr lang="en-US" sz="3200" b="0" strike="noStrike" spc="-1">
              <a:solidFill>
                <a:srgbClr val="000000"/>
              </a:solidFill>
              <a:uFill>
                <a:solidFill>
                  <a:srgbClr val="FFFFFF"/>
                </a:solidFill>
              </a:uFill>
              <a:latin typeface="Calibri" charset="0"/>
            </a:endParaRPr>
          </a:p>
        </p:txBody>
      </p:sp>
    </p:spTree>
  </p:cSld>
  <p:clrMapOvr>
    <a:masterClrMapping/>
  </p:clrMapOvr>
  <p:transition>
    <p:push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1981200" y="274680"/>
            <a:ext cx="8229240" cy="1142640"/>
          </a:xfrm>
          <a:prstGeom prst="rect">
            <a:avLst/>
          </a:prstGeom>
          <a:noFill/>
          <a:ln>
            <a:noFill/>
          </a:ln>
        </p:spPr>
        <p:txBody>
          <a:bodyPr anchor="ctr"/>
          <a:p>
            <a:pPr algn="ctr">
              <a:lnSpc>
                <a:spcPct val="100000"/>
              </a:lnSpc>
            </a:pPr>
            <a:r>
              <a:rPr lang="en-US" sz="4400" b="0" strike="noStrike" spc="-1">
                <a:solidFill>
                  <a:srgbClr val="000000"/>
                </a:solidFill>
                <a:uFill>
                  <a:solidFill>
                    <a:srgbClr val="FFFFFF"/>
                  </a:solidFill>
                </a:uFill>
                <a:latin typeface="Calibri" charset="0"/>
              </a:rPr>
              <a:t>Mysqli Class</a:t>
            </a:r>
            <a:endParaRPr lang="en-US" sz="1800" b="0" strike="noStrike" spc="-1">
              <a:solidFill>
                <a:srgbClr val="000000"/>
              </a:solidFill>
              <a:uFill>
                <a:solidFill>
                  <a:srgbClr val="FFFFFF"/>
                </a:solidFill>
              </a:uFill>
              <a:latin typeface="Calibri" charset="0"/>
            </a:endParaRPr>
          </a:p>
        </p:txBody>
      </p:sp>
      <p:sp>
        <p:nvSpPr>
          <p:cNvPr id="101" name="TextShape 2"/>
          <p:cNvSpPr txBox="1"/>
          <p:nvPr/>
        </p:nvSpPr>
        <p:spPr>
          <a:xfrm>
            <a:off x="1981200" y="1600200"/>
            <a:ext cx="8229240" cy="4525560"/>
          </a:xfrm>
          <a:prstGeom prst="rect">
            <a:avLst/>
          </a:prstGeom>
          <a:noFill/>
          <a:ln>
            <a:noFill/>
          </a:ln>
        </p:spPr>
        <p:txBody>
          <a:bodyPr/>
          <a:p>
            <a:pPr>
              <a:lnSpc>
                <a:spcPct val="100000"/>
              </a:lnSpc>
            </a:pPr>
            <a:r>
              <a:rPr lang="en-US" sz="3200" b="0" strike="noStrike" spc="-1">
                <a:solidFill>
                  <a:srgbClr val="000000"/>
                </a:solidFill>
                <a:uFill>
                  <a:solidFill>
                    <a:srgbClr val="FFFFFF"/>
                  </a:solidFill>
                </a:uFill>
                <a:latin typeface="Calibri" charset="0"/>
              </a:rPr>
              <a:t>The mysqli class is the main class you can use to:</a:t>
            </a:r>
            <a:endParaRPr lang="en-US" sz="3200" b="0" strike="noStrike" spc="-1">
              <a:solidFill>
                <a:srgbClr val="000000"/>
              </a:solidFill>
              <a:uFill>
                <a:solidFill>
                  <a:srgbClr val="FFFFFF"/>
                </a:solidFill>
              </a:uFill>
              <a:latin typeface="Calibri" charset="0"/>
            </a:endParaRPr>
          </a:p>
          <a:p>
            <a:pPr marL="342900" indent="-342900">
              <a:lnSpc>
                <a:spcPct val="100000"/>
              </a:lnSpc>
              <a:buClr>
                <a:srgbClr val="000000"/>
              </a:buClr>
              <a:buFont typeface="Arial" panose="02080604020202020204" charset="0"/>
              <a:buChar char="•"/>
            </a:pPr>
            <a:r>
              <a:rPr lang="en-US" sz="3200" b="0" strike="noStrike" spc="-1">
                <a:solidFill>
                  <a:srgbClr val="000000"/>
                </a:solidFill>
                <a:uFill>
                  <a:solidFill>
                    <a:srgbClr val="FFFFFF"/>
                  </a:solidFill>
                </a:uFill>
                <a:latin typeface="Calibri" charset="0"/>
              </a:rPr>
              <a:t>Set up a connection to the MySQL database</a:t>
            </a:r>
            <a:endParaRPr lang="en-US" sz="3200" b="0" strike="noStrike" spc="-1">
              <a:solidFill>
                <a:srgbClr val="000000"/>
              </a:solidFill>
              <a:uFill>
                <a:solidFill>
                  <a:srgbClr val="FFFFFF"/>
                </a:solidFill>
              </a:uFill>
              <a:latin typeface="Calibri" charset="0"/>
            </a:endParaRPr>
          </a:p>
          <a:p>
            <a:pPr marL="342900" indent="-342900">
              <a:lnSpc>
                <a:spcPct val="100000"/>
              </a:lnSpc>
              <a:buClr>
                <a:srgbClr val="000000"/>
              </a:buClr>
              <a:buFont typeface="Arial" panose="02080604020202020204" charset="0"/>
              <a:buChar char="•"/>
            </a:pPr>
            <a:r>
              <a:rPr lang="en-US" sz="3200" b="0" strike="noStrike" spc="-1">
                <a:solidFill>
                  <a:srgbClr val="000000"/>
                </a:solidFill>
                <a:uFill>
                  <a:solidFill>
                    <a:srgbClr val="FFFFFF"/>
                  </a:solidFill>
                </a:uFill>
                <a:latin typeface="Calibri" charset="0"/>
              </a:rPr>
              <a:t>Send SQL queries to the MySQL database (CRUD Operations)</a:t>
            </a:r>
            <a:endParaRPr lang="en-US" sz="3200" b="0" strike="noStrike" spc="-1">
              <a:solidFill>
                <a:srgbClr val="000000"/>
              </a:solidFill>
              <a:uFill>
                <a:solidFill>
                  <a:srgbClr val="FFFFFF"/>
                </a:solidFill>
              </a:uFill>
              <a:latin typeface="Calibri" charset="0"/>
            </a:endParaRPr>
          </a:p>
          <a:p>
            <a:pPr marL="342900" indent="-342900">
              <a:lnSpc>
                <a:spcPct val="100000"/>
              </a:lnSpc>
              <a:buClr>
                <a:srgbClr val="000000"/>
              </a:buClr>
              <a:buFont typeface="Arial" panose="02080604020202020204" charset="0"/>
              <a:buChar char="•"/>
            </a:pPr>
            <a:r>
              <a:rPr lang="en-US" sz="3200" b="0" strike="noStrike" spc="-1">
                <a:solidFill>
                  <a:srgbClr val="000000"/>
                </a:solidFill>
                <a:uFill>
                  <a:solidFill>
                    <a:srgbClr val="FFFFFF"/>
                  </a:solidFill>
                </a:uFill>
                <a:latin typeface="Calibri" charset="0"/>
              </a:rPr>
              <a:t>Read results (if any) from the query</a:t>
            </a:r>
            <a:endParaRPr lang="en-US" sz="3200" b="0" strike="noStrike" spc="-1">
              <a:solidFill>
                <a:srgbClr val="000000"/>
              </a:solidFill>
              <a:uFill>
                <a:solidFill>
                  <a:srgbClr val="FFFFFF"/>
                </a:solidFill>
              </a:uFill>
              <a:latin typeface="Calibri" charset="0"/>
            </a:endParaRPr>
          </a:p>
          <a:p>
            <a:pPr marL="342900" indent="-342900">
              <a:lnSpc>
                <a:spcPct val="100000"/>
              </a:lnSpc>
              <a:buClr>
                <a:srgbClr val="000000"/>
              </a:buClr>
              <a:buFont typeface="Arial" panose="02080604020202020204" charset="0"/>
              <a:buChar char="•"/>
            </a:pPr>
            <a:r>
              <a:rPr lang="en-US" sz="3200" b="0" strike="noStrike" spc="-1">
                <a:solidFill>
                  <a:srgbClr val="000000"/>
                </a:solidFill>
                <a:uFill>
                  <a:solidFill>
                    <a:srgbClr val="FFFFFF"/>
                  </a:solidFill>
                </a:uFill>
                <a:latin typeface="Calibri" charset="0"/>
              </a:rPr>
              <a:t>Check for any error connecting to or executing SQL queries on a MySQL database</a:t>
            </a:r>
            <a:endParaRPr lang="en-US" sz="3200" b="0" strike="noStrike" spc="-1">
              <a:solidFill>
                <a:srgbClr val="000000"/>
              </a:solidFill>
              <a:uFill>
                <a:solidFill>
                  <a:srgbClr val="FFFFFF"/>
                </a:solidFill>
              </a:uFill>
              <a:latin typeface="Calibri" charset="0"/>
            </a:endParaRPr>
          </a:p>
        </p:txBody>
      </p:sp>
    </p:spTree>
  </p:cSld>
  <p:clrMapOvr>
    <a:masterClrMapping/>
  </p:clrMapOvr>
  <p:transition>
    <p:push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1981200" y="274680"/>
            <a:ext cx="8229240" cy="1142640"/>
          </a:xfrm>
          <a:prstGeom prst="rect">
            <a:avLst/>
          </a:prstGeom>
          <a:noFill/>
          <a:ln>
            <a:noFill/>
          </a:ln>
        </p:spPr>
        <p:txBody>
          <a:bodyPr anchor="ctr"/>
          <a:p>
            <a:pPr algn="ctr">
              <a:lnSpc>
                <a:spcPct val="100000"/>
              </a:lnSpc>
            </a:pPr>
            <a:r>
              <a:rPr lang="en-US" sz="4400" b="0" strike="noStrike" spc="-1">
                <a:solidFill>
                  <a:srgbClr val="000000"/>
                </a:solidFill>
                <a:uFill>
                  <a:solidFill>
                    <a:srgbClr val="FFFFFF"/>
                  </a:solidFill>
                </a:uFill>
                <a:latin typeface="Calibri" charset="0"/>
              </a:rPr>
              <a:t>Querying the DB via Mysqli </a:t>
            </a:r>
            <a:r>
              <a:rPr lang="en-US" sz="2700" b="0" strike="noStrike" spc="-1">
                <a:solidFill>
                  <a:srgbClr val="000000"/>
                </a:solidFill>
                <a:uFill>
                  <a:solidFill>
                    <a:srgbClr val="FFFFFF"/>
                  </a:solidFill>
                </a:uFill>
                <a:latin typeface="Calibri" charset="0"/>
              </a:rPr>
              <a:t>(Single Query)</a:t>
            </a:r>
            <a:endParaRPr lang="en-US" sz="1800" b="0" strike="noStrike" spc="-1">
              <a:solidFill>
                <a:srgbClr val="000000"/>
              </a:solidFill>
              <a:uFill>
                <a:solidFill>
                  <a:srgbClr val="FFFFFF"/>
                </a:solidFill>
              </a:uFill>
              <a:latin typeface="Calibri" charset="0"/>
            </a:endParaRPr>
          </a:p>
        </p:txBody>
      </p:sp>
      <p:sp>
        <p:nvSpPr>
          <p:cNvPr id="105" name="TextShape 2"/>
          <p:cNvSpPr txBox="1"/>
          <p:nvPr/>
        </p:nvSpPr>
        <p:spPr>
          <a:xfrm>
            <a:off x="1981200" y="1600200"/>
            <a:ext cx="8229240" cy="4525560"/>
          </a:xfrm>
          <a:prstGeom prst="rect">
            <a:avLst/>
          </a:prstGeom>
          <a:noFill/>
          <a:ln>
            <a:noFill/>
          </a:ln>
        </p:spPr>
        <p:txBody>
          <a:bodyPr/>
          <a:p>
            <a:pPr>
              <a:lnSpc>
                <a:spcPct val="100000"/>
              </a:lnSpc>
            </a:pPr>
            <a:r>
              <a:rPr lang="en-US" sz="2000" b="0" strike="noStrike" spc="-1">
                <a:solidFill>
                  <a:srgbClr val="9BBB59"/>
                </a:solidFill>
                <a:uFill>
                  <a:solidFill>
                    <a:srgbClr val="FFFFFF"/>
                  </a:solidFill>
                </a:uFill>
                <a:latin typeface="Calibri" charset="0"/>
              </a:rPr>
              <a:t>//Construct some query (it’s just a string)</a:t>
            </a:r>
            <a:endParaRPr lang="en-US" sz="3200" b="0" strike="noStrike" spc="-1">
              <a:solidFill>
                <a:srgbClr val="000000"/>
              </a:solidFill>
              <a:uFill>
                <a:solidFill>
                  <a:srgbClr val="FFFFFF"/>
                </a:solidFill>
              </a:uFill>
              <a:latin typeface="Calibri" charset="0"/>
            </a:endParaRPr>
          </a:p>
          <a:p>
            <a:pPr>
              <a:lnSpc>
                <a:spcPct val="100000"/>
              </a:lnSpc>
            </a:pPr>
            <a:r>
              <a:rPr lang="en-US" sz="3200" b="0" strike="noStrike" spc="-1">
                <a:solidFill>
                  <a:srgbClr val="000000"/>
                </a:solidFill>
                <a:uFill>
                  <a:solidFill>
                    <a:srgbClr val="FFFFFF"/>
                  </a:solidFill>
                </a:uFill>
                <a:latin typeface="Calibri" charset="0"/>
              </a:rPr>
              <a:t>$query_noresult = </a:t>
            </a:r>
            <a:r>
              <a:rPr lang="x-none" altLang="en-US" sz="3200" b="0" strike="noStrike" spc="-1">
                <a:solidFill>
                  <a:srgbClr val="000000"/>
                </a:solidFill>
                <a:uFill>
                  <a:solidFill>
                    <a:srgbClr val="FFFFFF"/>
                  </a:solidFill>
                </a:uFill>
                <a:latin typeface="Calibri" charset="0"/>
              </a:rPr>
              <a:t>"</a:t>
            </a:r>
            <a:r>
              <a:rPr lang="en-US" sz="3200" b="0" strike="noStrike" spc="-1">
                <a:solidFill>
                  <a:srgbClr val="000000"/>
                </a:solidFill>
                <a:uFill>
                  <a:solidFill>
                    <a:srgbClr val="FFFFFF"/>
                  </a:solidFill>
                </a:uFill>
                <a:latin typeface="Calibri" charset="0"/>
              </a:rPr>
              <a:t>INSERT INTO …</a:t>
            </a:r>
            <a:r>
              <a:rPr lang="x-none" altLang="en-US" sz="3200" b="0" strike="noStrike" spc="-1">
                <a:solidFill>
                  <a:srgbClr val="000000"/>
                </a:solidFill>
                <a:uFill>
                  <a:solidFill>
                    <a:srgbClr val="FFFFFF"/>
                  </a:solidFill>
                </a:uFill>
                <a:latin typeface="Calibri" charset="0"/>
              </a:rPr>
              <a:t>"</a:t>
            </a:r>
            <a:r>
              <a:rPr lang="en-US" sz="3200" b="0" strike="noStrike" spc="-1">
                <a:solidFill>
                  <a:srgbClr val="000000"/>
                </a:solidFill>
                <a:uFill>
                  <a:solidFill>
                    <a:srgbClr val="FFFFFF"/>
                  </a:solidFill>
                </a:uFill>
                <a:latin typeface="Calibri" charset="0"/>
              </a:rPr>
              <a:t>;</a:t>
            </a:r>
            <a:endParaRPr lang="en-US" sz="3200" b="0" strike="noStrike" spc="-1">
              <a:solidFill>
                <a:srgbClr val="000000"/>
              </a:solidFill>
              <a:uFill>
                <a:solidFill>
                  <a:srgbClr val="FFFFFF"/>
                </a:solidFill>
              </a:uFill>
              <a:latin typeface="Calibri" charset="0"/>
            </a:endParaRPr>
          </a:p>
          <a:p>
            <a:pPr>
              <a:lnSpc>
                <a:spcPct val="100000"/>
              </a:lnSpc>
            </a:pPr>
            <a:r>
              <a:rPr lang="en-US" sz="3200" b="0" strike="noStrike" spc="-1">
                <a:solidFill>
                  <a:srgbClr val="000000"/>
                </a:solidFill>
                <a:uFill>
                  <a:solidFill>
                    <a:srgbClr val="FFFFFF"/>
                  </a:solidFill>
                </a:uFill>
                <a:latin typeface="Calibri" charset="0"/>
              </a:rPr>
              <a:t>$query_result = </a:t>
            </a:r>
            <a:r>
              <a:rPr lang="x-none" altLang="en-US" sz="3200" b="0" strike="noStrike" spc="-1">
                <a:solidFill>
                  <a:srgbClr val="000000"/>
                </a:solidFill>
                <a:uFill>
                  <a:solidFill>
                    <a:srgbClr val="FFFFFF"/>
                  </a:solidFill>
                </a:uFill>
                <a:latin typeface="Calibri" charset="0"/>
              </a:rPr>
              <a:t>"</a:t>
            </a:r>
            <a:r>
              <a:rPr lang="en-US" sz="3200" b="0" strike="noStrike" spc="-1">
                <a:solidFill>
                  <a:srgbClr val="000000"/>
                </a:solidFill>
                <a:uFill>
                  <a:solidFill>
                    <a:srgbClr val="FFFFFF"/>
                  </a:solidFill>
                </a:uFill>
                <a:latin typeface="Calibri" charset="0"/>
              </a:rPr>
              <a:t>SELECT * FROM </a:t>
            </a:r>
            <a:r>
              <a:rPr lang="x-none" altLang="en-US" sz="3200" b="0" strike="noStrike" spc="-1">
                <a:solidFill>
                  <a:srgbClr val="000000"/>
                </a:solidFill>
                <a:uFill>
                  <a:solidFill>
                    <a:srgbClr val="FFFFFF"/>
                  </a:solidFill>
                </a:uFill>
                <a:latin typeface="Calibri" charset="0"/>
              </a:rPr>
              <a:t>...</a:t>
            </a:r>
            <a:r>
              <a:rPr lang="x-none" altLang="en-US" sz="3200" b="0" strike="noStrike" spc="-1">
                <a:solidFill>
                  <a:srgbClr val="000000"/>
                </a:solidFill>
                <a:uFill>
                  <a:solidFill>
                    <a:srgbClr val="FFFFFF"/>
                  </a:solidFill>
                </a:uFill>
                <a:latin typeface="Calibri" charset="0"/>
              </a:rPr>
              <a:t>"</a:t>
            </a:r>
            <a:r>
              <a:rPr lang="en-US" sz="3200" b="0" strike="noStrike" spc="-1">
                <a:solidFill>
                  <a:srgbClr val="000000"/>
                </a:solidFill>
                <a:uFill>
                  <a:solidFill>
                    <a:srgbClr val="FFFFFF"/>
                  </a:solidFill>
                </a:uFill>
                <a:latin typeface="Calibri" charset="0"/>
              </a:rPr>
              <a:t>;</a:t>
            </a:r>
            <a:endParaRPr lang="en-US" sz="3200" b="0" strike="noStrike" spc="-1">
              <a:solidFill>
                <a:srgbClr val="000000"/>
              </a:solidFill>
              <a:uFill>
                <a:solidFill>
                  <a:srgbClr val="FFFFFF"/>
                </a:solidFill>
              </a:uFill>
              <a:latin typeface="Calibri" charset="0"/>
            </a:endParaRPr>
          </a:p>
          <a:p>
            <a:pPr>
              <a:lnSpc>
                <a:spcPct val="100000"/>
              </a:lnSpc>
            </a:pPr>
            <a:endParaRPr lang="en-US" sz="3200" b="0" strike="noStrike" spc="-1">
              <a:solidFill>
                <a:srgbClr val="000000"/>
              </a:solidFill>
              <a:uFill>
                <a:solidFill>
                  <a:srgbClr val="FFFFFF"/>
                </a:solidFill>
              </a:uFill>
              <a:latin typeface="Calibri" charset="0"/>
            </a:endParaRPr>
          </a:p>
        </p:txBody>
      </p:sp>
      <p:sp>
        <p:nvSpPr>
          <p:cNvPr id="106" name="CustomShape 3"/>
          <p:cNvSpPr/>
          <p:nvPr/>
        </p:nvSpPr>
        <p:spPr>
          <a:xfrm>
            <a:off x="2407285" y="3759200"/>
            <a:ext cx="5402580" cy="6407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3200" b="1" strike="noStrike" spc="-1">
                <a:solidFill>
                  <a:srgbClr val="000000"/>
                </a:solidFill>
                <a:uFill>
                  <a:solidFill>
                    <a:srgbClr val="FFFFFF"/>
                  </a:solidFill>
                </a:uFill>
                <a:latin typeface="Calibri" charset="0"/>
              </a:rPr>
              <a:t>2 Types of Queries</a:t>
            </a:r>
            <a:endParaRPr lang="en-US" sz="1800" b="0" strike="noStrike" spc="-1">
              <a:solidFill>
                <a:srgbClr val="000000"/>
              </a:solidFill>
              <a:uFill>
                <a:solidFill>
                  <a:srgbClr val="FFFFFF"/>
                </a:solidFill>
              </a:uFill>
              <a:latin typeface="Arial" panose="02080604020202020204" charset="0"/>
            </a:endParaRPr>
          </a:p>
        </p:txBody>
      </p:sp>
      <p:sp>
        <p:nvSpPr>
          <p:cNvPr id="107" name="CustomShape 4"/>
          <p:cNvSpPr/>
          <p:nvPr/>
        </p:nvSpPr>
        <p:spPr>
          <a:xfrm>
            <a:off x="1828920" y="5410080"/>
            <a:ext cx="1523520" cy="8377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800" b="0" strike="noStrike" spc="-1">
                <a:solidFill>
                  <a:srgbClr val="FFFFFF"/>
                </a:solidFill>
                <a:uFill>
                  <a:solidFill>
                    <a:srgbClr val="FFFFFF"/>
                  </a:solidFill>
                </a:uFill>
                <a:latin typeface="Calibri" charset="0"/>
              </a:rPr>
              <a:t>PHP</a:t>
            </a:r>
            <a:endParaRPr lang="en-US" sz="1800" b="0" strike="noStrike" spc="-1">
              <a:solidFill>
                <a:srgbClr val="000000"/>
              </a:solidFill>
              <a:uFill>
                <a:solidFill>
                  <a:srgbClr val="FFFFFF"/>
                </a:solidFill>
              </a:uFill>
              <a:latin typeface="Arial" panose="02080604020202020204" charset="0"/>
            </a:endParaRPr>
          </a:p>
        </p:txBody>
      </p:sp>
      <p:sp>
        <p:nvSpPr>
          <p:cNvPr id="108" name="CustomShape 5"/>
          <p:cNvSpPr/>
          <p:nvPr/>
        </p:nvSpPr>
        <p:spPr>
          <a:xfrm>
            <a:off x="4190880" y="5410080"/>
            <a:ext cx="1523520" cy="837720"/>
          </a:xfrm>
          <a:prstGeom prst="rect">
            <a:avLst/>
          </a:prstGeom>
          <a:ln>
            <a:round/>
          </a:ln>
        </p:spPr>
        <p:style>
          <a:lnRef idx="2">
            <a:schemeClr val="accent6">
              <a:shade val="50000"/>
            </a:schemeClr>
          </a:lnRef>
          <a:fillRef idx="1">
            <a:schemeClr val="accent6"/>
          </a:fillRef>
          <a:effectRef idx="0">
            <a:schemeClr val="accent6"/>
          </a:effectRef>
          <a:fontRef idx="minor"/>
        </p:style>
        <p:txBody>
          <a:bodyPr lIns="90000" tIns="45000" rIns="90000" bIns="45000" anchor="ctr"/>
          <a:p>
            <a:pPr algn="ctr">
              <a:lnSpc>
                <a:spcPct val="100000"/>
              </a:lnSpc>
            </a:pPr>
            <a:r>
              <a:rPr lang="en-US" sz="1800" b="0" strike="noStrike" spc="-1">
                <a:solidFill>
                  <a:srgbClr val="FFFFFF"/>
                </a:solidFill>
                <a:uFill>
                  <a:solidFill>
                    <a:srgbClr val="FFFFFF"/>
                  </a:solidFill>
                </a:uFill>
                <a:latin typeface="Calibri" charset="0"/>
              </a:rPr>
              <a:t>MySQL</a:t>
            </a:r>
            <a:endParaRPr lang="en-US" sz="1800" b="0" strike="noStrike" spc="-1">
              <a:solidFill>
                <a:srgbClr val="000000"/>
              </a:solidFill>
              <a:uFill>
                <a:solidFill>
                  <a:srgbClr val="FFFFFF"/>
                </a:solidFill>
              </a:uFill>
              <a:latin typeface="Arial" panose="02080604020202020204" charset="0"/>
            </a:endParaRPr>
          </a:p>
        </p:txBody>
      </p:sp>
      <p:sp>
        <p:nvSpPr>
          <p:cNvPr id="109" name="CustomShape 6"/>
          <p:cNvSpPr/>
          <p:nvPr/>
        </p:nvSpPr>
        <p:spPr>
          <a:xfrm>
            <a:off x="3505080" y="5715000"/>
            <a:ext cx="533160" cy="15192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110" name="CustomShape 7"/>
          <p:cNvSpPr/>
          <p:nvPr/>
        </p:nvSpPr>
        <p:spPr>
          <a:xfrm>
            <a:off x="1815960" y="4537080"/>
            <a:ext cx="3885840" cy="699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200" b="0" strike="noStrike" spc="-1">
                <a:solidFill>
                  <a:srgbClr val="000000"/>
                </a:solidFill>
                <a:uFill>
                  <a:solidFill>
                    <a:srgbClr val="FFFFFF"/>
                  </a:solidFill>
                </a:uFill>
                <a:latin typeface="Calibri" charset="0"/>
              </a:rPr>
              <a:t>No Result Queries</a:t>
            </a:r>
            <a:endParaRPr lang="en-US" sz="1800" b="0" strike="noStrike" spc="-1">
              <a:solidFill>
                <a:srgbClr val="000000"/>
              </a:solidFill>
              <a:uFill>
                <a:solidFill>
                  <a:srgbClr val="FFFFFF"/>
                </a:solidFill>
              </a:uFill>
              <a:latin typeface="Arial" panose="02080604020202020204" charset="0"/>
            </a:endParaRPr>
          </a:p>
          <a:p>
            <a:pPr>
              <a:lnSpc>
                <a:spcPct val="100000"/>
              </a:lnSpc>
            </a:pPr>
            <a:r>
              <a:rPr lang="en-US" sz="1800" b="0" i="1" strike="noStrike" spc="-1">
                <a:solidFill>
                  <a:srgbClr val="000000"/>
                </a:solidFill>
                <a:uFill>
                  <a:solidFill>
                    <a:srgbClr val="FFFFFF"/>
                  </a:solidFill>
                </a:uFill>
                <a:latin typeface="Calibri" charset="0"/>
              </a:rPr>
              <a:t>INSERT, DELETE, CREATE, etc…</a:t>
            </a:r>
            <a:endParaRPr lang="en-US" sz="1800" b="0" strike="noStrike" spc="-1">
              <a:solidFill>
                <a:srgbClr val="000000"/>
              </a:solidFill>
              <a:uFill>
                <a:solidFill>
                  <a:srgbClr val="FFFFFF"/>
                </a:solidFill>
              </a:uFill>
              <a:latin typeface="Arial" panose="02080604020202020204" charset="0"/>
            </a:endParaRPr>
          </a:p>
        </p:txBody>
      </p:sp>
      <p:sp>
        <p:nvSpPr>
          <p:cNvPr id="111" name="Line 8"/>
          <p:cNvSpPr/>
          <p:nvPr/>
        </p:nvSpPr>
        <p:spPr>
          <a:xfrm>
            <a:off x="2057160" y="3581280"/>
            <a:ext cx="7925040" cy="36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112" name="CustomShape 9"/>
          <p:cNvSpPr/>
          <p:nvPr/>
        </p:nvSpPr>
        <p:spPr>
          <a:xfrm>
            <a:off x="6565800" y="5410080"/>
            <a:ext cx="1523520" cy="8377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800" b="0" strike="noStrike" spc="-1">
                <a:solidFill>
                  <a:srgbClr val="FFFFFF"/>
                </a:solidFill>
                <a:uFill>
                  <a:solidFill>
                    <a:srgbClr val="FFFFFF"/>
                  </a:solidFill>
                </a:uFill>
                <a:latin typeface="Calibri" charset="0"/>
              </a:rPr>
              <a:t>PHP</a:t>
            </a:r>
            <a:endParaRPr lang="en-US" sz="1800" b="0" strike="noStrike" spc="-1">
              <a:solidFill>
                <a:srgbClr val="000000"/>
              </a:solidFill>
              <a:uFill>
                <a:solidFill>
                  <a:srgbClr val="FFFFFF"/>
                </a:solidFill>
              </a:uFill>
              <a:latin typeface="Arial" panose="02080604020202020204" charset="0"/>
            </a:endParaRPr>
          </a:p>
        </p:txBody>
      </p:sp>
      <p:sp>
        <p:nvSpPr>
          <p:cNvPr id="113" name="CustomShape 10"/>
          <p:cNvSpPr/>
          <p:nvPr/>
        </p:nvSpPr>
        <p:spPr>
          <a:xfrm>
            <a:off x="8928120" y="5410080"/>
            <a:ext cx="1523520" cy="837720"/>
          </a:xfrm>
          <a:prstGeom prst="rect">
            <a:avLst/>
          </a:prstGeom>
          <a:ln>
            <a:round/>
          </a:ln>
        </p:spPr>
        <p:style>
          <a:lnRef idx="2">
            <a:schemeClr val="accent6">
              <a:shade val="50000"/>
            </a:schemeClr>
          </a:lnRef>
          <a:fillRef idx="1">
            <a:schemeClr val="accent6"/>
          </a:fillRef>
          <a:effectRef idx="0">
            <a:schemeClr val="accent6"/>
          </a:effectRef>
          <a:fontRef idx="minor"/>
        </p:style>
        <p:txBody>
          <a:bodyPr lIns="90000" tIns="45000" rIns="90000" bIns="45000" anchor="ctr"/>
          <a:p>
            <a:pPr algn="ctr">
              <a:lnSpc>
                <a:spcPct val="100000"/>
              </a:lnSpc>
            </a:pPr>
            <a:r>
              <a:rPr lang="en-US" sz="1800" b="0" strike="noStrike" spc="-1">
                <a:solidFill>
                  <a:srgbClr val="FFFFFF"/>
                </a:solidFill>
                <a:uFill>
                  <a:solidFill>
                    <a:srgbClr val="FFFFFF"/>
                  </a:solidFill>
                </a:uFill>
                <a:latin typeface="Calibri" charset="0"/>
              </a:rPr>
              <a:t>MySQL</a:t>
            </a:r>
            <a:endParaRPr lang="en-US" sz="1800" b="0" strike="noStrike" spc="-1">
              <a:solidFill>
                <a:srgbClr val="000000"/>
              </a:solidFill>
              <a:uFill>
                <a:solidFill>
                  <a:srgbClr val="FFFFFF"/>
                </a:solidFill>
              </a:uFill>
              <a:latin typeface="Arial" panose="02080604020202020204" charset="0"/>
            </a:endParaRPr>
          </a:p>
        </p:txBody>
      </p:sp>
      <p:sp>
        <p:nvSpPr>
          <p:cNvPr id="114" name="CustomShape 11"/>
          <p:cNvSpPr/>
          <p:nvPr/>
        </p:nvSpPr>
        <p:spPr>
          <a:xfrm>
            <a:off x="8242320" y="5562720"/>
            <a:ext cx="533160" cy="15192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115" name="CustomShape 12"/>
          <p:cNvSpPr/>
          <p:nvPr/>
        </p:nvSpPr>
        <p:spPr>
          <a:xfrm>
            <a:off x="6553200" y="4537080"/>
            <a:ext cx="3885840" cy="699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200" b="0" strike="noStrike" spc="-1">
                <a:solidFill>
                  <a:srgbClr val="000000"/>
                </a:solidFill>
                <a:uFill>
                  <a:solidFill>
                    <a:srgbClr val="FFFFFF"/>
                  </a:solidFill>
                </a:uFill>
                <a:latin typeface="Calibri" charset="0"/>
              </a:rPr>
              <a:t>Result Queries</a:t>
            </a:r>
            <a:endParaRPr lang="en-US" sz="1800" b="0" strike="noStrike" spc="-1">
              <a:solidFill>
                <a:srgbClr val="000000"/>
              </a:solidFill>
              <a:uFill>
                <a:solidFill>
                  <a:srgbClr val="FFFFFF"/>
                </a:solidFill>
              </a:uFill>
              <a:latin typeface="Arial" panose="02080604020202020204" charset="0"/>
            </a:endParaRPr>
          </a:p>
          <a:p>
            <a:pPr>
              <a:lnSpc>
                <a:spcPct val="100000"/>
              </a:lnSpc>
            </a:pPr>
            <a:r>
              <a:rPr lang="en-US" sz="1800" b="0" i="1" strike="noStrike" spc="-1">
                <a:solidFill>
                  <a:srgbClr val="000000"/>
                </a:solidFill>
                <a:uFill>
                  <a:solidFill>
                    <a:srgbClr val="FFFFFF"/>
                  </a:solidFill>
                </a:uFill>
                <a:latin typeface="Calibri" charset="0"/>
              </a:rPr>
              <a:t>SELECT</a:t>
            </a:r>
            <a:endParaRPr lang="en-US" sz="1800" b="0" strike="noStrike" spc="-1">
              <a:solidFill>
                <a:srgbClr val="000000"/>
              </a:solidFill>
              <a:uFill>
                <a:solidFill>
                  <a:srgbClr val="FFFFFF"/>
                </a:solidFill>
              </a:uFill>
              <a:latin typeface="Arial" panose="02080604020202020204" charset="0"/>
            </a:endParaRPr>
          </a:p>
        </p:txBody>
      </p:sp>
      <p:sp>
        <p:nvSpPr>
          <p:cNvPr id="116" name="CustomShape 13"/>
          <p:cNvSpPr/>
          <p:nvPr/>
        </p:nvSpPr>
        <p:spPr>
          <a:xfrm rot="10800000">
            <a:off x="8224025" y="5955150"/>
            <a:ext cx="533160" cy="151920"/>
          </a:xfrm>
          <a:prstGeom prst="rightArrow">
            <a:avLst>
              <a:gd name="adj1" fmla="val 50000"/>
              <a:gd name="adj2" fmla="val 50000"/>
            </a:avLst>
          </a:prstGeom>
          <a:ln>
            <a:round/>
          </a:ln>
        </p:spPr>
        <p:style>
          <a:lnRef idx="2">
            <a:schemeClr val="accent6">
              <a:shade val="50000"/>
            </a:schemeClr>
          </a:lnRef>
          <a:fillRef idx="1">
            <a:schemeClr val="accent6"/>
          </a:fillRef>
          <a:effectRef idx="0">
            <a:schemeClr val="accent6"/>
          </a:effectRef>
          <a:fontRef idx="minor"/>
        </p:style>
      </p:sp>
    </p:spTree>
  </p:cSld>
  <p:clrMapOvr>
    <a:masterClrMapping/>
  </p:clrMapOvr>
  <p:transition>
    <p:push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ChangeArrowheads="1"/>
          </p:cNvSpPr>
          <p:nvPr/>
        </p:nvSpPr>
        <p:spPr bwMode="auto">
          <a:xfrm>
            <a:off x="1774825" y="549275"/>
            <a:ext cx="8893175" cy="618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GB" sz="1600" b="1" dirty="0">
                <a:solidFill>
                  <a:srgbClr val="7030A0"/>
                </a:solidFill>
                <a:latin typeface="Courier New" pitchFamily="49" charset="0"/>
                <a:cs typeface="Courier New" pitchFamily="49" charset="0"/>
              </a:rPr>
              <a:t>// Connect to the </a:t>
            </a:r>
            <a:r>
              <a:rPr lang="en-GB" sz="1600" b="1" dirty="0" err="1">
                <a:solidFill>
                  <a:srgbClr val="7030A0"/>
                </a:solidFill>
                <a:latin typeface="Courier New" pitchFamily="49" charset="0"/>
                <a:cs typeface="Courier New" pitchFamily="49" charset="0"/>
              </a:rPr>
              <a:t>db</a:t>
            </a:r>
            <a:endParaRPr lang="en-GB" sz="1600" b="1" dirty="0">
              <a:solidFill>
                <a:srgbClr val="7030A0"/>
              </a:solidFill>
              <a:latin typeface="Courier New" pitchFamily="49" charset="0"/>
              <a:cs typeface="Courier New" pitchFamily="49" charset="0"/>
            </a:endParaRPr>
          </a:p>
          <a:p>
            <a:r>
              <a:rPr lang="en-GB" sz="1600" b="1" dirty="0">
                <a:latin typeface="Courier New" pitchFamily="49" charset="0"/>
                <a:cs typeface="Courier New" pitchFamily="49" charset="0"/>
              </a:rPr>
              <a:t>$</a:t>
            </a:r>
            <a:r>
              <a:rPr lang="en-GB" sz="1600" b="1" dirty="0" err="1">
                <a:latin typeface="Courier New" pitchFamily="49" charset="0"/>
                <a:cs typeface="Courier New" pitchFamily="49" charset="0"/>
              </a:rPr>
              <a:t>mysqli</a:t>
            </a:r>
            <a:r>
              <a:rPr lang="en-GB" sz="1600" b="1" dirty="0">
                <a:latin typeface="Courier New" pitchFamily="49" charset="0"/>
                <a:cs typeface="Courier New" pitchFamily="49" charset="0"/>
              </a:rPr>
              <a:t> = new </a:t>
            </a:r>
            <a:r>
              <a:rPr lang="en-GB" sz="1600" b="1" dirty="0" err="1">
                <a:latin typeface="Courier New" pitchFamily="49" charset="0"/>
                <a:cs typeface="Courier New" pitchFamily="49" charset="0"/>
              </a:rPr>
              <a:t>mysqli</a:t>
            </a:r>
            <a:r>
              <a:rPr lang="en-GB" sz="1600" b="1" dirty="0">
                <a:latin typeface="Courier New" pitchFamily="49" charset="0"/>
                <a:cs typeface="Courier New" pitchFamily="49" charset="0"/>
              </a:rPr>
              <a:t>('</a:t>
            </a:r>
            <a:r>
              <a:rPr lang="en-GB" sz="1600" b="1" dirty="0" err="1">
                <a:latin typeface="Courier New" pitchFamily="49" charset="0"/>
                <a:cs typeface="Courier New" pitchFamily="49" charset="0"/>
              </a:rPr>
              <a:t>hostname','username','password','database</a:t>
            </a:r>
            <a:r>
              <a:rPr lang="en-GB" sz="1600" b="1" dirty="0">
                <a:latin typeface="Courier New" pitchFamily="49" charset="0"/>
                <a:cs typeface="Courier New" pitchFamily="49" charset="0"/>
              </a:rPr>
              <a:t>');</a:t>
            </a:r>
            <a:endParaRPr lang="en-GB" sz="1600" b="1" dirty="0">
              <a:latin typeface="Courier New" pitchFamily="49" charset="0"/>
              <a:cs typeface="Courier New" pitchFamily="49" charset="0"/>
            </a:endParaRPr>
          </a:p>
          <a:p>
            <a:endParaRPr lang="en-GB" sz="1600" b="1" dirty="0">
              <a:latin typeface="Courier New" pitchFamily="49" charset="0"/>
              <a:cs typeface="Courier New" pitchFamily="49" charset="0"/>
            </a:endParaRPr>
          </a:p>
          <a:p>
            <a:r>
              <a:rPr lang="en-GB" sz="1600" b="1" i="1" dirty="0">
                <a:solidFill>
                  <a:srgbClr val="7030A0"/>
                </a:solidFill>
                <a:latin typeface="Courier New" pitchFamily="49" charset="0"/>
                <a:cs typeface="Courier New" pitchFamily="49" charset="0"/>
              </a:rPr>
              <a:t>//Send the query to the database and pull the records in a </a:t>
            </a:r>
            <a:endParaRPr lang="en-GB" sz="1600" b="1" i="1" dirty="0">
              <a:solidFill>
                <a:srgbClr val="7030A0"/>
              </a:solidFill>
              <a:latin typeface="Courier New" pitchFamily="49" charset="0"/>
              <a:cs typeface="Courier New" pitchFamily="49" charset="0"/>
            </a:endParaRPr>
          </a:p>
          <a:p>
            <a:r>
              <a:rPr lang="en-GB" sz="1600" b="1" i="1" dirty="0">
                <a:solidFill>
                  <a:srgbClr val="7030A0"/>
                </a:solidFill>
                <a:latin typeface="Courier New" pitchFamily="49" charset="0"/>
                <a:cs typeface="Courier New" pitchFamily="49" charset="0"/>
              </a:rPr>
              <a:t>// certain category using the SELECT statement</a:t>
            </a:r>
            <a:r>
              <a:rPr lang="en-GB" sz="1600" b="1" dirty="0">
                <a:solidFill>
                  <a:srgbClr val="7030A0"/>
                </a:solidFill>
                <a:latin typeface="Courier New" pitchFamily="49" charset="0"/>
                <a:cs typeface="Courier New" pitchFamily="49" charset="0"/>
              </a:rPr>
              <a:t> </a:t>
            </a:r>
            <a:endParaRPr lang="en-GB" sz="1600" b="1" dirty="0">
              <a:solidFill>
                <a:srgbClr val="7030A0"/>
              </a:solidFill>
              <a:latin typeface="Courier New" pitchFamily="49" charset="0"/>
              <a:cs typeface="Courier New" pitchFamily="49" charset="0"/>
            </a:endParaRPr>
          </a:p>
          <a:p>
            <a:r>
              <a:rPr lang="en-GB" sz="1600" b="1" i="1" dirty="0">
                <a:solidFill>
                  <a:srgbClr val="7030A0"/>
                </a:solidFill>
                <a:latin typeface="Courier New" pitchFamily="49" charset="0"/>
                <a:cs typeface="Courier New" pitchFamily="49" charset="0"/>
              </a:rPr>
              <a:t>// If the result returns true</a:t>
            </a:r>
            <a:endParaRPr lang="en-GB" sz="1600" b="1" i="1" dirty="0">
              <a:solidFill>
                <a:srgbClr val="7030A0"/>
              </a:solidFill>
              <a:latin typeface="Courier New" pitchFamily="49" charset="0"/>
              <a:cs typeface="Courier New" pitchFamily="49" charset="0"/>
            </a:endParaRPr>
          </a:p>
          <a:p>
            <a:r>
              <a:rPr lang="en-GB" sz="1600" b="1" dirty="0">
                <a:latin typeface="Courier New" pitchFamily="49" charset="0"/>
                <a:cs typeface="Courier New" pitchFamily="49" charset="0"/>
              </a:rPr>
              <a:t>if ($result = $</a:t>
            </a:r>
            <a:r>
              <a:rPr lang="en-GB" sz="1600" b="1" dirty="0" err="1">
                <a:latin typeface="Courier New" pitchFamily="49" charset="0"/>
                <a:cs typeface="Courier New" pitchFamily="49" charset="0"/>
              </a:rPr>
              <a:t>mysqli</a:t>
            </a:r>
            <a:r>
              <a:rPr lang="en-GB" sz="1600" b="1" dirty="0">
                <a:latin typeface="Courier New" pitchFamily="49" charset="0"/>
                <a:cs typeface="Courier New" pitchFamily="49" charset="0"/>
              </a:rPr>
              <a:t>-&gt;query("SELECT quote, </a:t>
            </a:r>
            <a:r>
              <a:rPr lang="en-GB" sz="1600" b="1" dirty="0" err="1">
                <a:latin typeface="Courier New" pitchFamily="49" charset="0"/>
                <a:cs typeface="Courier New" pitchFamily="49" charset="0"/>
              </a:rPr>
              <a:t>url</a:t>
            </a:r>
            <a:r>
              <a:rPr lang="en-GB" sz="1600" b="1" dirty="0">
                <a:latin typeface="Courier New" pitchFamily="49" charset="0"/>
                <a:cs typeface="Courier New" pitchFamily="49" charset="0"/>
              </a:rPr>
              <a:t> FROM quote </a:t>
            </a:r>
            <a:endParaRPr lang="en-GB" sz="1600" b="1" dirty="0">
              <a:latin typeface="Courier New" pitchFamily="49" charset="0"/>
              <a:cs typeface="Courier New" pitchFamily="49" charset="0"/>
            </a:endParaRPr>
          </a:p>
          <a:p>
            <a:r>
              <a:rPr lang="en-GB" sz="1600" b="1" dirty="0">
                <a:latin typeface="Courier New" pitchFamily="49" charset="0"/>
                <a:cs typeface="Courier New" pitchFamily="49" charset="0"/>
              </a:rPr>
              <a:t>				WHERE category='love'")) { </a:t>
            </a:r>
            <a:endParaRPr lang="en-GB" sz="1600" b="1" dirty="0">
              <a:latin typeface="Courier New" pitchFamily="49" charset="0"/>
              <a:cs typeface="Courier New" pitchFamily="49" charset="0"/>
            </a:endParaRPr>
          </a:p>
          <a:p>
            <a:r>
              <a:rPr lang="en-GB" sz="1600" b="1" dirty="0">
                <a:latin typeface="Courier New" pitchFamily="49" charset="0"/>
                <a:cs typeface="Courier New" pitchFamily="49" charset="0"/>
              </a:rPr>
              <a:t>	</a:t>
            </a:r>
            <a:endParaRPr lang="en-GB" sz="1600" b="1" dirty="0">
              <a:latin typeface="Courier New" pitchFamily="49" charset="0"/>
              <a:cs typeface="Courier New" pitchFamily="49" charset="0"/>
            </a:endParaRPr>
          </a:p>
          <a:p>
            <a:r>
              <a:rPr lang="en-GB" sz="1600" b="1" dirty="0">
                <a:latin typeface="Courier New" pitchFamily="49" charset="0"/>
                <a:cs typeface="Courier New" pitchFamily="49" charset="0"/>
              </a:rPr>
              <a:t>	</a:t>
            </a:r>
            <a:r>
              <a:rPr lang="en-GB" sz="1600" b="1" dirty="0">
                <a:solidFill>
                  <a:srgbClr val="7030A0"/>
                </a:solidFill>
                <a:latin typeface="Courier New" pitchFamily="49" charset="0"/>
                <a:cs typeface="Courier New" pitchFamily="49" charset="0"/>
              </a:rPr>
              <a:t>// print out the number of records retrieved</a:t>
            </a:r>
            <a:endParaRPr lang="en-GB" sz="1600" b="1" dirty="0">
              <a:solidFill>
                <a:srgbClr val="7030A0"/>
              </a:solidFill>
              <a:latin typeface="Courier New" pitchFamily="49" charset="0"/>
              <a:cs typeface="Courier New" pitchFamily="49" charset="0"/>
            </a:endParaRPr>
          </a:p>
          <a:p>
            <a:r>
              <a:rPr lang="en-GB" sz="1600" b="1" dirty="0">
                <a:latin typeface="Courier New" pitchFamily="49" charset="0"/>
                <a:cs typeface="Courier New" pitchFamily="49" charset="0"/>
              </a:rPr>
              <a:t>	echo 'For the category "love", there are '</a:t>
            </a:r>
            <a:endParaRPr lang="en-GB" sz="1600" b="1" dirty="0">
              <a:latin typeface="Courier New" pitchFamily="49" charset="0"/>
              <a:cs typeface="Courier New" pitchFamily="49" charset="0"/>
            </a:endParaRPr>
          </a:p>
          <a:p>
            <a:r>
              <a:rPr lang="en-GB" sz="1600" b="1" dirty="0">
                <a:latin typeface="Courier New" pitchFamily="49" charset="0"/>
                <a:cs typeface="Courier New" pitchFamily="49" charset="0"/>
              </a:rPr>
              <a:t>		.$result-&gt;</a:t>
            </a:r>
            <a:r>
              <a:rPr lang="en-GB" sz="1600" b="1" dirty="0" err="1">
                <a:latin typeface="Courier New" pitchFamily="49" charset="0"/>
                <a:cs typeface="Courier New" pitchFamily="49" charset="0"/>
              </a:rPr>
              <a:t>num_rows</a:t>
            </a:r>
            <a:r>
              <a:rPr lang="en-GB" sz="1600" b="1" dirty="0">
                <a:latin typeface="Courier New" pitchFamily="49" charset="0"/>
                <a:cs typeface="Courier New" pitchFamily="49" charset="0"/>
              </a:rPr>
              <a:t>.' records.&lt;</a:t>
            </a:r>
            <a:r>
              <a:rPr lang="en-GB" sz="1600" b="1" dirty="0" err="1">
                <a:latin typeface="Courier New" pitchFamily="49" charset="0"/>
                <a:cs typeface="Courier New" pitchFamily="49" charset="0"/>
              </a:rPr>
              <a:t>br</a:t>
            </a:r>
            <a:r>
              <a:rPr lang="en-GB" sz="1600" b="1" dirty="0">
                <a:latin typeface="Courier New" pitchFamily="49" charset="0"/>
                <a:cs typeface="Courier New" pitchFamily="49" charset="0"/>
              </a:rPr>
              <a:t>/&gt;';</a:t>
            </a:r>
            <a:endParaRPr lang="en-GB" sz="1600" b="1" dirty="0">
              <a:latin typeface="Courier New" pitchFamily="49" charset="0"/>
              <a:cs typeface="Courier New" pitchFamily="49" charset="0"/>
            </a:endParaRPr>
          </a:p>
          <a:p>
            <a:endParaRPr lang="en-GB" sz="1600" b="1" dirty="0">
              <a:latin typeface="Courier New" pitchFamily="49" charset="0"/>
              <a:cs typeface="Courier New" pitchFamily="49" charset="0"/>
            </a:endParaRPr>
          </a:p>
          <a:p>
            <a:r>
              <a:rPr lang="en-GB" sz="1600" b="1" dirty="0">
                <a:latin typeface="Courier New" pitchFamily="49" charset="0"/>
                <a:cs typeface="Courier New" pitchFamily="49" charset="0"/>
              </a:rPr>
              <a:t>	</a:t>
            </a:r>
            <a:r>
              <a:rPr lang="en-GB" sz="1600" b="1" i="1" dirty="0">
                <a:solidFill>
                  <a:srgbClr val="7030A0"/>
                </a:solidFill>
                <a:latin typeface="Courier New" pitchFamily="49" charset="0"/>
                <a:cs typeface="Courier New" pitchFamily="49" charset="0"/>
              </a:rPr>
              <a:t>// The "</a:t>
            </a:r>
            <a:r>
              <a:rPr lang="en-GB" sz="1600" b="1" i="1" dirty="0" err="1">
                <a:solidFill>
                  <a:srgbClr val="7030A0"/>
                </a:solidFill>
                <a:latin typeface="Courier New" pitchFamily="49" charset="0"/>
                <a:cs typeface="Courier New" pitchFamily="49" charset="0"/>
              </a:rPr>
              <a:t>fetch_object</a:t>
            </a:r>
            <a:r>
              <a:rPr lang="en-GB" sz="1600" b="1" i="1" dirty="0" smtClean="0">
                <a:solidFill>
                  <a:srgbClr val="7030A0"/>
                </a:solidFill>
                <a:latin typeface="Courier New" pitchFamily="49" charset="0"/>
                <a:cs typeface="Courier New" pitchFamily="49" charset="0"/>
              </a:rPr>
              <a:t>()” </a:t>
            </a:r>
            <a:r>
              <a:rPr lang="en-GB" sz="1600" b="1" i="1" dirty="0">
                <a:solidFill>
                  <a:srgbClr val="7030A0"/>
                </a:solidFill>
                <a:latin typeface="Courier New" pitchFamily="49" charset="0"/>
                <a:cs typeface="Courier New" pitchFamily="49" charset="0"/>
              </a:rPr>
              <a:t>method allows access to the returned 	// rows within the resource object ($result in this case).</a:t>
            </a:r>
            <a:r>
              <a:rPr lang="en-GB" sz="1600" b="1" dirty="0">
                <a:solidFill>
                  <a:srgbClr val="7030A0"/>
                </a:solidFill>
                <a:latin typeface="Courier New" pitchFamily="49" charset="0"/>
                <a:cs typeface="Courier New" pitchFamily="49" charset="0"/>
              </a:rPr>
              <a:t> </a:t>
            </a:r>
            <a:endParaRPr lang="en-GB" sz="1600" b="1" dirty="0">
              <a:solidFill>
                <a:srgbClr val="7030A0"/>
              </a:solidFill>
              <a:latin typeface="Courier New" pitchFamily="49" charset="0"/>
              <a:cs typeface="Courier New" pitchFamily="49" charset="0"/>
            </a:endParaRPr>
          </a:p>
          <a:p>
            <a:r>
              <a:rPr lang="en-GB" sz="1600" dirty="0"/>
              <a:t>	</a:t>
            </a:r>
            <a:r>
              <a:rPr lang="en-GB" sz="1600" b="1" dirty="0">
                <a:latin typeface="Courier New" pitchFamily="49" charset="0"/>
                <a:cs typeface="Courier New" pitchFamily="49" charset="0"/>
              </a:rPr>
              <a:t>while ($row = $result-&gt;</a:t>
            </a:r>
            <a:r>
              <a:rPr lang="en-GB" sz="1600" b="1" dirty="0" err="1">
                <a:latin typeface="Courier New" pitchFamily="49" charset="0"/>
                <a:cs typeface="Courier New" pitchFamily="49" charset="0"/>
              </a:rPr>
              <a:t>fetch_object</a:t>
            </a:r>
            <a:r>
              <a:rPr lang="en-GB" sz="1600" b="1" dirty="0">
                <a:latin typeface="Courier New" pitchFamily="49" charset="0"/>
                <a:cs typeface="Courier New" pitchFamily="49" charset="0"/>
              </a:rPr>
              <a:t>()) { </a:t>
            </a:r>
            <a:endParaRPr lang="en-GB" sz="1600" b="1" dirty="0">
              <a:latin typeface="Courier New" pitchFamily="49" charset="0"/>
              <a:cs typeface="Courier New" pitchFamily="49" charset="0"/>
            </a:endParaRPr>
          </a:p>
          <a:p>
            <a:r>
              <a:rPr lang="en-GB" sz="1600" dirty="0"/>
              <a:t>		</a:t>
            </a:r>
            <a:r>
              <a:rPr lang="en-GB" sz="1600" b="1" dirty="0">
                <a:latin typeface="Courier New" pitchFamily="49" charset="0"/>
                <a:cs typeface="Courier New" pitchFamily="49" charset="0"/>
              </a:rPr>
              <a:t>echo 'Quote: '.$row-&gt;quote.' ';</a:t>
            </a:r>
            <a:endParaRPr lang="en-GB" sz="1600" b="1" dirty="0">
              <a:latin typeface="Courier New" pitchFamily="49" charset="0"/>
              <a:cs typeface="Courier New" pitchFamily="49" charset="0"/>
            </a:endParaRPr>
          </a:p>
          <a:p>
            <a:r>
              <a:rPr lang="en-GB" sz="1600" b="1" dirty="0">
                <a:latin typeface="Courier New" pitchFamily="49" charset="0"/>
                <a:cs typeface="Courier New" pitchFamily="49" charset="0"/>
              </a:rPr>
              <a:t>		echo 'URL: &lt;a </a:t>
            </a:r>
            <a:r>
              <a:rPr lang="en-GB" sz="1600" b="1" dirty="0" err="1">
                <a:latin typeface="Courier New" pitchFamily="49" charset="0"/>
                <a:cs typeface="Courier New" pitchFamily="49" charset="0"/>
              </a:rPr>
              <a:t>href</a:t>
            </a:r>
            <a:r>
              <a:rPr lang="en-GB" sz="1600" b="1" dirty="0">
                <a:latin typeface="Courier New" pitchFamily="49" charset="0"/>
                <a:cs typeface="Courier New" pitchFamily="49" charset="0"/>
              </a:rPr>
              <a:t>='.$row-&gt;</a:t>
            </a:r>
            <a:r>
              <a:rPr lang="en-GB" sz="1600" b="1" dirty="0" err="1">
                <a:latin typeface="Courier New" pitchFamily="49" charset="0"/>
                <a:cs typeface="Courier New" pitchFamily="49" charset="0"/>
              </a:rPr>
              <a:t>url</a:t>
            </a:r>
            <a:r>
              <a:rPr lang="en-GB" sz="1600" b="1" dirty="0">
                <a:latin typeface="Courier New" pitchFamily="49" charset="0"/>
                <a:cs typeface="Courier New" pitchFamily="49" charset="0"/>
              </a:rPr>
              <a:t>.'&gt;'.$row-&gt;</a:t>
            </a:r>
            <a:r>
              <a:rPr lang="en-GB" sz="1600" b="1" dirty="0" err="1">
                <a:latin typeface="Courier New" pitchFamily="49" charset="0"/>
                <a:cs typeface="Courier New" pitchFamily="49" charset="0"/>
              </a:rPr>
              <a:t>url</a:t>
            </a:r>
            <a:r>
              <a:rPr lang="en-GB" sz="1600" b="1" dirty="0">
                <a:latin typeface="Courier New" pitchFamily="49" charset="0"/>
                <a:cs typeface="Courier New" pitchFamily="49" charset="0"/>
              </a:rPr>
              <a:t>.</a:t>
            </a:r>
            <a:endParaRPr lang="en-GB" sz="1600" b="1" dirty="0">
              <a:latin typeface="Courier New" pitchFamily="49" charset="0"/>
              <a:cs typeface="Courier New" pitchFamily="49" charset="0"/>
            </a:endParaRPr>
          </a:p>
          <a:p>
            <a:r>
              <a:rPr lang="en-GB" sz="1600" b="1" dirty="0">
                <a:latin typeface="Courier New" pitchFamily="49" charset="0"/>
                <a:cs typeface="Courier New" pitchFamily="49" charset="0"/>
              </a:rPr>
              <a:t>			'&lt;/a&gt;&lt;</a:t>
            </a:r>
            <a:r>
              <a:rPr lang="en-GB" sz="1600" b="1" dirty="0" err="1">
                <a:latin typeface="Courier New" pitchFamily="49" charset="0"/>
                <a:cs typeface="Courier New" pitchFamily="49" charset="0"/>
              </a:rPr>
              <a:t>br</a:t>
            </a:r>
            <a:r>
              <a:rPr lang="en-GB" sz="1600" b="1" dirty="0">
                <a:latin typeface="Courier New" pitchFamily="49" charset="0"/>
                <a:cs typeface="Courier New" pitchFamily="49" charset="0"/>
              </a:rPr>
              <a:t>/&gt;';</a:t>
            </a:r>
            <a:endParaRPr lang="en-GB" sz="1600" b="1" dirty="0">
              <a:latin typeface="Courier New" pitchFamily="49" charset="0"/>
              <a:cs typeface="Courier New" pitchFamily="49" charset="0"/>
            </a:endParaRPr>
          </a:p>
          <a:p>
            <a:r>
              <a:rPr lang="en-GB" sz="1600" b="1" dirty="0">
                <a:latin typeface="Courier New" pitchFamily="49" charset="0"/>
                <a:cs typeface="Courier New" pitchFamily="49" charset="0"/>
              </a:rPr>
              <a:t>	} </a:t>
            </a:r>
            <a:endParaRPr lang="en-GB" sz="1600" b="1" dirty="0">
              <a:latin typeface="Courier New" pitchFamily="49" charset="0"/>
              <a:cs typeface="Courier New" pitchFamily="49" charset="0"/>
            </a:endParaRPr>
          </a:p>
          <a:p>
            <a:r>
              <a:rPr lang="en-GB" sz="1600" b="1" dirty="0">
                <a:latin typeface="Courier New" pitchFamily="49" charset="0"/>
                <a:cs typeface="Courier New" pitchFamily="49" charset="0"/>
              </a:rPr>
              <a:t>} </a:t>
            </a:r>
            <a:endParaRPr lang="en-GB" sz="1600" b="1" dirty="0">
              <a:latin typeface="Courier New" pitchFamily="49" charset="0"/>
              <a:cs typeface="Courier New" pitchFamily="49" charset="0"/>
            </a:endParaRPr>
          </a:p>
          <a:p>
            <a:r>
              <a:rPr lang="en-GB" sz="1600" b="1" dirty="0">
                <a:latin typeface="Courier New" pitchFamily="49" charset="0"/>
                <a:cs typeface="Courier New" pitchFamily="49" charset="0"/>
              </a:rPr>
              <a:t>else { </a:t>
            </a:r>
            <a:r>
              <a:rPr lang="en-GB" sz="1600" b="1" i="1" dirty="0">
                <a:solidFill>
                  <a:srgbClr val="7030A0"/>
                </a:solidFill>
                <a:latin typeface="Courier New" pitchFamily="49" charset="0"/>
                <a:cs typeface="Courier New" pitchFamily="49" charset="0"/>
              </a:rPr>
              <a:t>// it</a:t>
            </a:r>
            <a:r>
              <a:rPr lang="en-GB" altLang="en-US" sz="1600" b="1" i="1" dirty="0">
                <a:solidFill>
                  <a:srgbClr val="7030A0"/>
                </a:solidFill>
                <a:latin typeface="Courier New" pitchFamily="49" charset="0"/>
                <a:cs typeface="Courier New" pitchFamily="49" charset="0"/>
              </a:rPr>
              <a:t>’</a:t>
            </a:r>
            <a:r>
              <a:rPr lang="en-GB" sz="1600" b="1" i="1" dirty="0">
                <a:solidFill>
                  <a:srgbClr val="7030A0"/>
                </a:solidFill>
                <a:latin typeface="Courier New" pitchFamily="49" charset="0"/>
                <a:cs typeface="Courier New" pitchFamily="49" charset="0"/>
              </a:rPr>
              <a:t>s an error &amp; the query failed</a:t>
            </a:r>
            <a:r>
              <a:rPr lang="en-GB" sz="1600" b="1" dirty="0">
                <a:solidFill>
                  <a:srgbClr val="7030A0"/>
                </a:solidFill>
                <a:latin typeface="Courier New" pitchFamily="49" charset="0"/>
                <a:cs typeface="Courier New" pitchFamily="49" charset="0"/>
              </a:rPr>
              <a:t> </a:t>
            </a:r>
            <a:endParaRPr lang="en-GB" sz="1600" b="1" dirty="0">
              <a:solidFill>
                <a:srgbClr val="7030A0"/>
              </a:solidFill>
              <a:latin typeface="Courier New" pitchFamily="49" charset="0"/>
              <a:cs typeface="Courier New" pitchFamily="49" charset="0"/>
            </a:endParaRPr>
          </a:p>
          <a:p>
            <a:r>
              <a:rPr lang="en-GB" sz="1600" b="1" dirty="0">
                <a:latin typeface="Courier New" pitchFamily="49" charset="0"/>
                <a:cs typeface="Courier New" pitchFamily="49" charset="0"/>
              </a:rPr>
              <a:t>	echo $</a:t>
            </a:r>
            <a:r>
              <a:rPr lang="en-GB" sz="1600" b="1" dirty="0" err="1">
                <a:latin typeface="Courier New" pitchFamily="49" charset="0"/>
                <a:cs typeface="Courier New" pitchFamily="49" charset="0"/>
              </a:rPr>
              <a:t>mysqli</a:t>
            </a:r>
            <a:r>
              <a:rPr lang="en-GB" sz="1600" b="1" dirty="0">
                <a:latin typeface="Courier New" pitchFamily="49" charset="0"/>
                <a:cs typeface="Courier New" pitchFamily="49" charset="0"/>
              </a:rPr>
              <a:t>-&gt;error; </a:t>
            </a:r>
            <a:endParaRPr lang="en-GB" sz="1600" b="1" dirty="0">
              <a:latin typeface="Courier New" pitchFamily="49" charset="0"/>
              <a:cs typeface="Courier New" pitchFamily="49" charset="0"/>
            </a:endParaRPr>
          </a:p>
          <a:p>
            <a:r>
              <a:rPr lang="en-GB" sz="1600" b="1" dirty="0">
                <a:latin typeface="Courier New" pitchFamily="49" charset="0"/>
                <a:cs typeface="Courier New" pitchFamily="49" charset="0"/>
              </a:rPr>
              <a:t>} </a:t>
            </a:r>
            <a:r>
              <a:rPr lang="en-GB" sz="1600" b="1" i="1" dirty="0">
                <a:solidFill>
                  <a:srgbClr val="7030A0"/>
                </a:solidFill>
                <a:latin typeface="Courier New" pitchFamily="49" charset="0"/>
                <a:cs typeface="Courier New" pitchFamily="49" charset="0"/>
              </a:rPr>
              <a:t>// end else</a:t>
            </a:r>
            <a:r>
              <a:rPr lang="en-GB" sz="1600" b="1" dirty="0">
                <a:solidFill>
                  <a:srgbClr val="7030A0"/>
                </a:solidFill>
                <a:latin typeface="Courier New" pitchFamily="49" charset="0"/>
                <a:cs typeface="Courier New" pitchFamily="49" charset="0"/>
              </a:rPr>
              <a:t> </a:t>
            </a:r>
            <a:endParaRPr lang="en-GB" sz="1600" b="1" dirty="0">
              <a:solidFill>
                <a:srgbClr val="7030A0"/>
              </a:solidFill>
              <a:latin typeface="Courier New" pitchFamily="49" charset="0"/>
              <a:cs typeface="Courier New" pitchFamily="49" charset="0"/>
            </a:endParaRPr>
          </a:p>
          <a:p>
            <a:r>
              <a:rPr lang="en-GB" sz="1600" b="1" dirty="0">
                <a:latin typeface="Courier New" pitchFamily="49" charset="0"/>
                <a:cs typeface="Courier New" pitchFamily="49" charset="0"/>
              </a:rPr>
              <a:t>$</a:t>
            </a:r>
            <a:r>
              <a:rPr lang="en-GB" sz="1600" b="1" dirty="0" err="1">
                <a:latin typeface="Courier New" pitchFamily="49" charset="0"/>
                <a:cs typeface="Courier New" pitchFamily="49" charset="0"/>
              </a:rPr>
              <a:t>mysqli</a:t>
            </a:r>
            <a:r>
              <a:rPr lang="en-GB" sz="1600" b="1" dirty="0">
                <a:latin typeface="Courier New" pitchFamily="49" charset="0"/>
                <a:cs typeface="Courier New" pitchFamily="49" charset="0"/>
              </a:rPr>
              <a:t>-&gt;close(); </a:t>
            </a:r>
          </a:p>
        </p:txBody>
      </p:sp>
      <p:sp>
        <p:nvSpPr>
          <p:cNvPr id="51202" name="Rectangle 2"/>
          <p:cNvSpPr txBox="1">
            <a:spLocks noChangeArrowheads="1"/>
          </p:cNvSpPr>
          <p:nvPr/>
        </p:nvSpPr>
        <p:spPr bwMode="auto">
          <a:xfrm>
            <a:off x="1784350" y="11113"/>
            <a:ext cx="856932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charset="0"/>
                <a:ea typeface="MS PGothic" pitchFamily="34" charset="-128"/>
              </a:defRPr>
            </a:lvl1pPr>
            <a:lvl2pPr marL="742950" indent="-285750" eaLnBrk="0" hangingPunct="0">
              <a:defRPr sz="2400">
                <a:solidFill>
                  <a:schemeClr val="tx1"/>
                </a:solidFill>
                <a:latin typeface="Calibri" charset="0"/>
                <a:ea typeface="MS PGothic" pitchFamily="34" charset="-128"/>
              </a:defRPr>
            </a:lvl2pPr>
            <a:lvl3pPr marL="1143000" indent="-228600" eaLnBrk="0" hangingPunct="0">
              <a:defRPr sz="2400">
                <a:solidFill>
                  <a:schemeClr val="tx1"/>
                </a:solidFill>
                <a:latin typeface="Calibri" charset="0"/>
                <a:ea typeface="MS PGothic" pitchFamily="34" charset="-128"/>
              </a:defRPr>
            </a:lvl3pPr>
            <a:lvl4pPr marL="1600200" indent="-228600" eaLnBrk="0" hangingPunct="0">
              <a:defRPr sz="2400">
                <a:solidFill>
                  <a:schemeClr val="tx1"/>
                </a:solidFill>
                <a:latin typeface="Calibri" charset="0"/>
                <a:ea typeface="MS PGothic" pitchFamily="34" charset="-128"/>
              </a:defRPr>
            </a:lvl4pPr>
            <a:lvl5pPr marL="2057400" indent="-228600" eaLnBrk="0" hangingPunct="0">
              <a:defRPr sz="2400">
                <a:solidFill>
                  <a:schemeClr val="tx1"/>
                </a:solidFill>
                <a:latin typeface="Calibri" charset="0"/>
                <a:ea typeface="MS PGothic" pitchFamily="34" charset="-128"/>
              </a:defRPr>
            </a:lvl5pPr>
            <a:lvl6pPr marL="2514600" indent="-228600" eaLnBrk="0" fontAlgn="base" hangingPunct="0">
              <a:spcBef>
                <a:spcPct val="0"/>
              </a:spcBef>
              <a:spcAft>
                <a:spcPct val="0"/>
              </a:spcAft>
              <a:defRPr sz="2400">
                <a:solidFill>
                  <a:schemeClr val="tx1"/>
                </a:solidFill>
                <a:latin typeface="Calibri" charset="0"/>
                <a:ea typeface="MS PGothic" pitchFamily="34" charset="-128"/>
              </a:defRPr>
            </a:lvl6pPr>
            <a:lvl7pPr marL="2971800" indent="-228600" eaLnBrk="0" fontAlgn="base" hangingPunct="0">
              <a:spcBef>
                <a:spcPct val="0"/>
              </a:spcBef>
              <a:spcAft>
                <a:spcPct val="0"/>
              </a:spcAft>
              <a:defRPr sz="2400">
                <a:solidFill>
                  <a:schemeClr val="tx1"/>
                </a:solidFill>
                <a:latin typeface="Calibri" charset="0"/>
                <a:ea typeface="MS PGothic" pitchFamily="34" charset="-128"/>
              </a:defRPr>
            </a:lvl7pPr>
            <a:lvl8pPr marL="3429000" indent="-228600" eaLnBrk="0" fontAlgn="base" hangingPunct="0">
              <a:spcBef>
                <a:spcPct val="0"/>
              </a:spcBef>
              <a:spcAft>
                <a:spcPct val="0"/>
              </a:spcAft>
              <a:defRPr sz="2400">
                <a:solidFill>
                  <a:schemeClr val="tx1"/>
                </a:solidFill>
                <a:latin typeface="Calibri" charset="0"/>
                <a:ea typeface="MS PGothic" pitchFamily="34" charset="-128"/>
              </a:defRPr>
            </a:lvl8pPr>
            <a:lvl9pPr marL="3886200" indent="-228600" eaLnBrk="0" fontAlgn="base" hangingPunct="0">
              <a:spcBef>
                <a:spcPct val="0"/>
              </a:spcBef>
              <a:spcAft>
                <a:spcPct val="0"/>
              </a:spcAft>
              <a:defRPr sz="2400">
                <a:solidFill>
                  <a:schemeClr val="tx1"/>
                </a:solidFill>
                <a:latin typeface="Calibri" charset="0"/>
                <a:ea typeface="MS PGothic" pitchFamily="34" charset="-128"/>
              </a:defRPr>
            </a:lvl9pPr>
          </a:lstStyle>
          <a:p>
            <a:pPr algn="ctr" eaLnBrk="1" hangingPunct="1"/>
            <a:r>
              <a:rPr lang="en-GB" sz="3200" dirty="0">
                <a:solidFill>
                  <a:srgbClr val="3366FF"/>
                </a:solidFill>
              </a:rPr>
              <a:t>example </a:t>
            </a:r>
            <a:r>
              <a:rPr lang="en-GB" sz="3200" dirty="0" err="1" smtClean="0">
                <a:solidFill>
                  <a:srgbClr val="3366FF"/>
                </a:solidFill>
              </a:rPr>
              <a:t>php</a:t>
            </a:r>
            <a:r>
              <a:rPr lang="en-GB" sz="3200" dirty="0" smtClean="0">
                <a:solidFill>
                  <a:srgbClr val="3366FF"/>
                </a:solidFill>
              </a:rPr>
              <a:t> script </a:t>
            </a:r>
            <a:r>
              <a:rPr lang="en-GB" sz="3200" dirty="0">
                <a:solidFill>
                  <a:srgbClr val="3366FF"/>
                </a:solidFill>
              </a:rPr>
              <a:t>using </a:t>
            </a:r>
            <a:r>
              <a:rPr lang="en-GB" sz="3200" dirty="0" err="1">
                <a:solidFill>
                  <a:srgbClr val="3366FF"/>
                </a:solidFill>
              </a:rPr>
              <a:t>mysqli</a:t>
            </a:r>
            <a:endParaRPr lang="en-GB" sz="3200" dirty="0">
              <a:solidFill>
                <a:srgbClr val="3366FF"/>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1981200" y="274680"/>
            <a:ext cx="8229240" cy="1142640"/>
          </a:xfrm>
          <a:prstGeom prst="rect">
            <a:avLst/>
          </a:prstGeom>
          <a:noFill/>
          <a:ln>
            <a:noFill/>
          </a:ln>
        </p:spPr>
        <p:txBody>
          <a:bodyPr anchor="ctr"/>
          <a:p>
            <a:pPr algn="ctr">
              <a:lnSpc>
                <a:spcPct val="100000"/>
              </a:lnSpc>
            </a:pPr>
            <a:r>
              <a:rPr lang="en-US" sz="4400" b="0" strike="noStrike" spc="-1">
                <a:solidFill>
                  <a:srgbClr val="000000"/>
                </a:solidFill>
                <a:uFill>
                  <a:solidFill>
                    <a:srgbClr val="FFFFFF"/>
                  </a:solidFill>
                </a:uFill>
                <a:latin typeface="Calibri" charset="0"/>
              </a:rPr>
              <a:t>No Result Queries</a:t>
            </a:r>
            <a:endParaRPr lang="en-US" sz="4400" b="0" strike="noStrike" spc="-1">
              <a:solidFill>
                <a:srgbClr val="000000"/>
              </a:solidFill>
              <a:uFill>
                <a:solidFill>
                  <a:srgbClr val="FFFFFF"/>
                </a:solidFill>
              </a:uFill>
              <a:latin typeface="Calibri" charset="0"/>
            </a:endParaRPr>
          </a:p>
          <a:p>
            <a:pPr algn="ctr">
              <a:lnSpc>
                <a:spcPct val="100000"/>
              </a:lnSpc>
            </a:pPr>
            <a:r>
              <a:rPr lang="x-none" altLang="en-US" sz="1800" b="0" strike="noStrike" spc="-1">
                <a:solidFill>
                  <a:srgbClr val="000000"/>
                </a:solidFill>
                <a:uFill>
                  <a:solidFill>
                    <a:srgbClr val="FFFFFF"/>
                  </a:solidFill>
                </a:uFill>
                <a:latin typeface="Calibri" charset="0"/>
              </a:rPr>
              <a:t>(</a:t>
            </a:r>
            <a:r>
              <a:rPr lang="en-US" i="1" spc="-1">
                <a:solidFill>
                  <a:srgbClr val="000000"/>
                </a:solidFill>
                <a:uFill>
                  <a:solidFill>
                    <a:srgbClr val="FFFFFF"/>
                  </a:solidFill>
                </a:uFill>
                <a:latin typeface="Calibri" charset="0"/>
                <a:sym typeface="+mn-ea"/>
              </a:rPr>
              <a:t>INSERT, DELETE, CREATE, etc…</a:t>
            </a:r>
            <a:r>
              <a:rPr lang="x-none" altLang="en-US" i="1" spc="-1">
                <a:solidFill>
                  <a:srgbClr val="000000"/>
                </a:solidFill>
                <a:uFill>
                  <a:solidFill>
                    <a:srgbClr val="FFFFFF"/>
                  </a:solidFill>
                </a:uFill>
                <a:latin typeface="Calibri" charset="0"/>
                <a:sym typeface="+mn-ea"/>
              </a:rPr>
              <a:t>)</a:t>
            </a:r>
            <a:endParaRPr lang="x-none" altLang="en-US" sz="1800" b="0" i="1" strike="noStrike" spc="-1">
              <a:solidFill>
                <a:srgbClr val="000000"/>
              </a:solidFill>
              <a:uFill>
                <a:solidFill>
                  <a:srgbClr val="FFFFFF"/>
                </a:solidFill>
              </a:uFill>
              <a:latin typeface="Calibri" charset="0"/>
              <a:sym typeface="+mn-ea"/>
            </a:endParaRPr>
          </a:p>
        </p:txBody>
      </p:sp>
      <p:sp>
        <p:nvSpPr>
          <p:cNvPr id="118" name="TextShape 2"/>
          <p:cNvSpPr txBox="1"/>
          <p:nvPr/>
        </p:nvSpPr>
        <p:spPr>
          <a:xfrm>
            <a:off x="1058545" y="1601470"/>
            <a:ext cx="10114280" cy="4525645"/>
          </a:xfrm>
          <a:prstGeom prst="rect">
            <a:avLst/>
          </a:prstGeom>
          <a:noFill/>
          <a:ln>
            <a:noFill/>
          </a:ln>
        </p:spPr>
        <p:txBody>
          <a:bodyPr/>
          <a:p>
            <a:pPr>
              <a:lnSpc>
                <a:spcPct val="100000"/>
              </a:lnSpc>
            </a:pPr>
            <a:r>
              <a:rPr lang="en-US" sz="3200" b="0" strike="noStrike" spc="-1">
                <a:solidFill>
                  <a:srgbClr val="000000"/>
                </a:solidFill>
                <a:uFill>
                  <a:solidFill>
                    <a:srgbClr val="FFFFFF"/>
                  </a:solidFill>
                </a:uFill>
                <a:latin typeface="Calibri" charset="0"/>
              </a:rPr>
              <a:t>If($db-&gt;query($query_noresult) === TRUE){</a:t>
            </a:r>
            <a:endParaRPr lang="en-US" sz="3200" b="0" strike="noStrike" spc="-1">
              <a:solidFill>
                <a:srgbClr val="000000"/>
              </a:solidFill>
              <a:uFill>
                <a:solidFill>
                  <a:srgbClr val="FFFFFF"/>
                </a:solidFill>
              </a:uFill>
              <a:latin typeface="Calibri" charset="0"/>
            </a:endParaRPr>
          </a:p>
          <a:p>
            <a:pPr>
              <a:lnSpc>
                <a:spcPct val="100000"/>
              </a:lnSpc>
            </a:pPr>
            <a:r>
              <a:rPr lang="en-US" sz="3200" b="0" strike="noStrike" spc="-1">
                <a:solidFill>
                  <a:srgbClr val="000000"/>
                </a:solidFill>
                <a:uFill>
                  <a:solidFill>
                    <a:srgbClr val="FFFFFF"/>
                  </a:solidFill>
                </a:uFill>
                <a:latin typeface="Calibri" charset="0"/>
              </a:rPr>
              <a:t>	</a:t>
            </a:r>
            <a:r>
              <a:rPr lang="en-US" sz="3200" b="0" strike="noStrike" spc="-1">
                <a:solidFill>
                  <a:srgbClr val="9BBB59"/>
                </a:solidFill>
                <a:uFill>
                  <a:solidFill>
                    <a:srgbClr val="FFFFFF"/>
                  </a:solidFill>
                </a:uFill>
                <a:latin typeface="Calibri" charset="0"/>
              </a:rPr>
              <a:t>//Your query worked, yay</a:t>
            </a:r>
            <a:endParaRPr lang="en-US" sz="3200" b="0" strike="noStrike" spc="-1">
              <a:solidFill>
                <a:srgbClr val="000000"/>
              </a:solidFill>
              <a:uFill>
                <a:solidFill>
                  <a:srgbClr val="FFFFFF"/>
                </a:solidFill>
              </a:uFill>
              <a:latin typeface="Calibri" charset="0"/>
            </a:endParaRPr>
          </a:p>
          <a:p>
            <a:pPr>
              <a:lnSpc>
                <a:spcPct val="100000"/>
              </a:lnSpc>
            </a:pPr>
            <a:r>
              <a:rPr lang="en-US" sz="3200" b="0" strike="noStrike" spc="-1">
                <a:solidFill>
                  <a:srgbClr val="000000"/>
                </a:solidFill>
                <a:uFill>
                  <a:solidFill>
                    <a:srgbClr val="FFFFFF"/>
                  </a:solidFill>
                </a:uFill>
                <a:latin typeface="Calibri" charset="0"/>
              </a:rPr>
              <a:t>}</a:t>
            </a:r>
            <a:endParaRPr lang="en-US" sz="3200" b="0" strike="noStrike" spc="-1">
              <a:solidFill>
                <a:srgbClr val="000000"/>
              </a:solidFill>
              <a:uFill>
                <a:solidFill>
                  <a:srgbClr val="FFFFFF"/>
                </a:solidFill>
              </a:uFill>
              <a:latin typeface="Calibri" charset="0"/>
            </a:endParaRPr>
          </a:p>
          <a:p>
            <a:pPr>
              <a:lnSpc>
                <a:spcPct val="100000"/>
              </a:lnSpc>
            </a:pPr>
            <a:endParaRPr lang="en-US" sz="3200" b="0" strike="noStrike" spc="-1">
              <a:solidFill>
                <a:srgbClr val="000000"/>
              </a:solidFill>
              <a:uFill>
                <a:solidFill>
                  <a:srgbClr val="FFFFFF"/>
                </a:solidFill>
              </a:uFill>
              <a:latin typeface="Calibri" charset="0"/>
            </a:endParaRPr>
          </a:p>
          <a:p>
            <a:pPr>
              <a:lnSpc>
                <a:spcPct val="100000"/>
              </a:lnSpc>
            </a:pPr>
            <a:r>
              <a:rPr lang="en-US" sz="3200" b="0" strike="noStrike" spc="-1">
                <a:solidFill>
                  <a:srgbClr val="000000"/>
                </a:solidFill>
                <a:uFill>
                  <a:solidFill>
                    <a:srgbClr val="FFFFFF"/>
                  </a:solidFill>
                </a:uFill>
                <a:latin typeface="Calibri" charset="0"/>
              </a:rPr>
              <a:t>Note about INSERT SQL queries</a:t>
            </a:r>
            <a:endParaRPr lang="en-US" sz="3200" b="0" strike="noStrike" spc="-1">
              <a:solidFill>
                <a:srgbClr val="000000"/>
              </a:solidFill>
              <a:uFill>
                <a:solidFill>
                  <a:srgbClr val="FFFFFF"/>
                </a:solidFill>
              </a:uFill>
              <a:latin typeface="Calibri" charset="0"/>
            </a:endParaRPr>
          </a:p>
          <a:p>
            <a:pPr marL="342900" indent="-342900">
              <a:lnSpc>
                <a:spcPct val="100000"/>
              </a:lnSpc>
              <a:buClr>
                <a:srgbClr val="000000"/>
              </a:buClr>
              <a:buFont typeface="Arial" panose="02080604020202020204" charset="0"/>
              <a:buChar char="•"/>
            </a:pPr>
            <a:r>
              <a:rPr lang="en-US" sz="3200" b="0" strike="noStrike" spc="-1">
                <a:solidFill>
                  <a:srgbClr val="000000"/>
                </a:solidFill>
                <a:uFill>
                  <a:solidFill>
                    <a:srgbClr val="FFFFFF"/>
                  </a:solidFill>
                </a:uFill>
                <a:latin typeface="Calibri" charset="0"/>
              </a:rPr>
              <a:t>You can use </a:t>
            </a:r>
            <a:r>
              <a:rPr lang="en-US" sz="3200" b="1" strike="noStrike" spc="-1">
                <a:solidFill>
                  <a:srgbClr val="000000"/>
                </a:solidFill>
                <a:uFill>
                  <a:solidFill>
                    <a:srgbClr val="FFFFFF"/>
                  </a:solidFill>
                </a:uFill>
                <a:latin typeface="Calibri" charset="0"/>
              </a:rPr>
              <a:t>$db-&gt;insert_id; </a:t>
            </a:r>
            <a:r>
              <a:rPr lang="en-US" sz="3200" b="0" strike="noStrike" spc="-1">
                <a:solidFill>
                  <a:srgbClr val="000000"/>
                </a:solidFill>
                <a:uFill>
                  <a:solidFill>
                    <a:srgbClr val="FFFFFF"/>
                  </a:solidFill>
                </a:uFill>
                <a:latin typeface="Calibri" charset="0"/>
              </a:rPr>
              <a:t>to retrieve the AUTO_INCREMENT ID generated for an inserted record. You do NOT need to run a separate query to get that ID value.</a:t>
            </a:r>
            <a:endParaRPr lang="en-US" sz="3200" b="0" strike="noStrike" spc="-1">
              <a:solidFill>
                <a:srgbClr val="000000"/>
              </a:solidFill>
              <a:uFill>
                <a:solidFill>
                  <a:srgbClr val="FFFFFF"/>
                </a:solidFill>
              </a:uFill>
              <a:latin typeface="Calibri" charset="0"/>
            </a:endParaRPr>
          </a:p>
        </p:txBody>
      </p:sp>
    </p:spTree>
  </p:cSld>
  <p:clrMapOvr>
    <a:masterClrMapping/>
  </p:clrMapOvr>
  <p:transition>
    <p:push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1981835" y="274955"/>
            <a:ext cx="8228965" cy="565150"/>
          </a:xfrm>
          <a:prstGeom prst="rect">
            <a:avLst/>
          </a:prstGeom>
          <a:noFill/>
          <a:ln>
            <a:noFill/>
          </a:ln>
        </p:spPr>
        <p:txBody>
          <a:bodyPr anchor="ctr"/>
          <a:p>
            <a:pPr algn="ctr">
              <a:lnSpc>
                <a:spcPct val="100000"/>
              </a:lnSpc>
            </a:pPr>
            <a:r>
              <a:rPr lang="en-US" sz="4400" b="0" strike="noStrike" spc="-1">
                <a:solidFill>
                  <a:srgbClr val="000000"/>
                </a:solidFill>
                <a:uFill>
                  <a:solidFill>
                    <a:srgbClr val="FFFFFF"/>
                  </a:solidFill>
                </a:uFill>
                <a:latin typeface="Calibri" charset="0"/>
              </a:rPr>
              <a:t>Result Queries</a:t>
            </a:r>
            <a:endParaRPr lang="en-US" sz="1800" b="0" strike="noStrike" spc="-1">
              <a:solidFill>
                <a:srgbClr val="000000"/>
              </a:solidFill>
              <a:uFill>
                <a:solidFill>
                  <a:srgbClr val="FFFFFF"/>
                </a:solidFill>
              </a:uFill>
              <a:latin typeface="Calibri" charset="0"/>
            </a:endParaRPr>
          </a:p>
        </p:txBody>
      </p:sp>
      <p:sp>
        <p:nvSpPr>
          <p:cNvPr id="120" name="TextShape 2"/>
          <p:cNvSpPr txBox="1"/>
          <p:nvPr/>
        </p:nvSpPr>
        <p:spPr>
          <a:xfrm>
            <a:off x="981710" y="1038225"/>
            <a:ext cx="9998710" cy="5089525"/>
          </a:xfrm>
          <a:prstGeom prst="rect">
            <a:avLst/>
          </a:prstGeom>
          <a:noFill/>
          <a:ln>
            <a:noFill/>
          </a:ln>
        </p:spPr>
        <p:txBody>
          <a:bodyPr/>
          <a:p>
            <a:pPr>
              <a:lnSpc>
                <a:spcPct val="100000"/>
              </a:lnSpc>
            </a:pPr>
            <a:r>
              <a:rPr lang="en-US" sz="3200" b="0" strike="noStrike" spc="-1">
                <a:solidFill>
                  <a:srgbClr val="000000"/>
                </a:solidFill>
                <a:uFill>
                  <a:solidFill>
                    <a:srgbClr val="FFFFFF"/>
                  </a:solidFill>
                </a:uFill>
                <a:latin typeface="Calibri" charset="0"/>
              </a:rPr>
              <a:t>if(</a:t>
            </a:r>
            <a:r>
              <a:rPr lang="en-US" sz="3200" b="1" strike="noStrike" spc="-1">
                <a:solidFill>
                  <a:srgbClr val="4F81BD"/>
                </a:solidFill>
                <a:uFill>
                  <a:solidFill>
                    <a:srgbClr val="FFFFFF"/>
                  </a:solidFill>
                </a:uFill>
                <a:latin typeface="Calibri" charset="0"/>
              </a:rPr>
              <a:t>$result</a:t>
            </a:r>
            <a:r>
              <a:rPr lang="en-US" sz="3200" b="0" strike="noStrike" spc="-1">
                <a:solidFill>
                  <a:srgbClr val="000000"/>
                </a:solidFill>
                <a:uFill>
                  <a:solidFill>
                    <a:srgbClr val="FFFFFF"/>
                  </a:solidFill>
                </a:uFill>
                <a:latin typeface="Calibri" charset="0"/>
              </a:rPr>
              <a:t> = $db-&gt;query($query_result)){</a:t>
            </a:r>
            <a:endParaRPr lang="en-US" sz="3200" b="0" strike="noStrike" spc="-1">
              <a:solidFill>
                <a:srgbClr val="000000"/>
              </a:solidFill>
              <a:uFill>
                <a:solidFill>
                  <a:srgbClr val="FFFFFF"/>
                </a:solidFill>
              </a:uFill>
              <a:latin typeface="Calibri" charset="0"/>
            </a:endParaRPr>
          </a:p>
          <a:p>
            <a:pPr>
              <a:lnSpc>
                <a:spcPct val="100000"/>
              </a:lnSpc>
            </a:pPr>
            <a:r>
              <a:rPr lang="en-US" sz="3200" b="0" strike="noStrike" spc="-1">
                <a:solidFill>
                  <a:srgbClr val="000000"/>
                </a:solidFill>
                <a:uFill>
                  <a:solidFill>
                    <a:srgbClr val="FFFFFF"/>
                  </a:solidFill>
                </a:uFill>
                <a:latin typeface="Calibri" charset="0"/>
              </a:rPr>
              <a:t>	</a:t>
            </a:r>
            <a:endParaRPr lang="en-US" sz="3200" b="0" strike="noStrike" spc="-1">
              <a:solidFill>
                <a:srgbClr val="000000"/>
              </a:solidFill>
              <a:uFill>
                <a:solidFill>
                  <a:srgbClr val="FFFFFF"/>
                </a:solidFill>
              </a:uFill>
              <a:latin typeface="Calibri" charset="0"/>
            </a:endParaRPr>
          </a:p>
          <a:p>
            <a:pPr>
              <a:lnSpc>
                <a:spcPct val="100000"/>
              </a:lnSpc>
            </a:pPr>
            <a:r>
              <a:rPr lang="en-US" sz="3200" b="0" strike="noStrike" spc="-1">
                <a:solidFill>
                  <a:srgbClr val="000000"/>
                </a:solidFill>
                <a:uFill>
                  <a:solidFill>
                    <a:srgbClr val="FFFFFF"/>
                  </a:solidFill>
                </a:uFill>
                <a:latin typeface="Calibri" charset="0"/>
              </a:rPr>
              <a:t>	echo </a:t>
            </a:r>
            <a:r>
              <a:rPr lang="en-US" sz="3200" b="1" strike="noStrike" spc="-1">
                <a:solidFill>
                  <a:srgbClr val="4F81BD"/>
                </a:solidFill>
                <a:uFill>
                  <a:solidFill>
                    <a:srgbClr val="FFFFFF"/>
                  </a:solidFill>
                </a:uFill>
                <a:latin typeface="Calibri" charset="0"/>
              </a:rPr>
              <a:t>$result</a:t>
            </a:r>
            <a:r>
              <a:rPr lang="en-US" sz="3200" b="0" strike="noStrike" spc="-1">
                <a:solidFill>
                  <a:srgbClr val="000000"/>
                </a:solidFill>
                <a:uFill>
                  <a:solidFill>
                    <a:srgbClr val="FFFFFF"/>
                  </a:solidFill>
                </a:uFill>
                <a:latin typeface="Calibri" charset="0"/>
              </a:rPr>
              <a:t>-&gt;num_rows;</a:t>
            </a:r>
            <a:endParaRPr lang="en-US" sz="3200" b="0" strike="noStrike" spc="-1">
              <a:solidFill>
                <a:srgbClr val="000000"/>
              </a:solidFill>
              <a:uFill>
                <a:solidFill>
                  <a:srgbClr val="FFFFFF"/>
                </a:solidFill>
              </a:uFill>
              <a:latin typeface="Calibri" charset="0"/>
            </a:endParaRPr>
          </a:p>
          <a:p>
            <a:pPr>
              <a:lnSpc>
                <a:spcPct val="100000"/>
              </a:lnSpc>
            </a:pPr>
            <a:r>
              <a:rPr lang="en-US" sz="3200" b="0" strike="noStrike" spc="-1">
                <a:solidFill>
                  <a:srgbClr val="000000"/>
                </a:solidFill>
                <a:uFill>
                  <a:solidFill>
                    <a:srgbClr val="FFFFFF"/>
                  </a:solidFill>
                </a:uFill>
                <a:latin typeface="Calibri" charset="0"/>
              </a:rPr>
              <a:t>	</a:t>
            </a:r>
            <a:endParaRPr lang="en-US" sz="3200" b="0" strike="noStrike" spc="-1">
              <a:solidFill>
                <a:srgbClr val="000000"/>
              </a:solidFill>
              <a:uFill>
                <a:solidFill>
                  <a:srgbClr val="FFFFFF"/>
                </a:solidFill>
              </a:uFill>
              <a:latin typeface="Calibri" charset="0"/>
            </a:endParaRPr>
          </a:p>
          <a:p>
            <a:pPr>
              <a:lnSpc>
                <a:spcPct val="100000"/>
              </a:lnSpc>
            </a:pPr>
            <a:r>
              <a:rPr lang="en-US" sz="3200" b="0" strike="noStrike" spc="-1">
                <a:solidFill>
                  <a:srgbClr val="000000"/>
                </a:solidFill>
                <a:uFill>
                  <a:solidFill>
                    <a:srgbClr val="FFFFFF"/>
                  </a:solidFill>
                </a:uFill>
                <a:latin typeface="Calibri" charset="0"/>
              </a:rPr>
              <a:t>	while(</a:t>
            </a:r>
            <a:r>
              <a:rPr lang="en-US" sz="3200" b="1" strike="noStrike" spc="-1">
                <a:solidFill>
                  <a:srgbClr val="000000"/>
                </a:solidFill>
                <a:uFill>
                  <a:solidFill>
                    <a:srgbClr val="FFFFFF"/>
                  </a:solidFill>
                </a:uFill>
                <a:latin typeface="Calibri" charset="0"/>
              </a:rPr>
              <a:t>$row</a:t>
            </a:r>
            <a:r>
              <a:rPr lang="en-US" sz="3200" b="0" strike="noStrike" spc="-1">
                <a:solidFill>
                  <a:srgbClr val="000000"/>
                </a:solidFill>
                <a:uFill>
                  <a:solidFill>
                    <a:srgbClr val="FFFFFF"/>
                  </a:solidFill>
                </a:uFill>
                <a:latin typeface="Calibri" charset="0"/>
              </a:rPr>
              <a:t> = </a:t>
            </a:r>
            <a:r>
              <a:rPr lang="en-US" sz="3200" b="1" strike="noStrike" spc="-1">
                <a:solidFill>
                  <a:srgbClr val="4F81BD"/>
                </a:solidFill>
                <a:uFill>
                  <a:solidFill>
                    <a:srgbClr val="FFFFFF"/>
                  </a:solidFill>
                </a:uFill>
                <a:latin typeface="Calibri" charset="0"/>
              </a:rPr>
              <a:t>$result</a:t>
            </a:r>
            <a:r>
              <a:rPr lang="en-US" sz="3200" b="0" strike="noStrike" spc="-1">
                <a:solidFill>
                  <a:srgbClr val="000000"/>
                </a:solidFill>
                <a:uFill>
                  <a:solidFill>
                    <a:srgbClr val="FFFFFF"/>
                  </a:solidFill>
                </a:uFill>
                <a:latin typeface="Calibri" charset="0"/>
              </a:rPr>
              <a:t>-&gt;fetch-array()){</a:t>
            </a:r>
            <a:endParaRPr lang="en-US" sz="3200" b="0" strike="noStrike" spc="-1">
              <a:solidFill>
                <a:srgbClr val="000000"/>
              </a:solidFill>
              <a:uFill>
                <a:solidFill>
                  <a:srgbClr val="FFFFFF"/>
                </a:solidFill>
              </a:uFill>
              <a:latin typeface="Calibri" charset="0"/>
            </a:endParaRPr>
          </a:p>
          <a:p>
            <a:pPr>
              <a:lnSpc>
                <a:spcPct val="100000"/>
              </a:lnSpc>
            </a:pPr>
            <a:r>
              <a:rPr lang="en-US" sz="3200" b="0" strike="noStrike" spc="-1">
                <a:solidFill>
                  <a:srgbClr val="000000"/>
                </a:solidFill>
                <a:uFill>
                  <a:solidFill>
                    <a:srgbClr val="FFFFFF"/>
                  </a:solidFill>
                </a:uFill>
                <a:latin typeface="Calibri" charset="0"/>
              </a:rPr>
              <a:t>		echo </a:t>
            </a:r>
            <a:r>
              <a:rPr lang="en-US" sz="3200" b="1" strike="noStrike" spc="-1">
                <a:solidFill>
                  <a:srgbClr val="000000"/>
                </a:solidFill>
                <a:uFill>
                  <a:solidFill>
                    <a:srgbClr val="FFFFFF"/>
                  </a:solidFill>
                </a:uFill>
                <a:latin typeface="Calibri" charset="0"/>
              </a:rPr>
              <a:t>$row</a:t>
            </a:r>
            <a:r>
              <a:rPr lang="en-US" sz="3200" b="0" strike="noStrike" spc="-1">
                <a:solidFill>
                  <a:srgbClr val="000000"/>
                </a:solidFill>
                <a:uFill>
                  <a:solidFill>
                    <a:srgbClr val="FFFFFF"/>
                  </a:solidFill>
                </a:uFill>
                <a:latin typeface="Calibri" charset="0"/>
              </a:rPr>
              <a:t>[0] . “ ” . </a:t>
            </a:r>
            <a:r>
              <a:rPr lang="en-US" sz="3200" b="1" strike="noStrike" spc="-1">
                <a:solidFill>
                  <a:srgbClr val="000000"/>
                </a:solidFill>
                <a:uFill>
                  <a:solidFill>
                    <a:srgbClr val="FFFFFF"/>
                  </a:solidFill>
                </a:uFill>
                <a:latin typeface="Calibri" charset="0"/>
              </a:rPr>
              <a:t>$row</a:t>
            </a:r>
            <a:r>
              <a:rPr lang="en-US" sz="3200" b="0" strike="noStrike" spc="-1">
                <a:solidFill>
                  <a:srgbClr val="000000"/>
                </a:solidFill>
                <a:uFill>
                  <a:solidFill>
                    <a:srgbClr val="FFFFFF"/>
                  </a:solidFill>
                </a:uFill>
                <a:latin typeface="Calibri" charset="0"/>
              </a:rPr>
              <a:t>[‘Name’];</a:t>
            </a:r>
            <a:endParaRPr lang="en-US" sz="3200" b="0" strike="noStrike" spc="-1">
              <a:solidFill>
                <a:srgbClr val="000000"/>
              </a:solidFill>
              <a:uFill>
                <a:solidFill>
                  <a:srgbClr val="FFFFFF"/>
                </a:solidFill>
              </a:uFill>
              <a:latin typeface="Calibri" charset="0"/>
            </a:endParaRPr>
          </a:p>
          <a:p>
            <a:pPr>
              <a:lnSpc>
                <a:spcPct val="100000"/>
              </a:lnSpc>
            </a:pPr>
            <a:r>
              <a:rPr lang="en-US" sz="3200" b="0" strike="noStrike" spc="-1">
                <a:solidFill>
                  <a:srgbClr val="000000"/>
                </a:solidFill>
                <a:uFill>
                  <a:solidFill>
                    <a:srgbClr val="FFFFFF"/>
                  </a:solidFill>
                </a:uFill>
                <a:latin typeface="Calibri" charset="0"/>
              </a:rPr>
              <a:t>	}</a:t>
            </a:r>
            <a:endParaRPr lang="en-US" sz="3200" b="0" strike="noStrike" spc="-1">
              <a:solidFill>
                <a:srgbClr val="000000"/>
              </a:solidFill>
              <a:uFill>
                <a:solidFill>
                  <a:srgbClr val="FFFFFF"/>
                </a:solidFill>
              </a:uFill>
              <a:latin typeface="Calibri" charset="0"/>
            </a:endParaRPr>
          </a:p>
          <a:p>
            <a:pPr>
              <a:lnSpc>
                <a:spcPct val="100000"/>
              </a:lnSpc>
            </a:pPr>
            <a:endParaRPr lang="en-US" sz="3200" b="0" strike="noStrike" spc="-1">
              <a:solidFill>
                <a:srgbClr val="000000"/>
              </a:solidFill>
              <a:uFill>
                <a:solidFill>
                  <a:srgbClr val="FFFFFF"/>
                </a:solidFill>
              </a:uFill>
              <a:latin typeface="Calibri" charset="0"/>
            </a:endParaRPr>
          </a:p>
          <a:p>
            <a:pPr>
              <a:lnSpc>
                <a:spcPct val="100000"/>
              </a:lnSpc>
            </a:pPr>
            <a:r>
              <a:rPr lang="en-US" sz="3200" b="0" strike="noStrike" spc="-1">
                <a:solidFill>
                  <a:srgbClr val="000000"/>
                </a:solidFill>
                <a:uFill>
                  <a:solidFill>
                    <a:srgbClr val="FFFFFF"/>
                  </a:solidFill>
                </a:uFill>
                <a:latin typeface="Calibri" charset="0"/>
              </a:rPr>
              <a:t>	</a:t>
            </a:r>
            <a:r>
              <a:rPr lang="en-US" sz="3200" b="1" strike="noStrike" spc="-1">
                <a:solidFill>
                  <a:srgbClr val="4F81BD"/>
                </a:solidFill>
                <a:uFill>
                  <a:solidFill>
                    <a:srgbClr val="FFFFFF"/>
                  </a:solidFill>
                </a:uFill>
                <a:latin typeface="Calibri" charset="0"/>
              </a:rPr>
              <a:t>$result</a:t>
            </a:r>
            <a:r>
              <a:rPr lang="en-US" sz="3200" b="0" strike="noStrike" spc="-1">
                <a:solidFill>
                  <a:srgbClr val="000000"/>
                </a:solidFill>
                <a:uFill>
                  <a:solidFill>
                    <a:srgbClr val="FFFFFF"/>
                  </a:solidFill>
                </a:uFill>
                <a:latin typeface="Calibri" charset="0"/>
              </a:rPr>
              <a:t>-&gt;free();</a:t>
            </a:r>
            <a:endParaRPr lang="en-US" sz="3200" b="0" strike="noStrike" spc="-1">
              <a:solidFill>
                <a:srgbClr val="000000"/>
              </a:solidFill>
              <a:uFill>
                <a:solidFill>
                  <a:srgbClr val="FFFFFF"/>
                </a:solidFill>
              </a:uFill>
              <a:latin typeface="Calibri" charset="0"/>
            </a:endParaRPr>
          </a:p>
          <a:p>
            <a:pPr>
              <a:lnSpc>
                <a:spcPct val="100000"/>
              </a:lnSpc>
            </a:pPr>
            <a:r>
              <a:rPr lang="en-US" sz="3200" b="0" strike="noStrike" spc="-1">
                <a:solidFill>
                  <a:srgbClr val="000000"/>
                </a:solidFill>
                <a:uFill>
                  <a:solidFill>
                    <a:srgbClr val="FFFFFF"/>
                  </a:solidFill>
                </a:uFill>
                <a:latin typeface="Calibri" charset="0"/>
              </a:rPr>
              <a:t>}</a:t>
            </a:r>
            <a:endParaRPr lang="en-US" sz="3200" b="0" strike="noStrike" spc="-1">
              <a:solidFill>
                <a:srgbClr val="000000"/>
              </a:solidFill>
              <a:uFill>
                <a:solidFill>
                  <a:srgbClr val="FFFFFF"/>
                </a:solidFill>
              </a:uFill>
              <a:latin typeface="Calibri" charset="0"/>
            </a:endParaRPr>
          </a:p>
        </p:txBody>
      </p:sp>
      <p:sp>
        <p:nvSpPr>
          <p:cNvPr id="121" name="CustomShape 3"/>
          <p:cNvSpPr/>
          <p:nvPr/>
        </p:nvSpPr>
        <p:spPr>
          <a:xfrm rot="20520000" flipH="1">
            <a:off x="7486050" y="1134055"/>
            <a:ext cx="1294920" cy="20988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122" name="CustomShape 4"/>
          <p:cNvSpPr/>
          <p:nvPr/>
        </p:nvSpPr>
        <p:spPr>
          <a:xfrm>
            <a:off x="8422640" y="53220"/>
            <a:ext cx="2209320" cy="912600"/>
          </a:xfrm>
          <a:prstGeom prst="rect">
            <a:avLst/>
          </a:prstGeom>
          <a:ln>
            <a:round/>
          </a:ln>
        </p:spPr>
        <p:style>
          <a:lnRef idx="2">
            <a:schemeClr val="accent5"/>
          </a:lnRef>
          <a:fillRef idx="1">
            <a:schemeClr val="lt1"/>
          </a:fillRef>
          <a:effectRef idx="0">
            <a:schemeClr val="accent5"/>
          </a:effectRef>
          <a:fontRef idx="minor"/>
        </p:style>
        <p:txBody>
          <a:bodyPr lIns="90000" tIns="45000" rIns="90000" bIns="45000"/>
          <a:p>
            <a:pPr>
              <a:lnSpc>
                <a:spcPct val="100000"/>
              </a:lnSpc>
            </a:pPr>
            <a:r>
              <a:rPr lang="en-US" sz="1800" b="0" strike="noStrike" spc="-1">
                <a:solidFill>
                  <a:srgbClr val="000000"/>
                </a:solidFill>
                <a:uFill>
                  <a:solidFill>
                    <a:srgbClr val="FFFFFF"/>
                  </a:solidFill>
                </a:uFill>
                <a:latin typeface="Calibri" charset="0"/>
              </a:rPr>
              <a:t>Returns a </a:t>
            </a:r>
            <a:r>
              <a:rPr lang="en-US" sz="1800" b="1" strike="noStrike" spc="-1">
                <a:solidFill>
                  <a:srgbClr val="000000"/>
                </a:solidFill>
                <a:uFill>
                  <a:solidFill>
                    <a:srgbClr val="FFFFFF"/>
                  </a:solidFill>
                </a:uFill>
                <a:latin typeface="Calibri" charset="0"/>
              </a:rPr>
              <a:t>mysqli_result</a:t>
            </a:r>
            <a:r>
              <a:rPr lang="en-US" sz="1800" b="0" strike="noStrike" spc="-1">
                <a:solidFill>
                  <a:srgbClr val="000000"/>
                </a:solidFill>
                <a:uFill>
                  <a:solidFill>
                    <a:srgbClr val="FFFFFF"/>
                  </a:solidFill>
                </a:uFill>
                <a:latin typeface="Calibri" charset="0"/>
              </a:rPr>
              <a:t> object</a:t>
            </a:r>
            <a:endParaRPr lang="en-US" sz="1800" b="0" strike="noStrike" spc="-1">
              <a:solidFill>
                <a:srgbClr val="000000"/>
              </a:solidFill>
              <a:uFill>
                <a:solidFill>
                  <a:srgbClr val="FFFFFF"/>
                </a:solidFill>
              </a:uFill>
              <a:latin typeface="Arial" panose="02080604020202020204" charset="0"/>
            </a:endParaRPr>
          </a:p>
        </p:txBody>
      </p:sp>
      <p:sp>
        <p:nvSpPr>
          <p:cNvPr id="123" name="CustomShape 5"/>
          <p:cNvSpPr/>
          <p:nvPr/>
        </p:nvSpPr>
        <p:spPr>
          <a:xfrm flipH="1">
            <a:off x="8304960" y="2782440"/>
            <a:ext cx="456840" cy="87480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124" name="CustomShape 6"/>
          <p:cNvSpPr/>
          <p:nvPr/>
        </p:nvSpPr>
        <p:spPr>
          <a:xfrm>
            <a:off x="7811135" y="2194640"/>
            <a:ext cx="2749320" cy="912600"/>
          </a:xfrm>
          <a:prstGeom prst="rect">
            <a:avLst/>
          </a:prstGeom>
          <a:ln>
            <a:round/>
          </a:ln>
        </p:spPr>
        <p:style>
          <a:lnRef idx="2">
            <a:schemeClr val="accent5"/>
          </a:lnRef>
          <a:fillRef idx="1">
            <a:schemeClr val="lt1"/>
          </a:fillRef>
          <a:effectRef idx="0">
            <a:schemeClr val="accent5"/>
          </a:effectRef>
          <a:fontRef idx="minor"/>
        </p:style>
        <p:txBody>
          <a:bodyPr lIns="90000" tIns="45000" rIns="90000" bIns="45000"/>
          <a:p>
            <a:pPr>
              <a:lnSpc>
                <a:spcPct val="100000"/>
              </a:lnSpc>
            </a:pPr>
            <a:r>
              <a:rPr lang="en-US" sz="1800" b="0" strike="noStrike" spc="-1">
                <a:solidFill>
                  <a:srgbClr val="000000"/>
                </a:solidFill>
                <a:uFill>
                  <a:solidFill>
                    <a:srgbClr val="FFFFFF"/>
                  </a:solidFill>
                </a:uFill>
                <a:latin typeface="Calibri" charset="0"/>
              </a:rPr>
              <a:t>Column or Attribute name returned from query</a:t>
            </a:r>
            <a:endParaRPr lang="en-US" sz="1800" b="0" strike="noStrike" spc="-1">
              <a:solidFill>
                <a:srgbClr val="000000"/>
              </a:solidFill>
              <a:uFill>
                <a:solidFill>
                  <a:srgbClr val="FFFFFF"/>
                </a:solidFill>
              </a:uFill>
              <a:latin typeface="Arial" panose="02080604020202020204" charset="0"/>
            </a:endParaRPr>
          </a:p>
        </p:txBody>
      </p:sp>
      <p:sp>
        <p:nvSpPr>
          <p:cNvPr id="125" name="CustomShape 7"/>
          <p:cNvSpPr/>
          <p:nvPr/>
        </p:nvSpPr>
        <p:spPr>
          <a:xfrm>
            <a:off x="6000600" y="4584600"/>
            <a:ext cx="1923840" cy="912600"/>
          </a:xfrm>
          <a:prstGeom prst="rect">
            <a:avLst/>
          </a:prstGeom>
          <a:ln>
            <a:round/>
          </a:ln>
        </p:spPr>
        <p:style>
          <a:lnRef idx="2">
            <a:schemeClr val="accent5"/>
          </a:lnRef>
          <a:fillRef idx="1">
            <a:schemeClr val="lt1"/>
          </a:fillRef>
          <a:effectRef idx="0">
            <a:schemeClr val="accent5"/>
          </a:effectRef>
          <a:fontRef idx="minor"/>
        </p:style>
        <p:txBody>
          <a:bodyPr lIns="90000" tIns="45000" rIns="90000" bIns="45000"/>
          <a:p>
            <a:pPr>
              <a:lnSpc>
                <a:spcPct val="100000"/>
              </a:lnSpc>
            </a:pPr>
            <a:r>
              <a:rPr lang="en-US" sz="1800" b="0" strike="noStrike" spc="-1">
                <a:solidFill>
                  <a:srgbClr val="000000"/>
                </a:solidFill>
                <a:uFill>
                  <a:solidFill>
                    <a:srgbClr val="FFFFFF"/>
                  </a:solidFill>
                </a:uFill>
                <a:latin typeface="Calibri" charset="0"/>
              </a:rPr>
              <a:t>Free up the result from memory</a:t>
            </a:r>
            <a:endParaRPr lang="en-US" sz="1800" b="0" strike="noStrike" spc="-1">
              <a:solidFill>
                <a:srgbClr val="000000"/>
              </a:solidFill>
              <a:uFill>
                <a:solidFill>
                  <a:srgbClr val="FFFFFF"/>
                </a:solidFill>
              </a:uFill>
              <a:latin typeface="Arial" panose="02080604020202020204" charset="0"/>
            </a:endParaRPr>
          </a:p>
        </p:txBody>
      </p:sp>
      <p:sp>
        <p:nvSpPr>
          <p:cNvPr id="126" name="CustomShape 8"/>
          <p:cNvSpPr/>
          <p:nvPr/>
        </p:nvSpPr>
        <p:spPr>
          <a:xfrm flipH="1">
            <a:off x="5257200" y="4907880"/>
            <a:ext cx="742680" cy="19728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Tree>
  </p:cSld>
  <p:clrMapOvr>
    <a:masterClrMapping/>
  </p:clrMapOvr>
  <p:transition>
    <p:push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2037853" y="1484784"/>
            <a:ext cx="8229600" cy="4525963"/>
          </a:xfrm>
        </p:spPr>
        <p:txBody>
          <a:bodyPr>
            <a:normAutofit fontScale="72500"/>
          </a:bodyPr>
          <a:lstStyle/>
          <a:p>
            <a:pPr marL="0" indent="0">
              <a:buNone/>
            </a:pPr>
            <a:r>
              <a:rPr lang="en-GB" sz="2400" dirty="0"/>
              <a:t>In </a:t>
            </a:r>
            <a:r>
              <a:rPr lang="en-GB" sz="2400" dirty="0">
                <a:hlinkClick r:id="rId1" tooltip="Software engineering" action="ppaction://hlinkfile"/>
              </a:rPr>
              <a:t>software engineering</a:t>
            </a:r>
            <a:r>
              <a:rPr lang="en-GB" sz="2400" dirty="0"/>
              <a:t>, </a:t>
            </a:r>
            <a:r>
              <a:rPr lang="en-GB" sz="2400" b="1" dirty="0">
                <a:solidFill>
                  <a:srgbClr val="C00000"/>
                </a:solidFill>
              </a:rPr>
              <a:t>multi-tier architecture</a:t>
            </a:r>
            <a:r>
              <a:rPr lang="en-GB" sz="2400" dirty="0">
                <a:solidFill>
                  <a:srgbClr val="C00000"/>
                </a:solidFill>
              </a:rPr>
              <a:t> </a:t>
            </a:r>
            <a:r>
              <a:rPr lang="en-GB" sz="2400" dirty="0"/>
              <a:t>(often referred to as </a:t>
            </a:r>
            <a:r>
              <a:rPr lang="en-GB" sz="2400" b="1" dirty="0">
                <a:solidFill>
                  <a:srgbClr val="C00000"/>
                </a:solidFill>
              </a:rPr>
              <a:t>n-tier architecture</a:t>
            </a:r>
            <a:r>
              <a:rPr lang="en-GB" sz="2400" dirty="0"/>
              <a:t>) is a </a:t>
            </a:r>
            <a:r>
              <a:rPr lang="en-GB" sz="2400" dirty="0">
                <a:hlinkClick r:id="rId2" tooltip="Client–server architecture" action="ppaction://hlinkfile"/>
              </a:rPr>
              <a:t>client–server architecture</a:t>
            </a:r>
            <a:r>
              <a:rPr lang="en-GB" sz="2400" dirty="0"/>
              <a:t> in which presentation, application processing, and data management functions are logically separated. For example, an application that uses </a:t>
            </a:r>
            <a:r>
              <a:rPr lang="en-GB" sz="2400" dirty="0">
                <a:hlinkClick r:id="rId3" tooltip="Middleware (distributed applications)" action="ppaction://hlinkfile"/>
              </a:rPr>
              <a:t>middleware</a:t>
            </a:r>
            <a:r>
              <a:rPr lang="en-GB" sz="2400" dirty="0"/>
              <a:t> to service data requests between a user and a </a:t>
            </a:r>
            <a:r>
              <a:rPr lang="en-GB" sz="2400" dirty="0">
                <a:hlinkClick r:id="rId4" tooltip="Database" action="ppaction://hlinkfile"/>
              </a:rPr>
              <a:t>database</a:t>
            </a:r>
            <a:r>
              <a:rPr lang="en-GB" sz="2400" dirty="0"/>
              <a:t> employs multi-tier architecture. The most widespread use of multi-tier architecture is the </a:t>
            </a:r>
            <a:r>
              <a:rPr lang="en-GB" sz="2400" b="1" dirty="0">
                <a:solidFill>
                  <a:srgbClr val="C00000"/>
                </a:solidFill>
              </a:rPr>
              <a:t>three-tier architecture</a:t>
            </a:r>
            <a:r>
              <a:rPr lang="en-GB" sz="2400" dirty="0" smtClean="0"/>
              <a:t>.</a:t>
            </a:r>
            <a:endParaRPr lang="en-GB" sz="2400" dirty="0" smtClean="0"/>
          </a:p>
          <a:p>
            <a:pPr marL="0" indent="0">
              <a:buNone/>
            </a:pPr>
            <a:r>
              <a:rPr lang="en-GB" sz="2400" b="1" dirty="0">
                <a:solidFill>
                  <a:srgbClr val="C00000"/>
                </a:solidFill>
              </a:rPr>
              <a:t>N-tier</a:t>
            </a:r>
            <a:r>
              <a:rPr lang="en-GB" sz="2400" dirty="0"/>
              <a:t> application architecture provides a model by which developers can create flexible and reusable applications. By segregating an application into tiers, developers acquire the option of modifying or adding a specific layer, instead of reworking the entire application. </a:t>
            </a:r>
            <a:r>
              <a:rPr lang="en-GB" sz="2400" b="1" dirty="0">
                <a:solidFill>
                  <a:srgbClr val="C00000"/>
                </a:solidFill>
              </a:rPr>
              <a:t>Three-tier</a:t>
            </a:r>
            <a:r>
              <a:rPr lang="en-GB" sz="2400" dirty="0"/>
              <a:t> architectures typically comprise a </a:t>
            </a:r>
            <a:r>
              <a:rPr lang="en-GB" sz="2400" i="1" dirty="0">
                <a:solidFill>
                  <a:srgbClr val="C00000"/>
                </a:solidFill>
              </a:rPr>
              <a:t>presentation</a:t>
            </a:r>
            <a:r>
              <a:rPr lang="en-GB" sz="2400" dirty="0"/>
              <a:t> tier, a </a:t>
            </a:r>
            <a:r>
              <a:rPr lang="en-GB" sz="2400" i="1" dirty="0" smtClean="0">
                <a:solidFill>
                  <a:srgbClr val="C00000"/>
                </a:solidFill>
              </a:rPr>
              <a:t>business</a:t>
            </a:r>
            <a:r>
              <a:rPr lang="en-GB" sz="2400" dirty="0" smtClean="0">
                <a:solidFill>
                  <a:srgbClr val="C00000"/>
                </a:solidFill>
              </a:rPr>
              <a:t> </a:t>
            </a:r>
            <a:r>
              <a:rPr lang="en-GB" sz="2400" dirty="0">
                <a:solidFill>
                  <a:srgbClr val="C00000"/>
                </a:solidFill>
              </a:rPr>
              <a:t>or </a:t>
            </a:r>
            <a:r>
              <a:rPr lang="en-GB" sz="2400" i="1" dirty="0">
                <a:solidFill>
                  <a:srgbClr val="C00000"/>
                </a:solidFill>
              </a:rPr>
              <a:t>data </a:t>
            </a:r>
            <a:r>
              <a:rPr lang="en-GB" sz="2400" i="1" dirty="0" smtClean="0">
                <a:solidFill>
                  <a:srgbClr val="C00000"/>
                </a:solidFill>
              </a:rPr>
              <a:t>access [logic]</a:t>
            </a:r>
            <a:r>
              <a:rPr lang="en-GB" sz="2400" dirty="0" smtClean="0">
                <a:solidFill>
                  <a:srgbClr val="C00000"/>
                </a:solidFill>
              </a:rPr>
              <a:t> </a:t>
            </a:r>
            <a:r>
              <a:rPr lang="en-GB" sz="2400" dirty="0"/>
              <a:t>tier, and a </a:t>
            </a:r>
            <a:r>
              <a:rPr lang="en-GB" sz="2400" i="1" dirty="0">
                <a:solidFill>
                  <a:srgbClr val="C00000"/>
                </a:solidFill>
              </a:rPr>
              <a:t>data</a:t>
            </a:r>
            <a:r>
              <a:rPr lang="en-GB" sz="2400" dirty="0"/>
              <a:t> tier.</a:t>
            </a:r>
            <a:endParaRPr lang="en-GB" sz="2400" dirty="0"/>
          </a:p>
          <a:p>
            <a:pPr marL="0" indent="0" algn="r">
              <a:buNone/>
            </a:pPr>
            <a:r>
              <a:rPr lang="en-GB" sz="2400" dirty="0" smtClean="0"/>
              <a:t> (</a:t>
            </a:r>
            <a:r>
              <a:rPr lang="en-GB" sz="2400" i="1" dirty="0" smtClean="0"/>
              <a:t>Wikipedia : Multitier Architecture</a:t>
            </a:r>
            <a:r>
              <a:rPr lang="en-GB" sz="2400" dirty="0" smtClean="0"/>
              <a:t>)</a:t>
            </a:r>
            <a:endParaRPr lang="en-GB" sz="2400" dirty="0"/>
          </a:p>
        </p:txBody>
      </p:sp>
      <p:sp>
        <p:nvSpPr>
          <p:cNvPr id="5" name="Rectangle 4"/>
          <p:cNvSpPr/>
          <p:nvPr/>
        </p:nvSpPr>
        <p:spPr>
          <a:xfrm>
            <a:off x="4228356" y="764704"/>
            <a:ext cx="4719955" cy="579120"/>
          </a:xfrm>
          <a:prstGeom prst="rect">
            <a:avLst/>
          </a:prstGeom>
        </p:spPr>
        <p:txBody>
          <a:bodyPr wrap="none">
            <a:spAutoFit/>
          </a:bodyPr>
          <a:lstStyle/>
          <a:p>
            <a:r>
              <a:rPr lang="en-GB" sz="3200" dirty="0">
                <a:solidFill>
                  <a:srgbClr val="0070C0"/>
                </a:solidFill>
              </a:rPr>
              <a:t>Multitier </a:t>
            </a:r>
            <a:r>
              <a:rPr lang="en-GB" sz="3200" dirty="0" smtClean="0">
                <a:solidFill>
                  <a:srgbClr val="0070C0"/>
                </a:solidFill>
              </a:rPr>
              <a:t>architecture :</a:t>
            </a:r>
            <a:endParaRPr lang="en-GB" sz="3200" dirty="0">
              <a:solidFill>
                <a:srgbClr val="0070C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1981200" y="274680"/>
            <a:ext cx="8229240" cy="1142640"/>
          </a:xfrm>
          <a:prstGeom prst="rect">
            <a:avLst/>
          </a:prstGeom>
          <a:noFill/>
          <a:ln>
            <a:noFill/>
          </a:ln>
        </p:spPr>
        <p:txBody>
          <a:bodyPr anchor="ctr"/>
          <a:p>
            <a:pPr algn="ctr">
              <a:lnSpc>
                <a:spcPct val="100000"/>
              </a:lnSpc>
            </a:pPr>
            <a:r>
              <a:rPr lang="en-US" sz="4400" b="0" strike="noStrike" spc="-1">
                <a:solidFill>
                  <a:srgbClr val="000000"/>
                </a:solidFill>
                <a:uFill>
                  <a:solidFill>
                    <a:srgbClr val="FFFFFF"/>
                  </a:solidFill>
                </a:uFill>
                <a:latin typeface="Calibri" charset="0"/>
              </a:rPr>
              <a:t>Result Modes</a:t>
            </a:r>
            <a:endParaRPr lang="en-US" sz="1800" b="0" strike="noStrike" spc="-1">
              <a:solidFill>
                <a:srgbClr val="000000"/>
              </a:solidFill>
              <a:uFill>
                <a:solidFill>
                  <a:srgbClr val="FFFFFF"/>
                </a:solidFill>
              </a:uFill>
              <a:latin typeface="Calibri" charset="0"/>
            </a:endParaRPr>
          </a:p>
        </p:txBody>
      </p:sp>
      <p:sp>
        <p:nvSpPr>
          <p:cNvPr id="128" name="TextShape 2"/>
          <p:cNvSpPr txBox="1"/>
          <p:nvPr/>
        </p:nvSpPr>
        <p:spPr>
          <a:xfrm>
            <a:off x="1289050" y="1601470"/>
            <a:ext cx="9845040" cy="4525645"/>
          </a:xfrm>
          <a:prstGeom prst="rect">
            <a:avLst/>
          </a:prstGeom>
          <a:noFill/>
          <a:ln>
            <a:noFill/>
          </a:ln>
        </p:spPr>
        <p:txBody>
          <a:bodyPr/>
          <a:p>
            <a:pPr>
              <a:lnSpc>
                <a:spcPct val="100000"/>
              </a:lnSpc>
            </a:pPr>
            <a:r>
              <a:rPr lang="en-US" sz="2000" b="0" strike="noStrike" spc="-1">
                <a:solidFill>
                  <a:srgbClr val="000000"/>
                </a:solidFill>
                <a:uFill>
                  <a:solidFill>
                    <a:srgbClr val="FFFFFF"/>
                  </a:solidFill>
                </a:uFill>
                <a:latin typeface="Calibri" charset="0"/>
              </a:rPr>
              <a:t>You can return results in 2 ways (result modes)</a:t>
            </a:r>
            <a:endParaRPr lang="en-US" sz="2000" b="0" strike="noStrike" spc="-1">
              <a:solidFill>
                <a:srgbClr val="000000"/>
              </a:solidFill>
              <a:uFill>
                <a:solidFill>
                  <a:srgbClr val="FFFFFF"/>
                </a:solidFill>
              </a:uFill>
              <a:latin typeface="Calibri" charset="0"/>
            </a:endParaRPr>
          </a:p>
          <a:p>
            <a:pPr>
              <a:lnSpc>
                <a:spcPct val="100000"/>
              </a:lnSpc>
            </a:pPr>
            <a:endParaRPr lang="en-US" sz="2000" b="0" strike="noStrike" spc="-1">
              <a:solidFill>
                <a:srgbClr val="000000"/>
              </a:solidFill>
              <a:uFill>
                <a:solidFill>
                  <a:srgbClr val="FFFFFF"/>
                </a:solidFill>
              </a:uFill>
              <a:latin typeface="Calibri" charset="0"/>
            </a:endParaRPr>
          </a:p>
          <a:p>
            <a:pPr>
              <a:lnSpc>
                <a:spcPct val="100000"/>
              </a:lnSpc>
            </a:pPr>
            <a:r>
              <a:rPr lang="en-US" sz="2000" b="0" strike="noStrike" spc="-1">
                <a:solidFill>
                  <a:srgbClr val="000000"/>
                </a:solidFill>
                <a:uFill>
                  <a:solidFill>
                    <a:srgbClr val="FFFFFF"/>
                  </a:solidFill>
                </a:uFill>
                <a:latin typeface="Calibri" charset="0"/>
              </a:rPr>
              <a:t>$db-&gt;query($query_result, </a:t>
            </a:r>
            <a:r>
              <a:rPr lang="en-US" sz="2000" b="1" strike="noStrike" spc="-1">
                <a:solidFill>
                  <a:srgbClr val="000000"/>
                </a:solidFill>
                <a:uFill>
                  <a:solidFill>
                    <a:srgbClr val="FFFFFF"/>
                  </a:solidFill>
                </a:uFill>
                <a:latin typeface="Calibri" charset="0"/>
              </a:rPr>
              <a:t>MYSQLI_STORE_RESULT</a:t>
            </a:r>
            <a:r>
              <a:rPr lang="en-US" sz="2000" b="0" strike="noStrike" spc="-1">
                <a:solidFill>
                  <a:srgbClr val="000000"/>
                </a:solidFill>
                <a:uFill>
                  <a:solidFill>
                    <a:srgbClr val="FFFFFF"/>
                  </a:solidFill>
                </a:uFill>
                <a:latin typeface="Calibri" charset="0"/>
              </a:rPr>
              <a:t>)</a:t>
            </a:r>
            <a:endParaRPr lang="en-US" sz="2000" b="0" strike="noStrike" spc="-1">
              <a:solidFill>
                <a:srgbClr val="000000"/>
              </a:solidFill>
              <a:uFill>
                <a:solidFill>
                  <a:srgbClr val="FFFFFF"/>
                </a:solidFill>
              </a:uFill>
              <a:latin typeface="Calibri" charset="0"/>
            </a:endParaRPr>
          </a:p>
          <a:p>
            <a:pPr marL="342900" indent="-342900">
              <a:lnSpc>
                <a:spcPct val="100000"/>
              </a:lnSpc>
              <a:buClr>
                <a:srgbClr val="000000"/>
              </a:buClr>
              <a:buFont typeface="Arial" panose="02080604020202020204" charset="0"/>
              <a:buChar char="•"/>
            </a:pPr>
            <a:r>
              <a:rPr lang="en-US" sz="2000" b="0" strike="noStrike" spc="-1">
                <a:solidFill>
                  <a:srgbClr val="000000"/>
                </a:solidFill>
                <a:uFill>
                  <a:solidFill>
                    <a:srgbClr val="FFFFFF"/>
                  </a:solidFill>
                </a:uFill>
                <a:latin typeface="Calibri" charset="0"/>
              </a:rPr>
              <a:t>Return entire results to memory</a:t>
            </a:r>
            <a:endParaRPr lang="en-US" sz="2000" b="0" strike="noStrike" spc="-1">
              <a:solidFill>
                <a:srgbClr val="000000"/>
              </a:solidFill>
              <a:uFill>
                <a:solidFill>
                  <a:srgbClr val="FFFFFF"/>
                </a:solidFill>
              </a:uFill>
              <a:latin typeface="Calibri" charset="0"/>
            </a:endParaRPr>
          </a:p>
          <a:p>
            <a:pPr marL="342900" indent="-342900">
              <a:lnSpc>
                <a:spcPct val="100000"/>
              </a:lnSpc>
              <a:buClr>
                <a:srgbClr val="000000"/>
              </a:buClr>
              <a:buFont typeface="Arial" panose="02080604020202020204" charset="0"/>
              <a:buChar char="•"/>
            </a:pPr>
            <a:r>
              <a:rPr lang="en-US" sz="2000" b="0" strike="noStrike" spc="-1">
                <a:solidFill>
                  <a:srgbClr val="000000"/>
                </a:solidFill>
                <a:uFill>
                  <a:solidFill>
                    <a:srgbClr val="FFFFFF"/>
                  </a:solidFill>
                </a:uFill>
                <a:latin typeface="Calibri" charset="0"/>
              </a:rPr>
              <a:t>Can use $result-&gt;data_seek(</a:t>
            </a:r>
            <a:r>
              <a:rPr lang="en-US" sz="2000" b="0" strike="noStrike" spc="-1">
                <a:solidFill>
                  <a:srgbClr val="A6A6A6"/>
                </a:solidFill>
                <a:uFill>
                  <a:solidFill>
                    <a:srgbClr val="FFFFFF"/>
                  </a:solidFill>
                </a:uFill>
                <a:latin typeface="Calibri" charset="0"/>
              </a:rPr>
              <a:t>index</a:t>
            </a:r>
            <a:r>
              <a:rPr lang="en-US" sz="2000" b="0" strike="noStrike" spc="-1">
                <a:solidFill>
                  <a:srgbClr val="000000"/>
                </a:solidFill>
                <a:uFill>
                  <a:solidFill>
                    <a:srgbClr val="FFFFFF"/>
                  </a:solidFill>
                </a:uFill>
                <a:latin typeface="Calibri" charset="0"/>
              </a:rPr>
              <a:t>) to jump to different rows in your result set (i.e. after you loop through the results, do </a:t>
            </a:r>
            <a:endParaRPr lang="en-US" sz="2000" b="0" strike="noStrike" spc="-1">
              <a:solidFill>
                <a:srgbClr val="000000"/>
              </a:solidFill>
              <a:uFill>
                <a:solidFill>
                  <a:srgbClr val="FFFFFF"/>
                </a:solidFill>
              </a:uFill>
              <a:latin typeface="Calibri" charset="0"/>
            </a:endParaRPr>
          </a:p>
          <a:p>
            <a:pPr marL="342900" indent="-342900">
              <a:lnSpc>
                <a:spcPct val="100000"/>
              </a:lnSpc>
              <a:buClr>
                <a:srgbClr val="000000"/>
              </a:buClr>
              <a:buFont typeface="Arial" panose="02080604020202020204" charset="0"/>
              <a:buChar char="•"/>
            </a:pPr>
            <a:r>
              <a:rPr lang="en-US" sz="2000" b="0" strike="noStrike" spc="-1">
                <a:solidFill>
                  <a:srgbClr val="000000"/>
                </a:solidFill>
                <a:uFill>
                  <a:solidFill>
                    <a:srgbClr val="FFFFFF"/>
                  </a:solidFill>
                </a:uFill>
                <a:latin typeface="Calibri" charset="0"/>
              </a:rPr>
              <a:t>$result-&gt;data_seek(0); to go to starting point to loop again)</a:t>
            </a:r>
            <a:endParaRPr lang="en-US" sz="2000" b="0" strike="noStrike" spc="-1">
              <a:solidFill>
                <a:srgbClr val="000000"/>
              </a:solidFill>
              <a:uFill>
                <a:solidFill>
                  <a:srgbClr val="FFFFFF"/>
                </a:solidFill>
              </a:uFill>
              <a:latin typeface="Calibri" charset="0"/>
            </a:endParaRPr>
          </a:p>
          <a:p>
            <a:pPr marL="342900" indent="-342900">
              <a:lnSpc>
                <a:spcPct val="100000"/>
              </a:lnSpc>
              <a:buClr>
                <a:srgbClr val="000000"/>
              </a:buClr>
              <a:buFont typeface="Arial" panose="02080604020202020204" charset="0"/>
              <a:buChar char="•"/>
            </a:pPr>
            <a:r>
              <a:rPr lang="en-US" sz="2000" b="0" strike="noStrike" spc="-1">
                <a:solidFill>
                  <a:srgbClr val="000000"/>
                </a:solidFill>
                <a:uFill>
                  <a:solidFill>
                    <a:srgbClr val="FFFFFF"/>
                  </a:solidFill>
                </a:uFill>
                <a:latin typeface="Calibri" charset="0"/>
              </a:rPr>
              <a:t>Default (this is the executed mode if you don’t specify a “result mode”)</a:t>
            </a:r>
            <a:endParaRPr lang="en-US" sz="3200" b="0" strike="noStrike" spc="-1">
              <a:solidFill>
                <a:srgbClr val="000000"/>
              </a:solidFill>
              <a:uFill>
                <a:solidFill>
                  <a:srgbClr val="FFFFFF"/>
                </a:solidFill>
              </a:uFill>
              <a:latin typeface="Calibri" charset="0"/>
            </a:endParaRPr>
          </a:p>
          <a:p>
            <a:pPr>
              <a:lnSpc>
                <a:spcPct val="100000"/>
              </a:lnSpc>
            </a:pPr>
            <a:r>
              <a:rPr lang="en-US" sz="2000" b="0" strike="noStrike" spc="-1">
                <a:solidFill>
                  <a:srgbClr val="000000"/>
                </a:solidFill>
                <a:uFill>
                  <a:solidFill>
                    <a:srgbClr val="FFFFFF"/>
                  </a:solidFill>
                </a:uFill>
                <a:latin typeface="Calibri" charset="0"/>
              </a:rPr>
              <a:t>$db-&gt;query($query_result, </a:t>
            </a:r>
            <a:r>
              <a:rPr lang="en-US" sz="2000" b="1" strike="noStrike" spc="-1">
                <a:solidFill>
                  <a:srgbClr val="000000"/>
                </a:solidFill>
                <a:uFill>
                  <a:solidFill>
                    <a:srgbClr val="FFFFFF"/>
                  </a:solidFill>
                </a:uFill>
                <a:latin typeface="Calibri" charset="0"/>
              </a:rPr>
              <a:t>MYSQLI_USE_RESULT</a:t>
            </a:r>
            <a:r>
              <a:rPr lang="en-US" sz="2000" b="0" strike="noStrike" spc="-1">
                <a:solidFill>
                  <a:srgbClr val="000000"/>
                </a:solidFill>
                <a:uFill>
                  <a:solidFill>
                    <a:srgbClr val="FFFFFF"/>
                  </a:solidFill>
                </a:uFill>
                <a:latin typeface="Calibri" charset="0"/>
              </a:rPr>
              <a:t>)</a:t>
            </a:r>
            <a:endParaRPr lang="en-US" sz="2000" b="0" strike="noStrike" spc="-1">
              <a:solidFill>
                <a:srgbClr val="000000"/>
              </a:solidFill>
              <a:uFill>
                <a:solidFill>
                  <a:srgbClr val="FFFFFF"/>
                </a:solidFill>
              </a:uFill>
              <a:latin typeface="Calibri" charset="0"/>
            </a:endParaRPr>
          </a:p>
          <a:p>
            <a:pPr marL="342900" indent="-342900">
              <a:lnSpc>
                <a:spcPct val="100000"/>
              </a:lnSpc>
              <a:buClr>
                <a:srgbClr val="000000"/>
              </a:buClr>
              <a:buFont typeface="Arial" panose="02080604020202020204" charset="0"/>
              <a:buChar char="•"/>
            </a:pPr>
            <a:r>
              <a:rPr lang="en-US" sz="2000" b="0" strike="noStrike" spc="-1">
                <a:solidFill>
                  <a:srgbClr val="000000"/>
                </a:solidFill>
                <a:uFill>
                  <a:solidFill>
                    <a:srgbClr val="FFFFFF"/>
                  </a:solidFill>
                </a:uFill>
                <a:latin typeface="Calibri" charset="0"/>
              </a:rPr>
              <a:t>MySQL “spoon feeds” the rows to server running PHP each time a fetches a row</a:t>
            </a:r>
            <a:endParaRPr lang="en-US" sz="2000" b="0" strike="noStrike" spc="-1">
              <a:solidFill>
                <a:srgbClr val="000000"/>
              </a:solidFill>
              <a:uFill>
                <a:solidFill>
                  <a:srgbClr val="FFFFFF"/>
                </a:solidFill>
              </a:uFill>
              <a:latin typeface="Calibri" charset="0"/>
            </a:endParaRPr>
          </a:p>
          <a:p>
            <a:pPr marL="342900" indent="-342900">
              <a:lnSpc>
                <a:spcPct val="100000"/>
              </a:lnSpc>
              <a:buClr>
                <a:srgbClr val="000000"/>
              </a:buClr>
              <a:buFont typeface="Arial" panose="02080604020202020204" charset="0"/>
              <a:buChar char="•"/>
            </a:pPr>
            <a:r>
              <a:rPr lang="en-US" sz="2000" b="0" strike="noStrike" spc="-1">
                <a:solidFill>
                  <a:srgbClr val="000000"/>
                </a:solidFill>
                <a:uFill>
                  <a:solidFill>
                    <a:srgbClr val="FFFFFF"/>
                  </a:solidFill>
                </a:uFill>
                <a:latin typeface="Calibri" charset="0"/>
              </a:rPr>
              <a:t>Useful if expecting a large dataset</a:t>
            </a:r>
            <a:r>
              <a:rPr lang="en-US" sz="2000" b="0" u="sng" strike="noStrike" spc="-1">
                <a:solidFill>
                  <a:srgbClr val="000000"/>
                </a:solidFill>
                <a:uFill>
                  <a:solidFill>
                    <a:srgbClr val="FFFFFF"/>
                  </a:solidFill>
                </a:uFill>
                <a:latin typeface="Calibri" charset="0"/>
              </a:rPr>
              <a:t> </a:t>
            </a:r>
            <a:r>
              <a:rPr lang="en-US" sz="2000" b="0" strike="noStrike" spc="-1">
                <a:solidFill>
                  <a:srgbClr val="000000"/>
                </a:solidFill>
                <a:uFill>
                  <a:solidFill>
                    <a:srgbClr val="FFFFFF"/>
                  </a:solidFill>
                </a:uFill>
                <a:latin typeface="Calibri" charset="0"/>
              </a:rPr>
              <a:t>(too large to put in memory of PHP server)</a:t>
            </a:r>
            <a:endParaRPr lang="en-US" sz="2000" b="0" strike="noStrike" spc="-1">
              <a:solidFill>
                <a:srgbClr val="000000"/>
              </a:solidFill>
              <a:uFill>
                <a:solidFill>
                  <a:srgbClr val="FFFFFF"/>
                </a:solidFill>
              </a:uFill>
              <a:latin typeface="Calibri" charset="0"/>
            </a:endParaRPr>
          </a:p>
          <a:p>
            <a:pPr marL="342900" indent="-342900">
              <a:lnSpc>
                <a:spcPct val="100000"/>
              </a:lnSpc>
              <a:buClr>
                <a:srgbClr val="000000"/>
              </a:buClr>
              <a:buFont typeface="Arial" panose="02080604020202020204" charset="0"/>
              <a:buChar char="•"/>
            </a:pPr>
            <a:r>
              <a:rPr lang="en-US" sz="2000" b="0" strike="noStrike" spc="-1">
                <a:solidFill>
                  <a:srgbClr val="000000"/>
                </a:solidFill>
                <a:uFill>
                  <a:solidFill>
                    <a:srgbClr val="FFFFFF"/>
                  </a:solidFill>
                </a:uFill>
                <a:latin typeface="Calibri" charset="0"/>
              </a:rPr>
              <a:t>Must free results in order to run another query ($result-&gt;free();) </a:t>
            </a:r>
            <a:endParaRPr lang="en-US" sz="2000" b="0" strike="noStrike" spc="-1">
              <a:solidFill>
                <a:srgbClr val="000000"/>
              </a:solidFill>
              <a:uFill>
                <a:solidFill>
                  <a:srgbClr val="FFFFFF"/>
                </a:solidFill>
              </a:uFill>
              <a:latin typeface="Calibri" charset="0"/>
            </a:endParaRPr>
          </a:p>
          <a:p>
            <a:pPr>
              <a:lnSpc>
                <a:spcPct val="100000"/>
              </a:lnSpc>
            </a:pPr>
            <a:endParaRPr lang="en-US" sz="2000" b="0" strike="noStrike" spc="-1">
              <a:solidFill>
                <a:srgbClr val="000000"/>
              </a:solidFill>
              <a:uFill>
                <a:solidFill>
                  <a:srgbClr val="FFFFFF"/>
                </a:solidFill>
              </a:uFill>
              <a:latin typeface="Calibri" charset="0"/>
            </a:endParaRPr>
          </a:p>
          <a:p>
            <a:pPr>
              <a:lnSpc>
                <a:spcPct val="100000"/>
              </a:lnSpc>
            </a:pPr>
            <a:endParaRPr lang="en-US" sz="2000" b="0" strike="noStrike" spc="-1">
              <a:solidFill>
                <a:srgbClr val="000000"/>
              </a:solidFill>
              <a:uFill>
                <a:solidFill>
                  <a:srgbClr val="FFFFFF"/>
                </a:solidFill>
              </a:uFill>
              <a:latin typeface="Calibri" charset="0"/>
            </a:endParaRPr>
          </a:p>
          <a:p>
            <a:pPr>
              <a:lnSpc>
                <a:spcPct val="100000"/>
              </a:lnSpc>
            </a:pPr>
            <a:endParaRPr lang="en-US" sz="2000" b="0" strike="noStrike" spc="-1">
              <a:solidFill>
                <a:srgbClr val="000000"/>
              </a:solidFill>
              <a:uFill>
                <a:solidFill>
                  <a:srgbClr val="FFFFFF"/>
                </a:solidFill>
              </a:uFill>
              <a:latin typeface="Calibri" charset="0"/>
            </a:endParaRPr>
          </a:p>
        </p:txBody>
      </p:sp>
    </p:spTree>
  </p:cSld>
  <p:clrMapOvr>
    <a:masterClrMapping/>
  </p:clrMapOvr>
  <p:transition>
    <p:push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1981200" y="274680"/>
            <a:ext cx="8229240" cy="1142640"/>
          </a:xfrm>
          <a:prstGeom prst="rect">
            <a:avLst/>
          </a:prstGeom>
          <a:noFill/>
          <a:ln>
            <a:noFill/>
          </a:ln>
        </p:spPr>
        <p:txBody>
          <a:bodyPr anchor="ctr"/>
          <a:p>
            <a:pPr algn="ctr">
              <a:lnSpc>
                <a:spcPct val="100000"/>
              </a:lnSpc>
            </a:pPr>
            <a:r>
              <a:rPr lang="en-US" sz="4400" b="0" strike="noStrike" spc="-1">
                <a:solidFill>
                  <a:srgbClr val="000000"/>
                </a:solidFill>
                <a:uFill>
                  <a:solidFill>
                    <a:srgbClr val="FFFFFF"/>
                  </a:solidFill>
                </a:uFill>
                <a:latin typeface="Calibri" charset="0"/>
              </a:rPr>
              <a:t>Closing Connections</a:t>
            </a:r>
            <a:endParaRPr lang="en-US" sz="1800" b="0" strike="noStrike" spc="-1">
              <a:solidFill>
                <a:srgbClr val="000000"/>
              </a:solidFill>
              <a:uFill>
                <a:solidFill>
                  <a:srgbClr val="FFFFFF"/>
                </a:solidFill>
              </a:uFill>
              <a:latin typeface="Calibri" charset="0"/>
            </a:endParaRPr>
          </a:p>
        </p:txBody>
      </p:sp>
      <p:sp>
        <p:nvSpPr>
          <p:cNvPr id="130" name="TextShape 2"/>
          <p:cNvSpPr txBox="1"/>
          <p:nvPr/>
        </p:nvSpPr>
        <p:spPr>
          <a:xfrm>
            <a:off x="1981200" y="1600200"/>
            <a:ext cx="8229240" cy="4525560"/>
          </a:xfrm>
          <a:prstGeom prst="rect">
            <a:avLst/>
          </a:prstGeom>
          <a:noFill/>
          <a:ln>
            <a:noFill/>
          </a:ln>
        </p:spPr>
        <p:txBody>
          <a:bodyPr/>
          <a:p>
            <a:pPr>
              <a:lnSpc>
                <a:spcPct val="100000"/>
              </a:lnSpc>
            </a:pPr>
            <a:r>
              <a:rPr lang="en-US" sz="3200" b="0" strike="noStrike" spc="-1">
                <a:solidFill>
                  <a:srgbClr val="000000"/>
                </a:solidFill>
                <a:uFill>
                  <a:solidFill>
                    <a:srgbClr val="FFFFFF"/>
                  </a:solidFill>
                </a:uFill>
                <a:latin typeface="Calibri" charset="0"/>
              </a:rPr>
              <a:t>When you are done using the database, make sure to close the connection…</a:t>
            </a:r>
            <a:endParaRPr lang="en-US" sz="3200" b="0" strike="noStrike" spc="-1">
              <a:solidFill>
                <a:srgbClr val="000000"/>
              </a:solidFill>
              <a:uFill>
                <a:solidFill>
                  <a:srgbClr val="FFFFFF"/>
                </a:solidFill>
              </a:uFill>
              <a:latin typeface="Calibri" charset="0"/>
            </a:endParaRPr>
          </a:p>
          <a:p>
            <a:pPr>
              <a:lnSpc>
                <a:spcPct val="100000"/>
              </a:lnSpc>
            </a:pPr>
            <a:endParaRPr lang="en-US" sz="3200" b="0" strike="noStrike" spc="-1">
              <a:solidFill>
                <a:srgbClr val="000000"/>
              </a:solidFill>
              <a:uFill>
                <a:solidFill>
                  <a:srgbClr val="FFFFFF"/>
                </a:solidFill>
              </a:uFill>
              <a:latin typeface="Calibri" charset="0"/>
            </a:endParaRPr>
          </a:p>
          <a:p>
            <a:pPr algn="ctr">
              <a:lnSpc>
                <a:spcPct val="100000"/>
              </a:lnSpc>
            </a:pPr>
            <a:r>
              <a:rPr lang="en-US" sz="3200" b="1" strike="noStrike" spc="-1">
                <a:solidFill>
                  <a:srgbClr val="000000"/>
                </a:solidFill>
                <a:uFill>
                  <a:solidFill>
                    <a:srgbClr val="FFFFFF"/>
                  </a:solidFill>
                </a:uFill>
                <a:latin typeface="Calibri" charset="0"/>
              </a:rPr>
              <a:t>$db-&gt;close();</a:t>
            </a:r>
            <a:endParaRPr lang="en-US" sz="3200" b="0" strike="noStrike" spc="-1">
              <a:solidFill>
                <a:srgbClr val="000000"/>
              </a:solidFill>
              <a:uFill>
                <a:solidFill>
                  <a:srgbClr val="FFFFFF"/>
                </a:solidFill>
              </a:uFill>
              <a:latin typeface="Calibri" charset="0"/>
            </a:endParaRPr>
          </a:p>
        </p:txBody>
      </p:sp>
    </p:spTree>
  </p:cSld>
  <p:clrMapOvr>
    <a:masterClrMapping/>
  </p:clrMapOvr>
  <p:transition>
    <p:push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1981200" y="274680"/>
            <a:ext cx="8229240" cy="1142640"/>
          </a:xfrm>
          <a:prstGeom prst="rect">
            <a:avLst/>
          </a:prstGeom>
          <a:noFill/>
          <a:ln>
            <a:noFill/>
          </a:ln>
        </p:spPr>
        <p:txBody>
          <a:bodyPr anchor="ctr"/>
          <a:p>
            <a:pPr algn="ctr">
              <a:lnSpc>
                <a:spcPct val="100000"/>
              </a:lnSpc>
            </a:pPr>
            <a:r>
              <a:rPr lang="en-US" sz="4400" b="0" strike="noStrike" spc="-1">
                <a:solidFill>
                  <a:srgbClr val="000000"/>
                </a:solidFill>
                <a:uFill>
                  <a:solidFill>
                    <a:srgbClr val="FFFFFF"/>
                  </a:solidFill>
                </a:uFill>
                <a:latin typeface="Calibri" charset="0"/>
              </a:rPr>
              <a:t>Passing Variables to PHP (POST)</a:t>
            </a:r>
            <a:endParaRPr lang="en-US" sz="1800" b="0" strike="noStrike" spc="-1">
              <a:solidFill>
                <a:srgbClr val="000000"/>
              </a:solidFill>
              <a:uFill>
                <a:solidFill>
                  <a:srgbClr val="FFFFFF"/>
                </a:solidFill>
              </a:uFill>
              <a:latin typeface="Calibri" charset="0"/>
            </a:endParaRPr>
          </a:p>
        </p:txBody>
      </p:sp>
      <p:sp>
        <p:nvSpPr>
          <p:cNvPr id="140" name="TextShape 2"/>
          <p:cNvSpPr txBox="1"/>
          <p:nvPr/>
        </p:nvSpPr>
        <p:spPr>
          <a:xfrm>
            <a:off x="1600320" y="1905120"/>
            <a:ext cx="4571640" cy="2285640"/>
          </a:xfrm>
          <a:prstGeom prst="rect">
            <a:avLst/>
          </a:prstGeom>
          <a:noFill/>
          <a:ln>
            <a:noFill/>
          </a:ln>
        </p:spPr>
        <p:txBody>
          <a:bodyPr/>
          <a:p>
            <a:pPr>
              <a:lnSpc>
                <a:spcPct val="100000"/>
              </a:lnSpc>
            </a:pPr>
            <a:r>
              <a:rPr lang="en-US" sz="1800" b="0" strike="noStrike" spc="-1">
                <a:solidFill>
                  <a:srgbClr val="000000"/>
                </a:solidFill>
                <a:uFill>
                  <a:solidFill>
                    <a:srgbClr val="FFFFFF"/>
                  </a:solidFill>
                </a:uFill>
                <a:latin typeface="Calibri" charset="0"/>
              </a:rPr>
              <a:t>&lt;form method=“post” action=“</a:t>
            </a:r>
            <a:r>
              <a:rPr lang="en-US" sz="1800" b="0" strike="noStrike" spc="-1">
                <a:solidFill>
                  <a:srgbClr val="E46C0A"/>
                </a:solidFill>
                <a:uFill>
                  <a:solidFill>
                    <a:srgbClr val="FFFFFF"/>
                  </a:solidFill>
                </a:uFill>
                <a:latin typeface="Calibri" charset="0"/>
              </a:rPr>
              <a:t>process.php</a:t>
            </a:r>
            <a:r>
              <a:rPr lang="en-US" sz="1800" b="0" strike="noStrike" spc="-1">
                <a:solidFill>
                  <a:srgbClr val="000000"/>
                </a:solidFill>
                <a:uFill>
                  <a:solidFill>
                    <a:srgbClr val="FFFFFF"/>
                  </a:solidFill>
                </a:uFill>
                <a:latin typeface="Calibri" charset="0"/>
              </a:rPr>
              <a:t>”&gt;</a:t>
            </a:r>
            <a:endParaRPr lang="en-US" sz="3200" b="0" strike="noStrike" spc="-1">
              <a:solidFill>
                <a:srgbClr val="000000"/>
              </a:solidFill>
              <a:uFill>
                <a:solidFill>
                  <a:srgbClr val="FFFFFF"/>
                </a:solidFill>
              </a:uFill>
              <a:latin typeface="Calibri" charset="0"/>
            </a:endParaRPr>
          </a:p>
          <a:p>
            <a:pPr>
              <a:lnSpc>
                <a:spcPct val="100000"/>
              </a:lnSpc>
            </a:pPr>
            <a:r>
              <a:rPr lang="en-US" sz="1800" b="0" strike="noStrike" spc="-1">
                <a:solidFill>
                  <a:srgbClr val="000000"/>
                </a:solidFill>
                <a:uFill>
                  <a:solidFill>
                    <a:srgbClr val="FFFFFF"/>
                  </a:solidFill>
                </a:uFill>
                <a:latin typeface="Calibri" charset="0"/>
              </a:rPr>
              <a:t>     &lt;input type=“text” </a:t>
            </a:r>
            <a:r>
              <a:rPr lang="en-US" sz="1800" b="1" strike="noStrike" spc="-1">
                <a:solidFill>
                  <a:srgbClr val="000000"/>
                </a:solidFill>
                <a:uFill>
                  <a:solidFill>
                    <a:srgbClr val="FFFFFF"/>
                  </a:solidFill>
                </a:uFill>
                <a:latin typeface="Calibri" charset="0"/>
              </a:rPr>
              <a:t>name=“fname”</a:t>
            </a:r>
            <a:r>
              <a:rPr lang="en-US" sz="1800" b="0" strike="noStrike" spc="-1">
                <a:solidFill>
                  <a:srgbClr val="000000"/>
                </a:solidFill>
                <a:uFill>
                  <a:solidFill>
                    <a:srgbClr val="FFFFFF"/>
                  </a:solidFill>
                </a:uFill>
                <a:latin typeface="Calibri" charset="0"/>
              </a:rPr>
              <a:t>/&gt;</a:t>
            </a:r>
            <a:endParaRPr lang="en-US" sz="3200" b="0" strike="noStrike" spc="-1">
              <a:solidFill>
                <a:srgbClr val="000000"/>
              </a:solidFill>
              <a:uFill>
                <a:solidFill>
                  <a:srgbClr val="FFFFFF"/>
                </a:solidFill>
              </a:uFill>
              <a:latin typeface="Calibri" charset="0"/>
            </a:endParaRPr>
          </a:p>
          <a:p>
            <a:pPr>
              <a:lnSpc>
                <a:spcPct val="100000"/>
              </a:lnSpc>
            </a:pPr>
            <a:r>
              <a:rPr lang="en-US" sz="1800" b="0" strike="noStrike" spc="-1">
                <a:solidFill>
                  <a:srgbClr val="000000"/>
                </a:solidFill>
                <a:uFill>
                  <a:solidFill>
                    <a:srgbClr val="FFFFFF"/>
                  </a:solidFill>
                </a:uFill>
                <a:latin typeface="Calibri" charset="0"/>
              </a:rPr>
              <a:t>     &lt;input type=“text” </a:t>
            </a:r>
            <a:r>
              <a:rPr lang="en-US" sz="1800" b="1" strike="noStrike" spc="-1">
                <a:solidFill>
                  <a:srgbClr val="000000"/>
                </a:solidFill>
                <a:uFill>
                  <a:solidFill>
                    <a:srgbClr val="FFFFFF"/>
                  </a:solidFill>
                </a:uFill>
                <a:latin typeface="Calibri" charset="0"/>
              </a:rPr>
              <a:t>name=“lname”</a:t>
            </a:r>
            <a:r>
              <a:rPr lang="en-US" sz="1800" b="0" strike="noStrike" spc="-1">
                <a:solidFill>
                  <a:srgbClr val="000000"/>
                </a:solidFill>
                <a:uFill>
                  <a:solidFill>
                    <a:srgbClr val="FFFFFF"/>
                  </a:solidFill>
                </a:uFill>
                <a:latin typeface="Calibri" charset="0"/>
              </a:rPr>
              <a:t> /&gt;</a:t>
            </a:r>
            <a:endParaRPr lang="en-US" sz="3200" b="0" strike="noStrike" spc="-1">
              <a:solidFill>
                <a:srgbClr val="000000"/>
              </a:solidFill>
              <a:uFill>
                <a:solidFill>
                  <a:srgbClr val="FFFFFF"/>
                </a:solidFill>
              </a:uFill>
              <a:latin typeface="Calibri" charset="0"/>
            </a:endParaRPr>
          </a:p>
          <a:p>
            <a:pPr>
              <a:lnSpc>
                <a:spcPct val="100000"/>
              </a:lnSpc>
            </a:pPr>
            <a:r>
              <a:rPr lang="en-US" sz="1800" b="0" strike="noStrike" spc="-1">
                <a:solidFill>
                  <a:srgbClr val="000000"/>
                </a:solidFill>
                <a:uFill>
                  <a:solidFill>
                    <a:srgbClr val="FFFFFF"/>
                  </a:solidFill>
                </a:uFill>
                <a:latin typeface="Calibri" charset="0"/>
              </a:rPr>
              <a:t>	</a:t>
            </a:r>
            <a:endParaRPr lang="en-US" sz="3200" b="0" strike="noStrike" spc="-1">
              <a:solidFill>
                <a:srgbClr val="000000"/>
              </a:solidFill>
              <a:uFill>
                <a:solidFill>
                  <a:srgbClr val="FFFFFF"/>
                </a:solidFill>
              </a:uFill>
              <a:latin typeface="Calibri" charset="0"/>
            </a:endParaRPr>
          </a:p>
          <a:p>
            <a:pPr>
              <a:lnSpc>
                <a:spcPct val="100000"/>
              </a:lnSpc>
            </a:pPr>
            <a:r>
              <a:rPr lang="en-US" sz="1800" b="0" strike="noStrike" spc="-1">
                <a:solidFill>
                  <a:srgbClr val="000000"/>
                </a:solidFill>
                <a:uFill>
                  <a:solidFill>
                    <a:srgbClr val="FFFFFF"/>
                  </a:solidFill>
                </a:uFill>
                <a:latin typeface="Calibri" charset="0"/>
              </a:rPr>
              <a:t>     &lt;input type=“submit” value=“Submit”/&gt;</a:t>
            </a:r>
            <a:endParaRPr lang="en-US" sz="3200" b="0" strike="noStrike" spc="-1">
              <a:solidFill>
                <a:srgbClr val="000000"/>
              </a:solidFill>
              <a:uFill>
                <a:solidFill>
                  <a:srgbClr val="FFFFFF"/>
                </a:solidFill>
              </a:uFill>
              <a:latin typeface="Calibri" charset="0"/>
            </a:endParaRPr>
          </a:p>
          <a:p>
            <a:pPr>
              <a:lnSpc>
                <a:spcPct val="100000"/>
              </a:lnSpc>
            </a:pPr>
            <a:r>
              <a:rPr lang="en-US" sz="1800" b="0" strike="noStrike" spc="-1">
                <a:solidFill>
                  <a:srgbClr val="000000"/>
                </a:solidFill>
                <a:uFill>
                  <a:solidFill>
                    <a:srgbClr val="FFFFFF"/>
                  </a:solidFill>
                </a:uFill>
                <a:latin typeface="Calibri" charset="0"/>
              </a:rPr>
              <a:t>&lt;/form&gt;</a:t>
            </a:r>
            <a:endParaRPr lang="en-US" sz="3200" b="0" strike="noStrike" spc="-1">
              <a:solidFill>
                <a:srgbClr val="000000"/>
              </a:solidFill>
              <a:uFill>
                <a:solidFill>
                  <a:srgbClr val="FFFFFF"/>
                </a:solidFill>
              </a:uFill>
              <a:latin typeface="Calibri" charset="0"/>
            </a:endParaRPr>
          </a:p>
        </p:txBody>
      </p:sp>
      <p:sp>
        <p:nvSpPr>
          <p:cNvPr id="141" name="CustomShape 3"/>
          <p:cNvSpPr/>
          <p:nvPr/>
        </p:nvSpPr>
        <p:spPr>
          <a:xfrm>
            <a:off x="4495800" y="5276520"/>
            <a:ext cx="3549240" cy="1461240"/>
          </a:xfrm>
          <a:prstGeom prst="rect">
            <a:avLst/>
          </a:prstGeom>
          <a:ln>
            <a:round/>
          </a:ln>
        </p:spPr>
        <p:style>
          <a:lnRef idx="2">
            <a:schemeClr val="accent1"/>
          </a:lnRef>
          <a:fillRef idx="1">
            <a:schemeClr val="lt1"/>
          </a:fillRef>
          <a:effectRef idx="0">
            <a:schemeClr val="accent1"/>
          </a:effectRef>
          <a:fontRef idx="minor"/>
        </p:style>
        <p:txBody>
          <a:bodyPr lIns="90000" tIns="45000" rIns="90000" bIns="45000"/>
          <a:p>
            <a:pPr>
              <a:lnSpc>
                <a:spcPct val="100000"/>
              </a:lnSpc>
            </a:pPr>
            <a:r>
              <a:rPr lang="en-US" sz="1800" b="0" strike="noStrike" spc="-1">
                <a:solidFill>
                  <a:srgbClr val="000000"/>
                </a:solidFill>
                <a:uFill>
                  <a:solidFill>
                    <a:srgbClr val="FFFFFF"/>
                  </a:solidFill>
                </a:uFill>
                <a:latin typeface="Calibri" charset="0"/>
              </a:rPr>
              <a:t>HTTP POST Request to </a:t>
            </a:r>
            <a:r>
              <a:rPr lang="en-US" sz="1800" b="0" strike="noStrike" spc="-1">
                <a:solidFill>
                  <a:srgbClr val="E46C0A"/>
                </a:solidFill>
                <a:uFill>
                  <a:solidFill>
                    <a:srgbClr val="FFFFFF"/>
                  </a:solidFill>
                </a:uFill>
                <a:latin typeface="Calibri" charset="0"/>
              </a:rPr>
              <a:t>process.php</a:t>
            </a:r>
            <a:endParaRPr lang="en-US" sz="1800" b="0" strike="noStrike" spc="-1">
              <a:solidFill>
                <a:srgbClr val="000000"/>
              </a:solidFill>
              <a:uFill>
                <a:solidFill>
                  <a:srgbClr val="FFFFFF"/>
                </a:solidFill>
              </a:uFill>
              <a:latin typeface="Arial" panose="02080604020202020204" charset="0"/>
            </a:endParaRPr>
          </a:p>
          <a:p>
            <a:pPr>
              <a:lnSpc>
                <a:spcPct val="100000"/>
              </a:lnSpc>
            </a:pPr>
            <a:endParaRPr lang="en-US" sz="1800" b="0" strike="noStrike" spc="-1">
              <a:solidFill>
                <a:srgbClr val="000000"/>
              </a:solidFill>
              <a:uFill>
                <a:solidFill>
                  <a:srgbClr val="FFFFFF"/>
                </a:solidFill>
              </a:uFill>
              <a:latin typeface="Arial" panose="02080604020202020204" charset="0"/>
            </a:endParaRPr>
          </a:p>
          <a:p>
            <a:pPr>
              <a:lnSpc>
                <a:spcPct val="100000"/>
              </a:lnSpc>
            </a:pPr>
            <a:r>
              <a:rPr lang="en-US" sz="1800" b="0" strike="noStrike" spc="-1">
                <a:solidFill>
                  <a:srgbClr val="000000"/>
                </a:solidFill>
                <a:uFill>
                  <a:solidFill>
                    <a:srgbClr val="FFFFFF"/>
                  </a:solidFill>
                </a:uFill>
                <a:latin typeface="Calibri" charset="0"/>
              </a:rPr>
              <a:t>fname=Arian</a:t>
            </a:r>
            <a:endParaRPr lang="en-US" sz="1800" b="0" strike="noStrike" spc="-1">
              <a:solidFill>
                <a:srgbClr val="000000"/>
              </a:solidFill>
              <a:uFill>
                <a:solidFill>
                  <a:srgbClr val="FFFFFF"/>
                </a:solidFill>
              </a:uFill>
              <a:latin typeface="Arial" panose="02080604020202020204" charset="0"/>
            </a:endParaRPr>
          </a:p>
          <a:p>
            <a:pPr>
              <a:lnSpc>
                <a:spcPct val="100000"/>
              </a:lnSpc>
            </a:pPr>
            <a:r>
              <a:rPr lang="en-US" sz="1800" b="0" strike="noStrike" spc="-1">
                <a:solidFill>
                  <a:srgbClr val="000000"/>
                </a:solidFill>
                <a:uFill>
                  <a:solidFill>
                    <a:srgbClr val="FFFFFF"/>
                  </a:solidFill>
                </a:uFill>
                <a:latin typeface="Calibri" charset="0"/>
              </a:rPr>
              <a:t>lname=Shams</a:t>
            </a:r>
            <a:endParaRPr lang="en-US" sz="1800" b="0" strike="noStrike" spc="-1">
              <a:solidFill>
                <a:srgbClr val="000000"/>
              </a:solidFill>
              <a:uFill>
                <a:solidFill>
                  <a:srgbClr val="FFFFFF"/>
                </a:solidFill>
              </a:uFill>
              <a:latin typeface="Arial" panose="02080604020202020204" charset="0"/>
            </a:endParaRPr>
          </a:p>
        </p:txBody>
      </p:sp>
      <p:sp>
        <p:nvSpPr>
          <p:cNvPr id="142" name="CustomShape 4"/>
          <p:cNvSpPr/>
          <p:nvPr/>
        </p:nvSpPr>
        <p:spPr>
          <a:xfrm rot="1434000">
            <a:off x="4536440" y="4108450"/>
            <a:ext cx="1370965" cy="741045"/>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400" b="0" strike="noStrike" spc="-1">
                <a:solidFill>
                  <a:srgbClr val="FFFFFF"/>
                </a:solidFill>
                <a:uFill>
                  <a:solidFill>
                    <a:srgbClr val="FFFFFF"/>
                  </a:solidFill>
                </a:uFill>
                <a:latin typeface="Calibri" charset="0"/>
              </a:rPr>
              <a:t>Click Submit</a:t>
            </a:r>
            <a:endParaRPr lang="en-US" sz="1800" b="0" strike="noStrike" spc="-1">
              <a:solidFill>
                <a:srgbClr val="000000"/>
              </a:solidFill>
              <a:uFill>
                <a:solidFill>
                  <a:srgbClr val="FFFFFF"/>
                </a:solidFill>
              </a:uFill>
              <a:latin typeface="Arial" panose="02080604020202020204" charset="0"/>
            </a:endParaRPr>
          </a:p>
        </p:txBody>
      </p:sp>
      <p:sp>
        <p:nvSpPr>
          <p:cNvPr id="143" name="CustomShape 5"/>
          <p:cNvSpPr/>
          <p:nvPr/>
        </p:nvSpPr>
        <p:spPr>
          <a:xfrm rot="20054400">
            <a:off x="6557645" y="4120515"/>
            <a:ext cx="1370965" cy="808355"/>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400" b="0" strike="noStrike" spc="-1">
                <a:solidFill>
                  <a:srgbClr val="FFFFFF"/>
                </a:solidFill>
                <a:uFill>
                  <a:solidFill>
                    <a:srgbClr val="FFFFFF"/>
                  </a:solidFill>
                </a:uFill>
                <a:latin typeface="Calibri" charset="0"/>
              </a:rPr>
              <a:t>POST Request</a:t>
            </a:r>
            <a:endParaRPr lang="en-US" sz="1800" b="0" strike="noStrike" spc="-1">
              <a:solidFill>
                <a:srgbClr val="000000"/>
              </a:solidFill>
              <a:uFill>
                <a:solidFill>
                  <a:srgbClr val="FFFFFF"/>
                </a:solidFill>
              </a:uFill>
              <a:latin typeface="Arial" panose="02080604020202020204" charset="0"/>
            </a:endParaRPr>
          </a:p>
        </p:txBody>
      </p:sp>
      <p:sp>
        <p:nvSpPr>
          <p:cNvPr id="144" name="CustomShape 6"/>
          <p:cNvSpPr/>
          <p:nvPr/>
        </p:nvSpPr>
        <p:spPr>
          <a:xfrm>
            <a:off x="6858120" y="2462040"/>
            <a:ext cx="3111120" cy="1523520"/>
          </a:xfrm>
          <a:prstGeom prst="rect">
            <a:avLst/>
          </a:prstGeom>
          <a:noFill/>
          <a:ln>
            <a:noFill/>
          </a:ln>
        </p:spPr>
        <p:style>
          <a:lnRef idx="0">
            <a:srgbClr val="FFFFFF"/>
          </a:lnRef>
          <a:fillRef idx="0">
            <a:srgbClr val="FFFFFF"/>
          </a:fillRef>
          <a:effectRef idx="0">
            <a:srgbClr val="FFFFFF"/>
          </a:effectRef>
          <a:fontRef idx="minor"/>
        </p:style>
        <p:txBody>
          <a:bodyPr/>
          <a:p>
            <a:pPr>
              <a:lnSpc>
                <a:spcPct val="100000"/>
              </a:lnSpc>
            </a:pPr>
            <a:r>
              <a:rPr lang="en-US" sz="1800" b="0" strike="noStrike" spc="-1">
                <a:solidFill>
                  <a:srgbClr val="FF0000"/>
                </a:solidFill>
                <a:uFill>
                  <a:solidFill>
                    <a:srgbClr val="FFFFFF"/>
                  </a:solidFill>
                </a:uFill>
                <a:latin typeface="Calibri" charset="0"/>
              </a:rPr>
              <a:t>&lt;?php</a:t>
            </a:r>
            <a:endParaRPr lang="en-US" sz="3200" b="0" strike="noStrike" spc="-1">
              <a:solidFill>
                <a:srgbClr val="000000"/>
              </a:solidFill>
              <a:uFill>
                <a:solidFill>
                  <a:srgbClr val="FFFFFF"/>
                </a:solidFill>
              </a:uFill>
              <a:latin typeface="Arial" panose="02080604020202020204" charset="0"/>
            </a:endParaRPr>
          </a:p>
          <a:p>
            <a:pPr>
              <a:lnSpc>
                <a:spcPct val="100000"/>
              </a:lnSpc>
            </a:pPr>
            <a:r>
              <a:rPr lang="en-US" sz="1800" b="0" strike="noStrike" spc="-1">
                <a:solidFill>
                  <a:srgbClr val="000000"/>
                </a:solidFill>
                <a:uFill>
                  <a:solidFill>
                    <a:srgbClr val="FFFFFF"/>
                  </a:solidFill>
                </a:uFill>
                <a:latin typeface="Calibri" charset="0"/>
              </a:rPr>
              <a:t>     $var1 = </a:t>
            </a:r>
            <a:r>
              <a:rPr lang="en-US" sz="1800" b="1" strike="noStrike" spc="-1">
                <a:solidFill>
                  <a:srgbClr val="000000"/>
                </a:solidFill>
                <a:uFill>
                  <a:solidFill>
                    <a:srgbClr val="FFFFFF"/>
                  </a:solidFill>
                </a:uFill>
                <a:latin typeface="Calibri" charset="0"/>
              </a:rPr>
              <a:t>$_POST</a:t>
            </a:r>
            <a:r>
              <a:rPr lang="en-US" sz="1800" b="0" strike="noStrike" spc="-1">
                <a:solidFill>
                  <a:srgbClr val="000000"/>
                </a:solidFill>
                <a:uFill>
                  <a:solidFill>
                    <a:srgbClr val="FFFFFF"/>
                  </a:solidFill>
                </a:uFill>
                <a:latin typeface="Calibri" charset="0"/>
              </a:rPr>
              <a:t>[‘fname’];</a:t>
            </a:r>
            <a:endParaRPr lang="en-US" sz="3200" b="0" strike="noStrike" spc="-1">
              <a:solidFill>
                <a:srgbClr val="000000"/>
              </a:solidFill>
              <a:uFill>
                <a:solidFill>
                  <a:srgbClr val="FFFFFF"/>
                </a:solidFill>
              </a:uFill>
              <a:latin typeface="Arial" panose="02080604020202020204" charset="0"/>
            </a:endParaRPr>
          </a:p>
          <a:p>
            <a:pPr>
              <a:lnSpc>
                <a:spcPct val="100000"/>
              </a:lnSpc>
            </a:pPr>
            <a:r>
              <a:rPr lang="en-US" sz="1800" b="0" strike="noStrike" spc="-1">
                <a:solidFill>
                  <a:srgbClr val="000000"/>
                </a:solidFill>
                <a:uFill>
                  <a:solidFill>
                    <a:srgbClr val="FFFFFF"/>
                  </a:solidFill>
                </a:uFill>
                <a:latin typeface="Calibri" charset="0"/>
              </a:rPr>
              <a:t>     $var2 = </a:t>
            </a:r>
            <a:r>
              <a:rPr lang="en-US" sz="1800" b="1" strike="noStrike" spc="-1">
                <a:solidFill>
                  <a:srgbClr val="000000"/>
                </a:solidFill>
                <a:uFill>
                  <a:solidFill>
                    <a:srgbClr val="FFFFFF"/>
                  </a:solidFill>
                </a:uFill>
                <a:latin typeface="Calibri" charset="0"/>
              </a:rPr>
              <a:t>$_POST</a:t>
            </a:r>
            <a:r>
              <a:rPr lang="en-US" sz="1800" b="0" strike="noStrike" spc="-1">
                <a:solidFill>
                  <a:srgbClr val="000000"/>
                </a:solidFill>
                <a:uFill>
                  <a:solidFill>
                    <a:srgbClr val="FFFFFF"/>
                  </a:solidFill>
                </a:uFill>
                <a:latin typeface="Calibri" charset="0"/>
              </a:rPr>
              <a:t>[‘lname’];</a:t>
            </a:r>
            <a:endParaRPr lang="en-US" sz="3200" b="0" strike="noStrike" spc="-1">
              <a:solidFill>
                <a:srgbClr val="000000"/>
              </a:solidFill>
              <a:uFill>
                <a:solidFill>
                  <a:srgbClr val="FFFFFF"/>
                </a:solidFill>
              </a:uFill>
              <a:latin typeface="Arial" panose="02080604020202020204" charset="0"/>
            </a:endParaRPr>
          </a:p>
          <a:p>
            <a:pPr>
              <a:lnSpc>
                <a:spcPct val="100000"/>
              </a:lnSpc>
            </a:pPr>
            <a:r>
              <a:rPr lang="en-US" sz="1800" b="0" strike="noStrike" spc="-1">
                <a:solidFill>
                  <a:srgbClr val="FF0000"/>
                </a:solidFill>
                <a:uFill>
                  <a:solidFill>
                    <a:srgbClr val="FFFFFF"/>
                  </a:solidFill>
                </a:uFill>
                <a:latin typeface="Calibri" charset="0"/>
              </a:rPr>
              <a:t>?&gt;</a:t>
            </a:r>
            <a:endParaRPr lang="en-US" sz="3200" b="0" strike="noStrike" spc="-1">
              <a:solidFill>
                <a:srgbClr val="000000"/>
              </a:solidFill>
              <a:uFill>
                <a:solidFill>
                  <a:srgbClr val="FFFFFF"/>
                </a:solidFill>
              </a:uFill>
              <a:latin typeface="Arial" panose="02080604020202020204" charset="0"/>
            </a:endParaRPr>
          </a:p>
        </p:txBody>
      </p:sp>
      <p:sp>
        <p:nvSpPr>
          <p:cNvPr id="145" name="CustomShape 7"/>
          <p:cNvSpPr/>
          <p:nvPr/>
        </p:nvSpPr>
        <p:spPr>
          <a:xfrm>
            <a:off x="1676280" y="1514520"/>
            <a:ext cx="4190760" cy="36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0" strike="noStrike" spc="-1">
                <a:solidFill>
                  <a:srgbClr val="A6A6A6"/>
                </a:solidFill>
                <a:uFill>
                  <a:solidFill>
                    <a:srgbClr val="FFFFFF"/>
                  </a:solidFill>
                </a:uFill>
                <a:latin typeface="Calibri" charset="0"/>
              </a:rPr>
              <a:t>Your form html or php file</a:t>
            </a:r>
            <a:endParaRPr lang="en-US" sz="1800" b="0" strike="noStrike" spc="-1">
              <a:solidFill>
                <a:srgbClr val="000000"/>
              </a:solidFill>
              <a:uFill>
                <a:solidFill>
                  <a:srgbClr val="FFFFFF"/>
                </a:solidFill>
              </a:uFill>
              <a:latin typeface="Arial" panose="02080604020202020204" charset="0"/>
            </a:endParaRPr>
          </a:p>
        </p:txBody>
      </p:sp>
      <p:sp>
        <p:nvSpPr>
          <p:cNvPr id="146" name="CustomShape 8"/>
          <p:cNvSpPr/>
          <p:nvPr/>
        </p:nvSpPr>
        <p:spPr>
          <a:xfrm>
            <a:off x="6871335" y="1270580"/>
            <a:ext cx="3593880" cy="1186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0" strike="noStrike" spc="-1">
                <a:solidFill>
                  <a:srgbClr val="A6A6A6"/>
                </a:solidFill>
                <a:uFill>
                  <a:solidFill>
                    <a:srgbClr val="FFFFFF"/>
                  </a:solidFill>
                </a:uFill>
                <a:latin typeface="Calibri" charset="0"/>
              </a:rPr>
              <a:t>The</a:t>
            </a:r>
            <a:r>
              <a:rPr lang="en-US" sz="1800" b="0" strike="noStrike" spc="-1">
                <a:solidFill>
                  <a:srgbClr val="E46C0A"/>
                </a:solidFill>
                <a:uFill>
                  <a:solidFill>
                    <a:srgbClr val="FFFFFF"/>
                  </a:solidFill>
                </a:uFill>
                <a:latin typeface="Calibri" charset="0"/>
              </a:rPr>
              <a:t> process.php </a:t>
            </a:r>
            <a:r>
              <a:rPr lang="en-US" sz="1800" b="0" strike="noStrike" spc="-1">
                <a:solidFill>
                  <a:srgbClr val="A6A6A6"/>
                </a:solidFill>
                <a:uFill>
                  <a:solidFill>
                    <a:srgbClr val="FFFFFF"/>
                  </a:solidFill>
                </a:uFill>
                <a:latin typeface="Calibri" charset="0"/>
              </a:rPr>
              <a:t>file that will process the request (which could be the same as the posting file)</a:t>
            </a:r>
            <a:endParaRPr lang="en-US" sz="1800" b="0" strike="noStrike" spc="-1">
              <a:solidFill>
                <a:srgbClr val="000000"/>
              </a:solidFill>
              <a:uFill>
                <a:solidFill>
                  <a:srgbClr val="FFFFFF"/>
                </a:solidFill>
              </a:uFill>
              <a:latin typeface="Arial" panose="02080604020202020204" charset="0"/>
            </a:endParaRPr>
          </a:p>
        </p:txBody>
      </p:sp>
      <p:sp>
        <p:nvSpPr>
          <p:cNvPr id="147" name="Line 9"/>
          <p:cNvSpPr/>
          <p:nvPr/>
        </p:nvSpPr>
        <p:spPr>
          <a:xfrm flipV="1">
            <a:off x="6248280" y="1514520"/>
            <a:ext cx="360" cy="376200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Tree>
  </p:cSld>
  <p:clrMapOvr>
    <a:masterClrMapping/>
  </p:clrMapOvr>
  <p:transition>
    <p:push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1981200" y="274680"/>
            <a:ext cx="8229240" cy="1142640"/>
          </a:xfrm>
          <a:prstGeom prst="rect">
            <a:avLst/>
          </a:prstGeom>
          <a:noFill/>
          <a:ln>
            <a:noFill/>
          </a:ln>
        </p:spPr>
        <p:txBody>
          <a:bodyPr anchor="ctr"/>
          <a:p>
            <a:pPr algn="ctr">
              <a:lnSpc>
                <a:spcPct val="100000"/>
              </a:lnSpc>
            </a:pPr>
            <a:r>
              <a:rPr lang="en-US" sz="4400" b="0" strike="noStrike" spc="-1">
                <a:solidFill>
                  <a:srgbClr val="000000"/>
                </a:solidFill>
                <a:uFill>
                  <a:solidFill>
                    <a:srgbClr val="FFFFFF"/>
                  </a:solidFill>
                </a:uFill>
                <a:latin typeface="Calibri" charset="0"/>
              </a:rPr>
              <a:t>Passing Variable to PHP (GET)</a:t>
            </a:r>
            <a:endParaRPr lang="en-US" sz="1800" b="0" strike="noStrike" spc="-1">
              <a:solidFill>
                <a:srgbClr val="000000"/>
              </a:solidFill>
              <a:uFill>
                <a:solidFill>
                  <a:srgbClr val="FFFFFF"/>
                </a:solidFill>
              </a:uFill>
              <a:latin typeface="Calibri" charset="0"/>
            </a:endParaRPr>
          </a:p>
        </p:txBody>
      </p:sp>
      <p:sp>
        <p:nvSpPr>
          <p:cNvPr id="149" name="TextShape 2"/>
          <p:cNvSpPr txBox="1"/>
          <p:nvPr/>
        </p:nvSpPr>
        <p:spPr>
          <a:xfrm>
            <a:off x="1007745" y="1601470"/>
            <a:ext cx="10141585" cy="4859020"/>
          </a:xfrm>
          <a:prstGeom prst="rect">
            <a:avLst/>
          </a:prstGeom>
          <a:noFill/>
          <a:ln>
            <a:noFill/>
          </a:ln>
        </p:spPr>
        <p:txBody>
          <a:bodyPr/>
          <a:p>
            <a:pPr>
              <a:lnSpc>
                <a:spcPct val="100000"/>
              </a:lnSpc>
            </a:pPr>
            <a:r>
              <a:rPr lang="x-none" altLang="en-US" sz="2800" b="0" strike="noStrike" spc="-1">
                <a:solidFill>
                  <a:srgbClr val="BFBFBF"/>
                </a:solidFill>
                <a:uFill>
                  <a:solidFill>
                    <a:srgbClr val="FFFFFF"/>
                  </a:solidFill>
                </a:uFill>
                <a:latin typeface="Calibri" charset="0"/>
              </a:rPr>
              <a:t>localhost/shop</a:t>
            </a:r>
            <a:r>
              <a:rPr lang="en-US" sz="2800" b="0" strike="noStrike" spc="-1">
                <a:solidFill>
                  <a:srgbClr val="BFBFBF"/>
                </a:solidFill>
                <a:uFill>
                  <a:solidFill>
                    <a:srgbClr val="FFFFFF"/>
                  </a:solidFill>
                </a:uFill>
                <a:latin typeface="Calibri" charset="0"/>
              </a:rPr>
              <a:t>/index.php</a:t>
            </a:r>
            <a:r>
              <a:rPr lang="en-US" sz="2800" b="0" strike="noStrike" spc="-1">
                <a:solidFill>
                  <a:srgbClr val="000000"/>
                </a:solidFill>
                <a:uFill>
                  <a:solidFill>
                    <a:srgbClr val="FFFFFF"/>
                  </a:solidFill>
                </a:uFill>
                <a:latin typeface="Calibri" charset="0"/>
              </a:rPr>
              <a:t>?query=ischool&amp;lang=en</a:t>
            </a:r>
            <a:endParaRPr lang="en-US" sz="3200" b="0" strike="noStrike" spc="-1">
              <a:solidFill>
                <a:srgbClr val="000000"/>
              </a:solidFill>
              <a:uFill>
                <a:solidFill>
                  <a:srgbClr val="FFFFFF"/>
                </a:solidFill>
              </a:uFill>
              <a:latin typeface="Calibri" charset="0"/>
            </a:endParaRPr>
          </a:p>
        </p:txBody>
      </p:sp>
      <p:sp>
        <p:nvSpPr>
          <p:cNvPr id="150" name="CustomShape 3"/>
          <p:cNvSpPr/>
          <p:nvPr/>
        </p:nvSpPr>
        <p:spPr>
          <a:xfrm flipV="1">
            <a:off x="5372040" y="2093400"/>
            <a:ext cx="418680" cy="35640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151" name="CustomShape 4"/>
          <p:cNvSpPr/>
          <p:nvPr/>
        </p:nvSpPr>
        <p:spPr>
          <a:xfrm>
            <a:off x="3886320" y="2450160"/>
            <a:ext cx="2057040" cy="638280"/>
          </a:xfrm>
          <a:prstGeom prst="rect">
            <a:avLst/>
          </a:prstGeom>
          <a:ln>
            <a:round/>
          </a:ln>
        </p:spPr>
        <p:style>
          <a:lnRef idx="2">
            <a:schemeClr val="accent1"/>
          </a:lnRef>
          <a:fillRef idx="1">
            <a:schemeClr val="lt1"/>
          </a:fillRef>
          <a:effectRef idx="0">
            <a:schemeClr val="accent1"/>
          </a:effectRef>
          <a:fontRef idx="minor"/>
        </p:style>
        <p:txBody>
          <a:bodyPr lIns="90000" tIns="45000" rIns="90000" bIns="45000"/>
          <a:p>
            <a:pPr>
              <a:lnSpc>
                <a:spcPct val="100000"/>
              </a:lnSpc>
            </a:pPr>
            <a:r>
              <a:rPr lang="en-US" sz="1800" b="0" strike="noStrike" spc="-1">
                <a:solidFill>
                  <a:srgbClr val="000000"/>
                </a:solidFill>
                <a:uFill>
                  <a:solidFill>
                    <a:srgbClr val="FFFFFF"/>
                  </a:solidFill>
                </a:uFill>
                <a:latin typeface="Calibri" charset="0"/>
              </a:rPr>
              <a:t>Start of query string</a:t>
            </a:r>
            <a:endParaRPr lang="en-US" sz="1800" b="0" strike="noStrike" spc="-1">
              <a:solidFill>
                <a:srgbClr val="000000"/>
              </a:solidFill>
              <a:uFill>
                <a:solidFill>
                  <a:srgbClr val="FFFFFF"/>
                </a:solidFill>
              </a:uFill>
              <a:latin typeface="Arial" panose="02080604020202020204" charset="0"/>
            </a:endParaRPr>
          </a:p>
        </p:txBody>
      </p:sp>
      <p:sp>
        <p:nvSpPr>
          <p:cNvPr id="152" name="Line 5"/>
          <p:cNvSpPr/>
          <p:nvPr/>
        </p:nvSpPr>
        <p:spPr>
          <a:xfrm>
            <a:off x="5943360" y="2093400"/>
            <a:ext cx="1981440" cy="36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153" name="CustomShape 6"/>
          <p:cNvSpPr/>
          <p:nvPr/>
        </p:nvSpPr>
        <p:spPr>
          <a:xfrm flipV="1">
            <a:off x="6972240" y="2093400"/>
            <a:ext cx="360" cy="35640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154" name="CustomShape 7"/>
          <p:cNvSpPr/>
          <p:nvPr/>
        </p:nvSpPr>
        <p:spPr>
          <a:xfrm>
            <a:off x="6172320" y="2450160"/>
            <a:ext cx="1752120" cy="638280"/>
          </a:xfrm>
          <a:prstGeom prst="rect">
            <a:avLst/>
          </a:prstGeom>
          <a:ln>
            <a:round/>
          </a:ln>
        </p:spPr>
        <p:style>
          <a:lnRef idx="2">
            <a:schemeClr val="accent1"/>
          </a:lnRef>
          <a:fillRef idx="1">
            <a:schemeClr val="lt1"/>
          </a:fillRef>
          <a:effectRef idx="0">
            <a:schemeClr val="accent1"/>
          </a:effectRef>
          <a:fontRef idx="minor"/>
        </p:style>
        <p:txBody>
          <a:bodyPr lIns="90000" tIns="45000" rIns="90000" bIns="45000"/>
          <a:p>
            <a:pPr>
              <a:lnSpc>
                <a:spcPct val="100000"/>
              </a:lnSpc>
            </a:pPr>
            <a:r>
              <a:rPr lang="en-US" sz="1800" b="0" strike="noStrike" spc="-1">
                <a:solidFill>
                  <a:srgbClr val="000000"/>
                </a:solidFill>
                <a:uFill>
                  <a:solidFill>
                    <a:srgbClr val="FFFFFF"/>
                  </a:solidFill>
                </a:uFill>
                <a:latin typeface="Calibri" charset="0"/>
              </a:rPr>
              <a:t>key=value pairs</a:t>
            </a:r>
            <a:endParaRPr lang="en-US" sz="1800" b="0" strike="noStrike" spc="-1">
              <a:solidFill>
                <a:srgbClr val="000000"/>
              </a:solidFill>
              <a:uFill>
                <a:solidFill>
                  <a:srgbClr val="FFFFFF"/>
                </a:solidFill>
              </a:uFill>
              <a:latin typeface="Arial" panose="02080604020202020204" charset="0"/>
            </a:endParaRPr>
          </a:p>
        </p:txBody>
      </p:sp>
      <p:sp>
        <p:nvSpPr>
          <p:cNvPr id="155" name="CustomShape 8"/>
          <p:cNvSpPr/>
          <p:nvPr/>
        </p:nvSpPr>
        <p:spPr>
          <a:xfrm flipH="1" flipV="1">
            <a:off x="8076360" y="2093400"/>
            <a:ext cx="355320" cy="35640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156" name="CustomShape 9"/>
          <p:cNvSpPr/>
          <p:nvPr/>
        </p:nvSpPr>
        <p:spPr>
          <a:xfrm>
            <a:off x="8077080" y="2450160"/>
            <a:ext cx="1218960" cy="638280"/>
          </a:xfrm>
          <a:prstGeom prst="rect">
            <a:avLst/>
          </a:prstGeom>
          <a:ln>
            <a:round/>
          </a:ln>
        </p:spPr>
        <p:style>
          <a:lnRef idx="2">
            <a:schemeClr val="accent1"/>
          </a:lnRef>
          <a:fillRef idx="1">
            <a:schemeClr val="lt1"/>
          </a:fillRef>
          <a:effectRef idx="0">
            <a:schemeClr val="accent1"/>
          </a:effectRef>
          <a:fontRef idx="minor"/>
        </p:style>
        <p:txBody>
          <a:bodyPr lIns="90000" tIns="45000" rIns="90000" bIns="45000"/>
          <a:p>
            <a:pPr>
              <a:lnSpc>
                <a:spcPct val="100000"/>
              </a:lnSpc>
            </a:pPr>
            <a:r>
              <a:rPr lang="en-US" sz="1800" b="0" strike="noStrike" spc="-1">
                <a:solidFill>
                  <a:srgbClr val="000000"/>
                </a:solidFill>
                <a:uFill>
                  <a:solidFill>
                    <a:srgbClr val="FFFFFF"/>
                  </a:solidFill>
                </a:uFill>
                <a:latin typeface="Calibri" charset="0"/>
              </a:rPr>
              <a:t>Separator</a:t>
            </a:r>
            <a:endParaRPr lang="en-US" sz="1800" b="0" strike="noStrike" spc="-1">
              <a:solidFill>
                <a:srgbClr val="000000"/>
              </a:solidFill>
              <a:uFill>
                <a:solidFill>
                  <a:srgbClr val="FFFFFF"/>
                </a:solidFill>
              </a:uFill>
              <a:latin typeface="Arial" panose="02080604020202020204" charset="0"/>
            </a:endParaRPr>
          </a:p>
        </p:txBody>
      </p:sp>
      <p:sp>
        <p:nvSpPr>
          <p:cNvPr id="157" name="CustomShape 10"/>
          <p:cNvSpPr/>
          <p:nvPr/>
        </p:nvSpPr>
        <p:spPr>
          <a:xfrm>
            <a:off x="2211070" y="5130165"/>
            <a:ext cx="8000365" cy="137858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000" b="0" strike="noStrike" spc="-1">
                <a:solidFill>
                  <a:srgbClr val="000000"/>
                </a:solidFill>
                <a:uFill>
                  <a:solidFill>
                    <a:srgbClr val="FFFFFF"/>
                  </a:solidFill>
                </a:uFill>
                <a:latin typeface="Calibri" charset="0"/>
              </a:rPr>
              <a:t>Note- certain characters cannot be put in the URL (such as space character). You will to “</a:t>
            </a:r>
            <a:r>
              <a:rPr lang="en-US" sz="2000" b="1" strike="noStrike" spc="-1">
                <a:solidFill>
                  <a:srgbClr val="000000"/>
                </a:solidFill>
                <a:uFill>
                  <a:solidFill>
                    <a:srgbClr val="FFFFFF"/>
                  </a:solidFill>
                </a:uFill>
                <a:latin typeface="Calibri" charset="0"/>
              </a:rPr>
              <a:t>URL Encode</a:t>
            </a:r>
            <a:r>
              <a:rPr lang="en-US" sz="2000" b="0" strike="noStrike" spc="-1">
                <a:solidFill>
                  <a:srgbClr val="000000"/>
                </a:solidFill>
                <a:uFill>
                  <a:solidFill>
                    <a:srgbClr val="FFFFFF"/>
                  </a:solidFill>
                </a:uFill>
                <a:latin typeface="Calibri" charset="0"/>
              </a:rPr>
              <a:t>” those special characters. For example, a space character will show up as a %20 in the URL query string.</a:t>
            </a:r>
            <a:endParaRPr lang="en-US" sz="1800" b="0" strike="noStrike" spc="-1">
              <a:solidFill>
                <a:srgbClr val="000000"/>
              </a:solidFill>
              <a:uFill>
                <a:solidFill>
                  <a:srgbClr val="FFFFFF"/>
                </a:solidFill>
              </a:uFill>
              <a:latin typeface="Arial" panose="02080604020202020204" charset="0"/>
            </a:endParaRPr>
          </a:p>
          <a:p>
            <a:pPr>
              <a:lnSpc>
                <a:spcPct val="100000"/>
              </a:lnSpc>
            </a:pPr>
            <a:endParaRPr lang="en-US" sz="1800" b="0" strike="noStrike" spc="-1">
              <a:solidFill>
                <a:srgbClr val="000000"/>
              </a:solidFill>
              <a:uFill>
                <a:solidFill>
                  <a:srgbClr val="FFFFFF"/>
                </a:solidFill>
              </a:uFill>
              <a:latin typeface="Arial" panose="02080604020202020204" charset="0"/>
            </a:endParaRPr>
          </a:p>
        </p:txBody>
      </p:sp>
      <p:sp>
        <p:nvSpPr>
          <p:cNvPr id="158" name="CustomShape 11"/>
          <p:cNvSpPr/>
          <p:nvPr/>
        </p:nvSpPr>
        <p:spPr>
          <a:xfrm>
            <a:off x="4235520" y="3200400"/>
            <a:ext cx="4451040" cy="2285640"/>
          </a:xfrm>
          <a:prstGeom prst="rect">
            <a:avLst/>
          </a:prstGeom>
          <a:noFill/>
          <a:ln>
            <a:noFill/>
          </a:ln>
        </p:spPr>
        <p:style>
          <a:lnRef idx="0">
            <a:srgbClr val="FFFFFF"/>
          </a:lnRef>
          <a:fillRef idx="0">
            <a:srgbClr val="FFFFFF"/>
          </a:fillRef>
          <a:effectRef idx="0">
            <a:srgbClr val="FFFFFF"/>
          </a:effectRef>
          <a:fontRef idx="minor"/>
        </p:style>
        <p:txBody>
          <a:bodyPr/>
          <a:p>
            <a:pPr>
              <a:lnSpc>
                <a:spcPct val="100000"/>
              </a:lnSpc>
            </a:pPr>
            <a:r>
              <a:rPr lang="en-US" sz="2400" b="0" strike="noStrike" spc="-1">
                <a:solidFill>
                  <a:srgbClr val="FF0000"/>
                </a:solidFill>
                <a:uFill>
                  <a:solidFill>
                    <a:srgbClr val="FFFFFF"/>
                  </a:solidFill>
                </a:uFill>
                <a:latin typeface="Calibri" charset="0"/>
              </a:rPr>
              <a:t>&lt;?php</a:t>
            </a:r>
            <a:endParaRPr lang="en-US" sz="3200" b="0" strike="noStrike" spc="-1">
              <a:solidFill>
                <a:srgbClr val="000000"/>
              </a:solidFill>
              <a:uFill>
                <a:solidFill>
                  <a:srgbClr val="FFFFFF"/>
                </a:solidFill>
              </a:uFill>
              <a:latin typeface="Arial" panose="02080604020202020204" charset="0"/>
            </a:endParaRPr>
          </a:p>
          <a:p>
            <a:pPr>
              <a:lnSpc>
                <a:spcPct val="100000"/>
              </a:lnSpc>
            </a:pPr>
            <a:r>
              <a:rPr lang="en-US" sz="2400" b="0" strike="noStrike" spc="-1">
                <a:solidFill>
                  <a:srgbClr val="000000"/>
                </a:solidFill>
                <a:uFill>
                  <a:solidFill>
                    <a:srgbClr val="FFFFFF"/>
                  </a:solidFill>
                </a:uFill>
                <a:latin typeface="Calibri" charset="0"/>
              </a:rPr>
              <a:t>     $var1 = </a:t>
            </a:r>
            <a:r>
              <a:rPr lang="en-US" sz="2400" b="1" strike="noStrike" spc="-1">
                <a:solidFill>
                  <a:srgbClr val="000000"/>
                </a:solidFill>
                <a:uFill>
                  <a:solidFill>
                    <a:srgbClr val="FFFFFF"/>
                  </a:solidFill>
                </a:uFill>
                <a:latin typeface="Calibri" charset="0"/>
              </a:rPr>
              <a:t>$_GET</a:t>
            </a:r>
            <a:r>
              <a:rPr lang="en-US" sz="2400" b="0" strike="noStrike" spc="-1">
                <a:solidFill>
                  <a:srgbClr val="000000"/>
                </a:solidFill>
                <a:uFill>
                  <a:solidFill>
                    <a:srgbClr val="FFFFFF"/>
                  </a:solidFill>
                </a:uFill>
                <a:latin typeface="Calibri" charset="0"/>
              </a:rPr>
              <a:t>[‘query’];</a:t>
            </a:r>
            <a:endParaRPr lang="en-US" sz="3200" b="0" strike="noStrike" spc="-1">
              <a:solidFill>
                <a:srgbClr val="000000"/>
              </a:solidFill>
              <a:uFill>
                <a:solidFill>
                  <a:srgbClr val="FFFFFF"/>
                </a:solidFill>
              </a:uFill>
              <a:latin typeface="Arial" panose="02080604020202020204" charset="0"/>
            </a:endParaRPr>
          </a:p>
          <a:p>
            <a:pPr>
              <a:lnSpc>
                <a:spcPct val="100000"/>
              </a:lnSpc>
            </a:pPr>
            <a:r>
              <a:rPr lang="en-US" sz="2400" b="0" strike="noStrike" spc="-1">
                <a:solidFill>
                  <a:srgbClr val="000000"/>
                </a:solidFill>
                <a:uFill>
                  <a:solidFill>
                    <a:srgbClr val="FFFFFF"/>
                  </a:solidFill>
                </a:uFill>
                <a:latin typeface="Calibri" charset="0"/>
              </a:rPr>
              <a:t>     $var2 = </a:t>
            </a:r>
            <a:r>
              <a:rPr lang="en-US" sz="2400" b="1" strike="noStrike" spc="-1">
                <a:solidFill>
                  <a:srgbClr val="000000"/>
                </a:solidFill>
                <a:uFill>
                  <a:solidFill>
                    <a:srgbClr val="FFFFFF"/>
                  </a:solidFill>
                </a:uFill>
                <a:latin typeface="Calibri" charset="0"/>
              </a:rPr>
              <a:t>$_GET</a:t>
            </a:r>
            <a:r>
              <a:rPr lang="en-US" sz="2400" b="0" strike="noStrike" spc="-1">
                <a:solidFill>
                  <a:srgbClr val="000000"/>
                </a:solidFill>
                <a:uFill>
                  <a:solidFill>
                    <a:srgbClr val="FFFFFF"/>
                  </a:solidFill>
                </a:uFill>
                <a:latin typeface="Calibri" charset="0"/>
              </a:rPr>
              <a:t>[‘lang’];</a:t>
            </a:r>
            <a:endParaRPr lang="en-US" sz="3200" b="0" strike="noStrike" spc="-1">
              <a:solidFill>
                <a:srgbClr val="000000"/>
              </a:solidFill>
              <a:uFill>
                <a:solidFill>
                  <a:srgbClr val="FFFFFF"/>
                </a:solidFill>
              </a:uFill>
              <a:latin typeface="Arial" panose="02080604020202020204" charset="0"/>
            </a:endParaRPr>
          </a:p>
          <a:p>
            <a:pPr>
              <a:lnSpc>
                <a:spcPct val="100000"/>
              </a:lnSpc>
            </a:pPr>
            <a:r>
              <a:rPr lang="en-US" sz="2400" b="0" strike="noStrike" spc="-1">
                <a:solidFill>
                  <a:srgbClr val="FF0000"/>
                </a:solidFill>
                <a:uFill>
                  <a:solidFill>
                    <a:srgbClr val="FFFFFF"/>
                  </a:solidFill>
                </a:uFill>
                <a:latin typeface="Calibri" charset="0"/>
              </a:rPr>
              <a:t>?&gt;</a:t>
            </a:r>
            <a:endParaRPr lang="en-US" sz="3200" b="0" strike="noStrike" spc="-1">
              <a:solidFill>
                <a:srgbClr val="000000"/>
              </a:solidFill>
              <a:uFill>
                <a:solidFill>
                  <a:srgbClr val="FFFFFF"/>
                </a:solidFill>
              </a:uFill>
              <a:latin typeface="Arial" panose="02080604020202020204" charset="0"/>
            </a:endParaRPr>
          </a:p>
        </p:txBody>
      </p:sp>
    </p:spTree>
  </p:cSld>
  <p:clrMapOvr>
    <a:masterClrMapping/>
  </p:clrMapOvr>
  <p:transition>
    <p:push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1981200" y="274680"/>
            <a:ext cx="8229240" cy="1142640"/>
          </a:xfrm>
          <a:prstGeom prst="rect">
            <a:avLst/>
          </a:prstGeom>
          <a:noFill/>
          <a:ln>
            <a:noFill/>
          </a:ln>
        </p:spPr>
        <p:txBody>
          <a:bodyPr anchor="ctr"/>
          <a:p>
            <a:pPr algn="ctr">
              <a:lnSpc>
                <a:spcPct val="100000"/>
              </a:lnSpc>
            </a:pPr>
            <a:r>
              <a:rPr lang="en-US" sz="4400" b="0" strike="noStrike" spc="-1">
                <a:solidFill>
                  <a:srgbClr val="000000"/>
                </a:solidFill>
                <a:uFill>
                  <a:solidFill>
                    <a:srgbClr val="FFFFFF"/>
                  </a:solidFill>
                </a:uFill>
                <a:latin typeface="Calibri" charset="0"/>
              </a:rPr>
              <a:t>Security (SQL Injection and XSS)</a:t>
            </a:r>
            <a:endParaRPr lang="en-US" sz="1800" b="0" strike="noStrike" spc="-1">
              <a:solidFill>
                <a:srgbClr val="000000"/>
              </a:solidFill>
              <a:uFill>
                <a:solidFill>
                  <a:srgbClr val="FFFFFF"/>
                </a:solidFill>
              </a:uFill>
              <a:latin typeface="Calibri" charset="0"/>
            </a:endParaRPr>
          </a:p>
        </p:txBody>
      </p:sp>
      <p:sp>
        <p:nvSpPr>
          <p:cNvPr id="160" name="CustomShape 2"/>
          <p:cNvSpPr/>
          <p:nvPr/>
        </p:nvSpPr>
        <p:spPr>
          <a:xfrm>
            <a:off x="1904880" y="1876545"/>
            <a:ext cx="2209320" cy="1461240"/>
          </a:xfrm>
          <a:prstGeom prst="rect">
            <a:avLst/>
          </a:prstGeom>
          <a:ln>
            <a:round/>
          </a:ln>
        </p:spPr>
        <p:style>
          <a:lnRef idx="2">
            <a:schemeClr val="accent1"/>
          </a:lnRef>
          <a:fillRef idx="1">
            <a:schemeClr val="lt1"/>
          </a:fillRef>
          <a:effectRef idx="0">
            <a:schemeClr val="accent1"/>
          </a:effectRef>
          <a:fontRef idx="minor"/>
        </p:style>
        <p:txBody>
          <a:bodyPr lIns="90000" tIns="45000" rIns="90000" bIns="45000"/>
          <a:p>
            <a:pPr>
              <a:lnSpc>
                <a:spcPct val="100000"/>
              </a:lnSpc>
            </a:pPr>
            <a:r>
              <a:rPr lang="en-US" sz="1800" b="0" strike="noStrike" spc="-1">
                <a:solidFill>
                  <a:srgbClr val="000000"/>
                </a:solidFill>
                <a:uFill>
                  <a:solidFill>
                    <a:srgbClr val="FFFFFF"/>
                  </a:solidFill>
                </a:uFill>
                <a:latin typeface="Calibri" charset="0"/>
              </a:rPr>
              <a:t>HTTP POST Request</a:t>
            </a:r>
            <a:endParaRPr lang="en-US" sz="1800" b="0" strike="noStrike" spc="-1">
              <a:solidFill>
                <a:srgbClr val="000000"/>
              </a:solidFill>
              <a:uFill>
                <a:solidFill>
                  <a:srgbClr val="FFFFFF"/>
                </a:solidFill>
              </a:uFill>
              <a:latin typeface="Arial" panose="02080604020202020204" charset="0"/>
            </a:endParaRPr>
          </a:p>
          <a:p>
            <a:pPr>
              <a:lnSpc>
                <a:spcPct val="100000"/>
              </a:lnSpc>
            </a:pPr>
            <a:endParaRPr lang="en-US" sz="1800" b="0" strike="noStrike" spc="-1">
              <a:solidFill>
                <a:srgbClr val="000000"/>
              </a:solidFill>
              <a:uFill>
                <a:solidFill>
                  <a:srgbClr val="FFFFFF"/>
                </a:solidFill>
              </a:uFill>
              <a:latin typeface="Arial" panose="02080604020202020204" charset="0"/>
            </a:endParaRPr>
          </a:p>
          <a:p>
            <a:pPr>
              <a:lnSpc>
                <a:spcPct val="100000"/>
              </a:lnSpc>
            </a:pPr>
            <a:r>
              <a:rPr lang="en-US" sz="1800" b="0" strike="noStrike" spc="-1">
                <a:solidFill>
                  <a:srgbClr val="000000"/>
                </a:solidFill>
                <a:uFill>
                  <a:solidFill>
                    <a:srgbClr val="FFFFFF"/>
                  </a:solidFill>
                </a:uFill>
                <a:latin typeface="Calibri" charset="0"/>
              </a:rPr>
              <a:t>fname=Arian</a:t>
            </a:r>
            <a:endParaRPr lang="en-US" sz="1800" b="0" strike="noStrike" spc="-1">
              <a:solidFill>
                <a:srgbClr val="000000"/>
              </a:solidFill>
              <a:uFill>
                <a:solidFill>
                  <a:srgbClr val="FFFFFF"/>
                </a:solidFill>
              </a:uFill>
              <a:latin typeface="Arial" panose="02080604020202020204" charset="0"/>
            </a:endParaRPr>
          </a:p>
          <a:p>
            <a:pPr>
              <a:lnSpc>
                <a:spcPct val="100000"/>
              </a:lnSpc>
            </a:pPr>
            <a:r>
              <a:rPr lang="en-US" sz="1800" b="0" strike="noStrike" spc="-1">
                <a:solidFill>
                  <a:srgbClr val="000000"/>
                </a:solidFill>
                <a:uFill>
                  <a:solidFill>
                    <a:srgbClr val="FFFFFF"/>
                  </a:solidFill>
                </a:uFill>
                <a:latin typeface="Calibri" charset="0"/>
              </a:rPr>
              <a:t>lname=</a:t>
            </a:r>
            <a:r>
              <a:rPr lang="en-US" sz="1800" b="0" i="1" strike="noStrike" spc="-1">
                <a:solidFill>
                  <a:srgbClr val="FF0000"/>
                </a:solidFill>
                <a:uFill>
                  <a:solidFill>
                    <a:srgbClr val="FFFFFF"/>
                  </a:solidFill>
                </a:uFill>
                <a:latin typeface="Calibri" charset="0"/>
              </a:rPr>
              <a:t>SQL Code</a:t>
            </a:r>
            <a:endParaRPr lang="en-US" sz="1800" b="0" strike="noStrike" spc="-1">
              <a:solidFill>
                <a:srgbClr val="000000"/>
              </a:solidFill>
              <a:uFill>
                <a:solidFill>
                  <a:srgbClr val="FFFFFF"/>
                </a:solidFill>
              </a:uFill>
              <a:latin typeface="Arial" panose="02080604020202020204" charset="0"/>
            </a:endParaRPr>
          </a:p>
        </p:txBody>
      </p:sp>
      <p:sp>
        <p:nvSpPr>
          <p:cNvPr id="161" name="CustomShape 3"/>
          <p:cNvSpPr/>
          <p:nvPr/>
        </p:nvSpPr>
        <p:spPr>
          <a:xfrm>
            <a:off x="1904880" y="4191120"/>
            <a:ext cx="8610120" cy="2285640"/>
          </a:xfrm>
          <a:prstGeom prst="rect">
            <a:avLst/>
          </a:prstGeom>
          <a:noFill/>
          <a:ln>
            <a:noFill/>
          </a:ln>
        </p:spPr>
        <p:style>
          <a:lnRef idx="0">
            <a:srgbClr val="FFFFFF"/>
          </a:lnRef>
          <a:fillRef idx="0">
            <a:srgbClr val="FFFFFF"/>
          </a:fillRef>
          <a:effectRef idx="0">
            <a:srgbClr val="FFFFFF"/>
          </a:effectRef>
          <a:fontRef idx="minor"/>
        </p:style>
        <p:txBody>
          <a:bodyPr/>
          <a:p>
            <a:pPr>
              <a:lnSpc>
                <a:spcPct val="100000"/>
              </a:lnSpc>
            </a:pPr>
            <a:r>
              <a:rPr lang="en-US" sz="1800" b="0" strike="noStrike" spc="-1">
                <a:solidFill>
                  <a:srgbClr val="000000"/>
                </a:solidFill>
                <a:uFill>
                  <a:solidFill>
                    <a:srgbClr val="FFFFFF"/>
                  </a:solidFill>
                </a:uFill>
                <a:latin typeface="Calibri" charset="0"/>
              </a:rPr>
              <a:t>In your PHP…</a:t>
            </a:r>
            <a:endParaRPr lang="en-US" sz="3200" b="0" strike="noStrike" spc="-1">
              <a:solidFill>
                <a:srgbClr val="000000"/>
              </a:solidFill>
              <a:uFill>
                <a:solidFill>
                  <a:srgbClr val="FFFFFF"/>
                </a:solidFill>
              </a:uFill>
              <a:latin typeface="Arial" panose="02080604020202020204" charset="0"/>
            </a:endParaRPr>
          </a:p>
          <a:p>
            <a:pPr>
              <a:lnSpc>
                <a:spcPct val="100000"/>
              </a:lnSpc>
            </a:pPr>
            <a:endParaRPr lang="en-US" sz="3200" b="0" strike="noStrike" spc="-1">
              <a:solidFill>
                <a:srgbClr val="000000"/>
              </a:solidFill>
              <a:uFill>
                <a:solidFill>
                  <a:srgbClr val="FFFFFF"/>
                </a:solidFill>
              </a:uFill>
              <a:latin typeface="Arial" panose="02080604020202020204" charset="0"/>
            </a:endParaRPr>
          </a:p>
          <a:p>
            <a:pPr>
              <a:lnSpc>
                <a:spcPct val="100000"/>
              </a:lnSpc>
            </a:pPr>
            <a:r>
              <a:rPr lang="en-US" sz="2400" b="0" strike="noStrike" spc="-1">
                <a:solidFill>
                  <a:srgbClr val="000000"/>
                </a:solidFill>
                <a:uFill>
                  <a:solidFill>
                    <a:srgbClr val="FFFFFF"/>
                  </a:solidFill>
                </a:uFill>
                <a:latin typeface="Calibri" charset="0"/>
              </a:rPr>
              <a:t>$query = “INSERT INTO table (fname, lname)”;</a:t>
            </a:r>
            <a:endParaRPr lang="en-US" sz="3200" b="0" strike="noStrike" spc="-1">
              <a:solidFill>
                <a:srgbClr val="000000"/>
              </a:solidFill>
              <a:uFill>
                <a:solidFill>
                  <a:srgbClr val="FFFFFF"/>
                </a:solidFill>
              </a:uFill>
              <a:latin typeface="Arial" panose="02080604020202020204" charset="0"/>
            </a:endParaRPr>
          </a:p>
          <a:p>
            <a:pPr>
              <a:lnSpc>
                <a:spcPct val="100000"/>
              </a:lnSpc>
            </a:pPr>
            <a:r>
              <a:rPr lang="en-US" sz="2400" b="0" strike="noStrike" spc="-1">
                <a:solidFill>
                  <a:srgbClr val="000000"/>
                </a:solidFill>
                <a:uFill>
                  <a:solidFill>
                    <a:srgbClr val="FFFFFF"/>
                  </a:solidFill>
                </a:uFill>
                <a:latin typeface="Calibri" charset="0"/>
              </a:rPr>
              <a:t>$query .= “VALUES (‘{$_POST[‘fname’]}’, ‘</a:t>
            </a:r>
            <a:r>
              <a:rPr lang="en-US" sz="2400" b="0" strike="noStrike" spc="-1">
                <a:solidFill>
                  <a:srgbClr val="FF0000"/>
                </a:solidFill>
                <a:uFill>
                  <a:solidFill>
                    <a:srgbClr val="FFFFFF"/>
                  </a:solidFill>
                </a:uFill>
                <a:latin typeface="Calibri" charset="0"/>
              </a:rPr>
              <a:t>{$_POST[‘lname’]}</a:t>
            </a:r>
            <a:r>
              <a:rPr lang="en-US" sz="2400" b="0" strike="noStrike" spc="-1">
                <a:solidFill>
                  <a:srgbClr val="000000"/>
                </a:solidFill>
                <a:uFill>
                  <a:solidFill>
                    <a:srgbClr val="FFFFFF"/>
                  </a:solidFill>
                </a:uFill>
                <a:latin typeface="Calibri" charset="0"/>
              </a:rPr>
              <a:t>’);”</a:t>
            </a:r>
            <a:endParaRPr lang="en-US" sz="3200" b="0" strike="noStrike" spc="-1">
              <a:solidFill>
                <a:srgbClr val="000000"/>
              </a:solidFill>
              <a:uFill>
                <a:solidFill>
                  <a:srgbClr val="FFFFFF"/>
                </a:solidFill>
              </a:uFill>
              <a:latin typeface="Arial" panose="02080604020202020204" charset="0"/>
            </a:endParaRPr>
          </a:p>
        </p:txBody>
      </p:sp>
      <p:sp>
        <p:nvSpPr>
          <p:cNvPr id="162" name="CustomShape 4"/>
          <p:cNvSpPr/>
          <p:nvPr/>
        </p:nvSpPr>
        <p:spPr>
          <a:xfrm>
            <a:off x="2946360" y="3454560"/>
            <a:ext cx="304560" cy="60912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163" name="CustomShape 5"/>
          <p:cNvSpPr/>
          <p:nvPr/>
        </p:nvSpPr>
        <p:spPr>
          <a:xfrm>
            <a:off x="4787760" y="1949040"/>
            <a:ext cx="5562360" cy="2649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400" b="0" strike="noStrike" spc="-1">
                <a:solidFill>
                  <a:srgbClr val="000000"/>
                </a:solidFill>
                <a:uFill>
                  <a:solidFill>
                    <a:srgbClr val="FFFFFF"/>
                  </a:solidFill>
                </a:uFill>
                <a:latin typeface="Calibri" charset="0"/>
              </a:rPr>
              <a:t>A malicious user can submit (POST or GET)</a:t>
            </a:r>
            <a:endParaRPr lang="en-US" sz="1800" b="0" strike="noStrike" spc="-1">
              <a:solidFill>
                <a:srgbClr val="000000"/>
              </a:solidFill>
              <a:uFill>
                <a:solidFill>
                  <a:srgbClr val="FFFFFF"/>
                </a:solidFill>
              </a:uFill>
              <a:latin typeface="Arial" panose="02080604020202020204" charset="0"/>
            </a:endParaRPr>
          </a:p>
          <a:p>
            <a:pPr marL="342900" indent="-342900">
              <a:lnSpc>
                <a:spcPct val="100000"/>
              </a:lnSpc>
              <a:buClr>
                <a:srgbClr val="000000"/>
              </a:buClr>
              <a:buFont typeface="Arial" panose="02080604020202020204" charset="0"/>
              <a:buChar char="•"/>
            </a:pPr>
            <a:r>
              <a:rPr lang="en-US" sz="2400" b="0" strike="noStrike" spc="-1">
                <a:solidFill>
                  <a:srgbClr val="000000"/>
                </a:solidFill>
                <a:uFill>
                  <a:solidFill>
                    <a:srgbClr val="FFFFFF"/>
                  </a:solidFill>
                </a:uFill>
                <a:latin typeface="Calibri" charset="0"/>
              </a:rPr>
              <a:t>SQL Code </a:t>
            </a:r>
            <a:r>
              <a:rPr lang="en-US" sz="2400" b="0" strike="noStrike" spc="-1">
                <a:solidFill>
                  <a:srgbClr val="000000"/>
                </a:solidFill>
                <a:uFill>
                  <a:solidFill>
                    <a:srgbClr val="FFFFFF"/>
                  </a:solidFill>
                </a:uFill>
                <a:latin typeface="Wingdings" panose="05000000000000000000" charset="2"/>
              </a:rPr>
              <a:t></a:t>
            </a:r>
            <a:r>
              <a:rPr lang="en-US" sz="2400" b="0" strike="noStrike" spc="-1">
                <a:solidFill>
                  <a:srgbClr val="000000"/>
                </a:solidFill>
                <a:uFill>
                  <a:solidFill>
                    <a:srgbClr val="FFFFFF"/>
                  </a:solidFill>
                </a:uFill>
                <a:latin typeface="Calibri" charset="0"/>
              </a:rPr>
              <a:t> SQL Injection Attack, or </a:t>
            </a:r>
            <a:endParaRPr lang="en-US" sz="1800" b="0" strike="noStrike" spc="-1">
              <a:solidFill>
                <a:srgbClr val="000000"/>
              </a:solidFill>
              <a:uFill>
                <a:solidFill>
                  <a:srgbClr val="FFFFFF"/>
                </a:solidFill>
              </a:uFill>
              <a:latin typeface="Arial" panose="02080604020202020204" charset="0"/>
            </a:endParaRPr>
          </a:p>
          <a:p>
            <a:pPr marL="342900" indent="-342900">
              <a:lnSpc>
                <a:spcPct val="100000"/>
              </a:lnSpc>
              <a:buClr>
                <a:srgbClr val="000000"/>
              </a:buClr>
              <a:buFont typeface="Arial" panose="02080604020202020204" charset="0"/>
              <a:buChar char="•"/>
            </a:pPr>
            <a:r>
              <a:rPr lang="en-US" sz="2400" b="0" strike="noStrike" spc="-1">
                <a:solidFill>
                  <a:srgbClr val="000000"/>
                </a:solidFill>
                <a:uFill>
                  <a:solidFill>
                    <a:srgbClr val="FFFFFF"/>
                  </a:solidFill>
                </a:uFill>
                <a:latin typeface="Calibri" charset="0"/>
              </a:rPr>
              <a:t>HTML tags that could be anything from a form to a &lt;script&gt; tag </a:t>
            </a:r>
            <a:r>
              <a:rPr lang="en-US" sz="2400" b="0" strike="noStrike" spc="-1">
                <a:solidFill>
                  <a:srgbClr val="000000"/>
                </a:solidFill>
                <a:uFill>
                  <a:solidFill>
                    <a:srgbClr val="FFFFFF"/>
                  </a:solidFill>
                </a:uFill>
                <a:latin typeface="Wingdings" panose="05000000000000000000" charset="2"/>
              </a:rPr>
              <a:t></a:t>
            </a:r>
            <a:r>
              <a:rPr lang="en-US" sz="2400" b="0" strike="noStrike" spc="-1">
                <a:solidFill>
                  <a:srgbClr val="000000"/>
                </a:solidFill>
                <a:uFill>
                  <a:solidFill>
                    <a:srgbClr val="FFFFFF"/>
                  </a:solidFill>
                </a:uFill>
                <a:latin typeface="Calibri" charset="0"/>
              </a:rPr>
              <a:t> XSS Attack.</a:t>
            </a:r>
            <a:endParaRPr lang="en-US" sz="1800" b="0" strike="noStrike" spc="-1">
              <a:solidFill>
                <a:srgbClr val="000000"/>
              </a:solidFill>
              <a:uFill>
                <a:solidFill>
                  <a:srgbClr val="FFFFFF"/>
                </a:solidFill>
              </a:uFill>
              <a:latin typeface="Arial" panose="02080604020202020204" charset="0"/>
            </a:endParaRPr>
          </a:p>
        </p:txBody>
      </p:sp>
    </p:spTree>
  </p:cSld>
  <p:clrMapOvr>
    <a:masterClrMapping/>
  </p:clrMapOvr>
  <p:transition>
    <p:push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1981200" y="274680"/>
            <a:ext cx="8229240" cy="1142640"/>
          </a:xfrm>
          <a:prstGeom prst="rect">
            <a:avLst/>
          </a:prstGeom>
          <a:noFill/>
          <a:ln>
            <a:noFill/>
          </a:ln>
        </p:spPr>
        <p:txBody>
          <a:bodyPr anchor="ctr"/>
          <a:p>
            <a:pPr algn="ctr">
              <a:lnSpc>
                <a:spcPct val="100000"/>
              </a:lnSpc>
            </a:pPr>
            <a:r>
              <a:rPr lang="en-US" sz="4400" b="0" strike="noStrike" spc="-1">
                <a:solidFill>
                  <a:srgbClr val="000000"/>
                </a:solidFill>
                <a:uFill>
                  <a:solidFill>
                    <a:srgbClr val="FFFFFF"/>
                  </a:solidFill>
                </a:uFill>
                <a:latin typeface="Calibri" charset="0"/>
              </a:rPr>
              <a:t>Preventing SQL Injection &amp; XSS</a:t>
            </a:r>
            <a:endParaRPr lang="en-US" sz="1800" b="0" strike="noStrike" spc="-1">
              <a:solidFill>
                <a:srgbClr val="000000"/>
              </a:solidFill>
              <a:uFill>
                <a:solidFill>
                  <a:srgbClr val="FFFFFF"/>
                </a:solidFill>
              </a:uFill>
              <a:latin typeface="Calibri" charset="0"/>
            </a:endParaRPr>
          </a:p>
        </p:txBody>
      </p:sp>
      <p:sp>
        <p:nvSpPr>
          <p:cNvPr id="165" name="TextShape 2"/>
          <p:cNvSpPr txBox="1"/>
          <p:nvPr/>
        </p:nvSpPr>
        <p:spPr>
          <a:xfrm>
            <a:off x="1431925" y="1600200"/>
            <a:ext cx="9727565" cy="4782820"/>
          </a:xfrm>
          <a:prstGeom prst="rect">
            <a:avLst/>
          </a:prstGeom>
          <a:noFill/>
          <a:ln>
            <a:noFill/>
          </a:ln>
        </p:spPr>
        <p:txBody>
          <a:bodyPr/>
          <a:p>
            <a:pPr>
              <a:lnSpc>
                <a:spcPct val="100000"/>
              </a:lnSpc>
            </a:pPr>
            <a:r>
              <a:rPr lang="en-US" sz="3200" b="0" strike="noStrike" spc="-1">
                <a:solidFill>
                  <a:srgbClr val="000000"/>
                </a:solidFill>
                <a:uFill>
                  <a:solidFill>
                    <a:srgbClr val="FFFFFF"/>
                  </a:solidFill>
                </a:uFill>
                <a:latin typeface="Calibri" charset="0"/>
              </a:rPr>
              <a:t>To prevent this, you have to </a:t>
            </a:r>
            <a:r>
              <a:rPr lang="en-US" sz="3200" b="0" i="1" strike="noStrike" spc="-1">
                <a:solidFill>
                  <a:srgbClr val="000000"/>
                </a:solidFill>
                <a:uFill>
                  <a:solidFill>
                    <a:srgbClr val="FFFFFF"/>
                  </a:solidFill>
                </a:uFill>
                <a:latin typeface="Calibri" charset="0"/>
              </a:rPr>
              <a:t>sanitize</a:t>
            </a:r>
            <a:r>
              <a:rPr lang="en-US" sz="3200" b="0" strike="noStrike" spc="-1">
                <a:solidFill>
                  <a:srgbClr val="000000"/>
                </a:solidFill>
                <a:uFill>
                  <a:solidFill>
                    <a:srgbClr val="FFFFFF"/>
                  </a:solidFill>
                </a:uFill>
                <a:latin typeface="Calibri" charset="0"/>
              </a:rPr>
              <a:t> your input variables and make sure you </a:t>
            </a:r>
            <a:r>
              <a:rPr lang="en-US" sz="3200" b="0" i="1" strike="noStrike" spc="-1">
                <a:solidFill>
                  <a:srgbClr val="000000"/>
                </a:solidFill>
                <a:uFill>
                  <a:solidFill>
                    <a:srgbClr val="FFFFFF"/>
                  </a:solidFill>
                </a:uFill>
                <a:latin typeface="Calibri" charset="0"/>
              </a:rPr>
              <a:t>output safe HTML</a:t>
            </a:r>
            <a:endParaRPr lang="en-US" sz="3200" b="0" strike="noStrike" spc="-1">
              <a:solidFill>
                <a:srgbClr val="000000"/>
              </a:solidFill>
              <a:uFill>
                <a:solidFill>
                  <a:srgbClr val="FFFFFF"/>
                </a:solidFill>
              </a:uFill>
              <a:latin typeface="Calibri" charset="0"/>
            </a:endParaRPr>
          </a:p>
          <a:p>
            <a:pPr>
              <a:lnSpc>
                <a:spcPct val="100000"/>
              </a:lnSpc>
            </a:pPr>
            <a:r>
              <a:rPr lang="en-US" sz="2400" b="0" strike="noStrike" spc="-1">
                <a:solidFill>
                  <a:srgbClr val="9BBB59"/>
                </a:solidFill>
                <a:uFill>
                  <a:solidFill>
                    <a:srgbClr val="FFFFFF"/>
                  </a:solidFill>
                </a:uFill>
                <a:latin typeface="Calibri" charset="0"/>
              </a:rPr>
              <a:t>//Sanitize </a:t>
            </a:r>
            <a:r>
              <a:rPr lang="en-US" sz="2400" b="0" strike="noStrike" spc="-1">
                <a:solidFill>
                  <a:srgbClr val="9BBB59"/>
                </a:solidFill>
                <a:uFill>
                  <a:solidFill>
                    <a:srgbClr val="FFFFFF"/>
                  </a:solidFill>
                </a:uFill>
                <a:latin typeface="Wingdings" panose="05000000000000000000" charset="2"/>
              </a:rPr>
              <a:t></a:t>
            </a:r>
            <a:r>
              <a:rPr lang="en-US" sz="2400" b="0" strike="noStrike" spc="-1">
                <a:solidFill>
                  <a:srgbClr val="9BBB59"/>
                </a:solidFill>
                <a:uFill>
                  <a:solidFill>
                    <a:srgbClr val="FFFFFF"/>
                  </a:solidFill>
                </a:uFill>
                <a:latin typeface="Calibri" charset="0"/>
              </a:rPr>
              <a:t> SQL Injection</a:t>
            </a:r>
            <a:endParaRPr lang="en-US" sz="3200" b="0" strike="noStrike" spc="-1">
              <a:solidFill>
                <a:srgbClr val="000000"/>
              </a:solidFill>
              <a:uFill>
                <a:solidFill>
                  <a:srgbClr val="FFFFFF"/>
                </a:solidFill>
              </a:uFill>
              <a:latin typeface="Calibri" charset="0"/>
            </a:endParaRPr>
          </a:p>
          <a:p>
            <a:pPr>
              <a:lnSpc>
                <a:spcPct val="100000"/>
              </a:lnSpc>
            </a:pPr>
            <a:r>
              <a:rPr lang="en-US" sz="2400" b="0" strike="noStrike" spc="-1">
                <a:solidFill>
                  <a:srgbClr val="000000"/>
                </a:solidFill>
                <a:uFill>
                  <a:solidFill>
                    <a:srgbClr val="FFFFFF"/>
                  </a:solidFill>
                </a:uFill>
                <a:latin typeface="Calibri" charset="0"/>
              </a:rPr>
              <a:t>$sanitized_variable = $db-&gt;</a:t>
            </a:r>
            <a:r>
              <a:rPr lang="en-US" sz="2400" b="1" strike="noStrike" spc="-1">
                <a:solidFill>
                  <a:srgbClr val="000000"/>
                </a:solidFill>
                <a:uFill>
                  <a:solidFill>
                    <a:srgbClr val="FFFFFF"/>
                  </a:solidFill>
                </a:uFill>
                <a:latin typeface="Calibri" charset="0"/>
              </a:rPr>
              <a:t>real_escape_string</a:t>
            </a:r>
            <a:r>
              <a:rPr lang="en-US" sz="2400" b="0" strike="noStrike" spc="-1">
                <a:solidFill>
                  <a:srgbClr val="000000"/>
                </a:solidFill>
                <a:uFill>
                  <a:solidFill>
                    <a:srgbClr val="FFFFFF"/>
                  </a:solidFill>
                </a:uFill>
                <a:latin typeface="Calibri" charset="0"/>
              </a:rPr>
              <a:t>($_POST[‘lname’]);</a:t>
            </a:r>
            <a:endParaRPr lang="en-US" sz="3200" b="0" strike="noStrike" spc="-1">
              <a:solidFill>
                <a:srgbClr val="000000"/>
              </a:solidFill>
              <a:uFill>
                <a:solidFill>
                  <a:srgbClr val="FFFFFF"/>
                </a:solidFill>
              </a:uFill>
              <a:latin typeface="Calibri" charset="0"/>
            </a:endParaRPr>
          </a:p>
          <a:p>
            <a:pPr>
              <a:lnSpc>
                <a:spcPct val="100000"/>
              </a:lnSpc>
            </a:pPr>
            <a:r>
              <a:rPr lang="en-US" sz="2400" b="0" strike="noStrike" spc="-1">
                <a:solidFill>
                  <a:srgbClr val="9BBB59"/>
                </a:solidFill>
                <a:uFill>
                  <a:solidFill>
                    <a:srgbClr val="FFFFFF"/>
                  </a:solidFill>
                </a:uFill>
                <a:latin typeface="Calibri" charset="0"/>
              </a:rPr>
              <a:t>//Output Safe HTML </a:t>
            </a:r>
            <a:r>
              <a:rPr lang="en-US" sz="2400" b="0" strike="noStrike" spc="-1">
                <a:solidFill>
                  <a:srgbClr val="9BBB59"/>
                </a:solidFill>
                <a:uFill>
                  <a:solidFill>
                    <a:srgbClr val="FFFFFF"/>
                  </a:solidFill>
                </a:uFill>
                <a:latin typeface="Wingdings" panose="05000000000000000000" charset="2"/>
              </a:rPr>
              <a:t></a:t>
            </a:r>
            <a:r>
              <a:rPr lang="en-US" sz="2400" b="0" strike="noStrike" spc="-1">
                <a:solidFill>
                  <a:srgbClr val="9BBB59"/>
                </a:solidFill>
                <a:uFill>
                  <a:solidFill>
                    <a:srgbClr val="FFFFFF"/>
                  </a:solidFill>
                </a:uFill>
                <a:latin typeface="Calibri" charset="0"/>
              </a:rPr>
              <a:t> XSS</a:t>
            </a:r>
            <a:endParaRPr lang="en-US" sz="3200" b="0" strike="noStrike" spc="-1">
              <a:solidFill>
                <a:srgbClr val="000000"/>
              </a:solidFill>
              <a:uFill>
                <a:solidFill>
                  <a:srgbClr val="FFFFFF"/>
                </a:solidFill>
              </a:uFill>
              <a:latin typeface="Calibri" charset="0"/>
            </a:endParaRPr>
          </a:p>
          <a:p>
            <a:pPr>
              <a:lnSpc>
                <a:spcPct val="100000"/>
              </a:lnSpc>
            </a:pPr>
            <a:r>
              <a:rPr lang="en-US" sz="2400" b="0" strike="noStrike" spc="-1">
                <a:solidFill>
                  <a:srgbClr val="000000"/>
                </a:solidFill>
                <a:uFill>
                  <a:solidFill>
                    <a:srgbClr val="FFFFFF"/>
                  </a:solidFill>
                </a:uFill>
                <a:latin typeface="Calibri" charset="0"/>
              </a:rPr>
              <a:t>echo </a:t>
            </a:r>
            <a:r>
              <a:rPr lang="en-US" sz="2400" b="1" strike="noStrike" spc="-1">
                <a:solidFill>
                  <a:srgbClr val="000000"/>
                </a:solidFill>
                <a:uFill>
                  <a:solidFill>
                    <a:srgbClr val="FFFFFF"/>
                  </a:solidFill>
                </a:uFill>
                <a:latin typeface="Calibri" charset="0"/>
              </a:rPr>
              <a:t>htmlspecialchars</a:t>
            </a:r>
            <a:r>
              <a:rPr lang="en-US" sz="2400" b="0" strike="noStrike" spc="-1">
                <a:solidFill>
                  <a:srgbClr val="000000"/>
                </a:solidFill>
                <a:uFill>
                  <a:solidFill>
                    <a:srgbClr val="FFFFFF"/>
                  </a:solidFill>
                </a:uFill>
                <a:latin typeface="Calibri" charset="0"/>
              </a:rPr>
              <a:t>($row[‘lname’]);</a:t>
            </a:r>
            <a:endParaRPr lang="en-US" sz="3200" b="0" strike="noStrike" spc="-1">
              <a:solidFill>
                <a:srgbClr val="000000"/>
              </a:solidFill>
              <a:uFill>
                <a:solidFill>
                  <a:srgbClr val="FFFFFF"/>
                </a:solidFill>
              </a:uFill>
              <a:latin typeface="Calibri" charset="0"/>
            </a:endParaRPr>
          </a:p>
          <a:p>
            <a:pPr>
              <a:lnSpc>
                <a:spcPct val="100000"/>
              </a:lnSpc>
            </a:pPr>
            <a:r>
              <a:rPr lang="en-US" sz="2400" b="0" strike="noStrike" spc="-1">
                <a:solidFill>
                  <a:srgbClr val="000000"/>
                </a:solidFill>
                <a:uFill>
                  <a:solidFill>
                    <a:srgbClr val="FFFFFF"/>
                  </a:solidFill>
                </a:uFill>
                <a:latin typeface="Calibri" charset="0"/>
              </a:rPr>
              <a:t>You can try to </a:t>
            </a:r>
            <a:r>
              <a:rPr lang="en-US" sz="2400" b="0" i="1" strike="noStrike" spc="-1">
                <a:solidFill>
                  <a:srgbClr val="000000"/>
                </a:solidFill>
                <a:uFill>
                  <a:solidFill>
                    <a:srgbClr val="FFFFFF"/>
                  </a:solidFill>
                </a:uFill>
                <a:latin typeface="Calibri" charset="0"/>
              </a:rPr>
              <a:t>sanitize</a:t>
            </a:r>
            <a:r>
              <a:rPr lang="en-US" sz="2400" b="0" strike="noStrike" spc="-1">
                <a:solidFill>
                  <a:srgbClr val="000000"/>
                </a:solidFill>
                <a:uFill>
                  <a:solidFill>
                    <a:srgbClr val="FFFFFF"/>
                  </a:solidFill>
                </a:uFill>
                <a:latin typeface="Calibri" charset="0"/>
              </a:rPr>
              <a:t> for HTML tags by using strip_tags($_POST[]) before you input the value into the database. Just make sure that is what you want to do…</a:t>
            </a:r>
            <a:endParaRPr lang="en-US" sz="3200" b="0" strike="noStrike" spc="-1">
              <a:solidFill>
                <a:srgbClr val="000000"/>
              </a:solidFill>
              <a:uFill>
                <a:solidFill>
                  <a:srgbClr val="FFFFFF"/>
                </a:solidFill>
              </a:uFill>
              <a:latin typeface="Calibri" charset="0"/>
            </a:endParaRPr>
          </a:p>
          <a:p>
            <a:pPr>
              <a:lnSpc>
                <a:spcPct val="100000"/>
              </a:lnSpc>
            </a:pPr>
            <a:endParaRPr lang="en-US" sz="3200" b="0" strike="noStrike" spc="-1">
              <a:solidFill>
                <a:srgbClr val="000000"/>
              </a:solidFill>
              <a:uFill>
                <a:solidFill>
                  <a:srgbClr val="FFFFFF"/>
                </a:solidFill>
              </a:uFill>
              <a:latin typeface="Calibri" charset="0"/>
            </a:endParaRPr>
          </a:p>
        </p:txBody>
      </p:sp>
    </p:spTree>
  </p:cSld>
  <p:clrMapOvr>
    <a:masterClrMapping/>
  </p:clrMapOvr>
  <p:transition>
    <p:push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1"/>
          <p:cNvSpPr txBox="1"/>
          <p:nvPr/>
        </p:nvSpPr>
        <p:spPr>
          <a:xfrm>
            <a:off x="1981200" y="274680"/>
            <a:ext cx="8229240" cy="1142640"/>
          </a:xfrm>
          <a:prstGeom prst="rect">
            <a:avLst/>
          </a:prstGeom>
          <a:noFill/>
          <a:ln>
            <a:noFill/>
          </a:ln>
        </p:spPr>
        <p:txBody>
          <a:bodyPr anchor="ctr"/>
          <a:p>
            <a:pPr algn="ctr">
              <a:lnSpc>
                <a:spcPct val="100000"/>
              </a:lnSpc>
            </a:pPr>
            <a:r>
              <a:rPr lang="en-US" sz="4400" b="0" strike="noStrike" spc="-1">
                <a:solidFill>
                  <a:srgbClr val="000000"/>
                </a:solidFill>
                <a:uFill>
                  <a:solidFill>
                    <a:srgbClr val="FFFFFF"/>
                  </a:solidFill>
                </a:uFill>
                <a:latin typeface="Calibri" charset="0"/>
              </a:rPr>
              <a:t>Additional Notes about POSTing</a:t>
            </a:r>
            <a:endParaRPr lang="en-US" sz="1800" b="0" strike="noStrike" spc="-1">
              <a:solidFill>
                <a:srgbClr val="000000"/>
              </a:solidFill>
              <a:uFill>
                <a:solidFill>
                  <a:srgbClr val="FFFFFF"/>
                </a:solidFill>
              </a:uFill>
              <a:latin typeface="Calibri" charset="0"/>
            </a:endParaRPr>
          </a:p>
        </p:txBody>
      </p:sp>
      <p:sp>
        <p:nvSpPr>
          <p:cNvPr id="172" name="TextShape 2"/>
          <p:cNvSpPr txBox="1"/>
          <p:nvPr/>
        </p:nvSpPr>
        <p:spPr>
          <a:xfrm>
            <a:off x="1981200" y="1600200"/>
            <a:ext cx="8229240" cy="4525560"/>
          </a:xfrm>
          <a:prstGeom prst="rect">
            <a:avLst/>
          </a:prstGeom>
          <a:noFill/>
          <a:ln>
            <a:noFill/>
          </a:ln>
        </p:spPr>
        <p:txBody>
          <a:bodyPr/>
          <a:p>
            <a:pPr marL="342900" indent="-342900">
              <a:lnSpc>
                <a:spcPct val="100000"/>
              </a:lnSpc>
              <a:buClr>
                <a:srgbClr val="000000"/>
              </a:buClr>
              <a:buFont typeface="Arial" panose="02080604020202020204" charset="0"/>
              <a:buChar char="•"/>
            </a:pPr>
            <a:r>
              <a:rPr lang="en-US" sz="2400" b="0" strike="noStrike" spc="-1">
                <a:solidFill>
                  <a:srgbClr val="000000"/>
                </a:solidFill>
                <a:uFill>
                  <a:solidFill>
                    <a:srgbClr val="FFFFFF"/>
                  </a:solidFill>
                </a:uFill>
                <a:latin typeface="Calibri" charset="0"/>
              </a:rPr>
              <a:t>If a checkbox input is not checked, that variable will NOT be passed in the POST (or GET)</a:t>
            </a:r>
            <a:endParaRPr lang="en-US" sz="2400" b="0" strike="noStrike" spc="-1">
              <a:solidFill>
                <a:srgbClr val="000000"/>
              </a:solidFill>
              <a:uFill>
                <a:solidFill>
                  <a:srgbClr val="FFFFFF"/>
                </a:solidFill>
              </a:uFill>
              <a:latin typeface="Calibri" charset="0"/>
            </a:endParaRPr>
          </a:p>
          <a:p>
            <a:pPr marL="742950" lvl="1" indent="-285750">
              <a:lnSpc>
                <a:spcPct val="100000"/>
              </a:lnSpc>
              <a:buClr>
                <a:srgbClr val="000000"/>
              </a:buClr>
              <a:buFont typeface="Arial" panose="02080604020202020204" charset="0"/>
              <a:buChar char="–"/>
            </a:pPr>
            <a:r>
              <a:rPr lang="en-US" sz="2400" b="0" strike="noStrike" spc="-1">
                <a:solidFill>
                  <a:srgbClr val="000000"/>
                </a:solidFill>
                <a:uFill>
                  <a:solidFill>
                    <a:srgbClr val="FFFFFF"/>
                  </a:solidFill>
                </a:uFill>
                <a:latin typeface="Calibri" charset="0"/>
              </a:rPr>
              <a:t>Use isset() to see if a variable exists: isset($_POST[]);</a:t>
            </a:r>
            <a:endParaRPr lang="en-US" sz="2400" b="0" strike="noStrike" spc="-1">
              <a:solidFill>
                <a:srgbClr val="000000"/>
              </a:solidFill>
              <a:uFill>
                <a:solidFill>
                  <a:srgbClr val="FFFFFF"/>
                </a:solidFill>
              </a:uFill>
              <a:latin typeface="Calibri" charset="0"/>
            </a:endParaRPr>
          </a:p>
          <a:p>
            <a:pPr>
              <a:lnSpc>
                <a:spcPct val="100000"/>
              </a:lnSpc>
            </a:pPr>
            <a:endParaRPr lang="en-US" sz="2400" b="0" strike="noStrike" spc="-1">
              <a:solidFill>
                <a:srgbClr val="000000"/>
              </a:solidFill>
              <a:uFill>
                <a:solidFill>
                  <a:srgbClr val="FFFFFF"/>
                </a:solidFill>
              </a:uFill>
              <a:latin typeface="Calibri" charset="0"/>
            </a:endParaRPr>
          </a:p>
          <a:p>
            <a:pPr marL="342900" indent="-342900">
              <a:lnSpc>
                <a:spcPct val="100000"/>
              </a:lnSpc>
              <a:buClr>
                <a:srgbClr val="000000"/>
              </a:buClr>
              <a:buFont typeface="Arial" panose="02080604020202020204" charset="0"/>
              <a:buChar char="•"/>
            </a:pPr>
            <a:r>
              <a:rPr lang="en-US" sz="2400" b="0" strike="noStrike" spc="-1">
                <a:solidFill>
                  <a:srgbClr val="000000"/>
                </a:solidFill>
                <a:uFill>
                  <a:solidFill>
                    <a:srgbClr val="FFFFFF"/>
                  </a:solidFill>
                </a:uFill>
                <a:latin typeface="Calibri" charset="0"/>
              </a:rPr>
              <a:t>POSTing an array of variables to PHP (such as a multiselect) requires you to append brackets to the </a:t>
            </a:r>
            <a:r>
              <a:rPr lang="en-US" sz="2400" b="0" i="1" strike="noStrike" spc="-1">
                <a:solidFill>
                  <a:srgbClr val="000000"/>
                </a:solidFill>
                <a:uFill>
                  <a:solidFill>
                    <a:srgbClr val="FFFFFF"/>
                  </a:solidFill>
                </a:uFill>
                <a:latin typeface="Calibri" charset="0"/>
              </a:rPr>
              <a:t>name</a:t>
            </a:r>
            <a:r>
              <a:rPr lang="en-US" sz="2400" b="0" strike="noStrike" spc="-1">
                <a:solidFill>
                  <a:srgbClr val="000000"/>
                </a:solidFill>
                <a:uFill>
                  <a:solidFill>
                    <a:srgbClr val="FFFFFF"/>
                  </a:solidFill>
                </a:uFill>
                <a:latin typeface="Calibri" charset="0"/>
              </a:rPr>
              <a:t> of the input type.</a:t>
            </a:r>
            <a:endParaRPr lang="en-US" sz="2400" b="0" strike="noStrike" spc="-1">
              <a:solidFill>
                <a:srgbClr val="000000"/>
              </a:solidFill>
              <a:uFill>
                <a:solidFill>
                  <a:srgbClr val="FFFFFF"/>
                </a:solidFill>
              </a:uFill>
              <a:latin typeface="Calibri" charset="0"/>
            </a:endParaRPr>
          </a:p>
          <a:p>
            <a:pPr>
              <a:lnSpc>
                <a:spcPct val="100000"/>
              </a:lnSpc>
            </a:pPr>
            <a:endParaRPr lang="en-US" sz="2400" b="0" strike="noStrike" spc="-1">
              <a:solidFill>
                <a:srgbClr val="000000"/>
              </a:solidFill>
              <a:uFill>
                <a:solidFill>
                  <a:srgbClr val="FFFFFF"/>
                </a:solidFill>
              </a:uFill>
              <a:latin typeface="Calibri" charset="0"/>
            </a:endParaRPr>
          </a:p>
          <a:p>
            <a:pPr>
              <a:lnSpc>
                <a:spcPct val="100000"/>
              </a:lnSpc>
            </a:pPr>
            <a:r>
              <a:rPr lang="en-US" sz="2400" b="0" strike="noStrike" spc="-1">
                <a:solidFill>
                  <a:srgbClr val="000000"/>
                </a:solidFill>
                <a:uFill>
                  <a:solidFill>
                    <a:srgbClr val="FFFFFF"/>
                  </a:solidFill>
                </a:uFill>
                <a:latin typeface="Calibri" charset="0"/>
              </a:rPr>
              <a:t>&lt;select multiple=“multiple” name=“</a:t>
            </a:r>
            <a:r>
              <a:rPr lang="en-US" sz="2400" b="1" strike="noStrike" spc="-1">
                <a:solidFill>
                  <a:srgbClr val="000000"/>
                </a:solidFill>
                <a:uFill>
                  <a:solidFill>
                    <a:srgbClr val="FFFFFF"/>
                  </a:solidFill>
                </a:uFill>
                <a:latin typeface="Calibri" charset="0"/>
              </a:rPr>
              <a:t>mylist[]</a:t>
            </a:r>
            <a:r>
              <a:rPr lang="en-US" sz="2400" b="0" strike="noStrike" spc="-1">
                <a:solidFill>
                  <a:srgbClr val="000000"/>
                </a:solidFill>
                <a:uFill>
                  <a:solidFill>
                    <a:srgbClr val="FFFFFF"/>
                  </a:solidFill>
                </a:uFill>
                <a:latin typeface="Calibri" charset="0"/>
              </a:rPr>
              <a:t>”&gt;…</a:t>
            </a:r>
            <a:endParaRPr lang="en-US" sz="2400" b="0" strike="noStrike" spc="-1">
              <a:solidFill>
                <a:srgbClr val="000000"/>
              </a:solidFill>
              <a:uFill>
                <a:solidFill>
                  <a:srgbClr val="FFFFFF"/>
                </a:solidFill>
              </a:uFill>
              <a:latin typeface="Calibri" charset="0"/>
            </a:endParaRPr>
          </a:p>
          <a:p>
            <a:pPr>
              <a:lnSpc>
                <a:spcPct val="100000"/>
              </a:lnSpc>
            </a:pPr>
            <a:endParaRPr lang="en-US" sz="2400" b="0" strike="noStrike" spc="-1">
              <a:solidFill>
                <a:srgbClr val="000000"/>
              </a:solidFill>
              <a:uFill>
                <a:solidFill>
                  <a:srgbClr val="FFFFFF"/>
                </a:solidFill>
              </a:uFill>
              <a:latin typeface="Calibri" charset="0"/>
            </a:endParaRPr>
          </a:p>
        </p:txBody>
      </p:sp>
    </p:spTree>
  </p:cSld>
  <p:clrMapOvr>
    <a:masterClrMapping/>
  </p:clrMapOvr>
  <p:transition>
    <p:push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30798" y="980728"/>
            <a:ext cx="6265863" cy="568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Rectangle 5"/>
          <p:cNvSpPr>
            <a:spLocks noGrp="1" noChangeArrowheads="1"/>
          </p:cNvSpPr>
          <p:nvPr>
            <p:ph type="title"/>
          </p:nvPr>
        </p:nvSpPr>
        <p:spPr>
          <a:xfrm>
            <a:off x="1992313" y="188913"/>
            <a:ext cx="8229600" cy="936625"/>
          </a:xfrm>
          <a:noFill/>
        </p:spPr>
        <p:txBody>
          <a:bodyPr>
            <a:normAutofit/>
          </a:bodyPr>
          <a:lstStyle/>
          <a:p>
            <a:r>
              <a:rPr lang="en-GB" sz="3200" dirty="0">
                <a:solidFill>
                  <a:srgbClr val="0070C0"/>
                </a:solidFill>
              </a:rPr>
              <a:t>3-tier architecture (application view)</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2220595" y="1131570"/>
            <a:ext cx="7776845" cy="5318760"/>
          </a:xfrm>
        </p:spPr>
        <p:txBody>
          <a:bodyPr>
            <a:normAutofit fontScale="90000" lnSpcReduction="20000"/>
          </a:bodyPr>
          <a:lstStyle/>
          <a:p>
            <a:pPr marL="302260" fontAlgn="auto">
              <a:lnSpc>
                <a:spcPct val="80000"/>
              </a:lnSpc>
              <a:buSzPct val="80000"/>
              <a:buFontTx/>
              <a:buChar char="o"/>
            </a:pPr>
            <a:r>
              <a:rPr lang="en-GB" sz="2400" dirty="0"/>
              <a:t>the ability to </a:t>
            </a:r>
            <a:r>
              <a:rPr lang="en-GB" sz="2400" b="1" dirty="0">
                <a:solidFill>
                  <a:srgbClr val="C00000"/>
                </a:solidFill>
              </a:rPr>
              <a:t>separate logical components </a:t>
            </a:r>
            <a:r>
              <a:rPr lang="en-GB" sz="2400" dirty="0"/>
              <a:t>of an application ensures that applications are easy to manage and understand.</a:t>
            </a:r>
            <a:endParaRPr lang="en-GB" sz="2400" dirty="0"/>
          </a:p>
          <a:p>
            <a:pPr marL="302260" fontAlgn="auto">
              <a:lnSpc>
                <a:spcPct val="80000"/>
              </a:lnSpc>
              <a:buFontTx/>
              <a:buNone/>
            </a:pPr>
            <a:r>
              <a:rPr lang="en-GB" sz="2400" dirty="0"/>
              <a:t>	</a:t>
            </a:r>
            <a:r>
              <a:rPr lang="en-GB" sz="2400" dirty="0" smtClean="0"/>
              <a:t>i.e. </a:t>
            </a:r>
            <a:r>
              <a:rPr lang="en-GB" sz="2400" dirty="0"/>
              <a:t>experts can be employed that specialise in one of the layers e.g. user interface </a:t>
            </a:r>
            <a:r>
              <a:rPr lang="en-GB" sz="2400" dirty="0" smtClean="0"/>
              <a:t>design</a:t>
            </a:r>
            <a:endParaRPr lang="en-GB" sz="2400" dirty="0" smtClean="0"/>
          </a:p>
          <a:p>
            <a:pPr marL="302260" fontAlgn="auto">
              <a:lnSpc>
                <a:spcPct val="80000"/>
              </a:lnSpc>
              <a:buFontTx/>
              <a:buNone/>
            </a:pPr>
            <a:endParaRPr lang="en-GB" sz="2400" dirty="0"/>
          </a:p>
          <a:p>
            <a:pPr marL="302260" fontAlgn="auto">
              <a:lnSpc>
                <a:spcPct val="80000"/>
              </a:lnSpc>
              <a:buSzPct val="80000"/>
              <a:buFontTx/>
              <a:buChar char="o"/>
            </a:pPr>
            <a:r>
              <a:rPr lang="en-GB" sz="2400" dirty="0"/>
              <a:t>because </a:t>
            </a:r>
            <a:r>
              <a:rPr lang="en-GB" sz="2400" b="1" dirty="0">
                <a:solidFill>
                  <a:srgbClr val="C00000"/>
                </a:solidFill>
              </a:rPr>
              <a:t>communication can be controlled</a:t>
            </a:r>
            <a:r>
              <a:rPr lang="en-GB" sz="2400" dirty="0"/>
              <a:t> between each logical tier of an application, changes in one tier, for example, the database access tier, do not have to affect the client </a:t>
            </a:r>
            <a:r>
              <a:rPr lang="en-GB" sz="2400" dirty="0" smtClean="0"/>
              <a:t>component</a:t>
            </a:r>
            <a:endParaRPr lang="en-GB" sz="2400" dirty="0" smtClean="0"/>
          </a:p>
          <a:p>
            <a:pPr marL="302260" fontAlgn="auto">
              <a:lnSpc>
                <a:spcPct val="80000"/>
              </a:lnSpc>
              <a:buFontTx/>
              <a:buNone/>
            </a:pPr>
            <a:r>
              <a:rPr lang="en-GB" sz="2400" dirty="0"/>
              <a:t>	</a:t>
            </a:r>
            <a:r>
              <a:rPr lang="en-GB" sz="2400" dirty="0" smtClean="0"/>
              <a:t>i.e. </a:t>
            </a:r>
            <a:r>
              <a:rPr lang="en-GB" sz="2400" dirty="0"/>
              <a:t>a change from one DBMS to another would only require a change to the component in the data access layer with little or no effect on the business/logic (middle) or UI layer</a:t>
            </a:r>
            <a:r>
              <a:rPr lang="en-GB" sz="2400" dirty="0" smtClean="0"/>
              <a:t>.</a:t>
            </a:r>
            <a:endParaRPr lang="en-GB" sz="2400" dirty="0" smtClean="0"/>
          </a:p>
          <a:p>
            <a:pPr marL="302260" fontAlgn="auto">
              <a:lnSpc>
                <a:spcPct val="80000"/>
              </a:lnSpc>
              <a:buFontTx/>
              <a:buNone/>
            </a:pPr>
            <a:endParaRPr lang="en-GB" sz="2400" dirty="0"/>
          </a:p>
          <a:p>
            <a:pPr marL="302260" fontAlgn="auto">
              <a:lnSpc>
                <a:spcPct val="80000"/>
              </a:lnSpc>
              <a:buSzPct val="80000"/>
              <a:buFontTx/>
              <a:buChar char="o"/>
            </a:pPr>
            <a:r>
              <a:rPr lang="en-GB" sz="2400" b="1" dirty="0">
                <a:solidFill>
                  <a:srgbClr val="C00000"/>
                </a:solidFill>
              </a:rPr>
              <a:t>specific tools and technologies suited to each layer </a:t>
            </a:r>
            <a:r>
              <a:rPr lang="en-GB" sz="2400" dirty="0"/>
              <a:t>can be deployed (and may evolve at a </a:t>
            </a:r>
            <a:endParaRPr lang="en-GB" sz="2400" dirty="0"/>
          </a:p>
          <a:p>
            <a:pPr marL="302260" fontAlgn="auto">
              <a:lnSpc>
                <a:spcPct val="80000"/>
              </a:lnSpc>
              <a:buSzPct val="80000"/>
              <a:buFontTx/>
              <a:buChar char="o"/>
            </a:pPr>
            <a:r>
              <a:rPr lang="en-GB" sz="2400" dirty="0"/>
              <a:t>different pace) .</a:t>
            </a:r>
            <a:endParaRPr lang="en-GB" sz="2400" dirty="0"/>
          </a:p>
          <a:p>
            <a:pPr>
              <a:lnSpc>
                <a:spcPct val="80000"/>
              </a:lnSpc>
              <a:buFontTx/>
              <a:buNone/>
            </a:pPr>
            <a:r>
              <a:rPr lang="en-GB" sz="2400" dirty="0"/>
              <a:t> </a:t>
            </a:r>
            <a:endParaRPr lang="en-GB" sz="2400" dirty="0"/>
          </a:p>
          <a:p>
            <a:pPr>
              <a:lnSpc>
                <a:spcPct val="80000"/>
              </a:lnSpc>
              <a:buFontTx/>
              <a:buNone/>
            </a:pPr>
            <a:endParaRPr lang="en-GB" sz="2400" dirty="0"/>
          </a:p>
        </p:txBody>
      </p:sp>
      <p:sp>
        <p:nvSpPr>
          <p:cNvPr id="21508" name="Rectangle 4"/>
          <p:cNvSpPr>
            <a:spLocks noChangeArrowheads="1"/>
          </p:cNvSpPr>
          <p:nvPr/>
        </p:nvSpPr>
        <p:spPr bwMode="auto">
          <a:xfrm>
            <a:off x="1992630" y="260350"/>
            <a:ext cx="8229600" cy="626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GB" sz="3200" dirty="0">
                <a:solidFill>
                  <a:srgbClr val="0070C0"/>
                </a:solidFill>
              </a:rPr>
              <a:t>Advantages of the 3-tier architecture </a:t>
            </a:r>
            <a:r>
              <a:rPr lang="en-GB" sz="3200" dirty="0" smtClean="0">
                <a:solidFill>
                  <a:srgbClr val="0070C0"/>
                </a:solidFill>
              </a:rPr>
              <a:t>approach :</a:t>
            </a:r>
            <a:endParaRPr lang="en-GB" sz="3200" dirty="0">
              <a:solidFill>
                <a:srgbClr val="0070C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8" name="Picture 4" descr="WebDatabaseArch"/>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08438" y="1124744"/>
            <a:ext cx="4032250" cy="5184775"/>
          </a:xfrm>
          <a:prstGeom prst="rect">
            <a:avLst/>
          </a:prstGeom>
          <a:noFill/>
          <a:extLst>
            <a:ext uri="{909E8E84-426E-40DD-AFC4-6F175D3DCCD1}">
              <a14:hiddenFill xmlns:a14="http://schemas.microsoft.com/office/drawing/2010/main">
                <a:solidFill>
                  <a:srgbClr val="FFFFFF"/>
                </a:solidFill>
              </a14:hiddenFill>
            </a:ext>
          </a:extLst>
        </p:spPr>
      </p:pic>
      <p:sp>
        <p:nvSpPr>
          <p:cNvPr id="16389" name="Rectangle 5"/>
          <p:cNvSpPr>
            <a:spLocks noGrp="1" noChangeArrowheads="1"/>
          </p:cNvSpPr>
          <p:nvPr>
            <p:ph type="title"/>
          </p:nvPr>
        </p:nvSpPr>
        <p:spPr>
          <a:xfrm>
            <a:off x="1992313" y="188913"/>
            <a:ext cx="8229600" cy="936625"/>
          </a:xfrm>
          <a:noFill/>
        </p:spPr>
        <p:txBody>
          <a:bodyPr>
            <a:normAutofit/>
          </a:bodyPr>
          <a:lstStyle/>
          <a:p>
            <a:r>
              <a:rPr lang="en-GB" sz="3200" dirty="0" smtClean="0">
                <a:solidFill>
                  <a:srgbClr val="0070C0"/>
                </a:solidFill>
              </a:rPr>
              <a:t>Typical web-oriented </a:t>
            </a:r>
            <a:r>
              <a:rPr lang="en-GB" sz="3200" dirty="0">
                <a:solidFill>
                  <a:srgbClr val="0070C0"/>
                </a:solidFill>
              </a:rPr>
              <a:t>3-tier </a:t>
            </a:r>
            <a:r>
              <a:rPr lang="en-GB" sz="3200" dirty="0" smtClean="0">
                <a:solidFill>
                  <a:srgbClr val="0070C0"/>
                </a:solidFill>
              </a:rPr>
              <a:t>architecture</a:t>
            </a:r>
            <a:endParaRPr lang="en-GB" sz="3200" dirty="0">
              <a:solidFill>
                <a:srgbClr val="0070C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title"/>
          </p:nvPr>
        </p:nvSpPr>
        <p:spPr>
          <a:xfrm>
            <a:off x="1945640" y="393700"/>
            <a:ext cx="8229600" cy="760095"/>
          </a:xfrm>
          <a:noFill/>
        </p:spPr>
        <p:txBody>
          <a:bodyPr>
            <a:normAutofit fontScale="90000"/>
          </a:bodyPr>
          <a:lstStyle/>
          <a:p>
            <a:r>
              <a:rPr lang="en-GB" sz="3600" dirty="0" smtClean="0">
                <a:solidFill>
                  <a:srgbClr val="0070C0"/>
                </a:solidFill>
              </a:rPr>
              <a:t>Web-oriented </a:t>
            </a:r>
            <a:r>
              <a:rPr lang="en-GB" sz="3600" dirty="0">
                <a:solidFill>
                  <a:srgbClr val="0070C0"/>
                </a:solidFill>
              </a:rPr>
              <a:t>3-tier architecture: </a:t>
            </a:r>
            <a:br>
              <a:rPr lang="en-GB" sz="3600" dirty="0" smtClean="0">
                <a:solidFill>
                  <a:srgbClr val="0070C0"/>
                </a:solidFill>
              </a:rPr>
            </a:br>
            <a:r>
              <a:rPr lang="en-GB" sz="3200" dirty="0" smtClean="0">
                <a:solidFill>
                  <a:srgbClr val="C00000"/>
                </a:solidFill>
              </a:rPr>
              <a:t>tools </a:t>
            </a:r>
            <a:r>
              <a:rPr lang="en-GB" sz="3200" dirty="0">
                <a:solidFill>
                  <a:srgbClr val="C00000"/>
                </a:solidFill>
              </a:rPr>
              <a:t>&amp; technologies</a:t>
            </a:r>
          </a:p>
        </p:txBody>
      </p:sp>
      <p:sp>
        <p:nvSpPr>
          <p:cNvPr id="24580" name="Rectangle 4"/>
          <p:cNvSpPr>
            <a:spLocks noChangeArrowheads="1"/>
          </p:cNvSpPr>
          <p:nvPr/>
        </p:nvSpPr>
        <p:spPr bwMode="auto">
          <a:xfrm>
            <a:off x="2208212" y="1384712"/>
            <a:ext cx="7704137" cy="44805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defTabSz="-635">
              <a:buSzPct val="80000"/>
              <a:buFontTx/>
              <a:buChar char="o"/>
              <a:tabLst>
                <a:tab pos="457200" algn="l"/>
              </a:tabLst>
            </a:pPr>
            <a:r>
              <a:rPr lang="en-GB" sz="2400" dirty="0"/>
              <a:t>  </a:t>
            </a:r>
            <a:r>
              <a:rPr lang="en-GB" sz="2400" b="1" dirty="0">
                <a:solidFill>
                  <a:srgbClr val="C00000"/>
                </a:solidFill>
              </a:rPr>
              <a:t>Presentation tier</a:t>
            </a:r>
            <a:r>
              <a:rPr lang="en-GB" sz="2400" dirty="0"/>
              <a:t> – Browser / custom client, Client Side Scripting (JavaScript, </a:t>
            </a:r>
            <a:r>
              <a:rPr lang="en-GB" sz="2400" dirty="0" err="1"/>
              <a:t>ActionScript</a:t>
            </a:r>
            <a:r>
              <a:rPr lang="en-GB" sz="2400" dirty="0"/>
              <a:t>, </a:t>
            </a:r>
            <a:r>
              <a:rPr lang="en-GB" sz="2400" dirty="0" smtClean="0"/>
              <a:t>VBScript </a:t>
            </a:r>
            <a:r>
              <a:rPr lang="en-GB" sz="2400" dirty="0"/>
              <a:t>etc.), Applets.</a:t>
            </a:r>
            <a:endParaRPr lang="en-GB" sz="2400" dirty="0"/>
          </a:p>
          <a:p>
            <a:pPr algn="l" defTabSz="-635">
              <a:buSzPct val="80000"/>
              <a:tabLst>
                <a:tab pos="457200" algn="l"/>
              </a:tabLst>
            </a:pPr>
            <a:endParaRPr lang="en-GB" sz="2400" dirty="0"/>
          </a:p>
          <a:p>
            <a:pPr algn="l" defTabSz="-635">
              <a:buSzPct val="80000"/>
              <a:buFontTx/>
              <a:buChar char="o"/>
              <a:tabLst>
                <a:tab pos="457200" algn="l"/>
              </a:tabLst>
            </a:pPr>
            <a:r>
              <a:rPr lang="en-GB" sz="2400" b="1" dirty="0">
                <a:solidFill>
                  <a:srgbClr val="C00000"/>
                </a:solidFill>
              </a:rPr>
              <a:t>  Logical Tier </a:t>
            </a:r>
            <a:r>
              <a:rPr lang="en-GB" sz="2400" dirty="0"/>
              <a:t>– Web Server (Apache, IIS, </a:t>
            </a:r>
            <a:r>
              <a:rPr lang="en-GB" sz="2400" dirty="0" err="1"/>
              <a:t>Websphere</a:t>
            </a:r>
            <a:r>
              <a:rPr lang="en-GB" sz="2400" dirty="0"/>
              <a:t>  etc.); Scripting Languages (PHP, Perl etc.), Programming Languages (Java, C, C# </a:t>
            </a:r>
            <a:r>
              <a:rPr lang="en-GB" sz="2400" dirty="0" err="1"/>
              <a:t>etc</a:t>
            </a:r>
            <a:r>
              <a:rPr lang="en-GB" sz="2400" dirty="0"/>
              <a:t>), Application Frameworks (Ruby on Rails etc.)</a:t>
            </a:r>
            <a:endParaRPr lang="en-GB" sz="2400" dirty="0"/>
          </a:p>
          <a:p>
            <a:pPr algn="l" defTabSz="-635">
              <a:buSzPct val="80000"/>
              <a:buFontTx/>
              <a:buChar char="o"/>
              <a:tabLst>
                <a:tab pos="457200" algn="l"/>
              </a:tabLst>
            </a:pPr>
            <a:endParaRPr lang="en-GB" sz="2400" dirty="0"/>
          </a:p>
          <a:p>
            <a:pPr algn="l" defTabSz="-635">
              <a:buSzPct val="80000"/>
              <a:buFontTx/>
              <a:buChar char="o"/>
              <a:tabLst>
                <a:tab pos="457200" algn="l"/>
              </a:tabLst>
            </a:pPr>
            <a:r>
              <a:rPr lang="en-GB" sz="2400" dirty="0"/>
              <a:t>  </a:t>
            </a:r>
            <a:r>
              <a:rPr lang="en-GB" sz="2400" b="1" dirty="0">
                <a:solidFill>
                  <a:srgbClr val="C00000"/>
                </a:solidFill>
              </a:rPr>
              <a:t>Data Tier  </a:t>
            </a:r>
            <a:r>
              <a:rPr lang="en-GB" sz="2400" dirty="0"/>
              <a:t>–  Database Management System (DBMS) (Oracle, MySQL, SQL Server, DB2 etc.), XMLDB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txBox="1">
            <a:spLocks noChangeArrowheads="1"/>
          </p:cNvSpPr>
          <p:nvPr/>
        </p:nvSpPr>
        <p:spPr bwMode="auto">
          <a:xfrm>
            <a:off x="1770063" y="476250"/>
            <a:ext cx="856932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charset="0"/>
                <a:ea typeface="MS PGothic" pitchFamily="34" charset="-128"/>
              </a:defRPr>
            </a:lvl1pPr>
            <a:lvl2pPr marL="742950" indent="-285750" eaLnBrk="0" hangingPunct="0">
              <a:defRPr sz="2400">
                <a:solidFill>
                  <a:schemeClr val="tx1"/>
                </a:solidFill>
                <a:latin typeface="Calibri" charset="0"/>
                <a:ea typeface="MS PGothic" pitchFamily="34" charset="-128"/>
              </a:defRPr>
            </a:lvl2pPr>
            <a:lvl3pPr marL="1143000" indent="-228600" eaLnBrk="0" hangingPunct="0">
              <a:defRPr sz="2400">
                <a:solidFill>
                  <a:schemeClr val="tx1"/>
                </a:solidFill>
                <a:latin typeface="Calibri" charset="0"/>
                <a:ea typeface="MS PGothic" pitchFamily="34" charset="-128"/>
              </a:defRPr>
            </a:lvl3pPr>
            <a:lvl4pPr marL="1600200" indent="-228600" eaLnBrk="0" hangingPunct="0">
              <a:defRPr sz="2400">
                <a:solidFill>
                  <a:schemeClr val="tx1"/>
                </a:solidFill>
                <a:latin typeface="Calibri" charset="0"/>
                <a:ea typeface="MS PGothic" pitchFamily="34" charset="-128"/>
              </a:defRPr>
            </a:lvl4pPr>
            <a:lvl5pPr marL="2057400" indent="-228600" eaLnBrk="0" hangingPunct="0">
              <a:defRPr sz="2400">
                <a:solidFill>
                  <a:schemeClr val="tx1"/>
                </a:solidFill>
                <a:latin typeface="Calibri" charset="0"/>
                <a:ea typeface="MS PGothic" pitchFamily="34" charset="-128"/>
              </a:defRPr>
            </a:lvl5pPr>
            <a:lvl6pPr marL="2514600" indent="-228600" eaLnBrk="0" fontAlgn="base" hangingPunct="0">
              <a:spcBef>
                <a:spcPct val="0"/>
              </a:spcBef>
              <a:spcAft>
                <a:spcPct val="0"/>
              </a:spcAft>
              <a:defRPr sz="2400">
                <a:solidFill>
                  <a:schemeClr val="tx1"/>
                </a:solidFill>
                <a:latin typeface="Calibri" charset="0"/>
                <a:ea typeface="MS PGothic" pitchFamily="34" charset="-128"/>
              </a:defRPr>
            </a:lvl6pPr>
            <a:lvl7pPr marL="2971800" indent="-228600" eaLnBrk="0" fontAlgn="base" hangingPunct="0">
              <a:spcBef>
                <a:spcPct val="0"/>
              </a:spcBef>
              <a:spcAft>
                <a:spcPct val="0"/>
              </a:spcAft>
              <a:defRPr sz="2400">
                <a:solidFill>
                  <a:schemeClr val="tx1"/>
                </a:solidFill>
                <a:latin typeface="Calibri" charset="0"/>
                <a:ea typeface="MS PGothic" pitchFamily="34" charset="-128"/>
              </a:defRPr>
            </a:lvl7pPr>
            <a:lvl8pPr marL="3429000" indent="-228600" eaLnBrk="0" fontAlgn="base" hangingPunct="0">
              <a:spcBef>
                <a:spcPct val="0"/>
              </a:spcBef>
              <a:spcAft>
                <a:spcPct val="0"/>
              </a:spcAft>
              <a:defRPr sz="2400">
                <a:solidFill>
                  <a:schemeClr val="tx1"/>
                </a:solidFill>
                <a:latin typeface="Calibri" charset="0"/>
                <a:ea typeface="MS PGothic" pitchFamily="34" charset="-128"/>
              </a:defRPr>
            </a:lvl8pPr>
            <a:lvl9pPr marL="3886200" indent="-228600" eaLnBrk="0" fontAlgn="base" hangingPunct="0">
              <a:spcBef>
                <a:spcPct val="0"/>
              </a:spcBef>
              <a:spcAft>
                <a:spcPct val="0"/>
              </a:spcAft>
              <a:defRPr sz="2400">
                <a:solidFill>
                  <a:schemeClr val="tx1"/>
                </a:solidFill>
                <a:latin typeface="Calibri" charset="0"/>
                <a:ea typeface="MS PGothic" pitchFamily="34" charset="-128"/>
              </a:defRPr>
            </a:lvl9pPr>
          </a:lstStyle>
          <a:p>
            <a:pPr algn="ctr" eaLnBrk="1" hangingPunct="1"/>
            <a:r>
              <a:rPr lang="en-GB" sz="3200" dirty="0" smtClean="0">
                <a:solidFill>
                  <a:srgbClr val="0070C0"/>
                </a:solidFill>
              </a:rPr>
              <a:t>MySQL in the persistence / data tier :</a:t>
            </a:r>
            <a:endParaRPr lang="en-GB" sz="3200" dirty="0">
              <a:solidFill>
                <a:srgbClr val="0070C0"/>
              </a:solidFill>
            </a:endParaRPr>
          </a:p>
        </p:txBody>
      </p:sp>
      <p:sp>
        <p:nvSpPr>
          <p:cNvPr id="46082" name="Rectangle 2"/>
          <p:cNvSpPr>
            <a:spLocks noChangeArrowheads="1"/>
          </p:cNvSpPr>
          <p:nvPr/>
        </p:nvSpPr>
        <p:spPr bwMode="auto">
          <a:xfrm>
            <a:off x="2351584" y="1880236"/>
            <a:ext cx="7915796"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buFont typeface="Courier New" pitchFamily="49" charset="0"/>
              <a:buChar char="o"/>
            </a:pPr>
            <a:r>
              <a:rPr lang="en-US" sz="2400" b="1" dirty="0">
                <a:solidFill>
                  <a:srgbClr val="C00000"/>
                </a:solidFill>
              </a:rPr>
              <a:t>Open Source </a:t>
            </a:r>
            <a:r>
              <a:rPr lang="en-US" sz="2400" dirty="0"/>
              <a:t>(relational) database server</a:t>
            </a:r>
            <a:endParaRPr lang="en-US" sz="2400" dirty="0"/>
          </a:p>
          <a:p>
            <a:pPr lvl="1"/>
            <a:r>
              <a:rPr lang="en-US" sz="2400" dirty="0" smtClean="0"/>
              <a:t>- Runs </a:t>
            </a:r>
            <a:r>
              <a:rPr lang="en-US" sz="2400" dirty="0"/>
              <a:t>on many platforms (Unix &amp; Windows)</a:t>
            </a:r>
            <a:endParaRPr lang="en-US" sz="2400" dirty="0"/>
          </a:p>
          <a:p>
            <a:pPr marL="800100" lvl="1" indent="-342900">
              <a:buFont typeface="Courier New" pitchFamily="49" charset="0"/>
              <a:buChar char="o"/>
            </a:pPr>
            <a:endParaRPr lang="en-US" sz="2400" dirty="0"/>
          </a:p>
          <a:p>
            <a:pPr marL="342900" indent="-342900">
              <a:buFont typeface="Courier New" pitchFamily="49" charset="0"/>
              <a:buChar char="o"/>
            </a:pPr>
            <a:r>
              <a:rPr lang="en-US" sz="2400" b="1" dirty="0">
                <a:solidFill>
                  <a:srgbClr val="C00000"/>
                </a:solidFill>
              </a:rPr>
              <a:t>Networked server </a:t>
            </a:r>
            <a:r>
              <a:rPr lang="en-US" sz="2400" dirty="0"/>
              <a:t>– no fancy GUI like MS Access.</a:t>
            </a:r>
            <a:endParaRPr lang="en-US" sz="2400" dirty="0"/>
          </a:p>
          <a:p>
            <a:pPr lvl="1"/>
            <a:r>
              <a:rPr lang="en-US" sz="2400" dirty="0" smtClean="0"/>
              <a:t>- You </a:t>
            </a:r>
            <a:r>
              <a:rPr lang="en-US" sz="2400" dirty="0"/>
              <a:t>can find </a:t>
            </a:r>
            <a:r>
              <a:rPr lang="en-US" sz="2400" i="1" dirty="0"/>
              <a:t>clients</a:t>
            </a:r>
            <a:r>
              <a:rPr lang="en-US" sz="2400" b="1" i="1" dirty="0"/>
              <a:t> </a:t>
            </a:r>
            <a:r>
              <a:rPr lang="en-US" sz="2400" i="1" dirty="0"/>
              <a:t>(such as </a:t>
            </a:r>
            <a:r>
              <a:rPr lang="en-US" sz="2400" i="1" dirty="0" err="1"/>
              <a:t>phpMyAdmin</a:t>
            </a:r>
            <a:r>
              <a:rPr lang="x-none" altLang="en-US" sz="2400" i="1" dirty="0" err="1"/>
              <a:t>,</a:t>
            </a:r>
            <a:r>
              <a:rPr lang="en-US" sz="2400" i="1" dirty="0" err="1"/>
              <a:t>d</a:t>
            </a:r>
            <a:r>
              <a:rPr lang="en-US" sz="2400" i="1" dirty="0" err="1"/>
              <a:t>bNinja,adminer etc</a:t>
            </a:r>
            <a:r>
              <a:rPr lang="en-US" sz="2400" i="1" dirty="0"/>
              <a:t>)</a:t>
            </a:r>
            <a:r>
              <a:rPr lang="en-US" sz="2400" b="1" i="1" dirty="0"/>
              <a:t> </a:t>
            </a:r>
            <a:r>
              <a:rPr lang="en-US" sz="2400" dirty="0"/>
              <a:t>that provide a GUI. </a:t>
            </a:r>
            <a:endParaRPr lang="en-US" sz="2400" dirty="0"/>
          </a:p>
          <a:p>
            <a:pPr marL="342900" indent="-342900">
              <a:buFont typeface="Courier New" pitchFamily="49" charset="0"/>
              <a:buChar char="o"/>
            </a:pPr>
            <a:r>
              <a:rPr lang="en-US" sz="2400" dirty="0"/>
              <a:t>Great for small, medium to large-sized applications (</a:t>
            </a:r>
            <a:r>
              <a:rPr lang="en-US" sz="2400" dirty="0" err="1"/>
              <a:t>ebay</a:t>
            </a:r>
            <a:r>
              <a:rPr lang="en-US" sz="2400" dirty="0"/>
              <a:t>, amazon, </a:t>
            </a:r>
            <a:r>
              <a:rPr lang="en-US" sz="2400" dirty="0" err="1"/>
              <a:t>facebook</a:t>
            </a:r>
            <a:r>
              <a:rPr lang="en-US" sz="2400" dirty="0"/>
              <a:t> etc. all make use of it)</a:t>
            </a:r>
          </a:p>
        </p:txBody>
      </p:sp>
      <p:sp>
        <p:nvSpPr>
          <p:cNvPr id="46083" name="Rectangle 2"/>
          <p:cNvSpPr txBox="1">
            <a:spLocks noChangeArrowheads="1"/>
          </p:cNvSpPr>
          <p:nvPr/>
        </p:nvSpPr>
        <p:spPr bwMode="auto">
          <a:xfrm>
            <a:off x="2360772" y="1182688"/>
            <a:ext cx="8567737"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charset="0"/>
                <a:ea typeface="MS PGothic" pitchFamily="34" charset="-128"/>
              </a:defRPr>
            </a:lvl1pPr>
            <a:lvl2pPr marL="742950" indent="-285750" eaLnBrk="0" hangingPunct="0">
              <a:defRPr sz="2400">
                <a:solidFill>
                  <a:schemeClr val="tx1"/>
                </a:solidFill>
                <a:latin typeface="Calibri" charset="0"/>
                <a:ea typeface="MS PGothic" pitchFamily="34" charset="-128"/>
              </a:defRPr>
            </a:lvl2pPr>
            <a:lvl3pPr marL="1143000" indent="-228600" eaLnBrk="0" hangingPunct="0">
              <a:defRPr sz="2400">
                <a:solidFill>
                  <a:schemeClr val="tx1"/>
                </a:solidFill>
                <a:latin typeface="Calibri" charset="0"/>
                <a:ea typeface="MS PGothic" pitchFamily="34" charset="-128"/>
              </a:defRPr>
            </a:lvl3pPr>
            <a:lvl4pPr marL="1600200" indent="-228600" eaLnBrk="0" hangingPunct="0">
              <a:defRPr sz="2400">
                <a:solidFill>
                  <a:schemeClr val="tx1"/>
                </a:solidFill>
                <a:latin typeface="Calibri" charset="0"/>
                <a:ea typeface="MS PGothic" pitchFamily="34" charset="-128"/>
              </a:defRPr>
            </a:lvl4pPr>
            <a:lvl5pPr marL="2057400" indent="-228600" eaLnBrk="0" hangingPunct="0">
              <a:defRPr sz="2400">
                <a:solidFill>
                  <a:schemeClr val="tx1"/>
                </a:solidFill>
                <a:latin typeface="Calibri" charset="0"/>
                <a:ea typeface="MS PGothic" pitchFamily="34" charset="-128"/>
              </a:defRPr>
            </a:lvl5pPr>
            <a:lvl6pPr marL="2514600" indent="-228600" eaLnBrk="0" fontAlgn="base" hangingPunct="0">
              <a:spcBef>
                <a:spcPct val="0"/>
              </a:spcBef>
              <a:spcAft>
                <a:spcPct val="0"/>
              </a:spcAft>
              <a:defRPr sz="2400">
                <a:solidFill>
                  <a:schemeClr val="tx1"/>
                </a:solidFill>
                <a:latin typeface="Calibri" charset="0"/>
                <a:ea typeface="MS PGothic" pitchFamily="34" charset="-128"/>
              </a:defRPr>
            </a:lvl6pPr>
            <a:lvl7pPr marL="2971800" indent="-228600" eaLnBrk="0" fontAlgn="base" hangingPunct="0">
              <a:spcBef>
                <a:spcPct val="0"/>
              </a:spcBef>
              <a:spcAft>
                <a:spcPct val="0"/>
              </a:spcAft>
              <a:defRPr sz="2400">
                <a:solidFill>
                  <a:schemeClr val="tx1"/>
                </a:solidFill>
                <a:latin typeface="Calibri" charset="0"/>
                <a:ea typeface="MS PGothic" pitchFamily="34" charset="-128"/>
              </a:defRPr>
            </a:lvl7pPr>
            <a:lvl8pPr marL="3429000" indent="-228600" eaLnBrk="0" fontAlgn="base" hangingPunct="0">
              <a:spcBef>
                <a:spcPct val="0"/>
              </a:spcBef>
              <a:spcAft>
                <a:spcPct val="0"/>
              </a:spcAft>
              <a:defRPr sz="2400">
                <a:solidFill>
                  <a:schemeClr val="tx1"/>
                </a:solidFill>
                <a:latin typeface="Calibri" charset="0"/>
                <a:ea typeface="MS PGothic" pitchFamily="34" charset="-128"/>
              </a:defRPr>
            </a:lvl8pPr>
            <a:lvl9pPr marL="3886200" indent="-228600" eaLnBrk="0" fontAlgn="base" hangingPunct="0">
              <a:spcBef>
                <a:spcPct val="0"/>
              </a:spcBef>
              <a:spcAft>
                <a:spcPct val="0"/>
              </a:spcAft>
              <a:defRPr sz="2400">
                <a:solidFill>
                  <a:schemeClr val="tx1"/>
                </a:solidFill>
                <a:latin typeface="Calibri" charset="0"/>
                <a:ea typeface="MS PGothic" pitchFamily="34" charset="-128"/>
              </a:defRPr>
            </a:lvl9pPr>
          </a:lstStyle>
          <a:p>
            <a:pPr eaLnBrk="1" hangingPunct="1"/>
            <a:r>
              <a:rPr lang="en-GB" sz="2800" dirty="0">
                <a:solidFill>
                  <a:srgbClr val="C00000"/>
                </a:solidFill>
              </a:rPr>
              <a:t>MySQL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135188" y="260350"/>
            <a:ext cx="8229600" cy="576263"/>
          </a:xfrm>
        </p:spPr>
        <p:txBody>
          <a:bodyPr>
            <a:noAutofit/>
          </a:bodyPr>
          <a:lstStyle/>
          <a:p>
            <a:r>
              <a:rPr lang="en-GB" sz="3200" dirty="0" smtClean="0">
                <a:solidFill>
                  <a:srgbClr val="0070C0"/>
                </a:solidFill>
              </a:rPr>
              <a:t>MySQL </a:t>
            </a:r>
            <a:r>
              <a:rPr lang="en-GB" sz="3200" dirty="0">
                <a:solidFill>
                  <a:srgbClr val="0070C0"/>
                </a:solidFill>
              </a:rPr>
              <a:t>in the persistence </a:t>
            </a:r>
            <a:r>
              <a:rPr lang="en-GB" sz="3200" dirty="0" smtClean="0">
                <a:solidFill>
                  <a:srgbClr val="0070C0"/>
                </a:solidFill>
              </a:rPr>
              <a:t>/data tier : </a:t>
            </a:r>
            <a:endParaRPr lang="en-GB" sz="3200" dirty="0">
              <a:solidFill>
                <a:srgbClr val="0070C0"/>
              </a:solidFill>
            </a:endParaRPr>
          </a:p>
        </p:txBody>
      </p:sp>
      <p:sp>
        <p:nvSpPr>
          <p:cNvPr id="17412" name="Text Box 4"/>
          <p:cNvSpPr txBox="1">
            <a:spLocks noChangeArrowheads="1"/>
          </p:cNvSpPr>
          <p:nvPr/>
        </p:nvSpPr>
        <p:spPr bwMode="auto">
          <a:xfrm>
            <a:off x="2640012" y="856357"/>
            <a:ext cx="7488435" cy="59740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GB" sz="2800" dirty="0">
                <a:solidFill>
                  <a:srgbClr val="C00000"/>
                </a:solidFill>
              </a:rPr>
              <a:t>MySQL </a:t>
            </a:r>
            <a:r>
              <a:rPr lang="en-GB" sz="2800" dirty="0" smtClean="0">
                <a:solidFill>
                  <a:srgbClr val="C00000"/>
                </a:solidFill>
              </a:rPr>
              <a:t>Strengths</a:t>
            </a:r>
            <a:endParaRPr lang="en-GB" sz="2800" dirty="0" smtClean="0">
              <a:solidFill>
                <a:srgbClr val="C00000"/>
              </a:solidFill>
            </a:endParaRPr>
          </a:p>
          <a:p>
            <a:pPr algn="l"/>
            <a:endParaRPr lang="en-GB" sz="1600" b="1" dirty="0" smtClean="0"/>
          </a:p>
          <a:p>
            <a:pPr marL="342900" indent="-342900" algn="l">
              <a:buFont typeface="Courier New" pitchFamily="49" charset="0"/>
              <a:buChar char="o"/>
            </a:pPr>
            <a:r>
              <a:rPr lang="en-GB" sz="2400" b="1" dirty="0" smtClean="0">
                <a:solidFill>
                  <a:srgbClr val="C00000"/>
                </a:solidFill>
              </a:rPr>
              <a:t>High performance</a:t>
            </a:r>
            <a:endParaRPr lang="en-GB" sz="2400" b="1" dirty="0" smtClean="0">
              <a:solidFill>
                <a:srgbClr val="C00000"/>
              </a:solidFill>
            </a:endParaRPr>
          </a:p>
          <a:p>
            <a:pPr algn="l"/>
            <a:r>
              <a:rPr lang="en-GB" sz="2400" dirty="0" smtClean="0"/>
              <a:t>	benchmarks very well against commercial </a:t>
            </a:r>
            <a:r>
              <a:rPr lang="en-GB" sz="2400" dirty="0" err="1" smtClean="0"/>
              <a:t>dbs</a:t>
            </a:r>
            <a:endParaRPr lang="en-GB" sz="2400" dirty="0"/>
          </a:p>
          <a:p>
            <a:pPr marL="285750" indent="-285750" algn="l">
              <a:buFont typeface="Courier New" pitchFamily="49" charset="0"/>
              <a:buChar char="o"/>
            </a:pPr>
            <a:endParaRPr lang="en-GB" b="1" dirty="0" smtClean="0"/>
          </a:p>
          <a:p>
            <a:pPr marL="342900" indent="-342900" algn="l">
              <a:buFont typeface="Courier New" pitchFamily="49" charset="0"/>
              <a:buChar char="o"/>
            </a:pPr>
            <a:r>
              <a:rPr lang="en-GB" sz="2400" b="1" dirty="0" smtClean="0">
                <a:solidFill>
                  <a:srgbClr val="C00000"/>
                </a:solidFill>
              </a:rPr>
              <a:t>Low-cost</a:t>
            </a:r>
            <a:endParaRPr lang="en-GB" sz="2400" b="1" dirty="0" smtClean="0">
              <a:solidFill>
                <a:srgbClr val="C00000"/>
              </a:solidFill>
            </a:endParaRPr>
          </a:p>
          <a:p>
            <a:pPr algn="l"/>
            <a:r>
              <a:rPr lang="en-GB" sz="2400" dirty="0" smtClean="0"/>
              <a:t>	no </a:t>
            </a:r>
            <a:r>
              <a:rPr lang="en-GB" sz="2400" dirty="0"/>
              <a:t>cost under open source </a:t>
            </a:r>
            <a:r>
              <a:rPr lang="en-GB" sz="2400" dirty="0" smtClean="0"/>
              <a:t>licence</a:t>
            </a:r>
            <a:endParaRPr lang="en-GB" sz="2400" dirty="0" smtClean="0"/>
          </a:p>
          <a:p>
            <a:pPr marL="342900" indent="-342900" algn="l">
              <a:buFont typeface="Courier New" pitchFamily="49" charset="0"/>
              <a:buChar char="o"/>
            </a:pPr>
            <a:endParaRPr lang="en-GB" sz="2000" b="1" dirty="0" smtClean="0"/>
          </a:p>
          <a:p>
            <a:pPr marL="342900" indent="-342900" algn="l">
              <a:buFont typeface="Courier New" pitchFamily="49" charset="0"/>
              <a:buChar char="o"/>
            </a:pPr>
            <a:r>
              <a:rPr lang="en-GB" sz="2400" b="1" dirty="0" smtClean="0">
                <a:solidFill>
                  <a:srgbClr val="C00000"/>
                </a:solidFill>
              </a:rPr>
              <a:t>Easy </a:t>
            </a:r>
            <a:r>
              <a:rPr lang="en-GB" sz="2400" b="1" dirty="0">
                <a:solidFill>
                  <a:srgbClr val="C00000"/>
                </a:solidFill>
              </a:rPr>
              <a:t>to configure and </a:t>
            </a:r>
            <a:r>
              <a:rPr lang="en-GB" sz="2400" b="1" dirty="0" smtClean="0">
                <a:solidFill>
                  <a:srgbClr val="C00000"/>
                </a:solidFill>
              </a:rPr>
              <a:t>learn</a:t>
            </a:r>
            <a:endParaRPr lang="en-GB" sz="2400" b="1" dirty="0" smtClean="0">
              <a:solidFill>
                <a:srgbClr val="C00000"/>
              </a:solidFill>
            </a:endParaRPr>
          </a:p>
          <a:p>
            <a:pPr algn="l"/>
            <a:r>
              <a:rPr lang="en-GB" sz="2400" dirty="0" smtClean="0"/>
              <a:t>	easy </a:t>
            </a:r>
            <a:r>
              <a:rPr lang="en-GB" sz="2400" dirty="0"/>
              <a:t>to set up, SQL </a:t>
            </a:r>
            <a:r>
              <a:rPr lang="en-GB" sz="2400" dirty="0" smtClean="0"/>
              <a:t>compliant</a:t>
            </a:r>
            <a:endParaRPr lang="en-GB" sz="2400" dirty="0" smtClean="0"/>
          </a:p>
          <a:p>
            <a:pPr marL="342900" indent="-342900" algn="l">
              <a:buFont typeface="Courier New" pitchFamily="49" charset="0"/>
              <a:buChar char="o"/>
            </a:pPr>
            <a:endParaRPr lang="en-GB" sz="2000" b="1" dirty="0" smtClean="0"/>
          </a:p>
          <a:p>
            <a:pPr marL="342900" indent="-342900" algn="l">
              <a:buFont typeface="Courier New" pitchFamily="49" charset="0"/>
              <a:buChar char="o"/>
            </a:pPr>
            <a:r>
              <a:rPr lang="en-GB" sz="2400" b="1" dirty="0" smtClean="0">
                <a:solidFill>
                  <a:srgbClr val="C00000"/>
                </a:solidFill>
              </a:rPr>
              <a:t>Portable</a:t>
            </a:r>
            <a:endParaRPr lang="en-GB" sz="2400" b="1" dirty="0" smtClean="0">
              <a:solidFill>
                <a:srgbClr val="C00000"/>
              </a:solidFill>
            </a:endParaRPr>
          </a:p>
          <a:p>
            <a:pPr algn="l"/>
            <a:r>
              <a:rPr lang="en-GB" sz="2400" dirty="0" smtClean="0"/>
              <a:t>	Linux</a:t>
            </a:r>
            <a:r>
              <a:rPr lang="en-GB" sz="2400" dirty="0"/>
              <a:t>, Unix and Windows </a:t>
            </a:r>
            <a:r>
              <a:rPr lang="en-GB" sz="2400" dirty="0" smtClean="0"/>
              <a:t>versions</a:t>
            </a:r>
            <a:endParaRPr lang="en-GB" sz="2400" dirty="0" smtClean="0"/>
          </a:p>
          <a:p>
            <a:pPr marL="342900" indent="-342900" algn="l">
              <a:buFont typeface="Courier New" pitchFamily="49" charset="0"/>
              <a:buChar char="o"/>
            </a:pPr>
            <a:endParaRPr lang="en-GB" sz="2000" b="1" dirty="0" smtClean="0"/>
          </a:p>
          <a:p>
            <a:pPr marL="342900" indent="-342900" algn="l">
              <a:buFont typeface="Courier New" pitchFamily="49" charset="0"/>
              <a:buChar char="o"/>
            </a:pPr>
            <a:r>
              <a:rPr lang="en-GB" sz="2400" b="1" dirty="0" smtClean="0">
                <a:solidFill>
                  <a:srgbClr val="C00000"/>
                </a:solidFill>
              </a:rPr>
              <a:t>Open Source</a:t>
            </a:r>
            <a:endParaRPr lang="en-GB" sz="2400" b="1" dirty="0" smtClean="0">
              <a:solidFill>
                <a:srgbClr val="C00000"/>
              </a:solidFill>
            </a:endParaRPr>
          </a:p>
          <a:p>
            <a:pPr algn="l"/>
            <a:r>
              <a:rPr lang="en-GB" sz="2400" dirty="0"/>
              <a:t>	</a:t>
            </a:r>
            <a:r>
              <a:rPr lang="en-GB" sz="2400" dirty="0" smtClean="0"/>
              <a:t>source </a:t>
            </a:r>
            <a:r>
              <a:rPr lang="en-GB" sz="2400" dirty="0"/>
              <a:t>code </a:t>
            </a:r>
            <a:r>
              <a:rPr lang="en-GB" sz="2400" dirty="0" smtClean="0"/>
              <a:t>is available </a:t>
            </a:r>
            <a:r>
              <a:rPr lang="en-GB" sz="2400" dirty="0"/>
              <a:t>for modification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noChangeArrowheads="1"/>
          </p:cNvSpPr>
          <p:nvPr/>
        </p:nvSpPr>
        <p:spPr bwMode="auto">
          <a:xfrm>
            <a:off x="2424113" y="1052513"/>
            <a:ext cx="76327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GB" sz="2400" dirty="0"/>
              <a:t>There are three main API options when considering connecting to a MySQL database server: </a:t>
            </a:r>
            <a:endParaRPr lang="en-GB" sz="2400" dirty="0"/>
          </a:p>
          <a:p>
            <a:pPr marL="342900" indent="-342900">
              <a:buFont typeface="Courier New" pitchFamily="49" charset="0"/>
              <a:buChar char="o"/>
            </a:pPr>
            <a:r>
              <a:rPr lang="en-GB" sz="2400" dirty="0" smtClean="0"/>
              <a:t> </a:t>
            </a:r>
            <a:r>
              <a:rPr lang="en-GB" sz="2200" dirty="0" smtClean="0"/>
              <a:t>PHP's </a:t>
            </a:r>
            <a:r>
              <a:rPr lang="en-GB" sz="2200" b="1" dirty="0">
                <a:solidFill>
                  <a:srgbClr val="FF0000"/>
                </a:solidFill>
                <a:latin typeface="Courier New" pitchFamily="49" charset="0"/>
                <a:cs typeface="Courier New" pitchFamily="49" charset="0"/>
              </a:rPr>
              <a:t>MySQL</a:t>
            </a:r>
            <a:r>
              <a:rPr lang="en-GB" sz="2200" dirty="0"/>
              <a:t> Extension - original extension which provides a procedural interface and is intended for use only with MySQL versions older than 4.1.3. Can be used with versions of MySQL 4.1.3 or newer, but not all of the latest MySQL server features will be available. </a:t>
            </a:r>
            <a:endParaRPr lang="en-GB" sz="2200" dirty="0"/>
          </a:p>
          <a:p>
            <a:pPr marL="342900" indent="-342900">
              <a:buFont typeface="Courier New" pitchFamily="49" charset="0"/>
              <a:buChar char="o"/>
            </a:pPr>
            <a:r>
              <a:rPr lang="en-GB" sz="2200" dirty="0" smtClean="0"/>
              <a:t> PHP's </a:t>
            </a:r>
            <a:r>
              <a:rPr lang="en-GB" sz="2200" b="1" dirty="0" err="1">
                <a:solidFill>
                  <a:srgbClr val="FF0000"/>
                </a:solidFill>
                <a:latin typeface="Courier New" pitchFamily="49" charset="0"/>
                <a:cs typeface="Courier New" pitchFamily="49" charset="0"/>
              </a:rPr>
              <a:t>mysqli</a:t>
            </a:r>
            <a:r>
              <a:rPr lang="en-GB" sz="2200" dirty="0"/>
              <a:t> Extension - MySQL </a:t>
            </a:r>
            <a:r>
              <a:rPr lang="en-GB" sz="2200" b="1" i="1" dirty="0"/>
              <a:t>improved</a:t>
            </a:r>
            <a:r>
              <a:rPr lang="en-GB" sz="2200" dirty="0"/>
              <a:t> extension takes advantage of new features found in MySQL versions 4.1.3 and newer. The </a:t>
            </a:r>
            <a:r>
              <a:rPr lang="en-GB" sz="2200" b="1" i="1" dirty="0" err="1">
                <a:solidFill>
                  <a:srgbClr val="FF0000"/>
                </a:solidFill>
                <a:latin typeface="Courier New" pitchFamily="49" charset="0"/>
                <a:cs typeface="Courier New" pitchFamily="49" charset="0"/>
              </a:rPr>
              <a:t>mysqli</a:t>
            </a:r>
            <a:r>
              <a:rPr lang="en-GB" sz="2200" b="1" dirty="0">
                <a:solidFill>
                  <a:srgbClr val="FF0000"/>
                </a:solidFill>
                <a:latin typeface="Courier New" pitchFamily="49" charset="0"/>
                <a:cs typeface="Courier New" pitchFamily="49" charset="0"/>
              </a:rPr>
              <a:t> </a:t>
            </a:r>
            <a:r>
              <a:rPr lang="en-GB" sz="2200" dirty="0"/>
              <a:t>extension is included with PHP versions 5 and later. </a:t>
            </a:r>
            <a:endParaRPr lang="en-GB" sz="2200" dirty="0"/>
          </a:p>
          <a:p>
            <a:pPr indent="0">
              <a:buFont typeface="Courier New" pitchFamily="49" charset="0"/>
              <a:buNone/>
            </a:pPr>
          </a:p>
        </p:txBody>
      </p:sp>
      <p:sp>
        <p:nvSpPr>
          <p:cNvPr id="48130" name="Rectangle 2"/>
          <p:cNvSpPr txBox="1">
            <a:spLocks noChangeArrowheads="1"/>
          </p:cNvSpPr>
          <p:nvPr/>
        </p:nvSpPr>
        <p:spPr bwMode="auto">
          <a:xfrm>
            <a:off x="1744345" y="161290"/>
            <a:ext cx="8569325" cy="581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charset="0"/>
                <a:ea typeface="MS PGothic" pitchFamily="34" charset="-128"/>
              </a:defRPr>
            </a:lvl1pPr>
            <a:lvl2pPr marL="742950" indent="-285750" eaLnBrk="0" hangingPunct="0">
              <a:defRPr sz="2400">
                <a:solidFill>
                  <a:schemeClr val="tx1"/>
                </a:solidFill>
                <a:latin typeface="Calibri" charset="0"/>
                <a:ea typeface="MS PGothic" pitchFamily="34" charset="-128"/>
              </a:defRPr>
            </a:lvl2pPr>
            <a:lvl3pPr marL="1143000" indent="-228600" eaLnBrk="0" hangingPunct="0">
              <a:defRPr sz="2400">
                <a:solidFill>
                  <a:schemeClr val="tx1"/>
                </a:solidFill>
                <a:latin typeface="Calibri" charset="0"/>
                <a:ea typeface="MS PGothic" pitchFamily="34" charset="-128"/>
              </a:defRPr>
            </a:lvl3pPr>
            <a:lvl4pPr marL="1600200" indent="-228600" eaLnBrk="0" hangingPunct="0">
              <a:defRPr sz="2400">
                <a:solidFill>
                  <a:schemeClr val="tx1"/>
                </a:solidFill>
                <a:latin typeface="Calibri" charset="0"/>
                <a:ea typeface="MS PGothic" pitchFamily="34" charset="-128"/>
              </a:defRPr>
            </a:lvl4pPr>
            <a:lvl5pPr marL="2057400" indent="-228600" eaLnBrk="0" hangingPunct="0">
              <a:defRPr sz="2400">
                <a:solidFill>
                  <a:schemeClr val="tx1"/>
                </a:solidFill>
                <a:latin typeface="Calibri" charset="0"/>
                <a:ea typeface="MS PGothic" pitchFamily="34" charset="-128"/>
              </a:defRPr>
            </a:lvl5pPr>
            <a:lvl6pPr marL="2514600" indent="-228600" eaLnBrk="0" fontAlgn="base" hangingPunct="0">
              <a:spcBef>
                <a:spcPct val="0"/>
              </a:spcBef>
              <a:spcAft>
                <a:spcPct val="0"/>
              </a:spcAft>
              <a:defRPr sz="2400">
                <a:solidFill>
                  <a:schemeClr val="tx1"/>
                </a:solidFill>
                <a:latin typeface="Calibri" charset="0"/>
                <a:ea typeface="MS PGothic" pitchFamily="34" charset="-128"/>
              </a:defRPr>
            </a:lvl6pPr>
            <a:lvl7pPr marL="2971800" indent="-228600" eaLnBrk="0" fontAlgn="base" hangingPunct="0">
              <a:spcBef>
                <a:spcPct val="0"/>
              </a:spcBef>
              <a:spcAft>
                <a:spcPct val="0"/>
              </a:spcAft>
              <a:defRPr sz="2400">
                <a:solidFill>
                  <a:schemeClr val="tx1"/>
                </a:solidFill>
                <a:latin typeface="Calibri" charset="0"/>
                <a:ea typeface="MS PGothic" pitchFamily="34" charset="-128"/>
              </a:defRPr>
            </a:lvl7pPr>
            <a:lvl8pPr marL="3429000" indent="-228600" eaLnBrk="0" fontAlgn="base" hangingPunct="0">
              <a:spcBef>
                <a:spcPct val="0"/>
              </a:spcBef>
              <a:spcAft>
                <a:spcPct val="0"/>
              </a:spcAft>
              <a:defRPr sz="2400">
                <a:solidFill>
                  <a:schemeClr val="tx1"/>
                </a:solidFill>
                <a:latin typeface="Calibri" charset="0"/>
                <a:ea typeface="MS PGothic" pitchFamily="34" charset="-128"/>
              </a:defRPr>
            </a:lvl8pPr>
            <a:lvl9pPr marL="3886200" indent="-228600" eaLnBrk="0" fontAlgn="base" hangingPunct="0">
              <a:spcBef>
                <a:spcPct val="0"/>
              </a:spcBef>
              <a:spcAft>
                <a:spcPct val="0"/>
              </a:spcAft>
              <a:defRPr sz="2400">
                <a:solidFill>
                  <a:schemeClr val="tx1"/>
                </a:solidFill>
                <a:latin typeface="Calibri" charset="0"/>
                <a:ea typeface="MS PGothic" pitchFamily="34" charset="-128"/>
              </a:defRPr>
            </a:lvl9pPr>
          </a:lstStyle>
          <a:p>
            <a:pPr algn="ctr" eaLnBrk="1" hangingPunct="1"/>
            <a:r>
              <a:rPr lang="en-GB" sz="3200" dirty="0">
                <a:solidFill>
                  <a:srgbClr val="3366FF"/>
                </a:solidFill>
              </a:rPr>
              <a:t>PHP (main) API</a:t>
            </a:r>
            <a:r>
              <a:rPr lang="en-GB" altLang="en-US" sz="3200" dirty="0">
                <a:solidFill>
                  <a:srgbClr val="3366FF"/>
                </a:solidFill>
              </a:rPr>
              <a:t>’</a:t>
            </a:r>
            <a:r>
              <a:rPr lang="en-GB" sz="3200" dirty="0">
                <a:solidFill>
                  <a:srgbClr val="3366FF"/>
                </a:solidFill>
              </a:rPr>
              <a:t>s for using MySQL</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9534</Words>
  <Application>Kingsoft Office WPP</Application>
  <PresentationFormat>Widescreen</PresentationFormat>
  <Paragraphs>331</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Theme</vt:lpstr>
      <vt:lpstr>PowerPoint 演示文稿</vt:lpstr>
      <vt:lpstr>PowerPoint 演示文稿</vt:lpstr>
      <vt:lpstr>3-tier architecture (application view)</vt:lpstr>
      <vt:lpstr>PowerPoint 演示文稿</vt:lpstr>
      <vt:lpstr>Typical web-oriented 3-tier architecture</vt:lpstr>
      <vt:lpstr>Web-oriented 3-tier architecture:  tools &amp; technologies</vt:lpstr>
      <vt:lpstr>PowerPoint 演示文稿</vt:lpstr>
      <vt:lpstr>MySQL in the persistence /data tier :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Multitier Architecture, MySQL &amp; PHP</dc:title>
  <dc:creator>paul</dc:creator>
  <cp:lastModifiedBy>paul</cp:lastModifiedBy>
  <cp:revision>1</cp:revision>
  <dcterms:created xsi:type="dcterms:W3CDTF">2017-10-10T18:32:53Z</dcterms:created>
  <dcterms:modified xsi:type="dcterms:W3CDTF">2017-10-10T18:32:53Z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1033-10.1.0.5672</vt:lpwstr>
  </property>
</Properties>
</file>