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Lst>
  <p:sldSz cx="10080625" cy="7559675"/>
  <p:notesSz cx="7772400" cy="10058400"/>
  <p:defaultTextStyle>
    <a:defPPr>
      <a:defRPr lang="en-GB"/>
    </a:defPPr>
    <a:lvl1pPr marL="0" lvl="0" indent="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1pPr>
    <a:lvl2pPr marL="431800" lvl="1"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2pPr>
    <a:lvl3pPr marL="647700" lvl="2"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3pPr>
    <a:lvl4pPr marL="863600" lvl="3"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4pPr>
    <a:lvl5pPr marL="1079500" lvl="4"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5pPr>
    <a:lvl6pPr marL="2286000" lvl="5"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6pPr>
    <a:lvl7pPr marL="2743200" lvl="6"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7pPr>
    <a:lvl8pPr marL="3200400" lvl="7"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8pPr>
    <a:lvl9pPr marL="3657600" lvl="8" indent="-215900" algn="l" defTabSz="457200" eaLnBrk="1" fontAlgn="base" latinLnBrk="0" hangingPunct="1">
      <a:lnSpc>
        <a:spcPct val="96000"/>
      </a:lnSpc>
      <a:spcBef>
        <a:spcPct val="0"/>
      </a:spcBef>
      <a:spcAft>
        <a:spcPct val="0"/>
      </a:spcAft>
      <a:buClr>
        <a:srgbClr val="000000"/>
      </a:buClr>
      <a:buSzPct val="45000"/>
      <a:buFont typeface="Wingdings" panose="05000000000000000000" charset="2"/>
      <a:buNone/>
      <a:defRPr sz="1800" b="0" i="0" u="none" kern="1200" baseline="0">
        <a:solidFill>
          <a:schemeClr val="tx1"/>
        </a:solidFill>
        <a:latin typeface="Arial" panose="02080604020202020204" charset="0"/>
        <a:ea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8" d="100"/>
          <a:sy n="78" d="100"/>
        </p:scale>
        <p:origin x="-1104"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sldImg"/>
          </p:nvPr>
        </p:nvSpPr>
        <p:spPr>
          <a:xfrm>
            <a:off x="1371600" y="763588"/>
            <a:ext cx="5027613" cy="3770312"/>
          </a:xfrm>
          <a:prstGeom prst="rect">
            <a:avLst/>
          </a:prstGeom>
          <a:noFill/>
          <a:ln w="9525">
            <a:noFill/>
            <a:miter/>
          </a:ln>
        </p:spPr>
        <p:txBody>
          <a:bodyPr/>
          <a:p>
            <a:endParaRPr lang="en-US"/>
          </a:p>
        </p:txBody>
      </p:sp>
      <p:sp>
        <p:nvSpPr>
          <p:cNvPr id="2051" name="Rectangle 2"/>
          <p:cNvSpPr>
            <a:spLocks noGrp="1"/>
          </p:cNvSpPr>
          <p:nvPr>
            <p:ph type="body"/>
          </p:nvPr>
        </p:nvSpPr>
        <p:spPr>
          <a:xfrm>
            <a:off x="777875" y="4776788"/>
            <a:ext cx="6216650" cy="4524375"/>
          </a:xfrm>
          <a:prstGeom prst="rect">
            <a:avLst/>
          </a:prstGeom>
          <a:noFill/>
          <a:ln w="9525">
            <a:noFill/>
            <a:miter/>
          </a:ln>
        </p:spPr>
        <p:txBody>
          <a:bodyPr wrap="square" lIns="0" tIns="0" rIns="0" bIns="0" anchor="t"/>
          <a:p>
            <a:pPr lvl="0"/>
            <a:endParaRPr lang="en-US" altLang="x-none" dirty="0"/>
          </a:p>
        </p:txBody>
      </p:sp>
      <p:sp>
        <p:nvSpPr>
          <p:cNvPr id="2" name="Rectangle 3"/>
          <p:cNvSpPr>
            <a:spLocks noGrp="1" noChangeArrowheads="1"/>
          </p:cNvSpPr>
          <p:nvPr>
            <p:ph type="hdr"/>
          </p:nvPr>
        </p:nvSpPr>
        <p:spPr bwMode="auto">
          <a:xfrm>
            <a:off x="0" y="0"/>
            <a:ext cx="3371850" cy="501650"/>
          </a:xfrm>
          <a:prstGeom prst="rect">
            <a:avLst/>
          </a:prstGeom>
          <a:noFill/>
          <a:ln w="9525">
            <a:noFill/>
            <a:round/>
          </a:ln>
          <a:effectLst/>
        </p:spPr>
        <p:txBody>
          <a:bodyPr vert="horz" wrap="square" lIns="0" tIns="0" rIns="0" bIns="0" numCol="1" anchor="t" anchorCtr="0" compatLnSpc="1"/>
          <a:p>
            <a:pPr lvl="0" defTabSz="0" eaLnBrk="1" fontAlgn="base">
              <a:tabLst>
                <a:tab pos="723900" algn="l"/>
                <a:tab pos="1447800" algn="l"/>
                <a:tab pos="2171700" algn="l"/>
                <a:tab pos="2895600" algn="l"/>
              </a:tabLst>
            </a:pPr>
            <a:endParaRPr sz="1400" strike="noStrike" noProof="1" dirty="0">
              <a:solidFill>
                <a:srgbClr val="000000"/>
              </a:solidFill>
              <a:latin typeface="Times New Roman" pitchFamily="16" charset="0"/>
            </a:endParaRPr>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ln>
          <a:effectLst/>
        </p:spPr>
        <p:txBody>
          <a:bodyPr vert="horz" wrap="square" lIns="0" tIns="0" rIns="0" bIns="0" numCol="1" anchor="t" anchorCtr="0" compatLnSpc="1"/>
          <a:p>
            <a:pPr lvl="0" algn="r" defTabSz="0" eaLnBrk="1" fontAlgn="base">
              <a:tabLst>
                <a:tab pos="723900" algn="l"/>
                <a:tab pos="1447800" algn="l"/>
                <a:tab pos="2171700" algn="l"/>
                <a:tab pos="2895600" algn="l"/>
              </a:tabLst>
            </a:pPr>
            <a:endParaRPr sz="1400" strike="noStrike" noProof="1" dirty="0">
              <a:solidFill>
                <a:srgbClr val="000000"/>
              </a:solidFill>
              <a:latin typeface="Times New Roman" pitchFamily="16" charset="0"/>
            </a:endParaRPr>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ln>
          <a:effectLst/>
        </p:spPr>
        <p:txBody>
          <a:bodyPr vert="horz" wrap="square" lIns="0" tIns="0" rIns="0" bIns="0" numCol="1" anchor="b" anchorCtr="0" compatLnSpc="1"/>
          <a:p>
            <a:pPr lvl="0" defTabSz="0" eaLnBrk="1" fontAlgn="base">
              <a:tabLst>
                <a:tab pos="723900" algn="l"/>
                <a:tab pos="1447800" algn="l"/>
                <a:tab pos="2171700" algn="l"/>
                <a:tab pos="2895600" algn="l"/>
              </a:tabLst>
            </a:pPr>
            <a:endParaRPr sz="1400" strike="noStrike" noProof="1" dirty="0">
              <a:solidFill>
                <a:srgbClr val="000000"/>
              </a:solidFill>
              <a:latin typeface="Times New Roman" pitchFamily="16" charset="0"/>
            </a:endParaRPr>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ln>
          <a:effectLst/>
        </p:spPr>
        <p:txBody>
          <a:bodyPr vert="horz" wrap="square" lIns="0" tIns="0" rIns="0" bIns="0" numCol="1" anchor="b" anchorCtr="0" compatLnSpc="1"/>
          <a:p>
            <a:pPr lvl="0" algn="r" defTabSz="0" eaLnBrk="1" fontAlgn="base">
              <a:tabLst>
                <a:tab pos="723900" algn="l"/>
                <a:tab pos="1447800" algn="l"/>
                <a:tab pos="2171700" algn="l"/>
                <a:tab pos="2895600" algn="l"/>
              </a:tabLst>
            </a:pPr>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409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4100" name="Rectangle 2"/>
          <p:cNvSpPr>
            <a:spLocks noGrp="1"/>
          </p:cNvSpPr>
          <p:nvPr>
            <p:ph type="body"/>
          </p:nvPr>
        </p:nvSpPr>
        <p:spPr>
          <a:xfrm>
            <a:off x="777875" y="4776788"/>
            <a:ext cx="6218238" cy="4525962"/>
          </a:xfrm>
          <a:ln/>
        </p:spPr>
        <p:txBody>
          <a:bodyPr wrap="none" lIns="0" tIns="0" rIns="0" bIns="0" anchor="ctr"/>
          <a:p>
            <a:pPr lvl="0"/>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3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2253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2253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2457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2458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2662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2662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2867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2867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3072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3072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7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3277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3277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3481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3482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86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3686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3686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891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3891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3891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6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4096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4096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614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614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301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4301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4301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05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4505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4506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710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4710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4710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4915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4915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5120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5120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325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5325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5325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529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5529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5530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5734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5734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939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5939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5939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4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6144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6144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819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819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9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6349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6349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6553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6554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758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6758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6758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963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6963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6963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7168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7168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3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7373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7373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7577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7578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7782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7782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7987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7987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8192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8192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024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024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8397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8397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8601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8602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806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8806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8806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9011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9011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6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9216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9216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421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9421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9421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625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9625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9626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830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9830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9830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035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0035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0035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0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0240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0240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229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229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445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0445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0445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649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0649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0650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854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0854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0854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059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1059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1059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4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1264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1264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469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1469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1469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673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1673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1674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878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1878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1878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083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2083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2083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88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2288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2288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433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434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493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2493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2493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697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2697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2698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902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2902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2902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107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3107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3107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2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3312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3312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517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3517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3517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721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3721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3722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926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3926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3926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131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4131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4131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6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4336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4336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638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638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541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4541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4541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745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4745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4746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950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4950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4950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155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5155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5155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0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5360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5360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5650"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55651"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55652"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7698"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57699"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57700"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9746"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59747"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59748"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18435"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18436"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Rectangle 6"/>
          <p:cNvSpPr txBox="1">
            <a:spLocks noGrp="1"/>
          </p:cNvSpPr>
          <p:nvPr>
            <p:ph type="sldNum" sz="quarter"/>
          </p:nvPr>
        </p:nvSpPr>
        <p:spPr>
          <a:xfrm>
            <a:off x="4398963" y="9555163"/>
            <a:ext cx="3371850" cy="501650"/>
          </a:xfrm>
          <a:prstGeom prst="rect">
            <a:avLst/>
          </a:prstGeom>
          <a:noFill/>
          <a:ln w="9525">
            <a:noFill/>
            <a:miter/>
          </a:ln>
        </p:spPr>
        <p:txBody>
          <a:bodyPr wrap="square" lIns="0" tIns="0" rIns="0" bIns="0" anchor="b"/>
          <a:p>
            <a:pPr lvl="0" algn="r" defTabSz="0">
              <a:tabLst>
                <a:tab pos="723900" algn="l"/>
                <a:tab pos="1447800" algn="l"/>
                <a:tab pos="2171700" algn="l"/>
                <a:tab pos="2895600" algn="l"/>
              </a:tabLst>
            </a:pPr>
            <a:fld id="{9A0DB2DC-4C9A-4742-B13C-FB6460FD3503}" type="slidenum">
              <a:rPr lang="en-GB" altLang="en-US" sz="1400" dirty="0">
                <a:solidFill>
                  <a:srgbClr val="000000"/>
                </a:solidFill>
                <a:latin typeface="Times New Roman" pitchFamily="16" charset="0"/>
              </a:rPr>
            </a:fld>
            <a:endParaRPr lang="en-GB" altLang="en-US" sz="1400" dirty="0">
              <a:solidFill>
                <a:srgbClr val="000000"/>
              </a:solidFill>
              <a:latin typeface="Times New Roman" pitchFamily="16" charset="0"/>
            </a:endParaRPr>
          </a:p>
        </p:txBody>
      </p:sp>
      <p:sp>
        <p:nvSpPr>
          <p:cNvPr id="20483" name="Rectangle 1"/>
          <p:cNvSpPr>
            <a:spLocks noGrp="1" noTextEdit="1"/>
          </p:cNvSpPr>
          <p:nvPr>
            <p:ph type="sldImg"/>
          </p:nvPr>
        </p:nvSpPr>
        <p:spPr>
          <a:xfrm>
            <a:off x="1371600" y="763588"/>
            <a:ext cx="5029200" cy="3771900"/>
          </a:xfrm>
          <a:solidFill>
            <a:srgbClr val="FFFFFF"/>
          </a:solidFill>
          <a:ln cap="flat" cmpd="sng">
            <a:solidFill>
              <a:srgbClr val="000000"/>
            </a:solidFill>
            <a:prstDash val="solid"/>
            <a:headEnd type="none" w="med" len="med"/>
            <a:tailEnd type="none" w="med" len="med"/>
          </a:ln>
        </p:spPr>
        <p:txBody>
          <a:bodyPr/>
          <a:p>
            <a:endParaRPr lang="en-US"/>
          </a:p>
        </p:txBody>
      </p:sp>
      <p:sp>
        <p:nvSpPr>
          <p:cNvPr id="20484" name="Rectangle 2"/>
          <p:cNvSpPr>
            <a:spLocks noGrp="1"/>
          </p:cNvSpPr>
          <p:nvPr>
            <p:ph type="body"/>
          </p:nvPr>
        </p:nvSpPr>
        <p:spPr>
          <a:xfrm>
            <a:off x="777875" y="4776788"/>
            <a:ext cx="6218238" cy="4437062"/>
          </a:xfrm>
          <a:ln/>
        </p:spPr>
        <p:txBody>
          <a:bodyPr wrap="none" lIns="0" tIns="0" rIns="0" bIns="0" anchor="ctr"/>
          <a:p>
            <a:pPr lvl="0"/>
            <a:endParaRPr lang="en-U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5" name="Footer Placeholder 4"/>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6" name="Slide Number Placeholder 5"/>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5" name="Footer Placeholder 4"/>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6" name="Slide Number Placeholder 5"/>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3238" y="301625"/>
            <a:ext cx="6651625" cy="645477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5" name="Footer Placeholder 4"/>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6" name="Slide Number Placeholder 5"/>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4" name="Footer Placeholder 3"/>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5" name="Slide Number Placeholder 4"/>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5" name="Footer Placeholder 4"/>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6" name="Slide Number Placeholder 5"/>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p>
        </p:txBody>
      </p:sp>
      <p:sp>
        <p:nvSpPr>
          <p:cNvPr id="4" name="Date Placeholder 3"/>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5" name="Footer Placeholder 4"/>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6" name="Slide Number Placeholder 5"/>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6" name="Footer Placeholder 5"/>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7" name="Slide Number Placeholder 6"/>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8" name="Footer Placeholder 7"/>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9" name="Slide Number Placeholder 8"/>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4" name="Footer Placeholder 3"/>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5" name="Slide Number Placeholder 4"/>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3" name="Footer Placeholder 2"/>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4" name="Slide Number Placeholder 3"/>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6" name="Footer Placeholder 5"/>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7" name="Slide Number Placeholder 6"/>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976438" y="674688"/>
            <a:ext cx="6048375" cy="4537075"/>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96000"/>
              </a:lnSpc>
              <a:spcBef>
                <a:spcPct val="0"/>
              </a:spcBef>
              <a:spcAft>
                <a:spcPts val="1425"/>
              </a:spcAft>
              <a:buClr>
                <a:srgbClr val="000000"/>
              </a:buClr>
              <a:buSzPct val="45000"/>
              <a:buFont typeface="Wingdings" panose="05000000000000000000" charset="2"/>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idx="10"/>
          </p:nvPr>
        </p:nvSpPr>
        <p:spPr/>
        <p:txBody>
          <a:bodyPr/>
          <a:p>
            <a:pPr lvl="0" eaLnBrk="1" fontAlgn="base"/>
            <a:endParaRPr sz="1400" strike="noStrike" noProof="1" dirty="0">
              <a:solidFill>
                <a:srgbClr val="000000"/>
              </a:solidFill>
              <a:latin typeface="Times New Roman" pitchFamily="16" charset="0"/>
            </a:endParaRPr>
          </a:p>
        </p:txBody>
      </p:sp>
      <p:sp>
        <p:nvSpPr>
          <p:cNvPr id="6" name="Footer Placeholder 5"/>
          <p:cNvSpPr>
            <a:spLocks noGrp="1"/>
          </p:cNvSpPr>
          <p:nvPr>
            <p:ph type="ftr" idx="11"/>
          </p:nvPr>
        </p:nvSpPr>
        <p:spPr/>
        <p:txBody>
          <a:bodyPr/>
          <a:p>
            <a:pPr lvl="0" algn="ctr" eaLnBrk="1" fontAlgn="base"/>
            <a:endParaRPr sz="1400" strike="noStrike" noProof="1" dirty="0">
              <a:solidFill>
                <a:srgbClr val="000000"/>
              </a:solidFill>
              <a:latin typeface="Times New Roman" pitchFamily="16" charset="0"/>
            </a:endParaRPr>
          </a:p>
        </p:txBody>
      </p:sp>
      <p:sp>
        <p:nvSpPr>
          <p:cNvPr id="7" name="Slide Number Placeholder 6"/>
          <p:cNvSpPr>
            <a:spLocks noGrp="1"/>
          </p:cNvSpPr>
          <p:nvPr>
            <p:ph type="sldNum" idx="12"/>
          </p:nvPr>
        </p:nvSpPr>
        <p:spPr/>
        <p:txBody>
          <a:bodyPr/>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503238" y="301625"/>
            <a:ext cx="9070975" cy="1260475"/>
          </a:xfrm>
          <a:prstGeom prst="rect">
            <a:avLst/>
          </a:prstGeom>
          <a:noFill/>
          <a:ln w="9525">
            <a:noFill/>
            <a:miter/>
          </a:ln>
        </p:spPr>
        <p:txBody>
          <a:bodyPr lIns="0" tIns="0" rIns="0" bIns="0" anchor="ctr"/>
          <a:p>
            <a:pPr lvl="0"/>
            <a:r>
              <a:rPr dirty="0"/>
              <a:t>Click to edit the title text format</a:t>
            </a:r>
            <a:endParaRPr dirty="0"/>
          </a:p>
        </p:txBody>
      </p:sp>
      <p:sp>
        <p:nvSpPr>
          <p:cNvPr id="1027" name="Rectangle 2"/>
          <p:cNvSpPr>
            <a:spLocks noGrp="1"/>
          </p:cNvSpPr>
          <p:nvPr>
            <p:ph type="body"/>
          </p:nvPr>
        </p:nvSpPr>
        <p:spPr>
          <a:xfrm>
            <a:off x="503238" y="1768475"/>
            <a:ext cx="9070975" cy="4987925"/>
          </a:xfrm>
          <a:prstGeom prst="rect">
            <a:avLst/>
          </a:prstGeom>
          <a:noFill/>
          <a:ln w="9525">
            <a:noFill/>
            <a:miter/>
          </a:ln>
        </p:spPr>
        <p:txBody>
          <a:bodyPr lIns="0" tIns="0" rIns="0" bIns="0" anchor="t"/>
          <a:p>
            <a:pPr lvl="0" indent="-323850"/>
            <a:r>
              <a:rPr dirty="0"/>
              <a:t>Click to edit the outline text format</a:t>
            </a:r>
            <a:endParaRPr dirty="0"/>
          </a:p>
          <a:p>
            <a:pPr lvl="1" indent="-287020"/>
            <a:r>
              <a:rPr dirty="0"/>
              <a:t>Second Outline Level</a:t>
            </a:r>
            <a:endParaRPr dirty="0"/>
          </a:p>
          <a:p>
            <a:pPr lvl="2" indent="-215900"/>
            <a:r>
              <a:rPr dirty="0"/>
              <a:t>Third Outline Level</a:t>
            </a:r>
            <a:endParaRPr dirty="0"/>
          </a:p>
          <a:p>
            <a:pPr lvl="3" indent="-215900"/>
            <a:r>
              <a:rPr dirty="0"/>
              <a:t>Fourth Outline Level</a:t>
            </a:r>
            <a:endParaRPr dirty="0"/>
          </a:p>
          <a:p>
            <a:pPr lvl="4" indent="-215900"/>
            <a:r>
              <a:rPr dirty="0"/>
              <a:t>Fifth Outline Level</a:t>
            </a:r>
            <a:endParaRPr dirty="0"/>
          </a:p>
          <a:p>
            <a:pPr lvl="4" indent="-215900"/>
            <a:r>
              <a:rPr dirty="0"/>
              <a:t>Sixth Outline Level</a:t>
            </a:r>
            <a:endParaRPr dirty="0"/>
          </a:p>
          <a:p>
            <a:pPr lvl="4" indent="-215900"/>
            <a:r>
              <a:rPr dirty="0"/>
              <a:t>Seventh Outline Level</a:t>
            </a:r>
            <a:endParaRPr dirty="0"/>
          </a:p>
          <a:p>
            <a:pPr lvl="4" indent="-215900"/>
            <a:r>
              <a:rPr dirty="0"/>
              <a:t>Eighth Outline Level</a:t>
            </a:r>
            <a:endParaRPr dirty="0"/>
          </a:p>
          <a:p>
            <a:pPr lvl="4" indent="-215900"/>
            <a:r>
              <a:rPr dirty="0"/>
              <a:t>Ninth Outline Level</a:t>
            </a:r>
            <a:endParaRPr dirty="0"/>
          </a:p>
        </p:txBody>
      </p:sp>
      <p:sp>
        <p:nvSpPr>
          <p:cNvPr id="2" name="Rectangle 3"/>
          <p:cNvSpPr>
            <a:spLocks noGrp="1" noChangeArrowheads="1"/>
          </p:cNvSpPr>
          <p:nvPr>
            <p:ph type="dt"/>
          </p:nvPr>
        </p:nvSpPr>
        <p:spPr bwMode="auto">
          <a:xfrm>
            <a:off x="503238" y="6886575"/>
            <a:ext cx="2346325" cy="520700"/>
          </a:xfrm>
          <a:prstGeom prst="rect">
            <a:avLst/>
          </a:prstGeom>
          <a:noFill/>
          <a:ln w="9525">
            <a:noFill/>
            <a:round/>
          </a:ln>
          <a:effectLst/>
        </p:spPr>
        <p:txBody>
          <a:bodyPr vert="horz" wrap="square" lIns="0" tIns="0" rIns="0" bIns="0" numCol="1" anchor="t" anchorCtr="0" compatLnSpc="1"/>
          <a:p>
            <a:pPr lvl="0" eaLnBrk="1" fontAlgn="base"/>
            <a:endParaRPr sz="1400" strike="noStrike" noProof="1" dirty="0">
              <a:solidFill>
                <a:srgbClr val="000000"/>
              </a:solidFill>
              <a:latin typeface="Times New Roman" pitchFamily="16" charset="0"/>
            </a:endParaRPr>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ln>
          <a:effectLst/>
        </p:spPr>
        <p:txBody>
          <a:bodyPr vert="horz" wrap="square" lIns="0" tIns="0" rIns="0" bIns="0" numCol="1" anchor="t" anchorCtr="0" compatLnSpc="1"/>
          <a:p>
            <a:pPr lvl="0" algn="ctr" eaLnBrk="1" fontAlgn="base"/>
            <a:endParaRPr sz="1400" strike="noStrike" noProof="1" dirty="0">
              <a:solidFill>
                <a:srgbClr val="000000"/>
              </a:solidFill>
              <a:latin typeface="Times New Roman" pitchFamily="16" charset="0"/>
            </a:endParaRPr>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ln>
          <a:effectLst/>
        </p:spPr>
        <p:txBody>
          <a:bodyPr vert="horz" wrap="square" lIns="0" tIns="0" rIns="0" bIns="0" numCol="1" anchor="t" anchorCtr="0" compatLnSpc="1"/>
          <a:p>
            <a:pPr lvl="0" algn="r" eaLnBrk="1" fontAlgn="base"/>
            <a:fld id="{9A0DB2DC-4C9A-4742-B13C-FB6460FD3503}" type="slidenum">
              <a:rPr lang="en-GB" sz="1400" strike="noStrike" noProof="1" dirty="0">
                <a:solidFill>
                  <a:srgbClr val="000000"/>
                </a:solidFill>
                <a:latin typeface="Times New Roman" pitchFamily="16" charset="0"/>
                <a:ea typeface="Arial Unicode MS" charset="0"/>
                <a:cs typeface="+mn-ea"/>
              </a:rPr>
            </a:fld>
            <a:endParaRPr lang="en-GB" sz="1400" strike="noStrike" noProof="1" dirty="0">
              <a:solidFill>
                <a:srgbClr val="000000"/>
              </a:solidFill>
              <a:latin typeface="Times New Roman" pitchFamily="1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457200" rtl="0" eaLnBrk="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mj-lt"/>
          <a:ea typeface="+mj-ea"/>
          <a:cs typeface="+mj-cs"/>
        </a:defRPr>
      </a:lvl1pPr>
      <a:lvl2pPr algn="ctr" defTabSz="457200" rtl="0" eaLnBrk="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2pPr>
      <a:lvl3pPr algn="ctr" defTabSz="457200" rtl="0" eaLnBrk="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3pPr>
      <a:lvl4pPr algn="ctr" defTabSz="457200" rtl="0" eaLnBrk="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4pPr>
      <a:lvl5pPr algn="ctr" defTabSz="457200" rtl="0" eaLnBrk="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panose="05000000000000000000" charset="2"/>
        <a:defRPr sz="4400">
          <a:solidFill>
            <a:srgbClr val="000000"/>
          </a:solidFill>
          <a:latin typeface="Arial" panose="02080604020202020204" charset="0"/>
          <a:cs typeface="Arial Unicode MS" charset="0"/>
        </a:defRPr>
      </a:lvl9pPr>
    </p:titleStyle>
    <p:bodyStyle>
      <a:lvl1pPr marL="431800" indent="-323850" algn="l" defTabSz="457200" rtl="0" eaLnBrk="0" fontAlgn="base" hangingPunct="0">
        <a:lnSpc>
          <a:spcPct val="96000"/>
        </a:lnSpc>
        <a:spcBef>
          <a:spcPct val="0"/>
        </a:spcBef>
        <a:spcAft>
          <a:spcPts val="1425"/>
        </a:spcAft>
        <a:buClr>
          <a:srgbClr val="000000"/>
        </a:buClr>
        <a:buSzPct val="45000"/>
        <a:buFont typeface="Wingdings" panose="05000000000000000000" charset="2"/>
        <a:defRPr sz="3200">
          <a:solidFill>
            <a:srgbClr val="000000"/>
          </a:solidFill>
          <a:latin typeface="+mn-lt"/>
          <a:ea typeface="+mn-ea"/>
          <a:cs typeface="+mn-cs"/>
        </a:defRPr>
      </a:lvl1pPr>
      <a:lvl2pPr marL="863600" indent="-287655" algn="l" defTabSz="457200" rtl="0" eaLnBrk="0" fontAlgn="base" hangingPunct="0">
        <a:lnSpc>
          <a:spcPct val="96000"/>
        </a:lnSpc>
        <a:spcBef>
          <a:spcPct val="0"/>
        </a:spcBef>
        <a:spcAft>
          <a:spcPts val="1140"/>
        </a:spcAft>
        <a:buClr>
          <a:srgbClr val="000000"/>
        </a:buClr>
        <a:buSzPct val="75000"/>
        <a:buFont typeface="Symbol" charset="2"/>
        <a:defRPr sz="2800">
          <a:solidFill>
            <a:srgbClr val="000000"/>
          </a:solidFill>
          <a:latin typeface="+mn-lt"/>
          <a:cs typeface="+mn-cs"/>
        </a:defRPr>
      </a:lvl2pPr>
      <a:lvl3pPr marL="1295400" indent="-215900" algn="l" defTabSz="457200" rtl="0" eaLnBrk="0" fontAlgn="base" hangingPunct="0">
        <a:lnSpc>
          <a:spcPct val="96000"/>
        </a:lnSpc>
        <a:spcBef>
          <a:spcPct val="0"/>
        </a:spcBef>
        <a:spcAft>
          <a:spcPts val="850"/>
        </a:spcAft>
        <a:buClr>
          <a:srgbClr val="000000"/>
        </a:buClr>
        <a:buSzPct val="45000"/>
        <a:buFont typeface="Wingdings" panose="05000000000000000000" charset="2"/>
        <a:defRPr sz="2400">
          <a:solidFill>
            <a:srgbClr val="000000"/>
          </a:solidFill>
          <a:latin typeface="+mn-lt"/>
          <a:cs typeface="+mn-cs"/>
        </a:defRPr>
      </a:lvl3pPr>
      <a:lvl4pPr marL="1727200" indent="-215900" algn="l" defTabSz="457200" rtl="0" eaLnBrk="0" fontAlgn="base" hangingPunct="0">
        <a:lnSpc>
          <a:spcPct val="96000"/>
        </a:lnSpc>
        <a:spcBef>
          <a:spcPct val="0"/>
        </a:spcBef>
        <a:spcAft>
          <a:spcPts val="575"/>
        </a:spcAft>
        <a:buClr>
          <a:srgbClr val="000000"/>
        </a:buClr>
        <a:buSzPct val="75000"/>
        <a:buFont typeface="Symbol" charset="2"/>
        <a:defRPr sz="2000">
          <a:solidFill>
            <a:srgbClr val="000000"/>
          </a:solidFill>
          <a:latin typeface="+mn-lt"/>
          <a:cs typeface="+mn-cs"/>
        </a:defRPr>
      </a:lvl4pPr>
      <a:lvl5pPr marL="2159000" indent="-215900" algn="l" defTabSz="457200" rtl="0" eaLnBrk="0" fontAlgn="base" hangingPunct="0">
        <a:lnSpc>
          <a:spcPct val="96000"/>
        </a:lnSpc>
        <a:spcBef>
          <a:spcPct val="0"/>
        </a:spcBef>
        <a:spcAft>
          <a:spcPts val="290"/>
        </a:spcAft>
        <a:buClr>
          <a:srgbClr val="000000"/>
        </a:buClr>
        <a:buSzPct val="45000"/>
        <a:buFont typeface="Wingdings" panose="05000000000000000000" charset="2"/>
        <a:defRPr sz="2000">
          <a:solidFill>
            <a:srgbClr val="000000"/>
          </a:solidFill>
          <a:latin typeface="+mn-lt"/>
          <a:cs typeface="+mn-cs"/>
        </a:defRPr>
      </a:lvl5pPr>
      <a:lvl6pPr marL="2616200" indent="-215900" algn="l" defTabSz="457200" rtl="0" fontAlgn="base" hangingPunct="0">
        <a:lnSpc>
          <a:spcPct val="96000"/>
        </a:lnSpc>
        <a:spcBef>
          <a:spcPct val="0"/>
        </a:spcBef>
        <a:spcAft>
          <a:spcPts val="290"/>
        </a:spcAft>
        <a:buClr>
          <a:srgbClr val="000000"/>
        </a:buClr>
        <a:buSzPct val="45000"/>
        <a:buFont typeface="Wingdings" panose="05000000000000000000"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90"/>
        </a:spcAft>
        <a:buClr>
          <a:srgbClr val="000000"/>
        </a:buClr>
        <a:buSzPct val="45000"/>
        <a:buFont typeface="Wingdings" panose="05000000000000000000"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90"/>
        </a:spcAft>
        <a:buClr>
          <a:srgbClr val="000000"/>
        </a:buClr>
        <a:buSzPct val="45000"/>
        <a:buFont typeface="Wingdings" panose="05000000000000000000"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90"/>
        </a:spcAft>
        <a:buClr>
          <a:srgbClr val="000000"/>
        </a:buClr>
        <a:buSzPct val="45000"/>
        <a:buFont typeface="Wingdings" panose="05000000000000000000" charset="2"/>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2.xml"/><Relationship Id="rId2" Type="http://schemas.openxmlformats.org/officeDocument/2006/relationships/image" Target="../media/image24.pn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www.php.net/"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image" Target="../media/image4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1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image" Target="../media/image4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2.xml"/><Relationship Id="rId2" Type="http://schemas.openxmlformats.org/officeDocument/2006/relationships/image" Target="../media/image51.png"/><Relationship Id="rId1"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hyperlink" Target="http://www.mamp.info/en/index.html" TargetMode="External"/><Relationship Id="rId1" Type="http://schemas.openxmlformats.org/officeDocument/2006/relationships/hyperlink" Target="http://www.wampserv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AutoShape 1"/>
          <p:cNvSpPr/>
          <p:nvPr/>
        </p:nvSpPr>
        <p:spPr>
          <a:xfrm>
            <a:off x="1905000" y="1704975"/>
            <a:ext cx="6315075" cy="4117975"/>
          </a:xfrm>
          <a:prstGeom prst="roundRect">
            <a:avLst>
              <a:gd name="adj" fmla="val 37"/>
            </a:avLst>
          </a:prstGeom>
          <a:solidFill>
            <a:srgbClr val="000000"/>
          </a:solidFill>
          <a:ln w="9525" cap="flat" cmpd="sng">
            <a:solidFill>
              <a:srgbClr val="000000"/>
            </a:solidFill>
            <a:prstDash val="solid"/>
            <a:round/>
            <a:headEnd type="none" w="med" len="med"/>
            <a:tailEnd type="none" w="med" len="med"/>
          </a:ln>
        </p:spPr>
        <p:txBody>
          <a:bodyPr wrap="none" anchor="ctr"/>
          <a:p>
            <a:pPr lvl="0" hangingPunct="0"/>
            <a:endParaRPr lang="en-US" altLang="x-none" dirty="0">
              <a:latin typeface="Arial" panose="02080604020202020204" charset="0"/>
              <a:ea typeface="Arial Unicode MS" charset="0"/>
            </a:endParaRPr>
          </a:p>
        </p:txBody>
      </p:sp>
      <p:pic>
        <p:nvPicPr>
          <p:cNvPr id="3074" name="Picture 2"/>
          <p:cNvPicPr>
            <a:picLocks noChangeAspect="1"/>
          </p:cNvPicPr>
          <p:nvPr/>
        </p:nvPicPr>
        <p:blipFill>
          <a:blip r:embed="rId1"/>
          <a:stretch>
            <a:fillRect/>
          </a:stretch>
        </p:blipFill>
        <p:spPr>
          <a:xfrm>
            <a:off x="2255838" y="2339975"/>
            <a:ext cx="5653087" cy="2974975"/>
          </a:xfrm>
          <a:prstGeom prst="rect">
            <a:avLst/>
          </a:prstGeom>
          <a:noFill/>
          <a:ln w="9525">
            <a:noFill/>
            <a:miter/>
          </a:ln>
        </p:spPr>
      </p:pic>
      <p:sp>
        <p:nvSpPr>
          <p:cNvPr id="3075" name="Rectangle 3"/>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Introduction to PHP</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Hello World</a:t>
            </a:r>
            <a:endParaRPr dirty="0"/>
          </a:p>
        </p:txBody>
      </p:sp>
      <p:sp>
        <p:nvSpPr>
          <p:cNvPr id="21506" name="Rectangle 2"/>
          <p:cNvSpPr>
            <a:spLocks noGrp="1"/>
          </p:cNvSpPr>
          <p:nvPr>
            <p:ph type="subTitle"/>
          </p:nvPr>
        </p:nvSpPr>
        <p:spPr>
          <a:xfrm>
            <a:off x="503238" y="5568950"/>
            <a:ext cx="9072562" cy="1144588"/>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ctr"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Above is the PHP source code.</a:t>
            </a:r>
            <a:endParaRPr dirty="0"/>
          </a:p>
        </p:txBody>
      </p:sp>
      <p:pic>
        <p:nvPicPr>
          <p:cNvPr id="21507" name="Picture 3"/>
          <p:cNvPicPr>
            <a:picLocks noChangeAspect="1"/>
          </p:cNvPicPr>
          <p:nvPr/>
        </p:nvPicPr>
        <p:blipFill>
          <a:blip r:embed="rId1"/>
          <a:stretch>
            <a:fillRect/>
          </a:stretch>
        </p:blipFill>
        <p:spPr>
          <a:xfrm>
            <a:off x="866775" y="1627188"/>
            <a:ext cx="8321675" cy="3959225"/>
          </a:xfrm>
          <a:prstGeom prst="rect">
            <a:avLst/>
          </a:prstGeom>
          <a:noFill/>
          <a:ln w="9525">
            <a:noFill/>
            <a:miter/>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Hello World</a:t>
            </a:r>
            <a:endParaRPr dirty="0"/>
          </a:p>
        </p:txBody>
      </p:sp>
      <p:sp>
        <p:nvSpPr>
          <p:cNvPr id="23554" name="Rectangle 2"/>
          <p:cNvSpPr>
            <a:spLocks noGrp="1"/>
          </p:cNvSpPr>
          <p:nvPr>
            <p:ph type="subTitle"/>
          </p:nvPr>
        </p:nvSpPr>
        <p:spPr>
          <a:xfrm>
            <a:off x="503238" y="1814513"/>
            <a:ext cx="9072562" cy="779462"/>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ctr"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It renders as HTML that looks like this:</a:t>
            </a:r>
            <a:endParaRPr dirty="0"/>
          </a:p>
        </p:txBody>
      </p:sp>
      <p:pic>
        <p:nvPicPr>
          <p:cNvPr id="23555" name="Picture 3"/>
          <p:cNvPicPr>
            <a:picLocks noChangeAspect="1"/>
          </p:cNvPicPr>
          <p:nvPr/>
        </p:nvPicPr>
        <p:blipFill>
          <a:blip r:embed="rId1"/>
          <a:stretch>
            <a:fillRect/>
          </a:stretch>
        </p:blipFill>
        <p:spPr>
          <a:xfrm>
            <a:off x="2286000" y="2886075"/>
            <a:ext cx="5641975" cy="3722688"/>
          </a:xfrm>
          <a:prstGeom prst="rect">
            <a:avLst/>
          </a:prstGeom>
          <a:noFill/>
          <a:ln w="9525">
            <a:noFill/>
            <a:miter/>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Hello World</a:t>
            </a:r>
            <a:endParaRPr dirty="0"/>
          </a:p>
        </p:txBody>
      </p:sp>
      <p:sp>
        <p:nvSpPr>
          <p:cNvPr id="25602"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This program is extremely simple and you really did not need to use PHP to create a page like this. All it does is display: Hello World using the PHP </a:t>
            </a:r>
            <a:r>
              <a:rPr b="1" dirty="0">
                <a:solidFill>
                  <a:srgbClr val="0000FF"/>
                </a:solidFill>
              </a:rPr>
              <a:t>echo()</a:t>
            </a:r>
            <a:r>
              <a:rPr dirty="0"/>
              <a:t> statement. </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Think of this as a normal HTML file which happens to have a set of special tags available to you that do a lot of interesting things. </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Comments</a:t>
            </a:r>
            <a:endParaRPr dirty="0"/>
          </a:p>
        </p:txBody>
      </p:sp>
      <p:sp>
        <p:nvSpPr>
          <p:cNvPr id="27650" name="Rectangle 2"/>
          <p:cNvSpPr>
            <a:spLocks noGrp="1"/>
          </p:cNvSpPr>
          <p:nvPr>
            <p:ph type="subTitle"/>
          </p:nvPr>
        </p:nvSpPr>
        <p:spPr>
          <a:xfrm>
            <a:off x="658813" y="1914525"/>
            <a:ext cx="4675187" cy="1873250"/>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Lst>
            </a:pPr>
            <a:r>
              <a:rPr dirty="0"/>
              <a:t>In PHP, we use </a:t>
            </a:r>
            <a:r>
              <a:rPr b="1" dirty="0">
                <a:solidFill>
                  <a:srgbClr val="0000FF"/>
                </a:solidFill>
              </a:rPr>
              <a:t>//</a:t>
            </a:r>
            <a:r>
              <a:rPr dirty="0"/>
              <a:t> to make a single-line comment or </a:t>
            </a:r>
            <a:r>
              <a:rPr b="1" dirty="0">
                <a:solidFill>
                  <a:srgbClr val="0000FF"/>
                </a:solidFill>
              </a:rPr>
              <a:t>/*</a:t>
            </a:r>
            <a:r>
              <a:rPr dirty="0"/>
              <a:t> and </a:t>
            </a:r>
            <a:r>
              <a:rPr b="1" dirty="0">
                <a:solidFill>
                  <a:srgbClr val="0000FF"/>
                </a:solidFill>
              </a:rPr>
              <a:t>*/</a:t>
            </a:r>
            <a:r>
              <a:rPr dirty="0"/>
              <a:t> to make a large comment block.</a:t>
            </a:r>
            <a:endParaRPr dirty="0"/>
          </a:p>
        </p:txBody>
      </p:sp>
      <p:pic>
        <p:nvPicPr>
          <p:cNvPr id="27651" name="Picture 3"/>
          <p:cNvPicPr>
            <a:picLocks noChangeAspect="1"/>
          </p:cNvPicPr>
          <p:nvPr/>
        </p:nvPicPr>
        <p:blipFill>
          <a:blip r:embed="rId1"/>
          <a:stretch>
            <a:fillRect/>
          </a:stretch>
        </p:blipFill>
        <p:spPr>
          <a:xfrm>
            <a:off x="5611813" y="1801813"/>
            <a:ext cx="3851275" cy="5141912"/>
          </a:xfrm>
          <a:prstGeom prst="rect">
            <a:avLst/>
          </a:prstGeom>
          <a:noFill/>
          <a:ln w="9525">
            <a:noFill/>
            <a:miter/>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Variables</a:t>
            </a:r>
            <a:endParaRPr dirty="0"/>
          </a:p>
        </p:txBody>
      </p:sp>
      <p:sp>
        <p:nvSpPr>
          <p:cNvPr id="29698" name="Rectangle 2"/>
          <p:cNvSpPr>
            <a:spLocks noGrp="1"/>
          </p:cNvSpPr>
          <p:nvPr>
            <p:ph idx="1"/>
          </p:nvPr>
        </p:nvSpPr>
        <p:spPr>
          <a:xfrm>
            <a:off x="503238" y="1655763"/>
            <a:ext cx="9072562" cy="3633787"/>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Variables are used for storing values, like text strings, numbers or arrays.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When a variable is declared, it can be used over and over again in your script.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All variables in PHP start with a $ sign symbol.</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 correct way of declaring a variable in PHP:</a:t>
            </a:r>
            <a:endParaRPr dirty="0"/>
          </a:p>
        </p:txBody>
      </p:sp>
      <p:pic>
        <p:nvPicPr>
          <p:cNvPr id="29699" name="Picture 3"/>
          <p:cNvPicPr>
            <a:picLocks noChangeAspect="1"/>
          </p:cNvPicPr>
          <p:nvPr/>
        </p:nvPicPr>
        <p:blipFill>
          <a:blip r:embed="rId1"/>
          <a:stretch>
            <a:fillRect/>
          </a:stretch>
        </p:blipFill>
        <p:spPr>
          <a:xfrm>
            <a:off x="2570163" y="5305425"/>
            <a:ext cx="4859337" cy="1371600"/>
          </a:xfrm>
          <a:prstGeom prst="rect">
            <a:avLst/>
          </a:prstGeom>
          <a:noFill/>
          <a:ln w="9525">
            <a:noFill/>
            <a:miter/>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Variables</a:t>
            </a:r>
            <a:endParaRPr dirty="0"/>
          </a:p>
        </p:txBody>
      </p:sp>
      <p:sp>
        <p:nvSpPr>
          <p:cNvPr id="31746" name="Rectangle 2"/>
          <p:cNvSpPr>
            <a:spLocks noGrp="1"/>
          </p:cNvSpPr>
          <p:nvPr>
            <p:ph idx="1"/>
          </p:nvPr>
        </p:nvSpPr>
        <p:spPr>
          <a:xfrm>
            <a:off x="503238" y="3765550"/>
            <a:ext cx="9072562" cy="3348038"/>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 PHP, a variable does not need to be declared before adding a value to it.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 the example above, you see that you do not have to tell PHP which data type the variable is.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PHP automatically converts the variable to the correct data type, depending on its value.</a:t>
            </a:r>
            <a:endParaRPr dirty="0"/>
          </a:p>
        </p:txBody>
      </p:sp>
      <p:pic>
        <p:nvPicPr>
          <p:cNvPr id="31747" name="Picture 3"/>
          <p:cNvPicPr>
            <a:picLocks noChangeAspect="1"/>
          </p:cNvPicPr>
          <p:nvPr/>
        </p:nvPicPr>
        <p:blipFill>
          <a:blip r:embed="rId1"/>
          <a:stretch>
            <a:fillRect/>
          </a:stretch>
        </p:blipFill>
        <p:spPr>
          <a:xfrm>
            <a:off x="2697163" y="1300163"/>
            <a:ext cx="4468812" cy="2308225"/>
          </a:xfrm>
          <a:prstGeom prst="rect">
            <a:avLst/>
          </a:prstGeom>
          <a:noFill/>
          <a:ln w="9525">
            <a:noFill/>
            <a:miter/>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Variables</a:t>
            </a:r>
            <a:endParaRPr dirty="0"/>
          </a:p>
        </p:txBody>
      </p:sp>
      <p:sp>
        <p:nvSpPr>
          <p:cNvPr id="33794" name="Rectangle 2"/>
          <p:cNvSpPr>
            <a:spLocks noGrp="1"/>
          </p:cNvSpPr>
          <p:nvPr>
            <p:ph idx="1"/>
          </p:nvPr>
        </p:nvSpPr>
        <p:spPr>
          <a:xfrm>
            <a:off x="503238" y="1978025"/>
            <a:ext cx="9072562" cy="4691063"/>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 variable name must start with a letter or an underscore "_" -- not a number</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 variable name can only contain alpha-numeric characters, underscores (a-z, A-Z, 0-9, and _ )</a:t>
            </a:r>
            <a:r>
              <a:rPr lang="ar-SA" altLang="x-none" dirty="0"/>
              <a: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 variable name should not contain spaces. If a variable name is more than one word, it should be separated with an underscore ($my_string) or with capitalization ($myString)</a:t>
            </a:r>
            <a:r>
              <a:rPr lang="ar-SA" altLang="x-none" dirty="0"/>
              <a:t>‏</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Concatenation</a:t>
            </a:r>
            <a:endParaRPr dirty="0"/>
          </a:p>
        </p:txBody>
      </p:sp>
      <p:sp>
        <p:nvSpPr>
          <p:cNvPr id="35842" name="Rectangle 2"/>
          <p:cNvSpPr>
            <a:spLocks noGrp="1"/>
          </p:cNvSpPr>
          <p:nvPr>
            <p:ph idx="1"/>
          </p:nvPr>
        </p:nvSpPr>
        <p:spPr>
          <a:xfrm>
            <a:off x="503238" y="1768475"/>
            <a:ext cx="9072562" cy="2232025"/>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 concatenation operator (.)  is used to put two string values together.</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To concatenate two string variables together, use the concatenation operator:</a:t>
            </a:r>
            <a:endParaRPr dirty="0"/>
          </a:p>
        </p:txBody>
      </p:sp>
      <p:pic>
        <p:nvPicPr>
          <p:cNvPr id="35843" name="Picture 3"/>
          <p:cNvPicPr>
            <a:picLocks noChangeAspect="1"/>
          </p:cNvPicPr>
          <p:nvPr/>
        </p:nvPicPr>
        <p:blipFill>
          <a:blip r:embed="rId1"/>
          <a:stretch>
            <a:fillRect/>
          </a:stretch>
        </p:blipFill>
        <p:spPr>
          <a:xfrm>
            <a:off x="2182813" y="4164013"/>
            <a:ext cx="5543550" cy="2732087"/>
          </a:xfrm>
          <a:prstGeom prst="rect">
            <a:avLst/>
          </a:prstGeom>
          <a:noFill/>
          <a:ln w="9525">
            <a:noFill/>
            <a:miter/>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Concatenation</a:t>
            </a:r>
            <a:endParaRPr dirty="0"/>
          </a:p>
        </p:txBody>
      </p:sp>
      <p:sp>
        <p:nvSpPr>
          <p:cNvPr id="37890" name="Rectangle 2"/>
          <p:cNvSpPr>
            <a:spLocks noGrp="1"/>
          </p:cNvSpPr>
          <p:nvPr>
            <p:ph type="subTitle"/>
          </p:nvPr>
        </p:nvSpPr>
        <p:spPr>
          <a:xfrm>
            <a:off x="503238" y="1814513"/>
            <a:ext cx="9072562" cy="50006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output of the code on the last slide will be:</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If we look at the code you see that we used the concatenation operator two times. This is because we had to insert a third string (a space character), to separate the two strings.</a:t>
            </a:r>
            <a:endParaRPr dirty="0"/>
          </a:p>
        </p:txBody>
      </p:sp>
      <p:pic>
        <p:nvPicPr>
          <p:cNvPr id="37891" name="Picture 3"/>
          <p:cNvPicPr>
            <a:picLocks noChangeAspect="1"/>
          </p:cNvPicPr>
          <p:nvPr/>
        </p:nvPicPr>
        <p:blipFill>
          <a:blip r:embed="rId1"/>
          <a:stretch>
            <a:fillRect/>
          </a:stretch>
        </p:blipFill>
        <p:spPr>
          <a:xfrm>
            <a:off x="471488" y="2989263"/>
            <a:ext cx="6088062" cy="1206500"/>
          </a:xfrm>
          <a:prstGeom prst="rect">
            <a:avLst/>
          </a:prstGeom>
          <a:noFill/>
          <a:ln w="9525">
            <a:noFill/>
            <a:miter/>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Operators</a:t>
            </a:r>
            <a:endParaRPr dirty="0"/>
          </a:p>
        </p:txBody>
      </p:sp>
      <p:sp>
        <p:nvSpPr>
          <p:cNvPr id="39938" name="Rectangle 2"/>
          <p:cNvSpPr>
            <a:spLocks noGrp="1"/>
          </p:cNvSpPr>
          <p:nvPr>
            <p:ph type="subTitle"/>
          </p:nvPr>
        </p:nvSpPr>
        <p:spPr>
          <a:xfrm>
            <a:off x="503238" y="1814513"/>
            <a:ext cx="9072562" cy="4900612"/>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Operators are used to operate on values. There are four classifications of operators: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     &gt; </a:t>
            </a:r>
            <a:r>
              <a:rPr dirty="0"/>
              <a:t>Arithmetic</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     &gt; </a:t>
            </a:r>
            <a:r>
              <a:rPr dirty="0"/>
              <a:t>Assignment</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     &gt; </a:t>
            </a:r>
            <a:r>
              <a:rPr dirty="0"/>
              <a:t>Comparison</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     &gt; </a:t>
            </a:r>
            <a:r>
              <a:rPr dirty="0"/>
              <a:t>Logical</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
        <p:nvSpPr>
          <p:cNvPr id="5122" name="Rectangle 2"/>
          <p:cNvSpPr>
            <a:spLocks noGrp="1"/>
          </p:cNvSpPr>
          <p:nvPr>
            <p:ph type="subTitle"/>
          </p:nvPr>
        </p:nvSpPr>
        <p:spPr>
          <a:xfrm>
            <a:off x="731838" y="1814513"/>
            <a:ext cx="88439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is a recursive acronym for “PHP: Hypertext Preprocessor” -- It is a widely-used open source general-purpose scripting language that is especially suited for web development and can be embedded into HTML. </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Operators</a:t>
            </a:r>
            <a:endParaRPr dirty="0"/>
          </a:p>
        </p:txBody>
      </p:sp>
      <p:pic>
        <p:nvPicPr>
          <p:cNvPr id="41986" name="Picture 2"/>
          <p:cNvPicPr>
            <a:picLocks noChangeAspect="1"/>
          </p:cNvPicPr>
          <p:nvPr/>
        </p:nvPicPr>
        <p:blipFill>
          <a:blip r:embed="rId1"/>
          <a:stretch>
            <a:fillRect/>
          </a:stretch>
        </p:blipFill>
        <p:spPr>
          <a:xfrm>
            <a:off x="527050" y="1417638"/>
            <a:ext cx="9151938" cy="5278437"/>
          </a:xfrm>
          <a:prstGeom prst="rect">
            <a:avLst/>
          </a:prstGeom>
          <a:noFill/>
          <a:ln w="9525">
            <a:noFill/>
            <a:miter/>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Operators</a:t>
            </a:r>
            <a:endParaRPr dirty="0"/>
          </a:p>
        </p:txBody>
      </p:sp>
      <p:pic>
        <p:nvPicPr>
          <p:cNvPr id="44034" name="Picture 2"/>
          <p:cNvPicPr>
            <a:picLocks noChangeAspect="1"/>
          </p:cNvPicPr>
          <p:nvPr/>
        </p:nvPicPr>
        <p:blipFill>
          <a:blip r:embed="rId1"/>
          <a:stretch>
            <a:fillRect/>
          </a:stretch>
        </p:blipFill>
        <p:spPr>
          <a:xfrm>
            <a:off x="454025" y="2227263"/>
            <a:ext cx="9212263" cy="3459162"/>
          </a:xfrm>
          <a:prstGeom prst="rect">
            <a:avLst/>
          </a:prstGeom>
          <a:noFill/>
          <a:ln w="9525">
            <a:noFill/>
            <a:miter/>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Operators</a:t>
            </a:r>
            <a:endParaRPr dirty="0"/>
          </a:p>
        </p:txBody>
      </p:sp>
      <p:pic>
        <p:nvPicPr>
          <p:cNvPr id="46082" name="Picture 2"/>
          <p:cNvPicPr>
            <a:picLocks noChangeAspect="1"/>
          </p:cNvPicPr>
          <p:nvPr/>
        </p:nvPicPr>
        <p:blipFill>
          <a:blip r:embed="rId1"/>
          <a:stretch>
            <a:fillRect/>
          </a:stretch>
        </p:blipFill>
        <p:spPr>
          <a:xfrm>
            <a:off x="342900" y="2241550"/>
            <a:ext cx="9310688" cy="3386138"/>
          </a:xfrm>
          <a:prstGeom prst="rect">
            <a:avLst/>
          </a:prstGeom>
          <a:noFill/>
          <a:ln w="9525">
            <a:noFill/>
            <a:miter/>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Operators</a:t>
            </a:r>
            <a:endParaRPr dirty="0"/>
          </a:p>
        </p:txBody>
      </p:sp>
      <p:pic>
        <p:nvPicPr>
          <p:cNvPr id="48130" name="Picture 2"/>
          <p:cNvPicPr>
            <a:picLocks noChangeAspect="1"/>
          </p:cNvPicPr>
          <p:nvPr/>
        </p:nvPicPr>
        <p:blipFill>
          <a:blip r:embed="rId1"/>
          <a:stretch>
            <a:fillRect/>
          </a:stretch>
        </p:blipFill>
        <p:spPr>
          <a:xfrm>
            <a:off x="354013" y="1685925"/>
            <a:ext cx="9337675" cy="4498975"/>
          </a:xfrm>
          <a:prstGeom prst="rect">
            <a:avLst/>
          </a:prstGeom>
          <a:noFill/>
          <a:ln w="9525">
            <a:noFill/>
            <a:miter/>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50178" name="Rectangle 2"/>
          <p:cNvSpPr>
            <a:spLocks noGrp="1"/>
          </p:cNvSpPr>
          <p:nvPr>
            <p:ph idx="1"/>
          </p:nvPr>
        </p:nvSpPr>
        <p:spPr>
          <a:xfrm>
            <a:off x="503238" y="2124075"/>
            <a:ext cx="9072562" cy="3386138"/>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Very often when you write code, you want to perform different actions for different decisions.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You can use conditional statements in your code to do this.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 PHP we have the following conditional statements...</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52226" name="Rectangle 2"/>
          <p:cNvSpPr>
            <a:spLocks noGrp="1"/>
          </p:cNvSpPr>
          <p:nvPr>
            <p:ph idx="1"/>
          </p:nvPr>
        </p:nvSpPr>
        <p:spPr>
          <a:xfrm>
            <a:off x="503238" y="1768475"/>
            <a:ext cx="9072562" cy="5221288"/>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if</a:t>
            </a:r>
            <a:r>
              <a:rPr dirty="0"/>
              <a:t> statement - use this statement to execute some code only if a specified condition is true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if...else</a:t>
            </a:r>
            <a:r>
              <a:rPr dirty="0"/>
              <a:t> statement - use this statement to execute some code if a condition is true and another code if the condition is false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if...elseif....else</a:t>
            </a:r>
            <a:r>
              <a:rPr dirty="0"/>
              <a:t> statement - use this statement to select one of several blocks of code to be executed</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switch</a:t>
            </a:r>
            <a:r>
              <a:rPr dirty="0"/>
              <a:t> statement - use this statement to select one of many blocks of code to be executed</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54274" name="Rectangle 2"/>
          <p:cNvSpPr>
            <a:spLocks noGrp="1"/>
          </p:cNvSpPr>
          <p:nvPr>
            <p:ph type="subTitle"/>
          </p:nvPr>
        </p:nvSpPr>
        <p:spPr>
          <a:xfrm>
            <a:off x="503238" y="1768475"/>
            <a:ext cx="9072562" cy="1103313"/>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following example will output "Have a nice weekend!" if the current day is Friday:</a:t>
            </a:r>
            <a:endParaRPr dirty="0"/>
          </a:p>
        </p:txBody>
      </p:sp>
      <p:pic>
        <p:nvPicPr>
          <p:cNvPr id="54275" name="Picture 3"/>
          <p:cNvPicPr>
            <a:picLocks noChangeAspect="1"/>
          </p:cNvPicPr>
          <p:nvPr/>
        </p:nvPicPr>
        <p:blipFill>
          <a:blip r:embed="rId1"/>
          <a:stretch>
            <a:fillRect/>
          </a:stretch>
        </p:blipFill>
        <p:spPr>
          <a:xfrm>
            <a:off x="1655763" y="3071813"/>
            <a:ext cx="6426200" cy="3494087"/>
          </a:xfrm>
          <a:prstGeom prst="rect">
            <a:avLst/>
          </a:prstGeom>
          <a:noFill/>
          <a:ln w="9525">
            <a:noFill/>
            <a:miter/>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56322" name="Rectangle 2"/>
          <p:cNvSpPr>
            <a:spLocks noGrp="1"/>
          </p:cNvSpPr>
          <p:nvPr>
            <p:ph type="subTitle"/>
          </p:nvPr>
        </p:nvSpPr>
        <p:spPr>
          <a:xfrm>
            <a:off x="503238" y="1619250"/>
            <a:ext cx="9072562" cy="1404938"/>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Use the </a:t>
            </a:r>
            <a:r>
              <a:rPr b="1" dirty="0">
                <a:solidFill>
                  <a:srgbClr val="0000FF"/>
                </a:solidFill>
              </a:rPr>
              <a:t>if....else</a:t>
            </a:r>
            <a:r>
              <a:rPr dirty="0"/>
              <a:t> statement to execute some code if a condition is true and another code if a condition is false.</a:t>
            </a:r>
            <a:endParaRPr dirty="0"/>
          </a:p>
        </p:txBody>
      </p:sp>
      <p:pic>
        <p:nvPicPr>
          <p:cNvPr id="56323" name="Picture 3"/>
          <p:cNvPicPr>
            <a:picLocks noChangeAspect="1"/>
          </p:cNvPicPr>
          <p:nvPr/>
        </p:nvPicPr>
        <p:blipFill>
          <a:blip r:embed="rId1"/>
          <a:stretch>
            <a:fillRect/>
          </a:stretch>
        </p:blipFill>
        <p:spPr>
          <a:xfrm>
            <a:off x="2741613" y="3209925"/>
            <a:ext cx="4189412" cy="3802063"/>
          </a:xfrm>
          <a:prstGeom prst="rect">
            <a:avLst/>
          </a:prstGeom>
          <a:noFill/>
          <a:ln w="9525">
            <a:noFill/>
            <a:miter/>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58370" name="Rectangle 2"/>
          <p:cNvSpPr>
            <a:spLocks noGrp="1"/>
          </p:cNvSpPr>
          <p:nvPr>
            <p:ph type="subTitle"/>
          </p:nvPr>
        </p:nvSpPr>
        <p:spPr>
          <a:xfrm>
            <a:off x="503238" y="1814513"/>
            <a:ext cx="4449762" cy="4927600"/>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Lst>
            </a:pPr>
            <a:r>
              <a:rPr dirty="0"/>
              <a:t>If more than one line should be executed if a condition is true/false, the lines should be enclosed within curly braces </a:t>
            </a:r>
            <a:r>
              <a:rPr b="1" dirty="0">
                <a:solidFill>
                  <a:srgbClr val="0000FF"/>
                </a:solidFill>
              </a:rPr>
              <a:t>{ }</a:t>
            </a:r>
            <a:endParaRPr b="1" dirty="0">
              <a:solidFill>
                <a:srgbClr val="0000FF"/>
              </a:solidFill>
            </a:endParaRPr>
          </a:p>
        </p:txBody>
      </p:sp>
      <p:pic>
        <p:nvPicPr>
          <p:cNvPr id="58371" name="Picture 3"/>
          <p:cNvPicPr>
            <a:picLocks noChangeAspect="1"/>
          </p:cNvPicPr>
          <p:nvPr/>
        </p:nvPicPr>
        <p:blipFill>
          <a:blip r:embed="rId1"/>
          <a:stretch>
            <a:fillRect/>
          </a:stretch>
        </p:blipFill>
        <p:spPr>
          <a:xfrm>
            <a:off x="4957763" y="1849438"/>
            <a:ext cx="4610100" cy="4700587"/>
          </a:xfrm>
          <a:prstGeom prst="rect">
            <a:avLst/>
          </a:prstGeom>
          <a:noFill/>
          <a:ln w="9525">
            <a:noFill/>
            <a:miter/>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60418" name="Rectangle 2"/>
          <p:cNvSpPr>
            <a:spLocks noGrp="1"/>
          </p:cNvSpPr>
          <p:nvPr>
            <p:ph type="subTitle"/>
          </p:nvPr>
        </p:nvSpPr>
        <p:spPr>
          <a:xfrm>
            <a:off x="503238" y="1814513"/>
            <a:ext cx="4449762" cy="4927600"/>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Lst>
            </a:pPr>
            <a:r>
              <a:rPr dirty="0"/>
              <a:t>The following example will output "Have a nice weekend!" if the current day is Friday, and "Have a nice Sunday!" if the current day is Sunday. Otherwise it will output "Have a nice day!":</a:t>
            </a:r>
            <a:endParaRPr dirty="0"/>
          </a:p>
        </p:txBody>
      </p:sp>
      <p:pic>
        <p:nvPicPr>
          <p:cNvPr id="60419" name="Picture 3"/>
          <p:cNvPicPr>
            <a:picLocks noChangeAspect="1"/>
          </p:cNvPicPr>
          <p:nvPr/>
        </p:nvPicPr>
        <p:blipFill>
          <a:blip r:embed="rId1"/>
          <a:stretch>
            <a:fillRect/>
          </a:stretch>
        </p:blipFill>
        <p:spPr>
          <a:xfrm>
            <a:off x="4967288" y="1935163"/>
            <a:ext cx="4689475" cy="5002212"/>
          </a:xfrm>
          <a:prstGeom prst="rect">
            <a:avLst/>
          </a:prstGeom>
          <a:noFill/>
          <a:ln w="9525">
            <a:noFill/>
            <a:miter/>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
        <p:nvSpPr>
          <p:cNvPr id="7170" name="Rectangle 2"/>
          <p:cNvSpPr>
            <a:spLocks noGrp="1"/>
          </p:cNvSpPr>
          <p:nvPr>
            <p:ph idx="1"/>
          </p:nvPr>
        </p:nvSpPr>
        <p:spPr>
          <a:xfrm>
            <a:off x="503238" y="2022475"/>
            <a:ext cx="9072562" cy="4646613"/>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a:t>
            </a:r>
            <a:r>
              <a:rPr dirty="0"/>
              <a:t> PHP is a server-side scripting language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a:t>
            </a:r>
            <a:r>
              <a:rPr dirty="0"/>
              <a:t> PHP scripts are executed on the server</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a:t>
            </a:r>
            <a:r>
              <a:rPr dirty="0"/>
              <a:t> PHP supports many databases (MySQL, Informix, Oracle, Sybase, Solid, PostgreSQL, Generic ODBC, etc.)</a:t>
            </a:r>
            <a:r>
              <a:rPr lang="ar-SA" altLang="x-none" dirty="0"/>
              <a: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a:t>
            </a:r>
            <a:r>
              <a:rPr dirty="0"/>
              <a:t> PHP is open source software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a:t>
            </a:r>
            <a:r>
              <a:rPr dirty="0"/>
              <a:t> PHP is free to download and use</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62466" name="Rectangle 2"/>
          <p:cNvSpPr>
            <a:spLocks noGrp="1"/>
          </p:cNvSpPr>
          <p:nvPr>
            <p:ph type="subTitle"/>
          </p:nvPr>
        </p:nvSpPr>
        <p:spPr>
          <a:xfrm>
            <a:off x="503238" y="1706563"/>
            <a:ext cx="9072562" cy="9366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Use the switch statement to select one of many blocks of code to be executed.</a:t>
            </a:r>
            <a:endParaRPr dirty="0"/>
          </a:p>
        </p:txBody>
      </p:sp>
      <p:pic>
        <p:nvPicPr>
          <p:cNvPr id="62467" name="Picture 3"/>
          <p:cNvPicPr>
            <a:picLocks noChangeAspect="1"/>
          </p:cNvPicPr>
          <p:nvPr/>
        </p:nvPicPr>
        <p:blipFill>
          <a:blip r:embed="rId1"/>
          <a:stretch>
            <a:fillRect/>
          </a:stretch>
        </p:blipFill>
        <p:spPr>
          <a:xfrm>
            <a:off x="512763" y="2879725"/>
            <a:ext cx="9056687" cy="3363913"/>
          </a:xfrm>
          <a:prstGeom prst="rect">
            <a:avLst/>
          </a:prstGeom>
          <a:noFill/>
          <a:ln w="9525">
            <a:noFill/>
            <a:miter/>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1"/>
          <p:cNvSpPr>
            <a:spLocks noGrp="1"/>
          </p:cNvSpPr>
          <p:nvPr>
            <p:ph type="title"/>
          </p:nvPr>
        </p:nvSpPr>
        <p:spPr>
          <a:xfrm>
            <a:off x="504825" y="85725"/>
            <a:ext cx="9072563" cy="88741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sp>
        <p:nvSpPr>
          <p:cNvPr id="64514" name="Rectangle 2"/>
          <p:cNvSpPr>
            <a:spLocks noGrp="1"/>
          </p:cNvSpPr>
          <p:nvPr>
            <p:ph type="subTitle"/>
          </p:nvPr>
        </p:nvSpPr>
        <p:spPr>
          <a:xfrm>
            <a:off x="519113" y="1563688"/>
            <a:ext cx="9072562" cy="5148262"/>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For switches, first we have a single expression n (most often a variable), that is evaluated once. </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value of the expression is then compared with the values for each case in the structure. If there is a match, the block of code associated with that case is executed. </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Use break to prevent the code from running into the next case automatically. The default statement is used if no match is found.</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Conditional Statements</a:t>
            </a:r>
            <a:endParaRPr dirty="0"/>
          </a:p>
        </p:txBody>
      </p:sp>
      <p:pic>
        <p:nvPicPr>
          <p:cNvPr id="66562" name="Picture 2"/>
          <p:cNvPicPr>
            <a:picLocks noChangeAspect="1"/>
          </p:cNvPicPr>
          <p:nvPr/>
        </p:nvPicPr>
        <p:blipFill>
          <a:blip r:embed="rId1"/>
          <a:stretch>
            <a:fillRect/>
          </a:stretch>
        </p:blipFill>
        <p:spPr>
          <a:xfrm>
            <a:off x="2354263" y="1444625"/>
            <a:ext cx="4414837" cy="5692775"/>
          </a:xfrm>
          <a:prstGeom prst="rect">
            <a:avLst/>
          </a:prstGeom>
          <a:noFill/>
          <a:ln w="9525">
            <a:noFill/>
            <a:miter/>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Arrays</a:t>
            </a:r>
            <a:endParaRPr dirty="0"/>
          </a:p>
        </p:txBody>
      </p:sp>
      <p:sp>
        <p:nvSpPr>
          <p:cNvPr id="68610" name="Rectangle 2"/>
          <p:cNvSpPr>
            <a:spLocks noGrp="1"/>
          </p:cNvSpPr>
          <p:nvPr>
            <p:ph idx="1"/>
          </p:nvPr>
        </p:nvSpPr>
        <p:spPr>
          <a:xfrm>
            <a:off x="503238" y="2154238"/>
            <a:ext cx="9072562" cy="4605337"/>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An array variable is a storage area holding a number or text. The problem is, a variable will hold only one value.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An array is a special variable, which can store multiple values in one single variable.</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Arrays</a:t>
            </a:r>
            <a:endParaRPr dirty="0"/>
          </a:p>
        </p:txBody>
      </p:sp>
      <p:sp>
        <p:nvSpPr>
          <p:cNvPr id="70658" name="Rectangle 2"/>
          <p:cNvSpPr>
            <a:spLocks noGrp="1"/>
          </p:cNvSpPr>
          <p:nvPr>
            <p:ph type="subTitle"/>
          </p:nvPr>
        </p:nvSpPr>
        <p:spPr>
          <a:xfrm>
            <a:off x="503238" y="1814513"/>
            <a:ext cx="9072562" cy="15716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28575"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If you have a list of items (a list of car names, for example), storing the cars in single variables could look like this:</a:t>
            </a:r>
            <a:endParaRPr dirty="0"/>
          </a:p>
        </p:txBody>
      </p:sp>
      <p:pic>
        <p:nvPicPr>
          <p:cNvPr id="70659" name="Picture 3"/>
          <p:cNvPicPr>
            <a:picLocks noChangeAspect="1"/>
          </p:cNvPicPr>
          <p:nvPr/>
        </p:nvPicPr>
        <p:blipFill>
          <a:blip r:embed="rId1"/>
          <a:stretch>
            <a:fillRect/>
          </a:stretch>
        </p:blipFill>
        <p:spPr>
          <a:xfrm>
            <a:off x="3078163" y="3821113"/>
            <a:ext cx="3638550" cy="1997075"/>
          </a:xfrm>
          <a:prstGeom prst="rect">
            <a:avLst/>
          </a:prstGeom>
          <a:noFill/>
          <a:ln w="9525">
            <a:noFill/>
            <a:miter/>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Arrays</a:t>
            </a:r>
            <a:endParaRPr dirty="0"/>
          </a:p>
        </p:txBody>
      </p:sp>
      <p:sp>
        <p:nvSpPr>
          <p:cNvPr id="72706" name="Rectangle 2"/>
          <p:cNvSpPr>
            <a:spLocks noGrp="1"/>
          </p:cNvSpPr>
          <p:nvPr>
            <p:ph idx="1"/>
          </p:nvPr>
        </p:nvSpPr>
        <p:spPr>
          <a:xfrm>
            <a:off x="503238" y="1768475"/>
            <a:ext cx="9072562" cy="4899025"/>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However, what if you want to loop through the cars and find a specific one? And what if you had not 3 cars, but 300?</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 best solution here is to use an array.</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An array can hold all your variable values under a single name. And you can access the values by referring to the array name.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Each element in the array has its own index so that it can be easily accessed.</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Arrays</a:t>
            </a:r>
            <a:endParaRPr dirty="0"/>
          </a:p>
        </p:txBody>
      </p:sp>
      <p:sp>
        <p:nvSpPr>
          <p:cNvPr id="74754" name="Rectangle 2"/>
          <p:cNvSpPr>
            <a:spLocks noGrp="1"/>
          </p:cNvSpPr>
          <p:nvPr>
            <p:ph idx="1"/>
          </p:nvPr>
        </p:nvSpPr>
        <p:spPr>
          <a:xfrm>
            <a:off x="503238" y="1768475"/>
            <a:ext cx="9072562" cy="4899025"/>
          </a:xfrm>
          <a:ln/>
        </p:spPr>
        <p:txBody>
          <a:bodyPr wrap="square" lIns="0" tIns="0" rIns="0" bIns="0" anchor="t"/>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 PHP, there are three kind of arrays:</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800000"/>
                </a:solidFill>
              </a:rPr>
              <a:t>Numeric array</a:t>
            </a:r>
            <a:r>
              <a:rPr dirty="0"/>
              <a:t> - An array with a numeric index</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800000"/>
                </a:solidFill>
              </a:rPr>
              <a:t>Associative array</a:t>
            </a:r>
            <a:r>
              <a:rPr dirty="0"/>
              <a:t> - An array where each ID key is associated with a value</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800000"/>
                </a:solidFill>
              </a:rPr>
              <a:t>Multidimensional array</a:t>
            </a:r>
            <a:r>
              <a:rPr dirty="0"/>
              <a:t> - An array containing one or more arrays</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Numeric Arrays</a:t>
            </a:r>
            <a:endParaRPr dirty="0"/>
          </a:p>
        </p:txBody>
      </p:sp>
      <p:sp>
        <p:nvSpPr>
          <p:cNvPr id="76802" name="Rectangle 2"/>
          <p:cNvSpPr>
            <a:spLocks noGrp="1"/>
          </p:cNvSpPr>
          <p:nvPr>
            <p:ph idx="1"/>
          </p:nvPr>
        </p:nvSpPr>
        <p:spPr>
          <a:xfrm>
            <a:off x="503238" y="2754313"/>
            <a:ext cx="9072562" cy="3913187"/>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 numeric array stores each array element with a numeric index.</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There are two methods to create a numeric array.</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Numeric Arrays</a:t>
            </a:r>
            <a:endParaRPr dirty="0"/>
          </a:p>
        </p:txBody>
      </p:sp>
      <p:sp>
        <p:nvSpPr>
          <p:cNvPr id="78850" name="Rectangle 2"/>
          <p:cNvSpPr>
            <a:spLocks noGrp="1"/>
          </p:cNvSpPr>
          <p:nvPr>
            <p:ph type="subTitle"/>
          </p:nvPr>
        </p:nvSpPr>
        <p:spPr>
          <a:xfrm>
            <a:off x="503238" y="1689100"/>
            <a:ext cx="9072562" cy="5148263"/>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 the following example the index is automatically assigned (the index starts at 0):</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 the following example we assign the index manually:</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pic>
        <p:nvPicPr>
          <p:cNvPr id="78851" name="Picture 3"/>
          <p:cNvPicPr>
            <a:picLocks noChangeAspect="1"/>
          </p:cNvPicPr>
          <p:nvPr/>
        </p:nvPicPr>
        <p:blipFill>
          <a:blip r:embed="rId1"/>
          <a:stretch>
            <a:fillRect/>
          </a:stretch>
        </p:blipFill>
        <p:spPr>
          <a:xfrm>
            <a:off x="473075" y="2843213"/>
            <a:ext cx="8529638" cy="1084262"/>
          </a:xfrm>
          <a:prstGeom prst="rect">
            <a:avLst/>
          </a:prstGeom>
          <a:noFill/>
          <a:ln w="9525">
            <a:noFill/>
            <a:miter/>
          </a:ln>
        </p:spPr>
      </p:pic>
      <p:pic>
        <p:nvPicPr>
          <p:cNvPr id="78852" name="Picture 4"/>
          <p:cNvPicPr>
            <a:picLocks noChangeAspect="1"/>
          </p:cNvPicPr>
          <p:nvPr/>
        </p:nvPicPr>
        <p:blipFill>
          <a:blip r:embed="rId2"/>
          <a:stretch>
            <a:fillRect/>
          </a:stretch>
        </p:blipFill>
        <p:spPr>
          <a:xfrm>
            <a:off x="2603500" y="4789488"/>
            <a:ext cx="4225925" cy="2225675"/>
          </a:xfrm>
          <a:prstGeom prst="rect">
            <a:avLst/>
          </a:prstGeom>
          <a:noFill/>
          <a:ln w="9525">
            <a:noFill/>
            <a:miter/>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Numeric Arrays</a:t>
            </a:r>
            <a:endParaRPr dirty="0"/>
          </a:p>
        </p:txBody>
      </p:sp>
      <p:sp>
        <p:nvSpPr>
          <p:cNvPr id="80898" name="Rectangle 2"/>
          <p:cNvSpPr>
            <a:spLocks noGrp="1"/>
          </p:cNvSpPr>
          <p:nvPr>
            <p:ph type="subTitle"/>
          </p:nvPr>
        </p:nvSpPr>
        <p:spPr>
          <a:xfrm>
            <a:off x="519113" y="1216025"/>
            <a:ext cx="9072562" cy="507047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 the following example you access the variable values by referring to the array name and index:</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code above will output:</a:t>
            </a:r>
            <a:endParaRPr dirty="0"/>
          </a:p>
        </p:txBody>
      </p:sp>
      <p:pic>
        <p:nvPicPr>
          <p:cNvPr id="80899" name="Picture 3"/>
          <p:cNvPicPr>
            <a:picLocks noChangeAspect="1"/>
          </p:cNvPicPr>
          <p:nvPr/>
        </p:nvPicPr>
        <p:blipFill>
          <a:blip r:embed="rId1"/>
          <a:stretch>
            <a:fillRect/>
          </a:stretch>
        </p:blipFill>
        <p:spPr>
          <a:xfrm>
            <a:off x="952500" y="2843213"/>
            <a:ext cx="8048625" cy="2360612"/>
          </a:xfrm>
          <a:prstGeom prst="rect">
            <a:avLst/>
          </a:prstGeom>
          <a:noFill/>
          <a:ln w="9525">
            <a:noFill/>
            <a:miter/>
          </a:ln>
        </p:spPr>
      </p:pic>
      <p:pic>
        <p:nvPicPr>
          <p:cNvPr id="80900" name="Picture 4"/>
          <p:cNvPicPr>
            <a:picLocks noChangeAspect="1"/>
          </p:cNvPicPr>
          <p:nvPr/>
        </p:nvPicPr>
        <p:blipFill>
          <a:blip r:embed="rId2"/>
          <a:stretch>
            <a:fillRect/>
          </a:stretch>
        </p:blipFill>
        <p:spPr>
          <a:xfrm>
            <a:off x="1031875" y="5954713"/>
            <a:ext cx="4968875" cy="815975"/>
          </a:xfrm>
          <a:prstGeom prst="rect">
            <a:avLst/>
          </a:prstGeom>
          <a:noFill/>
          <a:ln w="9525">
            <a:noFill/>
            <a:miter/>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
        <p:nvSpPr>
          <p:cNvPr id="9218" name="Rectangle 2"/>
          <p:cNvSpPr>
            <a:spLocks noGrp="1"/>
          </p:cNvSpPr>
          <p:nvPr>
            <p:ph idx="1"/>
          </p:nvPr>
        </p:nvSpPr>
        <p:spPr>
          <a:xfrm>
            <a:off x="503238" y="2165350"/>
            <a:ext cx="9072562" cy="4400550"/>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PHP runs on different platforms (Windows, Linux, Unix, etc.)</a:t>
            </a:r>
            <a:r>
              <a:rPr lang="ar-SA" altLang="x-none" dirty="0"/>
              <a: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PHP is compatible with almost all servers used today (Apache, IIS, etc.)</a:t>
            </a:r>
            <a:r>
              <a:rPr lang="ar-SA" altLang="x-none" dirty="0"/>
              <a: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PHP is FREE to download from the official PHP resource: </a:t>
            </a:r>
            <a:r>
              <a:rPr dirty="0">
                <a:hlinkClick r:id="rId1"/>
              </a:rPr>
              <a:t>www.php.net</a:t>
            </a:r>
            <a:endParaRPr dirty="0">
              <a:hlinkClick r:id="rId1"/>
            </a:endParaRPr>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PHP is easy to learn and runs efficiently on the server side</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Associative Arrays</a:t>
            </a:r>
            <a:endParaRPr dirty="0"/>
          </a:p>
        </p:txBody>
      </p:sp>
      <p:sp>
        <p:nvSpPr>
          <p:cNvPr id="82946" name="Rectangle 2"/>
          <p:cNvSpPr>
            <a:spLocks noGrp="1"/>
          </p:cNvSpPr>
          <p:nvPr>
            <p:ph idx="1"/>
          </p:nvPr>
        </p:nvSpPr>
        <p:spPr>
          <a:xfrm>
            <a:off x="503238" y="2006600"/>
            <a:ext cx="9072562" cy="4660900"/>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With an associative array, each ID key is associated with a value.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When storing data about specific named values, a numerical array is not always the best way to do it.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With associative arrays we can use the values as keys and assign values to them.</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Associative Arrays</a:t>
            </a:r>
            <a:endParaRPr dirty="0"/>
          </a:p>
        </p:txBody>
      </p:sp>
      <p:sp>
        <p:nvSpPr>
          <p:cNvPr id="84994" name="Rectangle 2"/>
          <p:cNvSpPr>
            <a:spLocks noGrp="1"/>
          </p:cNvSpPr>
          <p:nvPr>
            <p:ph type="subTitle"/>
          </p:nvPr>
        </p:nvSpPr>
        <p:spPr>
          <a:xfrm>
            <a:off x="503238" y="1455738"/>
            <a:ext cx="9072562" cy="561657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 this example we use an array to assign ages to the different persons: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This example is the same as the one above, but shows a different way of creating the array:</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pic>
        <p:nvPicPr>
          <p:cNvPr id="84995" name="Picture 3"/>
          <p:cNvPicPr>
            <a:picLocks noChangeAspect="1"/>
          </p:cNvPicPr>
          <p:nvPr/>
        </p:nvPicPr>
        <p:blipFill>
          <a:blip r:embed="rId1"/>
          <a:stretch>
            <a:fillRect/>
          </a:stretch>
        </p:blipFill>
        <p:spPr>
          <a:xfrm>
            <a:off x="492125" y="2728913"/>
            <a:ext cx="8697913" cy="846137"/>
          </a:xfrm>
          <a:prstGeom prst="rect">
            <a:avLst/>
          </a:prstGeom>
          <a:noFill/>
          <a:ln w="9525">
            <a:noFill/>
            <a:miter/>
          </a:ln>
        </p:spPr>
      </p:pic>
      <p:pic>
        <p:nvPicPr>
          <p:cNvPr id="84996" name="Picture 4"/>
          <p:cNvPicPr>
            <a:picLocks noChangeAspect="1"/>
          </p:cNvPicPr>
          <p:nvPr/>
        </p:nvPicPr>
        <p:blipFill>
          <a:blip r:embed="rId2"/>
          <a:stretch>
            <a:fillRect/>
          </a:stretch>
        </p:blipFill>
        <p:spPr>
          <a:xfrm>
            <a:off x="533400" y="4857750"/>
            <a:ext cx="4840288" cy="1736725"/>
          </a:xfrm>
          <a:prstGeom prst="rect">
            <a:avLst/>
          </a:prstGeom>
          <a:noFill/>
          <a:ln w="9525">
            <a:noFill/>
            <a:miter/>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Associative Arrays</a:t>
            </a:r>
            <a:endParaRPr dirty="0"/>
          </a:p>
        </p:txBody>
      </p:sp>
      <p:pic>
        <p:nvPicPr>
          <p:cNvPr id="87042" name="Picture 2"/>
          <p:cNvPicPr>
            <a:picLocks noChangeAspect="1"/>
          </p:cNvPicPr>
          <p:nvPr/>
        </p:nvPicPr>
        <p:blipFill>
          <a:blip r:embed="rId1"/>
          <a:stretch>
            <a:fillRect/>
          </a:stretch>
        </p:blipFill>
        <p:spPr>
          <a:xfrm>
            <a:off x="571500" y="1493838"/>
            <a:ext cx="8877300" cy="5175250"/>
          </a:xfrm>
          <a:prstGeom prst="rect">
            <a:avLst/>
          </a:prstGeom>
          <a:noFill/>
          <a:ln w="9525">
            <a:noFill/>
            <a:miter/>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Multidimensional Arrays</a:t>
            </a:r>
            <a:endParaRPr dirty="0"/>
          </a:p>
        </p:txBody>
      </p:sp>
      <p:sp>
        <p:nvSpPr>
          <p:cNvPr id="89090"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 a multidimensional array, each element in the main array can also be an array.</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And each element in the sub-array can be an array, and so on.</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Multidimensional Arrays</a:t>
            </a:r>
            <a:endParaRPr dirty="0"/>
          </a:p>
        </p:txBody>
      </p:sp>
      <p:pic>
        <p:nvPicPr>
          <p:cNvPr id="91138" name="Picture 2"/>
          <p:cNvPicPr>
            <a:picLocks noChangeAspect="1"/>
          </p:cNvPicPr>
          <p:nvPr/>
        </p:nvPicPr>
        <p:blipFill>
          <a:blip r:embed="rId1"/>
          <a:stretch>
            <a:fillRect/>
          </a:stretch>
        </p:blipFill>
        <p:spPr>
          <a:xfrm>
            <a:off x="542925" y="1431925"/>
            <a:ext cx="8718550" cy="5773738"/>
          </a:xfrm>
          <a:prstGeom prst="rect">
            <a:avLst/>
          </a:prstGeom>
          <a:noFill/>
          <a:ln w="9525">
            <a:noFill/>
            <a:miter/>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Multidimensional Arrays</a:t>
            </a:r>
            <a:endParaRPr dirty="0"/>
          </a:p>
        </p:txBody>
      </p:sp>
      <p:pic>
        <p:nvPicPr>
          <p:cNvPr id="93186" name="Picture 2"/>
          <p:cNvPicPr>
            <a:picLocks noChangeAspect="1"/>
          </p:cNvPicPr>
          <p:nvPr/>
        </p:nvPicPr>
        <p:blipFill>
          <a:blip r:embed="rId1"/>
          <a:stretch>
            <a:fillRect/>
          </a:stretch>
        </p:blipFill>
        <p:spPr>
          <a:xfrm>
            <a:off x="619125" y="1466850"/>
            <a:ext cx="6648450" cy="5721350"/>
          </a:xfrm>
          <a:prstGeom prst="rect">
            <a:avLst/>
          </a:prstGeom>
          <a:noFill/>
          <a:ln w="9525">
            <a:noFill/>
            <a:miter/>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Multidimensional Arrays</a:t>
            </a:r>
            <a:endParaRPr dirty="0"/>
          </a:p>
        </p:txBody>
      </p:sp>
      <p:pic>
        <p:nvPicPr>
          <p:cNvPr id="95234" name="Picture 2"/>
          <p:cNvPicPr>
            <a:picLocks noChangeAspect="1"/>
          </p:cNvPicPr>
          <p:nvPr/>
        </p:nvPicPr>
        <p:blipFill>
          <a:blip r:embed="rId1"/>
          <a:stretch>
            <a:fillRect/>
          </a:stretch>
        </p:blipFill>
        <p:spPr>
          <a:xfrm>
            <a:off x="800100" y="1643063"/>
            <a:ext cx="8270875" cy="4057650"/>
          </a:xfrm>
          <a:prstGeom prst="rect">
            <a:avLst/>
          </a:prstGeom>
          <a:noFill/>
          <a:ln w="9525">
            <a:noFill/>
            <a:miter/>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a:t>
            </a:r>
            <a:endParaRPr dirty="0"/>
          </a:p>
        </p:txBody>
      </p:sp>
      <p:sp>
        <p:nvSpPr>
          <p:cNvPr id="97282" name="Rectangle 2"/>
          <p:cNvSpPr>
            <a:spLocks noGrp="1"/>
          </p:cNvSpPr>
          <p:nvPr>
            <p:ph idx="1"/>
          </p:nvPr>
        </p:nvSpPr>
        <p:spPr>
          <a:xfrm>
            <a:off x="474663" y="2065338"/>
            <a:ext cx="9072562" cy="4602162"/>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Often when you write code, you want the same block of code to run over and over again in a row. Instead of adding several almost equal lines in a script we can use loops to perform a task like this.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 PHP, we have the following looping statements:</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a:t>
            </a:r>
            <a:endParaRPr dirty="0"/>
          </a:p>
        </p:txBody>
      </p:sp>
      <p:sp>
        <p:nvSpPr>
          <p:cNvPr id="99330" name="Rectangle 2"/>
          <p:cNvSpPr>
            <a:spLocks noGrp="1"/>
          </p:cNvSpPr>
          <p:nvPr>
            <p:ph idx="1"/>
          </p:nvPr>
        </p:nvSpPr>
        <p:spPr>
          <a:xfrm>
            <a:off x="474663" y="2065338"/>
            <a:ext cx="9072562" cy="4752975"/>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while</a:t>
            </a:r>
            <a:r>
              <a:rPr dirty="0"/>
              <a:t> - loops through a block of code while a specified condition is true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do...while</a:t>
            </a:r>
            <a:r>
              <a:rPr dirty="0"/>
              <a:t> - loops through a block of code once, and then repeats the loop as long as a specified condition is true</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for</a:t>
            </a:r>
            <a:r>
              <a:rPr dirty="0"/>
              <a:t> - loops through a block of code a specified number of times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0000FF"/>
                </a:solidFill>
              </a:rPr>
              <a:t>foreach</a:t>
            </a:r>
            <a:r>
              <a:rPr dirty="0"/>
              <a:t> - loops through a block of code for each element in an array</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While</a:t>
            </a:r>
            <a:endParaRPr dirty="0"/>
          </a:p>
        </p:txBody>
      </p:sp>
      <p:sp>
        <p:nvSpPr>
          <p:cNvPr id="101378" name="Rectangle 2"/>
          <p:cNvSpPr>
            <a:spLocks noGrp="1"/>
          </p:cNvSpPr>
          <p:nvPr>
            <p:ph type="subTitle"/>
          </p:nvPr>
        </p:nvSpPr>
        <p:spPr>
          <a:xfrm>
            <a:off x="592138" y="1665288"/>
            <a:ext cx="9072562" cy="4679950"/>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while loop executes a block of code while a condition is true. The example below defines a loop that starts with</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i=1. The loop will</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continue to run as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long as i is less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than, or equal to 5.</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 will increase by 1</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each time the loop</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runs:</a:t>
            </a:r>
            <a:endParaRPr dirty="0"/>
          </a:p>
        </p:txBody>
      </p:sp>
      <p:pic>
        <p:nvPicPr>
          <p:cNvPr id="101379" name="Picture 3"/>
          <p:cNvPicPr>
            <a:picLocks noChangeAspect="1"/>
          </p:cNvPicPr>
          <p:nvPr/>
        </p:nvPicPr>
        <p:blipFill>
          <a:blip r:embed="rId1"/>
          <a:stretch>
            <a:fillRect/>
          </a:stretch>
        </p:blipFill>
        <p:spPr>
          <a:xfrm>
            <a:off x="4205288" y="2974975"/>
            <a:ext cx="5265737" cy="4016375"/>
          </a:xfrm>
          <a:prstGeom prst="rect">
            <a:avLst/>
          </a:prstGeom>
          <a:noFill/>
          <a:ln w="9525">
            <a:noFill/>
            <a:miter/>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
        <p:nvSpPr>
          <p:cNvPr id="11266" name="Rectangle 2"/>
          <p:cNvSpPr>
            <a:spLocks noGrp="1"/>
          </p:cNvSpPr>
          <p:nvPr>
            <p:ph idx="1"/>
          </p:nvPr>
        </p:nvSpPr>
        <p:spPr>
          <a:xfrm>
            <a:off x="503238" y="1843088"/>
            <a:ext cx="9072562" cy="5043487"/>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400" dirty="0"/>
              <a:t>Some info on MySQL which we will cover in the next workshop...</a:t>
            </a:r>
            <a:endParaRPr sz="2400"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MySQL is a database server</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MySQL is ideal for both small and large applications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MySQL supports standard SQL</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MySQL compiles on a number of platforms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MySQL is free to download and use</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While</a:t>
            </a:r>
            <a:endParaRPr dirty="0"/>
          </a:p>
        </p:txBody>
      </p:sp>
      <p:pic>
        <p:nvPicPr>
          <p:cNvPr id="103426" name="Picture 2"/>
          <p:cNvPicPr>
            <a:picLocks noChangeAspect="1"/>
          </p:cNvPicPr>
          <p:nvPr/>
        </p:nvPicPr>
        <p:blipFill>
          <a:blip r:embed="rId1"/>
          <a:stretch>
            <a:fillRect/>
          </a:stretch>
        </p:blipFill>
        <p:spPr>
          <a:xfrm>
            <a:off x="2944813" y="2130425"/>
            <a:ext cx="3708400" cy="3575050"/>
          </a:xfrm>
          <a:prstGeom prst="rect">
            <a:avLst/>
          </a:prstGeom>
          <a:noFill/>
          <a:ln w="9525">
            <a:noFill/>
            <a:miter/>
          </a:ln>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Do ... While</a:t>
            </a:r>
            <a:endParaRPr dirty="0"/>
          </a:p>
        </p:txBody>
      </p:sp>
      <p:sp>
        <p:nvSpPr>
          <p:cNvPr id="105474"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do...while statement will always execute the block of code once, it will then check the condition, and repeat the loop while the condition is true.</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next example defines a loop that starts with i=1. It will then increment i with 1, and write some output. Then the condition is checked, and the loop will continue to run as long as i is less than, or equal to 5:</a:t>
            </a:r>
            <a:endParaRPr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Do ... While</a:t>
            </a:r>
            <a:endParaRPr dirty="0"/>
          </a:p>
        </p:txBody>
      </p:sp>
      <p:pic>
        <p:nvPicPr>
          <p:cNvPr id="107522" name="Picture 2"/>
          <p:cNvPicPr>
            <a:picLocks noChangeAspect="1"/>
          </p:cNvPicPr>
          <p:nvPr/>
        </p:nvPicPr>
        <p:blipFill>
          <a:blip r:embed="rId1"/>
          <a:stretch>
            <a:fillRect/>
          </a:stretch>
        </p:blipFill>
        <p:spPr>
          <a:xfrm>
            <a:off x="1484313" y="1450975"/>
            <a:ext cx="6986587" cy="5610225"/>
          </a:xfrm>
          <a:prstGeom prst="rect">
            <a:avLst/>
          </a:prstGeom>
          <a:noFill/>
          <a:ln w="9525">
            <a:noFill/>
            <a:miter/>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Do ... While</a:t>
            </a:r>
            <a:endParaRPr dirty="0"/>
          </a:p>
        </p:txBody>
      </p:sp>
      <p:pic>
        <p:nvPicPr>
          <p:cNvPr id="109570" name="Picture 2"/>
          <p:cNvPicPr>
            <a:picLocks noChangeAspect="1"/>
          </p:cNvPicPr>
          <p:nvPr/>
        </p:nvPicPr>
        <p:blipFill>
          <a:blip r:embed="rId1"/>
          <a:stretch>
            <a:fillRect/>
          </a:stretch>
        </p:blipFill>
        <p:spPr>
          <a:xfrm>
            <a:off x="3081338" y="2344738"/>
            <a:ext cx="3127375" cy="2947987"/>
          </a:xfrm>
          <a:prstGeom prst="rect">
            <a:avLst/>
          </a:prstGeom>
          <a:noFill/>
          <a:ln w="9525">
            <a:noFill/>
            <a:miter/>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a:t>
            </a:r>
            <a:endParaRPr dirty="0"/>
          </a:p>
        </p:txBody>
      </p:sp>
      <p:pic>
        <p:nvPicPr>
          <p:cNvPr id="111618" name="Picture 2"/>
          <p:cNvPicPr>
            <a:picLocks noChangeAspect="1"/>
          </p:cNvPicPr>
          <p:nvPr/>
        </p:nvPicPr>
        <p:blipFill>
          <a:blip r:embed="rId1"/>
          <a:stretch>
            <a:fillRect/>
          </a:stretch>
        </p:blipFill>
        <p:spPr>
          <a:xfrm>
            <a:off x="558800" y="2944813"/>
            <a:ext cx="8845550" cy="2622550"/>
          </a:xfrm>
          <a:prstGeom prst="rect">
            <a:avLst/>
          </a:prstGeom>
          <a:noFill/>
          <a:ln w="9525">
            <a:noFill/>
            <a:miter/>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a:t>
            </a:r>
            <a:endParaRPr dirty="0"/>
          </a:p>
        </p:txBody>
      </p:sp>
      <p:sp>
        <p:nvSpPr>
          <p:cNvPr id="113666" name="Rectangle 2"/>
          <p:cNvSpPr>
            <a:spLocks noGrp="1"/>
          </p:cNvSpPr>
          <p:nvPr>
            <p:ph idx="1"/>
          </p:nvPr>
        </p:nvSpPr>
        <p:spPr>
          <a:xfrm>
            <a:off x="503238" y="1768475"/>
            <a:ext cx="9072562" cy="5221288"/>
          </a:xfrm>
          <a:ln/>
        </p:spPr>
        <p:txBody>
          <a:bodyPr wrap="square" lIns="0" tIns="0" rIns="0" bIns="0" anchor="t"/>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Parameters:</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800000"/>
                </a:solidFill>
              </a:rPr>
              <a:t>init</a:t>
            </a:r>
            <a:r>
              <a:rPr dirty="0"/>
              <a:t>: Mostly used to set a counter (but can be any code to be executed once at the beginning of the loop)</a:t>
            </a:r>
            <a:r>
              <a:rPr lang="ar-SA" altLang="x-none" dirty="0"/>
              <a:t>‏</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800000"/>
                </a:solidFill>
              </a:rPr>
              <a:t>condition</a:t>
            </a:r>
            <a:r>
              <a:rPr dirty="0"/>
              <a:t>: Evaluated for each loop iteration. If it evaluates to TRUE, the loop continues. If it evaluates to FALSE, the loop ends.</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b="1" dirty="0">
                <a:solidFill>
                  <a:srgbClr val="DC2300"/>
                </a:solidFill>
              </a:rPr>
              <a:t>&gt; </a:t>
            </a:r>
            <a:r>
              <a:rPr b="1" dirty="0">
                <a:solidFill>
                  <a:srgbClr val="800000"/>
                </a:solidFill>
              </a:rPr>
              <a:t>increment</a:t>
            </a:r>
            <a:r>
              <a:rPr dirty="0"/>
              <a:t>: Mostly used to increment a counter (but can be any code to be executed at the end of the loop)</a:t>
            </a:r>
            <a:r>
              <a:rPr lang="ar-SA" altLang="x-none" dirty="0"/>
              <a:t>‏</a:t>
            </a:r>
            <a:endParaRPr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a:t>
            </a:r>
            <a:endParaRPr dirty="0"/>
          </a:p>
        </p:txBody>
      </p:sp>
      <p:sp>
        <p:nvSpPr>
          <p:cNvPr id="115714" name="Rectangle 2"/>
          <p:cNvSpPr>
            <a:spLocks noGrp="1"/>
          </p:cNvSpPr>
          <p:nvPr>
            <p:ph type="subTitle"/>
          </p:nvPr>
        </p:nvSpPr>
        <p:spPr>
          <a:xfrm>
            <a:off x="503238" y="1689100"/>
            <a:ext cx="9072562" cy="5148263"/>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example below defines a loop that starts with i=1. The loop will continue to run as long as i is less than, or equal to 5. i will increase by 1 each time the loop runs: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pic>
        <p:nvPicPr>
          <p:cNvPr id="115715" name="Picture 3"/>
          <p:cNvPicPr>
            <a:picLocks noChangeAspect="1"/>
          </p:cNvPicPr>
          <p:nvPr/>
        </p:nvPicPr>
        <p:blipFill>
          <a:blip r:embed="rId1"/>
          <a:stretch>
            <a:fillRect/>
          </a:stretch>
        </p:blipFill>
        <p:spPr>
          <a:xfrm>
            <a:off x="4011613" y="3262313"/>
            <a:ext cx="5503862" cy="3640137"/>
          </a:xfrm>
          <a:prstGeom prst="rect">
            <a:avLst/>
          </a:prstGeom>
          <a:noFill/>
          <a:ln w="9525">
            <a:noFill/>
            <a:miter/>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a:t>
            </a:r>
            <a:endParaRPr dirty="0"/>
          </a:p>
        </p:txBody>
      </p:sp>
      <p:pic>
        <p:nvPicPr>
          <p:cNvPr id="117762" name="Picture 2"/>
          <p:cNvPicPr>
            <a:picLocks noChangeAspect="1"/>
          </p:cNvPicPr>
          <p:nvPr/>
        </p:nvPicPr>
        <p:blipFill>
          <a:blip r:embed="rId1"/>
          <a:stretch>
            <a:fillRect/>
          </a:stretch>
        </p:blipFill>
        <p:spPr>
          <a:xfrm>
            <a:off x="3413125" y="2568575"/>
            <a:ext cx="2971800" cy="2800350"/>
          </a:xfrm>
          <a:prstGeom prst="rect">
            <a:avLst/>
          </a:prstGeom>
          <a:noFill/>
          <a:ln w="9525">
            <a:noFill/>
            <a:miter/>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Foreach</a:t>
            </a:r>
            <a:endParaRPr dirty="0"/>
          </a:p>
        </p:txBody>
      </p:sp>
      <p:sp>
        <p:nvSpPr>
          <p:cNvPr id="119810"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For every loop iteration, the value of the current array element is assigned to $value (and the array pointer is moved by one) - so on the next loop iteration, you'll be looking at the next array value.</a:t>
            </a:r>
            <a:endParaRPr dirty="0"/>
          </a:p>
        </p:txBody>
      </p:sp>
      <p:pic>
        <p:nvPicPr>
          <p:cNvPr id="119811" name="Picture 3"/>
          <p:cNvPicPr>
            <a:picLocks noChangeAspect="1"/>
          </p:cNvPicPr>
          <p:nvPr/>
        </p:nvPicPr>
        <p:blipFill>
          <a:blip r:embed="rId1"/>
          <a:stretch>
            <a:fillRect/>
          </a:stretch>
        </p:blipFill>
        <p:spPr>
          <a:xfrm>
            <a:off x="2319338" y="1860550"/>
            <a:ext cx="5187950" cy="2146300"/>
          </a:xfrm>
          <a:prstGeom prst="rect">
            <a:avLst/>
          </a:prstGeom>
          <a:noFill/>
          <a:ln w="9525">
            <a:noFill/>
            <a:miter/>
          </a:ln>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Foreach</a:t>
            </a:r>
            <a:endParaRPr dirty="0"/>
          </a:p>
        </p:txBody>
      </p:sp>
      <p:sp>
        <p:nvSpPr>
          <p:cNvPr id="121858" name="Rectangle 2"/>
          <p:cNvSpPr>
            <a:spLocks noGrp="1"/>
          </p:cNvSpPr>
          <p:nvPr>
            <p:ph type="subTitle"/>
          </p:nvPr>
        </p:nvSpPr>
        <p:spPr>
          <a:xfrm>
            <a:off x="503238" y="1768475"/>
            <a:ext cx="9072562" cy="4989513"/>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following example demonstrates a loop that will print the values of the given array:</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pic>
        <p:nvPicPr>
          <p:cNvPr id="121859" name="Picture 3"/>
          <p:cNvPicPr>
            <a:picLocks noChangeAspect="1"/>
          </p:cNvPicPr>
          <p:nvPr/>
        </p:nvPicPr>
        <p:blipFill>
          <a:blip r:embed="rId1"/>
          <a:stretch>
            <a:fillRect/>
          </a:stretch>
        </p:blipFill>
        <p:spPr>
          <a:xfrm>
            <a:off x="2667000" y="3108325"/>
            <a:ext cx="4416425" cy="3883025"/>
          </a:xfrm>
          <a:prstGeom prst="rect">
            <a:avLst/>
          </a:prstGeom>
          <a:noFill/>
          <a:ln w="9525">
            <a:noFill/>
            <a:miter/>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
        <p:nvSpPr>
          <p:cNvPr id="13314"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Instead of lots of commands to output HTML (as seen in C or Perl), PHP pages contain HTML with embedded code that does "something" (like in the next slide, it outputs "Hi, I'm a PHP script!").</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PHP code is enclosed in special start and end processing instructions </a:t>
            </a:r>
            <a:r>
              <a:rPr b="1" dirty="0">
                <a:solidFill>
                  <a:srgbClr val="0000FF"/>
                </a:solidFill>
              </a:rPr>
              <a:t>&lt;?php</a:t>
            </a:r>
            <a:r>
              <a:rPr dirty="0"/>
              <a:t> and </a:t>
            </a:r>
            <a:r>
              <a:rPr b="1" dirty="0">
                <a:solidFill>
                  <a:srgbClr val="0000FF"/>
                </a:solidFill>
              </a:rPr>
              <a:t>?&gt;</a:t>
            </a:r>
            <a:r>
              <a:rPr dirty="0"/>
              <a:t>  that allow you to jump into and out of "PHP mode."</a:t>
            </a:r>
            <a:endParaRPr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AutoShape 1"/>
          <p:cNvSpPr/>
          <p:nvPr/>
        </p:nvSpPr>
        <p:spPr>
          <a:xfrm>
            <a:off x="1074738" y="2089150"/>
            <a:ext cx="7881937" cy="568325"/>
          </a:xfrm>
          <a:prstGeom prst="roundRect">
            <a:avLst>
              <a:gd name="adj" fmla="val 278"/>
            </a:avLst>
          </a:prstGeom>
          <a:solidFill>
            <a:srgbClr val="FFFF00"/>
          </a:solidFill>
          <a:ln w="9525" cap="flat" cmpd="sng">
            <a:solidFill>
              <a:srgbClr val="000000"/>
            </a:solidFill>
            <a:prstDash val="solid"/>
            <a:round/>
            <a:headEnd type="none" w="med" len="med"/>
            <a:tailEnd type="none" w="med" len="med"/>
          </a:ln>
        </p:spPr>
        <p:txBody>
          <a:bodyPr wrap="none" anchor="ctr"/>
          <a:p>
            <a:pPr lvl="0" hangingPunct="0"/>
            <a:endParaRPr lang="en-US" altLang="x-none" dirty="0">
              <a:latin typeface="Arial" panose="02080604020202020204" charset="0"/>
              <a:ea typeface="Arial Unicode MS" charset="0"/>
            </a:endParaRPr>
          </a:p>
        </p:txBody>
      </p:sp>
      <p:sp>
        <p:nvSpPr>
          <p:cNvPr id="123906" name="Rectangle 2"/>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Loops - Foreach</a:t>
            </a:r>
            <a:endParaRPr dirty="0"/>
          </a:p>
        </p:txBody>
      </p:sp>
      <p:sp>
        <p:nvSpPr>
          <p:cNvPr id="123907" name="Rectangle 3"/>
          <p:cNvSpPr>
            <a:spLocks noGrp="1"/>
          </p:cNvSpPr>
          <p:nvPr>
            <p:ph type="subTitle"/>
          </p:nvPr>
        </p:nvSpPr>
        <p:spPr>
          <a:xfrm>
            <a:off x="503238" y="1768475"/>
            <a:ext cx="9072562" cy="4989513"/>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ctr"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800080"/>
                </a:solidFill>
              </a:rPr>
              <a:t>Winner of the most impressive slide award</a:t>
            </a:r>
            <a:endParaRPr dirty="0">
              <a:solidFill>
                <a:srgbClr val="800080"/>
              </a:solidFill>
            </a:endParaRPr>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pic>
        <p:nvPicPr>
          <p:cNvPr id="123908" name="Picture 4"/>
          <p:cNvPicPr>
            <a:picLocks noChangeAspect="1"/>
          </p:cNvPicPr>
          <p:nvPr/>
        </p:nvPicPr>
        <p:blipFill>
          <a:blip r:embed="rId1"/>
          <a:stretch>
            <a:fillRect/>
          </a:stretch>
        </p:blipFill>
        <p:spPr>
          <a:xfrm>
            <a:off x="3619500" y="3336925"/>
            <a:ext cx="1973263" cy="2492375"/>
          </a:xfrm>
          <a:prstGeom prst="rect">
            <a:avLst/>
          </a:prstGeom>
          <a:noFill/>
          <a:ln w="9525">
            <a:noFill/>
            <a:miter/>
          </a:ln>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a:t>
            </a:r>
            <a:endParaRPr dirty="0"/>
          </a:p>
        </p:txBody>
      </p:sp>
      <p:sp>
        <p:nvSpPr>
          <p:cNvPr id="125954" name="Rectangle 2"/>
          <p:cNvSpPr>
            <a:spLocks noGrp="1"/>
          </p:cNvSpPr>
          <p:nvPr>
            <p:ph idx="1"/>
          </p:nvPr>
        </p:nvSpPr>
        <p:spPr>
          <a:xfrm>
            <a:off x="503238" y="1768475"/>
            <a:ext cx="9072562" cy="4989513"/>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We will now explore how to create your own functions.</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To keep the script from being executed when the page loads, you can put it into a function.</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A function will be executed by a call to the function.</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You may call a function from anywhere within a page.</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a:t>
            </a:r>
            <a:endParaRPr dirty="0"/>
          </a:p>
        </p:txBody>
      </p:sp>
      <p:sp>
        <p:nvSpPr>
          <p:cNvPr id="128002"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 function will be executed by a call to the function.</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Give the function a name that reflects what the function does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 function name can start with a letter or underscore (not a number)</a:t>
            </a:r>
            <a:r>
              <a:rPr lang="ar-SA" altLang="x-none" dirty="0"/>
              <a:t>‏</a:t>
            </a:r>
            <a:endParaRPr dirty="0"/>
          </a:p>
        </p:txBody>
      </p:sp>
      <p:pic>
        <p:nvPicPr>
          <p:cNvPr id="128003" name="Picture 3"/>
          <p:cNvPicPr>
            <a:picLocks noChangeAspect="1"/>
          </p:cNvPicPr>
          <p:nvPr/>
        </p:nvPicPr>
        <p:blipFill>
          <a:blip r:embed="rId1"/>
          <a:stretch>
            <a:fillRect/>
          </a:stretch>
        </p:blipFill>
        <p:spPr>
          <a:xfrm>
            <a:off x="2563813" y="2597150"/>
            <a:ext cx="3929062" cy="1817688"/>
          </a:xfrm>
          <a:prstGeom prst="rect">
            <a:avLst/>
          </a:prstGeom>
          <a:noFill/>
          <a:ln w="9525">
            <a:noFill/>
            <a:miter/>
          </a:ln>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a:t>
            </a:r>
            <a:endParaRPr dirty="0"/>
          </a:p>
        </p:txBody>
      </p:sp>
      <p:sp>
        <p:nvSpPr>
          <p:cNvPr id="130050" name="Rectangle 2"/>
          <p:cNvSpPr>
            <a:spLocks noGrp="1"/>
          </p:cNvSpPr>
          <p:nvPr>
            <p:ph type="subTitle"/>
          </p:nvPr>
        </p:nvSpPr>
        <p:spPr>
          <a:xfrm>
            <a:off x="503238" y="1814513"/>
            <a:ext cx="9072562" cy="984250"/>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 simple function that writes a name when it is called:</a:t>
            </a:r>
            <a:endParaRPr dirty="0"/>
          </a:p>
        </p:txBody>
      </p:sp>
      <p:pic>
        <p:nvPicPr>
          <p:cNvPr id="130051" name="Picture 3"/>
          <p:cNvPicPr>
            <a:picLocks noChangeAspect="1"/>
          </p:cNvPicPr>
          <p:nvPr/>
        </p:nvPicPr>
        <p:blipFill>
          <a:blip r:embed="rId1"/>
          <a:stretch>
            <a:fillRect/>
          </a:stretch>
        </p:blipFill>
        <p:spPr>
          <a:xfrm>
            <a:off x="2103438" y="2470150"/>
            <a:ext cx="4022725" cy="4705350"/>
          </a:xfrm>
          <a:prstGeom prst="rect">
            <a:avLst/>
          </a:prstGeom>
          <a:noFill/>
          <a:ln w="9525">
            <a:noFill/>
            <a:miter/>
          </a:ln>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 - Parameters</a:t>
            </a:r>
            <a:endParaRPr dirty="0"/>
          </a:p>
        </p:txBody>
      </p:sp>
      <p:sp>
        <p:nvSpPr>
          <p:cNvPr id="132098" name="Rectangle 2"/>
          <p:cNvSpPr>
            <a:spLocks noGrp="1"/>
          </p:cNvSpPr>
          <p:nvPr>
            <p:ph idx="1"/>
          </p:nvPr>
        </p:nvSpPr>
        <p:spPr>
          <a:xfrm>
            <a:off x="503238" y="2006600"/>
            <a:ext cx="9072562" cy="4660900"/>
          </a:xfrm>
          <a:ln/>
        </p:spPr>
        <p:txBody>
          <a:bodyPr wrap="square" lIns="0" tIns="0" rIns="0" bIns="0" anchor="t"/>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Adding parameters...</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To add more functionality to a function, we can add parameters. A parameter is just like a variable.</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Parameters are specified after the function name, inside the parentheses.</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 - Parameters</a:t>
            </a:r>
            <a:endParaRPr dirty="0"/>
          </a:p>
        </p:txBody>
      </p:sp>
      <p:pic>
        <p:nvPicPr>
          <p:cNvPr id="134146" name="Picture 2"/>
          <p:cNvPicPr>
            <a:picLocks noChangeAspect="1"/>
          </p:cNvPicPr>
          <p:nvPr/>
        </p:nvPicPr>
        <p:blipFill>
          <a:blip r:embed="rId1"/>
          <a:stretch>
            <a:fillRect/>
          </a:stretch>
        </p:blipFill>
        <p:spPr>
          <a:xfrm>
            <a:off x="1209675" y="1544638"/>
            <a:ext cx="7085013" cy="5586412"/>
          </a:xfrm>
          <a:prstGeom prst="rect">
            <a:avLst/>
          </a:prstGeom>
          <a:noFill/>
          <a:ln w="9525">
            <a:noFill/>
            <a:miter/>
          </a:ln>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 - Parameters</a:t>
            </a:r>
            <a:endParaRPr dirty="0"/>
          </a:p>
        </p:txBody>
      </p:sp>
      <p:pic>
        <p:nvPicPr>
          <p:cNvPr id="136194" name="Picture 2"/>
          <p:cNvPicPr>
            <a:picLocks noChangeAspect="1"/>
          </p:cNvPicPr>
          <p:nvPr/>
        </p:nvPicPr>
        <p:blipFill>
          <a:blip r:embed="rId1"/>
          <a:stretch>
            <a:fillRect/>
          </a:stretch>
        </p:blipFill>
        <p:spPr>
          <a:xfrm>
            <a:off x="2235200" y="2901950"/>
            <a:ext cx="5343525" cy="1830388"/>
          </a:xfrm>
          <a:prstGeom prst="rect">
            <a:avLst/>
          </a:prstGeom>
          <a:noFill/>
          <a:ln w="9525">
            <a:noFill/>
            <a:miter/>
          </a:ln>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 - Parameters</a:t>
            </a:r>
            <a:endParaRPr dirty="0"/>
          </a:p>
        </p:txBody>
      </p:sp>
      <p:pic>
        <p:nvPicPr>
          <p:cNvPr id="138242" name="Picture 2"/>
          <p:cNvPicPr>
            <a:picLocks noChangeAspect="1"/>
          </p:cNvPicPr>
          <p:nvPr/>
        </p:nvPicPr>
        <p:blipFill>
          <a:blip r:embed="rId1"/>
          <a:stretch>
            <a:fillRect/>
          </a:stretch>
        </p:blipFill>
        <p:spPr>
          <a:xfrm>
            <a:off x="1382713" y="1397000"/>
            <a:ext cx="7175500" cy="5697538"/>
          </a:xfrm>
          <a:prstGeom prst="rect">
            <a:avLst/>
          </a:prstGeom>
          <a:noFill/>
          <a:ln w="9525">
            <a:noFill/>
            <a:miter/>
          </a:ln>
        </p:spPr>
      </p:pic>
      <p:sp>
        <p:nvSpPr>
          <p:cNvPr id="138243" name="Text Box 3"/>
          <p:cNvSpPr txBox="1"/>
          <p:nvPr/>
        </p:nvSpPr>
        <p:spPr>
          <a:xfrm>
            <a:off x="6359525" y="4454525"/>
            <a:ext cx="2765425" cy="619125"/>
          </a:xfrm>
          <a:prstGeom prst="rect">
            <a:avLst/>
          </a:prstGeom>
          <a:noFill/>
          <a:ln w="9525">
            <a:noFill/>
            <a:miter/>
          </a:ln>
        </p:spPr>
        <p:txBody>
          <a:bodyPr lIns="90000" tIns="45000" rIns="90000" bIns="45000" anchor="t"/>
          <a:p>
            <a:pPr lvl="0" defTabSz="0" hangingPunct="0">
              <a:tabLst>
                <a:tab pos="723900" algn="l"/>
                <a:tab pos="1447800" algn="l"/>
                <a:tab pos="2171700" algn="l"/>
              </a:tabLst>
            </a:pPr>
            <a:r>
              <a:rPr dirty="0">
                <a:solidFill>
                  <a:srgbClr val="DC2300"/>
                </a:solidFill>
                <a:latin typeface="Arial" panose="02080604020202020204" charset="0"/>
                <a:ea typeface="Arial Unicode MS" charset="0"/>
              </a:rPr>
              <a:t>This example adds different punctuation.</a:t>
            </a:r>
            <a:endParaRPr dirty="0">
              <a:solidFill>
                <a:srgbClr val="DC2300"/>
              </a:solidFill>
              <a:latin typeface="Arial" panose="02080604020202020204" charset="0"/>
              <a:ea typeface="Arial Unicode MS" charset="0"/>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Functions - Parameters</a:t>
            </a:r>
            <a:endParaRPr dirty="0"/>
          </a:p>
        </p:txBody>
      </p:sp>
      <p:pic>
        <p:nvPicPr>
          <p:cNvPr id="140290" name="Picture 2"/>
          <p:cNvPicPr>
            <a:picLocks noChangeAspect="1"/>
          </p:cNvPicPr>
          <p:nvPr/>
        </p:nvPicPr>
        <p:blipFill>
          <a:blip r:embed="rId1"/>
          <a:stretch>
            <a:fillRect/>
          </a:stretch>
        </p:blipFill>
        <p:spPr>
          <a:xfrm>
            <a:off x="2073275" y="2828925"/>
            <a:ext cx="5751513" cy="1970088"/>
          </a:xfrm>
          <a:prstGeom prst="rect">
            <a:avLst/>
          </a:prstGeom>
          <a:noFill/>
          <a:ln w="9525">
            <a:noFill/>
            <a:miter/>
          </a:ln>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$_GET Array</a:t>
            </a:r>
            <a:endParaRPr dirty="0"/>
          </a:p>
        </p:txBody>
      </p:sp>
      <p:sp>
        <p:nvSpPr>
          <p:cNvPr id="142338" name="Rectangle 2"/>
          <p:cNvSpPr>
            <a:spLocks noGrp="1"/>
          </p:cNvSpPr>
          <p:nvPr>
            <p:ph idx="1"/>
          </p:nvPr>
        </p:nvSpPr>
        <p:spPr>
          <a:xfrm>
            <a:off x="503238" y="2006600"/>
            <a:ext cx="9072562" cy="4660900"/>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 built-in $_GET Array is used to collect values from a form sent with method="get".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Information sent from a form with the GET method is visible to everyone (it will be displayed in the browser's address bar) and has limits on the amount of information to send (max. 100 characters).</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
        <p:nvSpPr>
          <p:cNvPr id="15362"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code is executed on the server, generating HTML which is then sent to the client. The client would receive the results of running that script, but would not know what the underlying code was.</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 visual, if you please...</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$_GET Array</a:t>
            </a:r>
            <a:endParaRPr dirty="0"/>
          </a:p>
        </p:txBody>
      </p:sp>
      <p:pic>
        <p:nvPicPr>
          <p:cNvPr id="144386" name="Picture 2"/>
          <p:cNvPicPr>
            <a:picLocks noChangeAspect="1"/>
          </p:cNvPicPr>
          <p:nvPr/>
        </p:nvPicPr>
        <p:blipFill>
          <a:blip r:embed="rId1"/>
          <a:stretch>
            <a:fillRect/>
          </a:stretch>
        </p:blipFill>
        <p:spPr>
          <a:xfrm>
            <a:off x="1566863" y="1474788"/>
            <a:ext cx="6962775" cy="2320925"/>
          </a:xfrm>
          <a:prstGeom prst="rect">
            <a:avLst/>
          </a:prstGeom>
          <a:noFill/>
          <a:ln w="9525">
            <a:noFill/>
            <a:miter/>
          </a:ln>
        </p:spPr>
      </p:pic>
      <p:pic>
        <p:nvPicPr>
          <p:cNvPr id="144387" name="Picture 3"/>
          <p:cNvPicPr>
            <a:picLocks noChangeAspect="1"/>
          </p:cNvPicPr>
          <p:nvPr/>
        </p:nvPicPr>
        <p:blipFill>
          <a:blip r:embed="rId2"/>
          <a:stretch>
            <a:fillRect/>
          </a:stretch>
        </p:blipFill>
        <p:spPr>
          <a:xfrm>
            <a:off x="600075" y="4010025"/>
            <a:ext cx="8680450" cy="874713"/>
          </a:xfrm>
          <a:prstGeom prst="rect">
            <a:avLst/>
          </a:prstGeom>
          <a:noFill/>
          <a:ln w="9525">
            <a:noFill/>
            <a:miter/>
          </a:ln>
        </p:spPr>
      </p:pic>
      <p:pic>
        <p:nvPicPr>
          <p:cNvPr id="144388" name="Picture 4"/>
          <p:cNvPicPr>
            <a:picLocks noChangeAspect="1"/>
          </p:cNvPicPr>
          <p:nvPr/>
        </p:nvPicPr>
        <p:blipFill>
          <a:blip r:embed="rId3"/>
          <a:stretch>
            <a:fillRect/>
          </a:stretch>
        </p:blipFill>
        <p:spPr>
          <a:xfrm>
            <a:off x="1573213" y="5646738"/>
            <a:ext cx="6808787" cy="1128712"/>
          </a:xfrm>
          <a:prstGeom prst="rect">
            <a:avLst/>
          </a:prstGeom>
          <a:noFill/>
          <a:ln w="9525">
            <a:noFill/>
            <a:miter/>
          </a:ln>
        </p:spPr>
      </p:pic>
      <p:sp>
        <p:nvSpPr>
          <p:cNvPr id="144389" name="Text Box 5"/>
          <p:cNvSpPr txBox="1"/>
          <p:nvPr/>
        </p:nvSpPr>
        <p:spPr>
          <a:xfrm>
            <a:off x="1352550" y="5054600"/>
            <a:ext cx="7297738" cy="354013"/>
          </a:xfrm>
          <a:prstGeom prst="rect">
            <a:avLst/>
          </a:prstGeom>
          <a:noFill/>
          <a:ln w="9525">
            <a:noFill/>
            <a:miter/>
          </a:ln>
        </p:spPr>
        <p:txBody>
          <a:bodyPr lIns="90000" tIns="45000" rIns="90000" bIns="45000" anchor="t"/>
          <a:p>
            <a:pPr lvl="0" algn="ctr" defTabSz="0" hangingPunct="0">
              <a:tabLst>
                <a:tab pos="723900" algn="l"/>
                <a:tab pos="1447800" algn="l"/>
                <a:tab pos="2171700" algn="l"/>
                <a:tab pos="2895600" algn="l"/>
                <a:tab pos="3619500" algn="l"/>
                <a:tab pos="4343400" algn="l"/>
                <a:tab pos="5067300" algn="l"/>
                <a:tab pos="5791200" algn="l"/>
                <a:tab pos="6515100" algn="l"/>
                <a:tab pos="7239000" algn="l"/>
              </a:tabLst>
            </a:pPr>
            <a:r>
              <a:rPr dirty="0">
                <a:solidFill>
                  <a:srgbClr val="DC2300"/>
                </a:solidFill>
                <a:latin typeface="Arial" panose="02080604020202020204" charset="0"/>
                <a:ea typeface="Arial Unicode MS" charset="0"/>
              </a:rPr>
              <a:t>Notice how the URL carries the information after the file name.</a:t>
            </a:r>
            <a:endParaRPr dirty="0">
              <a:solidFill>
                <a:srgbClr val="DC2300"/>
              </a:solidFill>
              <a:latin typeface="Arial" panose="02080604020202020204" charset="0"/>
              <a:ea typeface="Arial Unicode MS" charset="0"/>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$_GET Array</a:t>
            </a:r>
            <a:endParaRPr dirty="0"/>
          </a:p>
        </p:txBody>
      </p:sp>
      <p:sp>
        <p:nvSpPr>
          <p:cNvPr id="146434" name="Rectangle 2"/>
          <p:cNvSpPr>
            <a:spLocks noGrp="1"/>
          </p:cNvSpPr>
          <p:nvPr>
            <p:ph type="subTitle"/>
          </p:nvPr>
        </p:nvSpPr>
        <p:spPr>
          <a:xfrm>
            <a:off x="488950" y="1927225"/>
            <a:ext cx="9072563" cy="1873250"/>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The "welcome.php" file can now use the $_GET function to collect form data (the names of the form fields will automatically be the keys in the $_GET array)</a:t>
            </a:r>
            <a:r>
              <a:rPr lang="ar-SA" altLang="x-none" dirty="0"/>
              <a:t>‏</a:t>
            </a:r>
            <a:endParaRPr dirty="0"/>
          </a:p>
        </p:txBody>
      </p:sp>
      <p:pic>
        <p:nvPicPr>
          <p:cNvPr id="146435" name="Picture 3"/>
          <p:cNvPicPr>
            <a:picLocks noChangeAspect="1"/>
          </p:cNvPicPr>
          <p:nvPr/>
        </p:nvPicPr>
        <p:blipFill>
          <a:blip r:embed="rId1"/>
          <a:stretch>
            <a:fillRect/>
          </a:stretch>
        </p:blipFill>
        <p:spPr>
          <a:xfrm>
            <a:off x="1527175" y="4338638"/>
            <a:ext cx="6808788" cy="1128712"/>
          </a:xfrm>
          <a:prstGeom prst="rect">
            <a:avLst/>
          </a:prstGeom>
          <a:noFill/>
          <a:ln w="9525">
            <a:noFill/>
            <a:miter/>
          </a:ln>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$_GET Array</a:t>
            </a:r>
            <a:endParaRPr dirty="0"/>
          </a:p>
        </p:txBody>
      </p:sp>
      <p:sp>
        <p:nvSpPr>
          <p:cNvPr id="148482" name="Rectangle 2"/>
          <p:cNvSpPr>
            <a:spLocks noGrp="1"/>
          </p:cNvSpPr>
          <p:nvPr>
            <p:ph idx="1"/>
          </p:nvPr>
        </p:nvSpPr>
        <p:spPr>
          <a:xfrm>
            <a:off x="503238" y="1768475"/>
            <a:ext cx="9221787" cy="4989513"/>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3100" dirty="0">
                <a:solidFill>
                  <a:srgbClr val="DC2300"/>
                </a:solidFill>
              </a:rPr>
              <a:t>&gt; </a:t>
            </a:r>
            <a:r>
              <a:rPr sz="3100" dirty="0"/>
              <a:t>When using method="get" in HTML forms, all variable names and values are displayed in the URL.</a:t>
            </a:r>
            <a:endParaRPr sz="3100"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3100" dirty="0">
                <a:solidFill>
                  <a:srgbClr val="DC2300"/>
                </a:solidFill>
              </a:rPr>
              <a:t>&gt; </a:t>
            </a:r>
            <a:r>
              <a:rPr sz="3100" dirty="0"/>
              <a:t>This method should not be used when sending passwords or other sensitive information!</a:t>
            </a:r>
            <a:endParaRPr sz="3100"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3100" dirty="0">
                <a:solidFill>
                  <a:srgbClr val="DC2300"/>
                </a:solidFill>
              </a:rPr>
              <a:t>&gt; </a:t>
            </a:r>
            <a:r>
              <a:rPr sz="3100" dirty="0"/>
              <a:t>However, because the variables are displayed in the URL, it is possible to bookmark the page. This can be useful in some cases.</a:t>
            </a:r>
            <a:endParaRPr sz="3100"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3100" dirty="0">
                <a:solidFill>
                  <a:srgbClr val="DC2300"/>
                </a:solidFill>
              </a:rPr>
              <a:t>&gt; </a:t>
            </a:r>
            <a:r>
              <a:rPr sz="3100" dirty="0"/>
              <a:t>The get method is not suitable for large variable values; the value cannot exceed 100 chars.</a:t>
            </a:r>
            <a:endParaRPr sz="3100"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$_POST Array</a:t>
            </a:r>
            <a:endParaRPr dirty="0"/>
          </a:p>
        </p:txBody>
      </p:sp>
      <p:sp>
        <p:nvSpPr>
          <p:cNvPr id="150530" name="Rectangle 2"/>
          <p:cNvSpPr>
            <a:spLocks noGrp="1"/>
          </p:cNvSpPr>
          <p:nvPr>
            <p:ph idx="1"/>
          </p:nvPr>
        </p:nvSpPr>
        <p:spPr>
          <a:xfrm>
            <a:off x="503238" y="1768475"/>
            <a:ext cx="9072562" cy="4989513"/>
          </a:xfrm>
          <a:ln/>
        </p:spPr>
        <p:txBody>
          <a:bodyPr wrap="square" lIns="0" tIns="0" rIns="0" bIns="0" anchor="t"/>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The built-in $_POST Array is used to collect values from a form sent with method="post".</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Information sent from a form with the POST method is invisible to others and has no limits on the amount of information to send.</a:t>
            </a:r>
            <a:endParaRPr dirty="0"/>
          </a:p>
          <a:p>
            <a:pPr marL="0" indent="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Note: However, there is an 8 Mb max size for the POST method, by default (can be changed by setting the post_max_size in the php.ini file).</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$_POST Array</a:t>
            </a:r>
            <a:endParaRPr dirty="0"/>
          </a:p>
        </p:txBody>
      </p:sp>
      <p:pic>
        <p:nvPicPr>
          <p:cNvPr id="152578" name="Picture 2"/>
          <p:cNvPicPr>
            <a:picLocks noChangeAspect="1"/>
          </p:cNvPicPr>
          <p:nvPr/>
        </p:nvPicPr>
        <p:blipFill>
          <a:blip r:embed="rId1"/>
          <a:stretch>
            <a:fillRect/>
          </a:stretch>
        </p:blipFill>
        <p:spPr>
          <a:xfrm>
            <a:off x="466725" y="1879600"/>
            <a:ext cx="9217025" cy="1960563"/>
          </a:xfrm>
          <a:prstGeom prst="rect">
            <a:avLst/>
          </a:prstGeom>
          <a:noFill/>
          <a:ln w="9525">
            <a:noFill/>
            <a:miter/>
          </a:ln>
        </p:spPr>
      </p:pic>
      <p:pic>
        <p:nvPicPr>
          <p:cNvPr id="152579" name="Picture 3"/>
          <p:cNvPicPr>
            <a:picLocks noChangeAspect="1"/>
          </p:cNvPicPr>
          <p:nvPr/>
        </p:nvPicPr>
        <p:blipFill>
          <a:blip r:embed="rId2"/>
          <a:stretch>
            <a:fillRect/>
          </a:stretch>
        </p:blipFill>
        <p:spPr>
          <a:xfrm>
            <a:off x="514350" y="4573588"/>
            <a:ext cx="9099550" cy="950912"/>
          </a:xfrm>
          <a:prstGeom prst="rect">
            <a:avLst/>
          </a:prstGeom>
          <a:noFill/>
          <a:ln w="9525">
            <a:noFill/>
            <a:miter/>
          </a:ln>
        </p:spPr>
      </p:pic>
      <p:sp>
        <p:nvSpPr>
          <p:cNvPr id="152580" name="Text Box 4"/>
          <p:cNvSpPr txBox="1"/>
          <p:nvPr/>
        </p:nvSpPr>
        <p:spPr>
          <a:xfrm>
            <a:off x="1090613" y="4086225"/>
            <a:ext cx="7789862" cy="354013"/>
          </a:xfrm>
          <a:prstGeom prst="rect">
            <a:avLst/>
          </a:prstGeom>
          <a:noFill/>
          <a:ln w="9525">
            <a:noFill/>
            <a:miter/>
          </a:ln>
        </p:spPr>
        <p:txBody>
          <a:bodyPr lIns="90000" tIns="45000" rIns="90000" bIns="45000" anchor="t"/>
          <a:p>
            <a:pPr lvl="0" algn="ctr" defTabSz="0" hangingPunct="0">
              <a:tabLst>
                <a:tab pos="723900" algn="l"/>
                <a:tab pos="1447800" algn="l"/>
                <a:tab pos="2171700" algn="l"/>
                <a:tab pos="2895600" algn="l"/>
                <a:tab pos="3619500" algn="l"/>
                <a:tab pos="4343400" algn="l"/>
                <a:tab pos="5067300" algn="l"/>
                <a:tab pos="5791200" algn="l"/>
                <a:tab pos="6515100" algn="l"/>
                <a:tab pos="7239000" algn="l"/>
              </a:tabLst>
            </a:pPr>
            <a:r>
              <a:rPr dirty="0">
                <a:solidFill>
                  <a:srgbClr val="DC2300"/>
                </a:solidFill>
                <a:latin typeface="Arial" panose="02080604020202020204" charset="0"/>
                <a:ea typeface="Arial Unicode MS" charset="0"/>
              </a:rPr>
              <a:t>And here is what the code of action.php might look like:</a:t>
            </a:r>
            <a:endParaRPr dirty="0">
              <a:solidFill>
                <a:srgbClr val="DC2300"/>
              </a:solidFill>
              <a:latin typeface="Arial" panose="02080604020202020204" charset="0"/>
              <a:ea typeface="Arial Unicode MS"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$_POST Array</a:t>
            </a:r>
            <a:endParaRPr dirty="0"/>
          </a:p>
        </p:txBody>
      </p:sp>
      <p:sp>
        <p:nvSpPr>
          <p:cNvPr id="154626" name="Rectangle 2"/>
          <p:cNvSpPr>
            <a:spLocks noGrp="1"/>
          </p:cNvSpPr>
          <p:nvPr>
            <p:ph type="subTitle"/>
          </p:nvPr>
        </p:nvSpPr>
        <p:spPr>
          <a:xfrm>
            <a:off x="503238" y="1689100"/>
            <a:ext cx="9072562" cy="5148263"/>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Apart from </a:t>
            </a:r>
            <a:r>
              <a:rPr b="1" dirty="0">
                <a:solidFill>
                  <a:srgbClr val="0000FF"/>
                </a:solidFill>
              </a:rPr>
              <a:t>htmlspecialchars()</a:t>
            </a:r>
            <a:r>
              <a:rPr dirty="0"/>
              <a:t> and </a:t>
            </a:r>
            <a:r>
              <a:rPr b="1" dirty="0">
                <a:solidFill>
                  <a:srgbClr val="0000FF"/>
                </a:solidFill>
              </a:rPr>
              <a:t>(int)</a:t>
            </a:r>
            <a:r>
              <a:rPr dirty="0"/>
              <a:t>, it should be obvious what this does. </a:t>
            </a:r>
            <a:r>
              <a:rPr b="1" dirty="0"/>
              <a:t>htmlspecialchars()</a:t>
            </a:r>
            <a:r>
              <a:rPr dirty="0"/>
              <a:t> makes sure any characters that are special in html are properly encoded so people can't inject HTML tags or Javascript into your page. </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For the age field, since we know it is a number, we can just convert it to an integer which will automatically get rid of any stray characters. The </a:t>
            </a:r>
            <a:r>
              <a:rPr b="1" dirty="0">
                <a:solidFill>
                  <a:srgbClr val="0000FF"/>
                </a:solidFill>
              </a:rPr>
              <a:t>$_POST['name']</a:t>
            </a:r>
            <a:r>
              <a:rPr dirty="0"/>
              <a:t> and </a:t>
            </a:r>
            <a:r>
              <a:rPr b="1" dirty="0">
                <a:solidFill>
                  <a:srgbClr val="0000FF"/>
                </a:solidFill>
              </a:rPr>
              <a:t>$_POST['age']</a:t>
            </a:r>
            <a:r>
              <a:rPr dirty="0"/>
              <a:t>  variables are automatically set for you by PHP. </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1"/>
          <p:cNvSpPr>
            <a:spLocks noGrp="1"/>
          </p:cNvSpPr>
          <p:nvPr>
            <p:ph type="title"/>
          </p:nvPr>
        </p:nvSpPr>
        <p:spPr>
          <a:xfrm>
            <a:off x="503238" y="301625"/>
            <a:ext cx="9072562" cy="1263650"/>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Forms - $_POST Array</a:t>
            </a:r>
            <a:endParaRPr dirty="0"/>
          </a:p>
        </p:txBody>
      </p:sp>
      <p:sp>
        <p:nvSpPr>
          <p:cNvPr id="156674" name="Rectangle 2"/>
          <p:cNvSpPr>
            <a:spLocks noGrp="1"/>
          </p:cNvSpPr>
          <p:nvPr>
            <p:ph idx="1"/>
          </p:nvPr>
        </p:nvSpPr>
        <p:spPr>
          <a:xfrm>
            <a:off x="503238" y="1768475"/>
            <a:ext cx="9072562" cy="4899025"/>
          </a:xfrm>
          <a:ln/>
        </p:spPr>
        <p:txBody>
          <a:bodyPr wrap="square" lIns="0" tIns="0" rIns="0" bIns="0" anchor="t"/>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When to use </a:t>
            </a:r>
            <a:r>
              <a:rPr b="1" dirty="0">
                <a:solidFill>
                  <a:srgbClr val="0000FF"/>
                </a:solidFill>
              </a:rPr>
              <a:t>method="post"</a:t>
            </a:r>
            <a:r>
              <a:rPr dirty="0"/>
              <a:t>?</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Information sent from a form with the </a:t>
            </a:r>
            <a:r>
              <a:rPr b="1" dirty="0">
                <a:solidFill>
                  <a:srgbClr val="0000FF"/>
                </a:solidFill>
              </a:rPr>
              <a:t>POST</a:t>
            </a:r>
            <a:r>
              <a:rPr dirty="0"/>
              <a:t> method is invisible to others and has no limits on the amount of information to send.</a:t>
            </a:r>
            <a:endParaRPr dirty="0"/>
          </a:p>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solidFill>
                  <a:srgbClr val="DC2300"/>
                </a:solidFill>
              </a:rPr>
              <a:t>&gt; </a:t>
            </a:r>
            <a:r>
              <a:rPr dirty="0"/>
              <a:t>However, because the variables are not displayed in the URL, it is not possible to bookmark the page.</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1"/>
          <p:cNvSpPr>
            <a:spLocks noGrp="1"/>
          </p:cNvSpPr>
          <p:nvPr>
            <p:ph type="title"/>
          </p:nvPr>
        </p:nvSpPr>
        <p:spPr>
          <a:xfrm>
            <a:off x="544513" y="2941638"/>
            <a:ext cx="9072562" cy="1173162"/>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END</a:t>
            </a:r>
            <a:endParaRPr dirty="0"/>
          </a:p>
        </p:txBody>
      </p:sp>
      <p:sp>
        <p:nvSpPr>
          <p:cNvPr id="158722" name="Text Box 2"/>
          <p:cNvSpPr txBox="1"/>
          <p:nvPr/>
        </p:nvSpPr>
        <p:spPr>
          <a:xfrm>
            <a:off x="1106488" y="1814513"/>
            <a:ext cx="7988300" cy="4162425"/>
          </a:xfrm>
          <a:prstGeom prst="rect">
            <a:avLst/>
          </a:prstGeom>
          <a:noFill/>
          <a:ln w="9525">
            <a:noFill/>
            <a:miter/>
          </a:ln>
        </p:spPr>
        <p:txBody>
          <a:bodyPr lIns="0" tIns="0" rIns="0" bIns="0" anchor="ctr"/>
          <a:p>
            <a:pPr lvl="0" algn="ctr" defTabSz="0" hangingPunct="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x-none" sz="3200" b="1" dirty="0">
              <a:solidFill>
                <a:srgbClr val="000000"/>
              </a:solidFill>
              <a:latin typeface="Arial" panose="02080604020202020204" charset="0"/>
              <a:ea typeface="Arial Unicode MS"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AutoShape 1"/>
          <p:cNvSpPr/>
          <p:nvPr/>
        </p:nvSpPr>
        <p:spPr>
          <a:xfrm>
            <a:off x="552450" y="1550988"/>
            <a:ext cx="9002713" cy="5300662"/>
          </a:xfrm>
          <a:prstGeom prst="roundRect">
            <a:avLst>
              <a:gd name="adj" fmla="val 28"/>
            </a:avLst>
          </a:prstGeom>
          <a:solidFill>
            <a:srgbClr val="000000"/>
          </a:solidFill>
          <a:ln w="9525" cap="flat" cmpd="sng">
            <a:solidFill>
              <a:srgbClr val="000000"/>
            </a:solidFill>
            <a:prstDash val="solid"/>
            <a:round/>
            <a:headEnd type="none" w="med" len="med"/>
            <a:tailEnd type="none" w="med" len="med"/>
          </a:ln>
        </p:spPr>
        <p:txBody>
          <a:bodyPr wrap="none" anchor="ctr"/>
          <a:p>
            <a:pPr lvl="0" hangingPunct="0"/>
            <a:endParaRPr lang="en-US" altLang="x-none" dirty="0">
              <a:latin typeface="Arial" panose="02080604020202020204" charset="0"/>
              <a:ea typeface="Arial Unicode MS" charset="0"/>
            </a:endParaRPr>
          </a:p>
        </p:txBody>
      </p:sp>
      <p:pic>
        <p:nvPicPr>
          <p:cNvPr id="17410" name="Picture 2"/>
          <p:cNvPicPr>
            <a:picLocks noChangeAspect="1"/>
          </p:cNvPicPr>
          <p:nvPr/>
        </p:nvPicPr>
        <p:blipFill>
          <a:blip r:embed="rId1"/>
          <a:stretch>
            <a:fillRect/>
          </a:stretch>
        </p:blipFill>
        <p:spPr>
          <a:xfrm>
            <a:off x="1898650" y="1925638"/>
            <a:ext cx="6400800" cy="4572000"/>
          </a:xfrm>
          <a:prstGeom prst="rect">
            <a:avLst/>
          </a:prstGeom>
          <a:noFill/>
          <a:ln w="9525">
            <a:noFill/>
            <a:miter/>
          </a:ln>
        </p:spPr>
      </p:pic>
      <p:sp>
        <p:nvSpPr>
          <p:cNvPr id="17411" name="AutoShape 3"/>
          <p:cNvSpPr/>
          <p:nvPr/>
        </p:nvSpPr>
        <p:spPr>
          <a:xfrm>
            <a:off x="5245100" y="6099175"/>
            <a:ext cx="3062288" cy="411163"/>
          </a:xfrm>
          <a:prstGeom prst="roundRect">
            <a:avLst>
              <a:gd name="adj" fmla="val 384"/>
            </a:avLst>
          </a:prstGeom>
          <a:solidFill>
            <a:srgbClr val="000000"/>
          </a:solidFill>
          <a:ln w="9525" cap="flat" cmpd="sng">
            <a:solidFill>
              <a:srgbClr val="000000"/>
            </a:solidFill>
            <a:prstDash val="solid"/>
            <a:round/>
            <a:headEnd type="none" w="med" len="med"/>
            <a:tailEnd type="none" w="med" len="med"/>
          </a:ln>
        </p:spPr>
        <p:txBody>
          <a:bodyPr wrap="none" anchor="ctr"/>
          <a:p>
            <a:pPr lvl="0" hangingPunct="0"/>
            <a:endParaRPr lang="en-US" altLang="x-none" dirty="0">
              <a:latin typeface="Arial" panose="02080604020202020204" charset="0"/>
              <a:ea typeface="Arial Unicode MS" charset="0"/>
            </a:endParaRPr>
          </a:p>
        </p:txBody>
      </p:sp>
      <p:sp>
        <p:nvSpPr>
          <p:cNvPr id="17412" name="Rectangle 4"/>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Introduction</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1"/>
          <p:cNvSpPr>
            <a:spLocks noGrp="1"/>
          </p:cNvSpPr>
          <p:nvPr>
            <p:ph type="title"/>
          </p:nvPr>
        </p:nvSpPr>
        <p:spPr>
          <a:xfrm>
            <a:off x="503238" y="346075"/>
            <a:ext cx="9072562" cy="1173163"/>
          </a:xfrm>
          <a:ln/>
        </p:spPr>
        <p:txBody>
          <a:bodyPr wrap="square" lIns="0" tIns="0" rIns="0" bIns="0" anchor="ctr"/>
          <a:p>
            <a:pPr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PHP Getting Started</a:t>
            </a:r>
            <a:endParaRPr dirty="0"/>
          </a:p>
        </p:txBody>
      </p:sp>
      <p:sp>
        <p:nvSpPr>
          <p:cNvPr id="19458" name="Rectangle 2"/>
          <p:cNvSpPr>
            <a:spLocks noGrp="1"/>
          </p:cNvSpPr>
          <p:nvPr>
            <p:ph type="subTitle"/>
          </p:nvPr>
        </p:nvSpPr>
        <p:spPr>
          <a:xfrm>
            <a:off x="503238" y="1814513"/>
            <a:ext cx="9072562" cy="4899025"/>
          </a:xfrm>
          <a:ln/>
        </p:spPr>
        <p:txBody>
          <a:bodyPr wrap="square" lIns="0" tIns="0" rIns="0" bIns="0" anchor="ct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On windows, you can download and install WAMP.  With one installation and you get an Apache webserver, database server and php.</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hlinkClick r:id="rId1"/>
              </a:rPr>
              <a:t>http://www.wampserver.com</a:t>
            </a:r>
            <a:endParaRPr dirty="0">
              <a:hlinkClick r:id="rId1"/>
            </a:endParaRPr>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t>On mac, you can download and install MAMP.</a:t>
            </a:r>
            <a:endParaRPr dirty="0"/>
          </a:p>
          <a:p>
            <a:pPr marL="0" lvl="0" indent="0" algn="l" defTabSz="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hlinkClick r:id="rId2"/>
              </a:rPr>
              <a:t>http://www.mamp.info/en/index.html</a:t>
            </a:r>
            <a:endParaRPr dirty="0">
              <a:hlinkClick r:id="rId2"/>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6000"/>
          </a:lnSpc>
          <a:spcBef>
            <a:spcPct val="0"/>
          </a:spcBef>
          <a:spcAft>
            <a:spcPct val="0"/>
          </a:spcAft>
          <a:buClr>
            <a:srgbClr val="000000"/>
          </a:buClr>
          <a:buSzPct val="45000"/>
          <a:buFont typeface="Wingdings" panose="05000000000000000000" charset="2"/>
          <a:buNone/>
          <a:defRPr kumimoji="0" lang="en-GB" sz="1800" b="0" i="0" u="none" strike="noStrike" cap="none" normalizeH="0" baseline="0" smtClean="0">
            <a:ln>
              <a:noFill/>
            </a:ln>
            <a:effectLst/>
            <a:latin typeface="Arial" panose="02080604020202020204"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6000"/>
          </a:lnSpc>
          <a:spcBef>
            <a:spcPct val="0"/>
          </a:spcBef>
          <a:spcAft>
            <a:spcPct val="0"/>
          </a:spcAft>
          <a:buClr>
            <a:srgbClr val="000000"/>
          </a:buClr>
          <a:buSzPct val="45000"/>
          <a:buFont typeface="Wingdings" panose="05000000000000000000" charset="2"/>
          <a:buNone/>
          <a:defRPr kumimoji="0" lang="en-GB" sz="1800" b="0" i="0" u="none" strike="noStrike" cap="none" normalizeH="0" baseline="0" smtClean="0">
            <a:ln>
              <a:noFill/>
            </a:ln>
            <a:effectLst/>
            <a:latin typeface="Arial" panose="02080604020202020204"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13380</Words>
  <Application>Kingsoft Office WPP</Application>
  <PresentationFormat>Custom</PresentationFormat>
  <Paragraphs>421</Paragraphs>
  <Slides>77</Slides>
  <Notes>79</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Polo</dc:creator>
  <cp:lastModifiedBy>kisa</cp:lastModifiedBy>
  <cp:revision>6</cp:revision>
  <dcterms:created xsi:type="dcterms:W3CDTF">2018-07-18T11:27:50Z</dcterms:created>
  <dcterms:modified xsi:type="dcterms:W3CDTF">2018-07-18T11:27:50Z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