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12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A50288-6F26-4D23-BC4C-A47E0272C28A}"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184868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50288-6F26-4D23-BC4C-A47E0272C28A}"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250371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50288-6F26-4D23-BC4C-A47E0272C28A}"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254243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50288-6F26-4D23-BC4C-A47E0272C28A}"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27100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A50288-6F26-4D23-BC4C-A47E0272C28A}"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183695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A50288-6F26-4D23-BC4C-A47E0272C28A}"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393989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A50288-6F26-4D23-BC4C-A47E0272C28A}"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353021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A50288-6F26-4D23-BC4C-A47E0272C28A}"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133679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50288-6F26-4D23-BC4C-A47E0272C28A}"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258257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FA50288-6F26-4D23-BC4C-A47E0272C28A}"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174824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FA50288-6F26-4D23-BC4C-A47E0272C28A}"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20C47-B4BD-4351-A390-068C98DFF66C}" type="slidenum">
              <a:rPr lang="en-US" smtClean="0"/>
              <a:t>‹#›</a:t>
            </a:fld>
            <a:endParaRPr lang="en-US"/>
          </a:p>
        </p:txBody>
      </p:sp>
    </p:spTree>
    <p:extLst>
      <p:ext uri="{BB962C8B-B14F-4D97-AF65-F5344CB8AC3E}">
        <p14:creationId xmlns:p14="http://schemas.microsoft.com/office/powerpoint/2010/main" val="182528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FA50288-6F26-4D23-BC4C-A47E0272C28A}" type="datetimeFigureOut">
              <a:rPr lang="en-US" smtClean="0"/>
              <a:t>1/21/2019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920C47-B4BD-4351-A390-068C98DFF66C}" type="slidenum">
              <a:rPr lang="en-US" smtClean="0"/>
              <a:t>‹#›</a:t>
            </a:fld>
            <a:endParaRPr lang="en-US"/>
          </a:p>
        </p:txBody>
      </p:sp>
    </p:spTree>
    <p:extLst>
      <p:ext uri="{BB962C8B-B14F-4D97-AF65-F5344CB8AC3E}">
        <p14:creationId xmlns:p14="http://schemas.microsoft.com/office/powerpoint/2010/main" val="219374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How to use SWARM program</a:t>
            </a:r>
            <a:endParaRPr lang="en-US" dirty="0"/>
          </a:p>
        </p:txBody>
      </p:sp>
    </p:spTree>
    <p:extLst>
      <p:ext uri="{BB962C8B-B14F-4D97-AF65-F5344CB8AC3E}">
        <p14:creationId xmlns:p14="http://schemas.microsoft.com/office/powerpoint/2010/main" val="40333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29465" y="801585"/>
            <a:ext cx="8490309" cy="369332"/>
          </a:xfrm>
          <a:prstGeom prst="rect">
            <a:avLst/>
          </a:prstGeom>
          <a:noFill/>
        </p:spPr>
        <p:txBody>
          <a:bodyPr wrap="square" rtlCol="0">
            <a:spAutoFit/>
          </a:bodyPr>
          <a:lstStyle/>
          <a:p>
            <a:r>
              <a:rPr lang="en-CA" dirty="0" smtClean="0"/>
              <a:t>1.  Make a list of peaks you are interested in your spectrum in the following format</a:t>
            </a:r>
          </a:p>
        </p:txBody>
      </p:sp>
      <p:sp>
        <p:nvSpPr>
          <p:cNvPr id="13" name="Rectangle 12"/>
          <p:cNvSpPr/>
          <p:nvPr/>
        </p:nvSpPr>
        <p:spPr>
          <a:xfrm>
            <a:off x="3176976" y="271336"/>
            <a:ext cx="2028953" cy="369332"/>
          </a:xfrm>
          <a:prstGeom prst="rect">
            <a:avLst/>
          </a:prstGeom>
        </p:spPr>
        <p:txBody>
          <a:bodyPr wrap="none">
            <a:spAutoFit/>
          </a:bodyPr>
          <a:lstStyle/>
          <a:p>
            <a:r>
              <a:rPr lang="en-CA" b="1" dirty="0" smtClean="0"/>
              <a:t>Annotate spectrum</a:t>
            </a:r>
            <a:endParaRPr lang="en-US" b="1" dirty="0"/>
          </a:p>
        </p:txBody>
      </p:sp>
      <p:pic>
        <p:nvPicPr>
          <p:cNvPr id="4" name="Picture 3"/>
          <p:cNvPicPr>
            <a:picLocks noChangeAspect="1"/>
          </p:cNvPicPr>
          <p:nvPr/>
        </p:nvPicPr>
        <p:blipFill>
          <a:blip r:embed="rId2"/>
          <a:stretch>
            <a:fillRect/>
          </a:stretch>
        </p:blipFill>
        <p:spPr>
          <a:xfrm>
            <a:off x="852608" y="1339921"/>
            <a:ext cx="1752600" cy="2152650"/>
          </a:xfrm>
          <a:prstGeom prst="rect">
            <a:avLst/>
          </a:prstGeom>
        </p:spPr>
      </p:pic>
      <p:sp>
        <p:nvSpPr>
          <p:cNvPr id="16" name="TextBox 15"/>
          <p:cNvSpPr txBox="1"/>
          <p:nvPr/>
        </p:nvSpPr>
        <p:spPr>
          <a:xfrm>
            <a:off x="2998666" y="1539083"/>
            <a:ext cx="5320476" cy="1754326"/>
          </a:xfrm>
          <a:prstGeom prst="rect">
            <a:avLst/>
          </a:prstGeom>
          <a:noFill/>
        </p:spPr>
        <p:txBody>
          <a:bodyPr wrap="square" rtlCol="0">
            <a:spAutoFit/>
          </a:bodyPr>
          <a:lstStyle/>
          <a:p>
            <a:r>
              <a:rPr lang="en-CA" dirty="0" smtClean="0">
                <a:solidFill>
                  <a:srgbClr val="0070C0"/>
                </a:solidFill>
              </a:rPr>
              <a:t>Format is important!</a:t>
            </a:r>
          </a:p>
          <a:p>
            <a:r>
              <a:rPr lang="en-CA" dirty="0" smtClean="0"/>
              <a:t>The list must contain 2 columns:</a:t>
            </a:r>
          </a:p>
          <a:p>
            <a:r>
              <a:rPr lang="en-CA" dirty="0"/>
              <a:t>t</a:t>
            </a:r>
            <a:r>
              <a:rPr lang="en-CA" dirty="0" smtClean="0"/>
              <a:t>he first is the m/z of interesting peak,</a:t>
            </a:r>
          </a:p>
          <a:p>
            <a:r>
              <a:rPr lang="en-CA" dirty="0"/>
              <a:t>t</a:t>
            </a:r>
            <a:r>
              <a:rPr lang="en-CA" dirty="0" smtClean="0"/>
              <a:t>he second is label, which contain a name (e.g. P or PL) followed by underscore followed by charge state number followed by sign of the charge</a:t>
            </a:r>
          </a:p>
        </p:txBody>
      </p:sp>
      <p:sp>
        <p:nvSpPr>
          <p:cNvPr id="17" name="TextBox 16"/>
          <p:cNvSpPr txBox="1"/>
          <p:nvPr/>
        </p:nvSpPr>
        <p:spPr>
          <a:xfrm>
            <a:off x="529465" y="3589608"/>
            <a:ext cx="8490309" cy="646331"/>
          </a:xfrm>
          <a:prstGeom prst="rect">
            <a:avLst/>
          </a:prstGeom>
          <a:noFill/>
        </p:spPr>
        <p:txBody>
          <a:bodyPr wrap="square" rtlCol="0">
            <a:spAutoFit/>
          </a:bodyPr>
          <a:lstStyle/>
          <a:p>
            <a:r>
              <a:rPr lang="en-CA" dirty="0" smtClean="0"/>
              <a:t>2.  When done click &lt;Annotate from list&gt;. The list of found peaks will appear in window “Peaks Picking”</a:t>
            </a:r>
          </a:p>
        </p:txBody>
      </p:sp>
      <p:pic>
        <p:nvPicPr>
          <p:cNvPr id="5" name="Picture 4"/>
          <p:cNvPicPr>
            <a:picLocks noChangeAspect="1"/>
          </p:cNvPicPr>
          <p:nvPr/>
        </p:nvPicPr>
        <p:blipFill>
          <a:blip r:embed="rId3"/>
          <a:stretch>
            <a:fillRect/>
          </a:stretch>
        </p:blipFill>
        <p:spPr>
          <a:xfrm>
            <a:off x="648754" y="4416255"/>
            <a:ext cx="5010150" cy="2238375"/>
          </a:xfrm>
          <a:prstGeom prst="rect">
            <a:avLst/>
          </a:prstGeom>
        </p:spPr>
      </p:pic>
      <p:sp>
        <p:nvSpPr>
          <p:cNvPr id="19" name="TextBox 18"/>
          <p:cNvSpPr txBox="1"/>
          <p:nvPr/>
        </p:nvSpPr>
        <p:spPr>
          <a:xfrm>
            <a:off x="5972191" y="4788770"/>
            <a:ext cx="3047583" cy="923330"/>
          </a:xfrm>
          <a:prstGeom prst="rect">
            <a:avLst/>
          </a:prstGeom>
          <a:noFill/>
        </p:spPr>
        <p:txBody>
          <a:bodyPr wrap="square" rtlCol="0">
            <a:spAutoFit/>
          </a:bodyPr>
          <a:lstStyle/>
          <a:p>
            <a:r>
              <a:rPr lang="en-CA" dirty="0" smtClean="0">
                <a:solidFill>
                  <a:srgbClr val="FF0000"/>
                </a:solidFill>
              </a:rPr>
              <a:t>3. Now UPDATE the entry before loosing your hard work!</a:t>
            </a:r>
          </a:p>
        </p:txBody>
      </p:sp>
      <p:pic>
        <p:nvPicPr>
          <p:cNvPr id="6" name="Picture 5"/>
          <p:cNvPicPr>
            <a:picLocks noChangeAspect="1"/>
          </p:cNvPicPr>
          <p:nvPr/>
        </p:nvPicPr>
        <p:blipFill>
          <a:blip r:embed="rId4"/>
          <a:stretch>
            <a:fillRect/>
          </a:stretch>
        </p:blipFill>
        <p:spPr>
          <a:xfrm>
            <a:off x="6589180" y="6036618"/>
            <a:ext cx="1200150" cy="581025"/>
          </a:xfrm>
          <a:prstGeom prst="rect">
            <a:avLst/>
          </a:prstGeom>
        </p:spPr>
      </p:pic>
      <p:sp>
        <p:nvSpPr>
          <p:cNvPr id="24" name="Right Arrow 23"/>
          <p:cNvSpPr/>
          <p:nvPr/>
        </p:nvSpPr>
        <p:spPr>
          <a:xfrm rot="5400000">
            <a:off x="6910820" y="5893078"/>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57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1781" y="544374"/>
            <a:ext cx="8490309" cy="369332"/>
          </a:xfrm>
          <a:prstGeom prst="rect">
            <a:avLst/>
          </a:prstGeom>
          <a:noFill/>
        </p:spPr>
        <p:txBody>
          <a:bodyPr wrap="square" rtlCol="0">
            <a:spAutoFit/>
          </a:bodyPr>
          <a:lstStyle/>
          <a:p>
            <a:r>
              <a:rPr lang="en-CA" dirty="0" smtClean="0"/>
              <a:t>4. Press  &lt;Plot spectrum&gt; to see the annotated spectrum</a:t>
            </a:r>
          </a:p>
        </p:txBody>
      </p:sp>
      <p:pic>
        <p:nvPicPr>
          <p:cNvPr id="2" name="Picture 1"/>
          <p:cNvPicPr>
            <a:picLocks noChangeAspect="1"/>
          </p:cNvPicPr>
          <p:nvPr/>
        </p:nvPicPr>
        <p:blipFill>
          <a:blip r:embed="rId2"/>
          <a:stretch>
            <a:fillRect/>
          </a:stretch>
        </p:blipFill>
        <p:spPr>
          <a:xfrm>
            <a:off x="189243" y="1217840"/>
            <a:ext cx="8629570" cy="3510200"/>
          </a:xfrm>
          <a:prstGeom prst="rect">
            <a:avLst/>
          </a:prstGeom>
        </p:spPr>
      </p:pic>
      <p:sp>
        <p:nvSpPr>
          <p:cNvPr id="12" name="Rectangle 11"/>
          <p:cNvSpPr/>
          <p:nvPr/>
        </p:nvSpPr>
        <p:spPr>
          <a:xfrm>
            <a:off x="3035193" y="5032174"/>
            <a:ext cx="3050561" cy="9528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dirty="0" smtClean="0">
                <a:solidFill>
                  <a:schemeClr val="accent5">
                    <a:lumMod val="75000"/>
                  </a:schemeClr>
                </a:solidFill>
              </a:rPr>
              <a:t>NOTE: </a:t>
            </a:r>
            <a:r>
              <a:rPr lang="en-CA" dirty="0">
                <a:solidFill>
                  <a:schemeClr val="accent5">
                    <a:lumMod val="75000"/>
                  </a:schemeClr>
                </a:solidFill>
              </a:rPr>
              <a:t>The picture is not stored in the database because rendering is so fast</a:t>
            </a:r>
            <a:r>
              <a:rPr lang="en-CA" dirty="0" smtClean="0">
                <a:solidFill>
                  <a:schemeClr val="accent5">
                    <a:lumMod val="75000"/>
                  </a:schemeClr>
                </a:solidFill>
              </a:rPr>
              <a:t>!</a:t>
            </a:r>
            <a:endParaRPr lang="en-CA" dirty="0">
              <a:solidFill>
                <a:schemeClr val="accent5">
                  <a:lumMod val="75000"/>
                </a:schemeClr>
              </a:solidFill>
            </a:endParaRPr>
          </a:p>
        </p:txBody>
      </p:sp>
    </p:spTree>
    <p:extLst>
      <p:ext uri="{BB962C8B-B14F-4D97-AF65-F5344CB8AC3E}">
        <p14:creationId xmlns:p14="http://schemas.microsoft.com/office/powerpoint/2010/main" val="228955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78372" y="155166"/>
            <a:ext cx="4572000" cy="646331"/>
          </a:xfrm>
          <a:prstGeom prst="rect">
            <a:avLst/>
          </a:prstGeom>
        </p:spPr>
        <p:txBody>
          <a:bodyPr>
            <a:spAutoFit/>
          </a:bodyPr>
          <a:lstStyle/>
          <a:p>
            <a:pPr algn="ctr"/>
            <a:r>
              <a:rPr lang="en-CA" b="1" dirty="0"/>
              <a:t>Calculate relationships between different molecular species</a:t>
            </a:r>
            <a:endParaRPr lang="en-US" dirty="0"/>
          </a:p>
        </p:txBody>
      </p:sp>
      <p:sp>
        <p:nvSpPr>
          <p:cNvPr id="12" name="TextBox 11"/>
          <p:cNvSpPr txBox="1"/>
          <p:nvPr/>
        </p:nvSpPr>
        <p:spPr>
          <a:xfrm>
            <a:off x="552517" y="1112619"/>
            <a:ext cx="8490309" cy="1200329"/>
          </a:xfrm>
          <a:prstGeom prst="rect">
            <a:avLst/>
          </a:prstGeom>
          <a:noFill/>
        </p:spPr>
        <p:txBody>
          <a:bodyPr wrap="square" rtlCol="0">
            <a:spAutoFit/>
          </a:bodyPr>
          <a:lstStyle/>
          <a:p>
            <a:r>
              <a:rPr lang="en-CA" dirty="0" smtClean="0"/>
              <a:t>Window “Peaks </a:t>
            </a:r>
            <a:r>
              <a:rPr lang="en-CA" dirty="0" smtClean="0"/>
              <a:t>Picking</a:t>
            </a:r>
            <a:r>
              <a:rPr lang="en-CA" dirty="0" smtClean="0"/>
              <a:t>” contains the list of peak found in the spectrum with the corresponding intensities and difference from predicted m/z (user defined annotations). </a:t>
            </a:r>
          </a:p>
          <a:p>
            <a:r>
              <a:rPr lang="en-CA" dirty="0" smtClean="0"/>
              <a:t>In window “Formulas” we can define relationships between molecular species we wish to evaluate. </a:t>
            </a:r>
            <a:endParaRPr lang="en-CA" dirty="0" smtClean="0"/>
          </a:p>
        </p:txBody>
      </p:sp>
      <p:sp>
        <p:nvSpPr>
          <p:cNvPr id="13" name="TextBox 12"/>
          <p:cNvSpPr txBox="1"/>
          <p:nvPr/>
        </p:nvSpPr>
        <p:spPr>
          <a:xfrm>
            <a:off x="552516" y="2528333"/>
            <a:ext cx="8490309" cy="2031325"/>
          </a:xfrm>
          <a:prstGeom prst="rect">
            <a:avLst/>
          </a:prstGeom>
          <a:noFill/>
        </p:spPr>
        <p:txBody>
          <a:bodyPr wrap="square" rtlCol="0">
            <a:spAutoFit/>
          </a:bodyPr>
          <a:lstStyle/>
          <a:p>
            <a:r>
              <a:rPr lang="en-CA" dirty="0" smtClean="0"/>
              <a:t>For example, we may have protein receptor (designated as </a:t>
            </a:r>
            <a:r>
              <a:rPr lang="en-CA" b="1" dirty="0" smtClean="0"/>
              <a:t>P</a:t>
            </a:r>
            <a:r>
              <a:rPr lang="en-CA" dirty="0" smtClean="0"/>
              <a:t>), and it’s two complexes with ligands L1 and L2 (</a:t>
            </a:r>
            <a:r>
              <a:rPr lang="en-CA" b="1" dirty="0" smtClean="0"/>
              <a:t>PL1</a:t>
            </a:r>
            <a:r>
              <a:rPr lang="en-CA" dirty="0" smtClean="0"/>
              <a:t> and </a:t>
            </a:r>
            <a:r>
              <a:rPr lang="en-CA" b="1" dirty="0" smtClean="0"/>
              <a:t>PL2</a:t>
            </a:r>
            <a:r>
              <a:rPr lang="en-CA" dirty="0" smtClean="0"/>
              <a:t>). We can calculate ratios between PL1 and P, or PL1 and PL2 by entering formulas PL1/P, PL1/PL2 in the “Formulas” window and clicking &lt;calculate ratios&gt;. </a:t>
            </a:r>
          </a:p>
          <a:p>
            <a:r>
              <a:rPr lang="en-CA" dirty="0" smtClean="0"/>
              <a:t>In the result, intensities for </a:t>
            </a:r>
            <a:r>
              <a:rPr lang="en-CA" dirty="0"/>
              <a:t>all charge </a:t>
            </a:r>
            <a:r>
              <a:rPr lang="en-CA" dirty="0" smtClean="0"/>
              <a:t>states of each molecular species  </a:t>
            </a:r>
            <a:r>
              <a:rPr lang="en-CA" dirty="0"/>
              <a:t>will be </a:t>
            </a:r>
            <a:r>
              <a:rPr lang="en-CA" dirty="0" smtClean="0"/>
              <a:t>combined.</a:t>
            </a:r>
          </a:p>
          <a:p>
            <a:endParaRPr lang="en-CA" dirty="0"/>
          </a:p>
          <a:p>
            <a:r>
              <a:rPr lang="en-CA" dirty="0" smtClean="0"/>
              <a:t>The result appears in window “Ratios”</a:t>
            </a:r>
            <a:endParaRPr lang="en-CA" dirty="0" smtClean="0"/>
          </a:p>
        </p:txBody>
      </p:sp>
      <p:pic>
        <p:nvPicPr>
          <p:cNvPr id="4" name="Picture 3"/>
          <p:cNvPicPr>
            <a:picLocks noChangeAspect="1"/>
          </p:cNvPicPr>
          <p:nvPr/>
        </p:nvPicPr>
        <p:blipFill>
          <a:blip r:embed="rId2"/>
          <a:stretch>
            <a:fillRect/>
          </a:stretch>
        </p:blipFill>
        <p:spPr>
          <a:xfrm>
            <a:off x="4664372" y="4160905"/>
            <a:ext cx="4010025" cy="2286000"/>
          </a:xfrm>
          <a:prstGeom prst="rect">
            <a:avLst/>
          </a:prstGeom>
        </p:spPr>
      </p:pic>
      <p:sp>
        <p:nvSpPr>
          <p:cNvPr id="17" name="Rectangle 16"/>
          <p:cNvSpPr/>
          <p:nvPr/>
        </p:nvSpPr>
        <p:spPr>
          <a:xfrm>
            <a:off x="1175657" y="5225143"/>
            <a:ext cx="3050561" cy="69069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dirty="0" smtClean="0">
                <a:solidFill>
                  <a:srgbClr val="FF0000"/>
                </a:solidFill>
              </a:rPr>
              <a:t>Important</a:t>
            </a:r>
            <a:r>
              <a:rPr lang="en-CA" dirty="0" smtClean="0">
                <a:solidFill>
                  <a:schemeClr val="accent5">
                    <a:lumMod val="75000"/>
                  </a:schemeClr>
                </a:solidFill>
              </a:rPr>
              <a:t>: formulas must be separated by comma</a:t>
            </a:r>
            <a:endParaRPr lang="en-CA" dirty="0">
              <a:solidFill>
                <a:schemeClr val="accent5">
                  <a:lumMod val="75000"/>
                </a:schemeClr>
              </a:solidFill>
            </a:endParaRPr>
          </a:p>
        </p:txBody>
      </p:sp>
    </p:spTree>
    <p:extLst>
      <p:ext uri="{BB962C8B-B14F-4D97-AF65-F5344CB8AC3E}">
        <p14:creationId xmlns:p14="http://schemas.microsoft.com/office/powerpoint/2010/main" val="360249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7701" y="267079"/>
            <a:ext cx="4572000" cy="369332"/>
          </a:xfrm>
          <a:prstGeom prst="rect">
            <a:avLst/>
          </a:prstGeom>
        </p:spPr>
        <p:txBody>
          <a:bodyPr>
            <a:spAutoFit/>
          </a:bodyPr>
          <a:lstStyle/>
          <a:p>
            <a:pPr algn="ctr"/>
            <a:r>
              <a:rPr lang="en-CA" b="1" dirty="0" smtClean="0"/>
              <a:t>Other commands in tab [Database]</a:t>
            </a:r>
            <a:endParaRPr lang="en-US" dirty="0"/>
          </a:p>
        </p:txBody>
      </p:sp>
      <p:sp>
        <p:nvSpPr>
          <p:cNvPr id="12" name="TextBox 11"/>
          <p:cNvSpPr txBox="1"/>
          <p:nvPr/>
        </p:nvSpPr>
        <p:spPr>
          <a:xfrm>
            <a:off x="430745" y="1383661"/>
            <a:ext cx="8240647" cy="646331"/>
          </a:xfrm>
          <a:prstGeom prst="rect">
            <a:avLst/>
          </a:prstGeom>
          <a:noFill/>
        </p:spPr>
        <p:txBody>
          <a:bodyPr wrap="square" rtlCol="0">
            <a:spAutoFit/>
          </a:bodyPr>
          <a:lstStyle/>
          <a:p>
            <a:r>
              <a:rPr lang="en-CA" dirty="0" smtClean="0"/>
              <a:t>Databases are stored in folder “DB”. </a:t>
            </a:r>
            <a:r>
              <a:rPr lang="en-CA" dirty="0" smtClean="0"/>
              <a:t>Push button &lt;Show All Databases&gt; prints the list of your databases in search window.</a:t>
            </a:r>
            <a:endParaRPr lang="en-CA" dirty="0" smtClean="0"/>
          </a:p>
        </p:txBody>
      </p:sp>
      <p:pic>
        <p:nvPicPr>
          <p:cNvPr id="5" name="Picture 4"/>
          <p:cNvPicPr>
            <a:picLocks noChangeAspect="1"/>
          </p:cNvPicPr>
          <p:nvPr/>
        </p:nvPicPr>
        <p:blipFill>
          <a:blip r:embed="rId2"/>
          <a:stretch>
            <a:fillRect/>
          </a:stretch>
        </p:blipFill>
        <p:spPr>
          <a:xfrm>
            <a:off x="3831251" y="2052485"/>
            <a:ext cx="1104900" cy="542925"/>
          </a:xfrm>
          <a:prstGeom prst="rect">
            <a:avLst/>
          </a:prstGeom>
        </p:spPr>
      </p:pic>
      <p:pic>
        <p:nvPicPr>
          <p:cNvPr id="6" name="Picture 5"/>
          <p:cNvPicPr>
            <a:picLocks noChangeAspect="1"/>
          </p:cNvPicPr>
          <p:nvPr/>
        </p:nvPicPr>
        <p:blipFill>
          <a:blip r:embed="rId3"/>
          <a:stretch>
            <a:fillRect/>
          </a:stretch>
        </p:blipFill>
        <p:spPr>
          <a:xfrm>
            <a:off x="3381415" y="1016073"/>
            <a:ext cx="1943100" cy="361950"/>
          </a:xfrm>
          <a:prstGeom prst="rect">
            <a:avLst/>
          </a:prstGeom>
        </p:spPr>
      </p:pic>
      <p:pic>
        <p:nvPicPr>
          <p:cNvPr id="7" name="Picture 6"/>
          <p:cNvPicPr>
            <a:picLocks noChangeAspect="1"/>
          </p:cNvPicPr>
          <p:nvPr/>
        </p:nvPicPr>
        <p:blipFill>
          <a:blip r:embed="rId4"/>
          <a:stretch>
            <a:fillRect/>
          </a:stretch>
        </p:blipFill>
        <p:spPr>
          <a:xfrm>
            <a:off x="3831251" y="3112308"/>
            <a:ext cx="1162050" cy="457200"/>
          </a:xfrm>
          <a:prstGeom prst="rect">
            <a:avLst/>
          </a:prstGeom>
        </p:spPr>
      </p:pic>
      <p:pic>
        <p:nvPicPr>
          <p:cNvPr id="8" name="Picture 7"/>
          <p:cNvPicPr>
            <a:picLocks noChangeAspect="1"/>
          </p:cNvPicPr>
          <p:nvPr/>
        </p:nvPicPr>
        <p:blipFill>
          <a:blip r:embed="rId5"/>
          <a:stretch>
            <a:fillRect/>
          </a:stretch>
        </p:blipFill>
        <p:spPr>
          <a:xfrm>
            <a:off x="3874113" y="4133836"/>
            <a:ext cx="1076325" cy="409575"/>
          </a:xfrm>
          <a:prstGeom prst="rect">
            <a:avLst/>
          </a:prstGeom>
        </p:spPr>
      </p:pic>
      <p:pic>
        <p:nvPicPr>
          <p:cNvPr id="9" name="Picture 8"/>
          <p:cNvPicPr>
            <a:picLocks noChangeAspect="1"/>
          </p:cNvPicPr>
          <p:nvPr/>
        </p:nvPicPr>
        <p:blipFill>
          <a:blip r:embed="rId6"/>
          <a:stretch>
            <a:fillRect/>
          </a:stretch>
        </p:blipFill>
        <p:spPr>
          <a:xfrm>
            <a:off x="3874112" y="5247197"/>
            <a:ext cx="1076325" cy="419100"/>
          </a:xfrm>
          <a:prstGeom prst="rect">
            <a:avLst/>
          </a:prstGeom>
        </p:spPr>
      </p:pic>
      <p:sp>
        <p:nvSpPr>
          <p:cNvPr id="23" name="TextBox 22"/>
          <p:cNvSpPr txBox="1"/>
          <p:nvPr/>
        </p:nvSpPr>
        <p:spPr>
          <a:xfrm>
            <a:off x="429465" y="2551819"/>
            <a:ext cx="8240646" cy="646331"/>
          </a:xfrm>
          <a:prstGeom prst="rect">
            <a:avLst/>
          </a:prstGeom>
          <a:noFill/>
        </p:spPr>
        <p:txBody>
          <a:bodyPr wrap="square" rtlCol="0">
            <a:spAutoFit/>
          </a:bodyPr>
          <a:lstStyle/>
          <a:p>
            <a:r>
              <a:rPr lang="en-CA" dirty="0" smtClean="0"/>
              <a:t>Search will be performed not only in current database but in all databases found in “DB” folder</a:t>
            </a:r>
            <a:r>
              <a:rPr lang="en-CA" dirty="0" smtClean="0"/>
              <a:t>.</a:t>
            </a:r>
            <a:endParaRPr lang="en-CA" dirty="0" smtClean="0"/>
          </a:p>
        </p:txBody>
      </p:sp>
      <p:sp>
        <p:nvSpPr>
          <p:cNvPr id="24" name="TextBox 23"/>
          <p:cNvSpPr txBox="1"/>
          <p:nvPr/>
        </p:nvSpPr>
        <p:spPr>
          <a:xfrm>
            <a:off x="429466" y="3568002"/>
            <a:ext cx="8541226" cy="646331"/>
          </a:xfrm>
          <a:prstGeom prst="rect">
            <a:avLst/>
          </a:prstGeom>
          <a:noFill/>
        </p:spPr>
        <p:txBody>
          <a:bodyPr wrap="square" rtlCol="0">
            <a:spAutoFit/>
          </a:bodyPr>
          <a:lstStyle/>
          <a:p>
            <a:r>
              <a:rPr lang="en-CA" dirty="0" smtClean="0"/>
              <a:t>Performs sequence of commands &lt;Paste from clipboard&gt;, &lt;Annotate from list&gt;, &lt;calculate ratios&gt;</a:t>
            </a:r>
          </a:p>
        </p:txBody>
      </p:sp>
      <p:sp>
        <p:nvSpPr>
          <p:cNvPr id="25" name="TextBox 24"/>
          <p:cNvSpPr txBox="1"/>
          <p:nvPr/>
        </p:nvSpPr>
        <p:spPr>
          <a:xfrm>
            <a:off x="429465" y="4542538"/>
            <a:ext cx="8541227" cy="646331"/>
          </a:xfrm>
          <a:prstGeom prst="rect">
            <a:avLst/>
          </a:prstGeom>
          <a:noFill/>
        </p:spPr>
        <p:txBody>
          <a:bodyPr wrap="square" rtlCol="0">
            <a:spAutoFit/>
          </a:bodyPr>
          <a:lstStyle/>
          <a:p>
            <a:r>
              <a:rPr lang="en-CA" dirty="0"/>
              <a:t>Updates entry indicated in ID box and </a:t>
            </a:r>
            <a:r>
              <a:rPr lang="en-CA" dirty="0" smtClean="0"/>
              <a:t>includes all current settings in most fields and checkboxes in entire SWARM program</a:t>
            </a:r>
          </a:p>
        </p:txBody>
      </p:sp>
      <p:sp>
        <p:nvSpPr>
          <p:cNvPr id="27" name="TextBox 26"/>
          <p:cNvSpPr txBox="1"/>
          <p:nvPr/>
        </p:nvSpPr>
        <p:spPr>
          <a:xfrm>
            <a:off x="429466" y="5642106"/>
            <a:ext cx="8240646" cy="646331"/>
          </a:xfrm>
          <a:prstGeom prst="rect">
            <a:avLst/>
          </a:prstGeom>
          <a:noFill/>
        </p:spPr>
        <p:txBody>
          <a:bodyPr wrap="square" rtlCol="0">
            <a:spAutoFit/>
          </a:bodyPr>
          <a:lstStyle/>
          <a:p>
            <a:r>
              <a:rPr lang="en-CA" dirty="0" smtClean="0"/>
              <a:t>Loads entry indicated in ID box and includes all settings for most fields and checkboxes in entire SWARM program</a:t>
            </a:r>
          </a:p>
        </p:txBody>
      </p:sp>
    </p:spTree>
    <p:extLst>
      <p:ext uri="{BB962C8B-B14F-4D97-AF65-F5344CB8AC3E}">
        <p14:creationId xmlns:p14="http://schemas.microsoft.com/office/powerpoint/2010/main" val="251869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78372" y="155166"/>
            <a:ext cx="4572000" cy="369332"/>
          </a:xfrm>
          <a:prstGeom prst="rect">
            <a:avLst/>
          </a:prstGeom>
        </p:spPr>
        <p:txBody>
          <a:bodyPr>
            <a:spAutoFit/>
          </a:bodyPr>
          <a:lstStyle/>
          <a:p>
            <a:pPr algn="ctr"/>
            <a:r>
              <a:rPr lang="en-CA" b="1" dirty="0" smtClean="0"/>
              <a:t>Running SWARM</a:t>
            </a:r>
            <a:endParaRPr lang="en-US" dirty="0"/>
          </a:p>
        </p:txBody>
      </p:sp>
      <p:sp>
        <p:nvSpPr>
          <p:cNvPr id="12" name="TextBox 11"/>
          <p:cNvSpPr txBox="1"/>
          <p:nvPr/>
        </p:nvSpPr>
        <p:spPr>
          <a:xfrm>
            <a:off x="521781" y="778700"/>
            <a:ext cx="2997507" cy="369332"/>
          </a:xfrm>
          <a:prstGeom prst="rect">
            <a:avLst/>
          </a:prstGeom>
          <a:noFill/>
        </p:spPr>
        <p:txBody>
          <a:bodyPr wrap="square" rtlCol="0">
            <a:spAutoFit/>
          </a:bodyPr>
          <a:lstStyle/>
          <a:p>
            <a:pPr marL="342900" indent="-342900">
              <a:buAutoNum type="arabicPeriod"/>
            </a:pPr>
            <a:r>
              <a:rPr lang="en-CA" dirty="0" smtClean="0"/>
              <a:t>Click on tab SWARM</a:t>
            </a:r>
          </a:p>
        </p:txBody>
      </p:sp>
      <p:sp>
        <p:nvSpPr>
          <p:cNvPr id="17" name="Rectangle 16"/>
          <p:cNvSpPr/>
          <p:nvPr/>
        </p:nvSpPr>
        <p:spPr>
          <a:xfrm>
            <a:off x="3934227" y="5168299"/>
            <a:ext cx="4825572" cy="125476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dirty="0" smtClean="0">
                <a:solidFill>
                  <a:srgbClr val="FF0000"/>
                </a:solidFill>
              </a:rPr>
              <a:t>Note: </a:t>
            </a:r>
            <a:r>
              <a:rPr lang="en-CA" dirty="0" smtClean="0">
                <a:solidFill>
                  <a:schemeClr val="accent5">
                    <a:lumMod val="75000"/>
                  </a:schemeClr>
                </a:solidFill>
              </a:rPr>
              <a:t>if checkbox “use single template for all charge states” is checked only first line in the list of templates will be used and applied to all charge states</a:t>
            </a:r>
            <a:endParaRPr lang="en-CA" dirty="0">
              <a:solidFill>
                <a:schemeClr val="accent5">
                  <a:lumMod val="75000"/>
                </a:schemeClr>
              </a:solidFill>
            </a:endParaRPr>
          </a:p>
        </p:txBody>
      </p:sp>
      <p:sp>
        <p:nvSpPr>
          <p:cNvPr id="16" name="TextBox 15"/>
          <p:cNvSpPr txBox="1"/>
          <p:nvPr/>
        </p:nvSpPr>
        <p:spPr>
          <a:xfrm>
            <a:off x="521781" y="1402234"/>
            <a:ext cx="8490309" cy="646331"/>
          </a:xfrm>
          <a:prstGeom prst="rect">
            <a:avLst/>
          </a:prstGeom>
          <a:noFill/>
        </p:spPr>
        <p:txBody>
          <a:bodyPr wrap="square" rtlCol="0">
            <a:spAutoFit/>
          </a:bodyPr>
          <a:lstStyle/>
          <a:p>
            <a:r>
              <a:rPr lang="en-CA" dirty="0" smtClean="0"/>
              <a:t>SWARM can accept spectrum from window “Original spectrum” or take it directly from database entry. This is controlled by checking checkbox </a:t>
            </a:r>
            <a:endParaRPr lang="en-CA" dirty="0" smtClean="0"/>
          </a:p>
        </p:txBody>
      </p:sp>
      <p:pic>
        <p:nvPicPr>
          <p:cNvPr id="2" name="Picture 1"/>
          <p:cNvPicPr>
            <a:picLocks noChangeAspect="1"/>
          </p:cNvPicPr>
          <p:nvPr/>
        </p:nvPicPr>
        <p:blipFill>
          <a:blip r:embed="rId2"/>
          <a:stretch>
            <a:fillRect/>
          </a:stretch>
        </p:blipFill>
        <p:spPr>
          <a:xfrm>
            <a:off x="596546" y="2110672"/>
            <a:ext cx="2847975" cy="1019175"/>
          </a:xfrm>
          <a:prstGeom prst="rect">
            <a:avLst/>
          </a:prstGeom>
        </p:spPr>
      </p:pic>
      <p:sp>
        <p:nvSpPr>
          <p:cNvPr id="23" name="TextBox 22"/>
          <p:cNvSpPr txBox="1"/>
          <p:nvPr/>
        </p:nvSpPr>
        <p:spPr>
          <a:xfrm>
            <a:off x="521781" y="3207998"/>
            <a:ext cx="8490309" cy="1200329"/>
          </a:xfrm>
          <a:prstGeom prst="rect">
            <a:avLst/>
          </a:prstGeom>
          <a:noFill/>
        </p:spPr>
        <p:txBody>
          <a:bodyPr wrap="square" rtlCol="0">
            <a:spAutoFit/>
          </a:bodyPr>
          <a:lstStyle/>
          <a:p>
            <a:r>
              <a:rPr lang="en-CA" dirty="0" smtClean="0"/>
              <a:t>Similarly, SWARM can accept annotations from window “Peaks Annotations” or take it directly from database entry. </a:t>
            </a:r>
          </a:p>
          <a:p>
            <a:r>
              <a:rPr lang="en-CA" dirty="0" smtClean="0"/>
              <a:t>Checking checkbox “take parameters from database entry” </a:t>
            </a:r>
            <a:r>
              <a:rPr lang="en-CA" b="1" dirty="0" smtClean="0"/>
              <a:t>overrides</a:t>
            </a:r>
            <a:r>
              <a:rPr lang="en-CA" dirty="0" smtClean="0"/>
              <a:t> all settings and replaces them with those stored in the indicated entry.</a:t>
            </a:r>
            <a:endParaRPr lang="en-CA" dirty="0" smtClean="0"/>
          </a:p>
        </p:txBody>
      </p:sp>
      <p:sp>
        <p:nvSpPr>
          <p:cNvPr id="24" name="TextBox 23"/>
          <p:cNvSpPr txBox="1"/>
          <p:nvPr/>
        </p:nvSpPr>
        <p:spPr>
          <a:xfrm>
            <a:off x="596546" y="4630703"/>
            <a:ext cx="2997507" cy="369332"/>
          </a:xfrm>
          <a:prstGeom prst="rect">
            <a:avLst/>
          </a:prstGeom>
          <a:noFill/>
        </p:spPr>
        <p:txBody>
          <a:bodyPr wrap="square" rtlCol="0">
            <a:spAutoFit/>
          </a:bodyPr>
          <a:lstStyle/>
          <a:p>
            <a:r>
              <a:rPr lang="en-CA" dirty="0" smtClean="0"/>
              <a:t>2. Setup the “Templates”</a:t>
            </a:r>
          </a:p>
        </p:txBody>
      </p:sp>
      <p:pic>
        <p:nvPicPr>
          <p:cNvPr id="5" name="Picture 4"/>
          <p:cNvPicPr>
            <a:picLocks noChangeAspect="1"/>
          </p:cNvPicPr>
          <p:nvPr/>
        </p:nvPicPr>
        <p:blipFill>
          <a:blip r:embed="rId3"/>
          <a:stretch>
            <a:fillRect/>
          </a:stretch>
        </p:blipFill>
        <p:spPr>
          <a:xfrm>
            <a:off x="647499" y="5128933"/>
            <a:ext cx="2895600" cy="1333500"/>
          </a:xfrm>
          <a:prstGeom prst="rect">
            <a:avLst/>
          </a:prstGeom>
        </p:spPr>
      </p:pic>
    </p:spTree>
    <p:extLst>
      <p:ext uri="{BB962C8B-B14F-4D97-AF65-F5344CB8AC3E}">
        <p14:creationId xmlns:p14="http://schemas.microsoft.com/office/powerpoint/2010/main" val="228435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21781" y="627005"/>
            <a:ext cx="8030548" cy="369332"/>
          </a:xfrm>
          <a:prstGeom prst="rect">
            <a:avLst/>
          </a:prstGeom>
          <a:noFill/>
        </p:spPr>
        <p:txBody>
          <a:bodyPr wrap="square" rtlCol="0">
            <a:spAutoFit/>
          </a:bodyPr>
          <a:lstStyle/>
          <a:p>
            <a:r>
              <a:rPr lang="en-CA" dirty="0" smtClean="0"/>
              <a:t>3. Set up parameters for spectrum. </a:t>
            </a:r>
          </a:p>
        </p:txBody>
      </p:sp>
      <p:pic>
        <p:nvPicPr>
          <p:cNvPr id="4" name="Picture 3"/>
          <p:cNvPicPr>
            <a:picLocks noChangeAspect="1"/>
          </p:cNvPicPr>
          <p:nvPr/>
        </p:nvPicPr>
        <p:blipFill>
          <a:blip r:embed="rId2"/>
          <a:stretch>
            <a:fillRect/>
          </a:stretch>
        </p:blipFill>
        <p:spPr>
          <a:xfrm>
            <a:off x="782330" y="1273336"/>
            <a:ext cx="2400300" cy="1543050"/>
          </a:xfrm>
          <a:prstGeom prst="rect">
            <a:avLst/>
          </a:prstGeom>
        </p:spPr>
      </p:pic>
      <p:sp>
        <p:nvSpPr>
          <p:cNvPr id="6" name="Rectangle 5"/>
          <p:cNvSpPr/>
          <p:nvPr/>
        </p:nvSpPr>
        <p:spPr>
          <a:xfrm>
            <a:off x="3400185" y="1583196"/>
            <a:ext cx="5359614" cy="923330"/>
          </a:xfrm>
          <a:prstGeom prst="rect">
            <a:avLst/>
          </a:prstGeom>
        </p:spPr>
        <p:txBody>
          <a:bodyPr wrap="square">
            <a:spAutoFit/>
          </a:bodyPr>
          <a:lstStyle/>
          <a:p>
            <a:r>
              <a:rPr lang="en-CA" dirty="0"/>
              <a:t>Putting limits to the spectrum range and choosing sampling rate lower than original may speedup the processing time.</a:t>
            </a:r>
          </a:p>
        </p:txBody>
      </p:sp>
      <p:pic>
        <p:nvPicPr>
          <p:cNvPr id="7" name="Picture 6"/>
          <p:cNvPicPr>
            <a:picLocks noChangeAspect="1"/>
          </p:cNvPicPr>
          <p:nvPr/>
        </p:nvPicPr>
        <p:blipFill>
          <a:blip r:embed="rId3"/>
          <a:stretch>
            <a:fillRect/>
          </a:stretch>
        </p:blipFill>
        <p:spPr>
          <a:xfrm>
            <a:off x="782330" y="2972740"/>
            <a:ext cx="2381250" cy="914400"/>
          </a:xfrm>
          <a:prstGeom prst="rect">
            <a:avLst/>
          </a:prstGeom>
        </p:spPr>
      </p:pic>
      <p:sp>
        <p:nvSpPr>
          <p:cNvPr id="19" name="Rectangle 18"/>
          <p:cNvSpPr/>
          <p:nvPr/>
        </p:nvSpPr>
        <p:spPr>
          <a:xfrm>
            <a:off x="3400185" y="3018482"/>
            <a:ext cx="5567082" cy="646331"/>
          </a:xfrm>
          <a:prstGeom prst="rect">
            <a:avLst/>
          </a:prstGeom>
        </p:spPr>
        <p:txBody>
          <a:bodyPr wrap="square">
            <a:spAutoFit/>
          </a:bodyPr>
          <a:lstStyle/>
          <a:p>
            <a:r>
              <a:rPr lang="en-CA" dirty="0" smtClean="0"/>
              <a:t>Window parameter in </a:t>
            </a:r>
            <a:r>
              <a:rPr lang="en-CA" dirty="0" err="1" smtClean="0"/>
              <a:t>Savitzky-Golay</a:t>
            </a:r>
            <a:r>
              <a:rPr lang="en-CA" dirty="0" smtClean="0"/>
              <a:t> filter must be an odd number. The higher value the more smoothing effect.</a:t>
            </a:r>
            <a:endParaRPr lang="en-CA" dirty="0"/>
          </a:p>
        </p:txBody>
      </p:sp>
      <p:pic>
        <p:nvPicPr>
          <p:cNvPr id="8" name="Picture 7"/>
          <p:cNvPicPr>
            <a:picLocks noChangeAspect="1"/>
          </p:cNvPicPr>
          <p:nvPr/>
        </p:nvPicPr>
        <p:blipFill>
          <a:blip r:embed="rId4"/>
          <a:stretch>
            <a:fillRect/>
          </a:stretch>
        </p:blipFill>
        <p:spPr>
          <a:xfrm>
            <a:off x="782330" y="4043494"/>
            <a:ext cx="4324350" cy="2743200"/>
          </a:xfrm>
          <a:prstGeom prst="rect">
            <a:avLst/>
          </a:prstGeom>
        </p:spPr>
      </p:pic>
      <p:sp>
        <p:nvSpPr>
          <p:cNvPr id="25" name="Rectangle 24"/>
          <p:cNvSpPr/>
          <p:nvPr/>
        </p:nvSpPr>
        <p:spPr>
          <a:xfrm>
            <a:off x="5249048" y="4156676"/>
            <a:ext cx="3793351" cy="1754326"/>
          </a:xfrm>
          <a:prstGeom prst="rect">
            <a:avLst/>
          </a:prstGeom>
        </p:spPr>
        <p:txBody>
          <a:bodyPr wrap="square">
            <a:spAutoFit/>
          </a:bodyPr>
          <a:lstStyle/>
          <a:p>
            <a:r>
              <a:rPr lang="en-CA" dirty="0" smtClean="0"/>
              <a:t>This panel gives you full control of ALS baseline: should it be applied before, after and/or after each template subtractions. Checkbox “Run SWARM” indicates if template subtraction should be performed or not.</a:t>
            </a:r>
            <a:endParaRPr lang="en-CA" dirty="0"/>
          </a:p>
        </p:txBody>
      </p:sp>
      <p:sp>
        <p:nvSpPr>
          <p:cNvPr id="26" name="TextBox 25"/>
          <p:cNvSpPr txBox="1"/>
          <p:nvPr/>
        </p:nvSpPr>
        <p:spPr>
          <a:xfrm>
            <a:off x="5308271" y="6117878"/>
            <a:ext cx="3016638" cy="369332"/>
          </a:xfrm>
          <a:prstGeom prst="rect">
            <a:avLst/>
          </a:prstGeom>
          <a:noFill/>
        </p:spPr>
        <p:txBody>
          <a:bodyPr wrap="square" rtlCol="0">
            <a:spAutoFit/>
          </a:bodyPr>
          <a:lstStyle/>
          <a:p>
            <a:r>
              <a:rPr lang="en-CA" dirty="0" smtClean="0"/>
              <a:t>4. Press &lt;RUN&gt; button.</a:t>
            </a:r>
          </a:p>
        </p:txBody>
      </p:sp>
      <p:sp>
        <p:nvSpPr>
          <p:cNvPr id="27" name="Down Arrow 26"/>
          <p:cNvSpPr/>
          <p:nvPr/>
        </p:nvSpPr>
        <p:spPr>
          <a:xfrm>
            <a:off x="3789912" y="5928999"/>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47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1045" y="3485466"/>
            <a:ext cx="8030548" cy="369332"/>
          </a:xfrm>
          <a:prstGeom prst="rect">
            <a:avLst/>
          </a:prstGeom>
          <a:noFill/>
        </p:spPr>
        <p:txBody>
          <a:bodyPr wrap="square" rtlCol="0">
            <a:spAutoFit/>
          </a:bodyPr>
          <a:lstStyle/>
          <a:p>
            <a:r>
              <a:rPr lang="en-CA" dirty="0" smtClean="0"/>
              <a:t>5. Plot options. </a:t>
            </a:r>
          </a:p>
        </p:txBody>
      </p:sp>
      <p:sp>
        <p:nvSpPr>
          <p:cNvPr id="6" name="Rectangle 5"/>
          <p:cNvSpPr/>
          <p:nvPr/>
        </p:nvSpPr>
        <p:spPr>
          <a:xfrm>
            <a:off x="3477025" y="4345140"/>
            <a:ext cx="5359614" cy="369332"/>
          </a:xfrm>
          <a:prstGeom prst="rect">
            <a:avLst/>
          </a:prstGeom>
        </p:spPr>
        <p:txBody>
          <a:bodyPr wrap="square">
            <a:spAutoFit/>
          </a:bodyPr>
          <a:lstStyle/>
          <a:p>
            <a:r>
              <a:rPr lang="en-CA" dirty="0" smtClean="0"/>
              <a:t>Checkboxes here indicate what will be shown in Figure.</a:t>
            </a:r>
            <a:endParaRPr lang="en-CA" dirty="0"/>
          </a:p>
        </p:txBody>
      </p:sp>
      <p:sp>
        <p:nvSpPr>
          <p:cNvPr id="19" name="Rectangle 18"/>
          <p:cNvSpPr/>
          <p:nvPr/>
        </p:nvSpPr>
        <p:spPr>
          <a:xfrm>
            <a:off x="3477025" y="5876943"/>
            <a:ext cx="5567082" cy="646331"/>
          </a:xfrm>
          <a:prstGeom prst="rect">
            <a:avLst/>
          </a:prstGeom>
        </p:spPr>
        <p:txBody>
          <a:bodyPr wrap="square">
            <a:spAutoFit/>
          </a:bodyPr>
          <a:lstStyle/>
          <a:p>
            <a:r>
              <a:rPr lang="en-CA" dirty="0" smtClean="0"/>
              <a:t>If box “last applied baseline” is checked a ALS baseline curve will appear in the plot.</a:t>
            </a:r>
            <a:endParaRPr lang="en-CA" dirty="0"/>
          </a:p>
        </p:txBody>
      </p:sp>
      <p:pic>
        <p:nvPicPr>
          <p:cNvPr id="2" name="Picture 1"/>
          <p:cNvPicPr>
            <a:picLocks noChangeAspect="1"/>
          </p:cNvPicPr>
          <p:nvPr/>
        </p:nvPicPr>
        <p:blipFill>
          <a:blip r:embed="rId2"/>
          <a:stretch>
            <a:fillRect/>
          </a:stretch>
        </p:blipFill>
        <p:spPr>
          <a:xfrm>
            <a:off x="391228" y="4164837"/>
            <a:ext cx="2914650" cy="2400300"/>
          </a:xfrm>
          <a:prstGeom prst="rect">
            <a:avLst/>
          </a:prstGeom>
        </p:spPr>
      </p:pic>
      <p:sp>
        <p:nvSpPr>
          <p:cNvPr id="23" name="Down Arrow 22"/>
          <p:cNvSpPr/>
          <p:nvPr/>
        </p:nvSpPr>
        <p:spPr>
          <a:xfrm>
            <a:off x="2297414" y="4340927"/>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1045" y="301910"/>
            <a:ext cx="7768556" cy="8811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dirty="0" smtClean="0">
                <a:solidFill>
                  <a:srgbClr val="FF0000"/>
                </a:solidFill>
              </a:rPr>
              <a:t>Tip: </a:t>
            </a:r>
            <a:r>
              <a:rPr lang="en-CA" dirty="0" smtClean="0">
                <a:solidFill>
                  <a:schemeClr val="accent5">
                    <a:lumMod val="75000"/>
                  </a:schemeClr>
                </a:solidFill>
              </a:rPr>
              <a:t>To save time, run SWARM several times with “</a:t>
            </a:r>
            <a:r>
              <a:rPr lang="en-CA" dirty="0">
                <a:solidFill>
                  <a:schemeClr val="accent5">
                    <a:lumMod val="75000"/>
                  </a:schemeClr>
                </a:solidFill>
              </a:rPr>
              <a:t>run SWARM</a:t>
            </a:r>
            <a:r>
              <a:rPr lang="en-CA" dirty="0" smtClean="0">
                <a:solidFill>
                  <a:schemeClr val="accent5">
                    <a:lumMod val="75000"/>
                  </a:schemeClr>
                </a:solidFill>
              </a:rPr>
              <a:t>” box </a:t>
            </a:r>
            <a:r>
              <a:rPr lang="en-CA" dirty="0" smtClean="0">
                <a:solidFill>
                  <a:srgbClr val="FF0000"/>
                </a:solidFill>
              </a:rPr>
              <a:t>UNCHECKED</a:t>
            </a:r>
            <a:r>
              <a:rPr lang="en-CA" dirty="0" smtClean="0">
                <a:solidFill>
                  <a:schemeClr val="accent5">
                    <a:lumMod val="75000"/>
                  </a:schemeClr>
                </a:solidFill>
              </a:rPr>
              <a:t> in order to find the best parameters for ALS procedure. </a:t>
            </a:r>
            <a:endParaRPr lang="en-CA" dirty="0">
              <a:solidFill>
                <a:schemeClr val="accent5">
                  <a:lumMod val="75000"/>
                </a:schemeClr>
              </a:solidFill>
            </a:endParaRPr>
          </a:p>
        </p:txBody>
      </p:sp>
      <p:sp>
        <p:nvSpPr>
          <p:cNvPr id="28" name="Rectangle 27"/>
          <p:cNvSpPr/>
          <p:nvPr/>
        </p:nvSpPr>
        <p:spPr>
          <a:xfrm>
            <a:off x="491045" y="1432973"/>
            <a:ext cx="7768556" cy="177228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dirty="0" smtClean="0">
                <a:solidFill>
                  <a:srgbClr val="FF0000"/>
                </a:solidFill>
              </a:rPr>
              <a:t>Tip: </a:t>
            </a:r>
            <a:r>
              <a:rPr lang="en-CA" dirty="0" smtClean="0">
                <a:solidFill>
                  <a:schemeClr val="accent5">
                    <a:lumMod val="75000"/>
                  </a:schemeClr>
                </a:solidFill>
              </a:rPr>
              <a:t>Subtraction of template shift a little the position of some peaks. Since SWARM looks for top of the peak as indicated in annotations it can fail at some point when this top shifted more than the value of “accuracy” parameter. In such case, determine the new position of the top and edit m/z value for this peak in annotations</a:t>
            </a:r>
            <a:endParaRPr lang="en-CA" dirty="0">
              <a:solidFill>
                <a:schemeClr val="accent5">
                  <a:lumMod val="75000"/>
                </a:schemeClr>
              </a:solidFill>
            </a:endParaRPr>
          </a:p>
        </p:txBody>
      </p:sp>
    </p:spTree>
    <p:extLst>
      <p:ext uri="{BB962C8B-B14F-4D97-AF65-F5344CB8AC3E}">
        <p14:creationId xmlns:p14="http://schemas.microsoft.com/office/powerpoint/2010/main" val="110147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17250" y="1693180"/>
            <a:ext cx="8030548" cy="369332"/>
          </a:xfrm>
          <a:prstGeom prst="rect">
            <a:avLst/>
          </a:prstGeom>
          <a:noFill/>
        </p:spPr>
        <p:txBody>
          <a:bodyPr wrap="square" rtlCol="0">
            <a:spAutoFit/>
          </a:bodyPr>
          <a:lstStyle/>
          <a:p>
            <a:r>
              <a:rPr lang="en-CA" dirty="0" smtClean="0"/>
              <a:t>1. Click on tab [Binding] </a:t>
            </a:r>
          </a:p>
        </p:txBody>
      </p:sp>
      <p:sp>
        <p:nvSpPr>
          <p:cNvPr id="6" name="Rectangle 5"/>
          <p:cNvSpPr/>
          <p:nvPr/>
        </p:nvSpPr>
        <p:spPr>
          <a:xfrm>
            <a:off x="417250" y="646741"/>
            <a:ext cx="7917050" cy="923330"/>
          </a:xfrm>
          <a:prstGeom prst="rect">
            <a:avLst/>
          </a:prstGeom>
        </p:spPr>
        <p:txBody>
          <a:bodyPr wrap="square">
            <a:spAutoFit/>
          </a:bodyPr>
          <a:lstStyle/>
          <a:p>
            <a:r>
              <a:rPr lang="en-CA" dirty="0" smtClean="0"/>
              <a:t>Two tabs are devoted to calculation of affinities [Binding] and [CUPRA]. Although [CUPRA] can be used for any situation [Binding] is conceptually simple special case and hence are presented separately.</a:t>
            </a:r>
            <a:endParaRPr lang="en-CA" dirty="0"/>
          </a:p>
        </p:txBody>
      </p:sp>
      <p:sp>
        <p:nvSpPr>
          <p:cNvPr id="19" name="Rectangle 18"/>
          <p:cNvSpPr/>
          <p:nvPr/>
        </p:nvSpPr>
        <p:spPr>
          <a:xfrm>
            <a:off x="447624" y="2030213"/>
            <a:ext cx="8235334" cy="2031325"/>
          </a:xfrm>
          <a:prstGeom prst="rect">
            <a:avLst/>
          </a:prstGeom>
        </p:spPr>
        <p:txBody>
          <a:bodyPr wrap="square">
            <a:spAutoFit/>
          </a:bodyPr>
          <a:lstStyle/>
          <a:p>
            <a:r>
              <a:rPr lang="en-CA" dirty="0" smtClean="0"/>
              <a:t>This method deals with situation when one protein receptor </a:t>
            </a:r>
            <a:r>
              <a:rPr lang="en-CA" dirty="0"/>
              <a:t>in the presence of several ligands </a:t>
            </a:r>
            <a:r>
              <a:rPr lang="en-CA" dirty="0" smtClean="0"/>
              <a:t>exists in equilibrium with several complexes, PL</a:t>
            </a:r>
            <a:r>
              <a:rPr lang="en-CA" baseline="-25000" dirty="0" smtClean="0"/>
              <a:t>1</a:t>
            </a:r>
            <a:r>
              <a:rPr lang="en-CA" dirty="0" smtClean="0"/>
              <a:t>, PL</a:t>
            </a:r>
            <a:r>
              <a:rPr lang="en-CA" baseline="-25000" dirty="0" smtClean="0"/>
              <a:t>2</a:t>
            </a:r>
            <a:r>
              <a:rPr lang="en-CA" dirty="0" smtClean="0"/>
              <a:t>,…</a:t>
            </a:r>
            <a:r>
              <a:rPr lang="en-CA" dirty="0" err="1" smtClean="0"/>
              <a:t>PL</a:t>
            </a:r>
            <a:r>
              <a:rPr lang="en-CA" baseline="-25000" dirty="0" err="1" smtClean="0"/>
              <a:t>n</a:t>
            </a:r>
            <a:r>
              <a:rPr lang="en-CA" dirty="0" err="1" smtClean="0"/>
              <a:t>.</a:t>
            </a:r>
            <a:r>
              <a:rPr lang="en-CA" dirty="0" smtClean="0"/>
              <a:t> </a:t>
            </a:r>
          </a:p>
          <a:p>
            <a:r>
              <a:rPr lang="en-CA" dirty="0" smtClean="0"/>
              <a:t>Total concentration of protein is given in the corresponding box and initial concentrations of the ligands are given in the first column.</a:t>
            </a:r>
            <a:endParaRPr lang="en-CA" dirty="0"/>
          </a:p>
          <a:p>
            <a:endParaRPr lang="en-CA" dirty="0" smtClean="0"/>
          </a:p>
          <a:p>
            <a:r>
              <a:rPr lang="en-CA" dirty="0" smtClean="0"/>
              <a:t>From ESI MS spectrum we obtain ratios PL</a:t>
            </a:r>
            <a:r>
              <a:rPr lang="en-CA" baseline="-25000" dirty="0" smtClean="0"/>
              <a:t>1</a:t>
            </a:r>
            <a:r>
              <a:rPr lang="en-CA" dirty="0" smtClean="0"/>
              <a:t>/P, PL</a:t>
            </a:r>
            <a:r>
              <a:rPr lang="en-CA" baseline="-25000" dirty="0" smtClean="0"/>
              <a:t>2</a:t>
            </a:r>
            <a:r>
              <a:rPr lang="en-CA" dirty="0"/>
              <a:t>/P,</a:t>
            </a:r>
            <a:r>
              <a:rPr lang="en-CA" dirty="0" smtClean="0"/>
              <a:t>…</a:t>
            </a:r>
            <a:r>
              <a:rPr lang="en-CA" dirty="0" err="1" smtClean="0"/>
              <a:t>PL</a:t>
            </a:r>
            <a:r>
              <a:rPr lang="en-CA" baseline="-25000" dirty="0" err="1" smtClean="0"/>
              <a:t>n</a:t>
            </a:r>
            <a:r>
              <a:rPr lang="en-CA" dirty="0" smtClean="0"/>
              <a:t>/P and paste them in the second column.</a:t>
            </a:r>
            <a:endParaRPr lang="en-CA" baseline="-25000" dirty="0"/>
          </a:p>
        </p:txBody>
      </p:sp>
      <p:sp>
        <p:nvSpPr>
          <p:cNvPr id="26" name="TextBox 25"/>
          <p:cNvSpPr txBox="1"/>
          <p:nvPr/>
        </p:nvSpPr>
        <p:spPr>
          <a:xfrm>
            <a:off x="521781" y="4280363"/>
            <a:ext cx="3035927" cy="1477328"/>
          </a:xfrm>
          <a:prstGeom prst="rect">
            <a:avLst/>
          </a:prstGeom>
          <a:noFill/>
        </p:spPr>
        <p:txBody>
          <a:bodyPr wrap="square" rtlCol="0">
            <a:spAutoFit/>
          </a:bodyPr>
          <a:lstStyle/>
          <a:p>
            <a:r>
              <a:rPr lang="en-CA" dirty="0" smtClean="0"/>
              <a:t>2</a:t>
            </a:r>
            <a:r>
              <a:rPr lang="en-CA" dirty="0" smtClean="0"/>
              <a:t>. Check desirable radio button (</a:t>
            </a:r>
            <a:r>
              <a:rPr lang="en-CA" dirty="0" err="1" smtClean="0"/>
              <a:t>Ka</a:t>
            </a:r>
            <a:r>
              <a:rPr lang="en-CA" dirty="0" smtClean="0"/>
              <a:t> or Kd). </a:t>
            </a:r>
          </a:p>
          <a:p>
            <a:r>
              <a:rPr lang="en-CA" dirty="0" smtClean="0"/>
              <a:t>Press &lt;Calculate Constants&gt; button to get the list of affinities.</a:t>
            </a:r>
          </a:p>
        </p:txBody>
      </p:sp>
      <p:sp>
        <p:nvSpPr>
          <p:cNvPr id="3" name="Rectangle 2"/>
          <p:cNvSpPr/>
          <p:nvPr/>
        </p:nvSpPr>
        <p:spPr>
          <a:xfrm>
            <a:off x="3008599" y="134564"/>
            <a:ext cx="2020297" cy="369332"/>
          </a:xfrm>
          <a:prstGeom prst="rect">
            <a:avLst/>
          </a:prstGeom>
        </p:spPr>
        <p:txBody>
          <a:bodyPr wrap="none">
            <a:spAutoFit/>
          </a:bodyPr>
          <a:lstStyle/>
          <a:p>
            <a:r>
              <a:rPr lang="en-CA" b="1" dirty="0" smtClean="0"/>
              <a:t>Calculate </a:t>
            </a:r>
            <a:r>
              <a:rPr lang="en-CA" b="1" dirty="0"/>
              <a:t>affinities</a:t>
            </a:r>
            <a:endParaRPr lang="en-US" dirty="0"/>
          </a:p>
        </p:txBody>
      </p:sp>
      <p:pic>
        <p:nvPicPr>
          <p:cNvPr id="4" name="Picture 3"/>
          <p:cNvPicPr>
            <a:picLocks noChangeAspect="1"/>
          </p:cNvPicPr>
          <p:nvPr/>
        </p:nvPicPr>
        <p:blipFill>
          <a:blip r:embed="rId2"/>
          <a:stretch>
            <a:fillRect/>
          </a:stretch>
        </p:blipFill>
        <p:spPr>
          <a:xfrm>
            <a:off x="3646981" y="3869311"/>
            <a:ext cx="5314950" cy="2838450"/>
          </a:xfrm>
          <a:prstGeom prst="rect">
            <a:avLst/>
          </a:prstGeom>
        </p:spPr>
      </p:pic>
    </p:spTree>
    <p:extLst>
      <p:ext uri="{BB962C8B-B14F-4D97-AF65-F5344CB8AC3E}">
        <p14:creationId xmlns:p14="http://schemas.microsoft.com/office/powerpoint/2010/main" val="288773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55778" y="627005"/>
            <a:ext cx="8030548" cy="369332"/>
          </a:xfrm>
          <a:prstGeom prst="rect">
            <a:avLst/>
          </a:prstGeom>
          <a:noFill/>
        </p:spPr>
        <p:txBody>
          <a:bodyPr wrap="square" rtlCol="0">
            <a:spAutoFit/>
          </a:bodyPr>
          <a:lstStyle/>
          <a:p>
            <a:r>
              <a:rPr lang="en-CA" dirty="0" smtClean="0"/>
              <a:t>1. Click on tab [CUPRA] </a:t>
            </a:r>
          </a:p>
        </p:txBody>
      </p:sp>
      <p:sp>
        <p:nvSpPr>
          <p:cNvPr id="19" name="Rectangle 18"/>
          <p:cNvSpPr/>
          <p:nvPr/>
        </p:nvSpPr>
        <p:spPr>
          <a:xfrm>
            <a:off x="386152" y="964038"/>
            <a:ext cx="8235334" cy="1754326"/>
          </a:xfrm>
          <a:prstGeom prst="rect">
            <a:avLst/>
          </a:prstGeom>
        </p:spPr>
        <p:txBody>
          <a:bodyPr wrap="square">
            <a:spAutoFit/>
          </a:bodyPr>
          <a:lstStyle/>
          <a:p>
            <a:r>
              <a:rPr lang="en-CA" dirty="0" smtClean="0"/>
              <a:t>This method deals with a situation when each member of the ligand library can bind to the proxy protein and potentially can also interact with the target protein. Although we are primarily  interested in interactions with the target, in the spectrum, we can only observe complexes with the proxy. In order to sense the effect of the target we need to compare R values (R with respect to proxy of course) in 2 spectra: with and without added target. </a:t>
            </a:r>
            <a:endParaRPr lang="en-CA" baseline="-25000" dirty="0"/>
          </a:p>
        </p:txBody>
      </p:sp>
      <p:sp>
        <p:nvSpPr>
          <p:cNvPr id="26" name="TextBox 25"/>
          <p:cNvSpPr txBox="1"/>
          <p:nvPr/>
        </p:nvSpPr>
        <p:spPr>
          <a:xfrm>
            <a:off x="3687101" y="5603854"/>
            <a:ext cx="5180274" cy="923330"/>
          </a:xfrm>
          <a:prstGeom prst="rect">
            <a:avLst/>
          </a:prstGeom>
          <a:noFill/>
        </p:spPr>
        <p:txBody>
          <a:bodyPr wrap="square" rtlCol="0">
            <a:spAutoFit/>
          </a:bodyPr>
          <a:lstStyle/>
          <a:p>
            <a:r>
              <a:rPr lang="en-CA" dirty="0" smtClean="0"/>
              <a:t>3</a:t>
            </a:r>
            <a:r>
              <a:rPr lang="en-CA" dirty="0" smtClean="0"/>
              <a:t>. Check desirable radio button (</a:t>
            </a:r>
            <a:r>
              <a:rPr lang="en-CA" dirty="0" err="1" smtClean="0"/>
              <a:t>Ka</a:t>
            </a:r>
            <a:r>
              <a:rPr lang="en-CA" dirty="0" smtClean="0"/>
              <a:t> or Kd). </a:t>
            </a:r>
          </a:p>
          <a:p>
            <a:r>
              <a:rPr lang="en-CA" dirty="0" smtClean="0"/>
              <a:t>Press &lt;Calculate Constants&gt; button to get the list of affinities.</a:t>
            </a:r>
          </a:p>
        </p:txBody>
      </p:sp>
      <p:sp>
        <p:nvSpPr>
          <p:cNvPr id="3" name="Rectangle 2"/>
          <p:cNvSpPr/>
          <p:nvPr/>
        </p:nvSpPr>
        <p:spPr>
          <a:xfrm>
            <a:off x="2737060" y="154300"/>
            <a:ext cx="3022559" cy="369332"/>
          </a:xfrm>
          <a:prstGeom prst="rect">
            <a:avLst/>
          </a:prstGeom>
        </p:spPr>
        <p:txBody>
          <a:bodyPr wrap="none">
            <a:spAutoFit/>
          </a:bodyPr>
          <a:lstStyle/>
          <a:p>
            <a:r>
              <a:rPr lang="en-CA" b="1" dirty="0" smtClean="0"/>
              <a:t>Calculate affinities by CUPRA</a:t>
            </a:r>
            <a:endParaRPr lang="en-US" dirty="0"/>
          </a:p>
        </p:txBody>
      </p:sp>
      <p:sp>
        <p:nvSpPr>
          <p:cNvPr id="16" name="TextBox 15"/>
          <p:cNvSpPr txBox="1"/>
          <p:nvPr/>
        </p:nvSpPr>
        <p:spPr>
          <a:xfrm>
            <a:off x="386152" y="5639905"/>
            <a:ext cx="3035927" cy="923330"/>
          </a:xfrm>
          <a:prstGeom prst="rect">
            <a:avLst/>
          </a:prstGeom>
          <a:noFill/>
        </p:spPr>
        <p:txBody>
          <a:bodyPr wrap="square" rtlCol="0">
            <a:spAutoFit/>
          </a:bodyPr>
          <a:lstStyle/>
          <a:p>
            <a:r>
              <a:rPr lang="en-CA" dirty="0" smtClean="0"/>
              <a:t>2</a:t>
            </a:r>
            <a:r>
              <a:rPr lang="en-CA" dirty="0" smtClean="0"/>
              <a:t>. Fill the form with the experimental conditions and found R values</a:t>
            </a:r>
          </a:p>
        </p:txBody>
      </p:sp>
      <p:pic>
        <p:nvPicPr>
          <p:cNvPr id="5" name="Picture 4"/>
          <p:cNvPicPr>
            <a:picLocks noChangeAspect="1"/>
          </p:cNvPicPr>
          <p:nvPr/>
        </p:nvPicPr>
        <p:blipFill>
          <a:blip r:embed="rId2"/>
          <a:stretch>
            <a:fillRect/>
          </a:stretch>
        </p:blipFill>
        <p:spPr>
          <a:xfrm>
            <a:off x="367873" y="2793919"/>
            <a:ext cx="8776127" cy="2489681"/>
          </a:xfrm>
          <a:prstGeom prst="rect">
            <a:avLst/>
          </a:prstGeom>
        </p:spPr>
      </p:pic>
    </p:spTree>
    <p:extLst>
      <p:ext uri="{BB962C8B-B14F-4D97-AF65-F5344CB8AC3E}">
        <p14:creationId xmlns:p14="http://schemas.microsoft.com/office/powerpoint/2010/main" val="369193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6152" y="526597"/>
            <a:ext cx="8030548" cy="369332"/>
          </a:xfrm>
          <a:prstGeom prst="rect">
            <a:avLst/>
          </a:prstGeom>
          <a:noFill/>
        </p:spPr>
        <p:txBody>
          <a:bodyPr wrap="square" rtlCol="0">
            <a:spAutoFit/>
          </a:bodyPr>
          <a:lstStyle/>
          <a:p>
            <a:r>
              <a:rPr lang="en-CA" dirty="0" smtClean="0"/>
              <a:t>1. Click on tab [Manage Databases] </a:t>
            </a:r>
          </a:p>
        </p:txBody>
      </p:sp>
      <p:sp>
        <p:nvSpPr>
          <p:cNvPr id="19" name="Rectangle 18"/>
          <p:cNvSpPr/>
          <p:nvPr/>
        </p:nvSpPr>
        <p:spPr>
          <a:xfrm>
            <a:off x="386152" y="964038"/>
            <a:ext cx="8235334" cy="923330"/>
          </a:xfrm>
          <a:prstGeom prst="rect">
            <a:avLst/>
          </a:prstGeom>
        </p:spPr>
        <p:txBody>
          <a:bodyPr wrap="square">
            <a:spAutoFit/>
          </a:bodyPr>
          <a:lstStyle/>
          <a:p>
            <a:r>
              <a:rPr lang="en-CA" dirty="0" smtClean="0"/>
              <a:t>This tab helps to transfer data from one database to another, change content for more than one entry in the database, and automate SWARM by applying it to a list of entries.</a:t>
            </a:r>
            <a:endParaRPr lang="en-CA" baseline="-25000" dirty="0"/>
          </a:p>
        </p:txBody>
      </p:sp>
      <p:sp>
        <p:nvSpPr>
          <p:cNvPr id="16" name="TextBox 15"/>
          <p:cNvSpPr txBox="1"/>
          <p:nvPr/>
        </p:nvSpPr>
        <p:spPr>
          <a:xfrm>
            <a:off x="386152" y="1859119"/>
            <a:ext cx="8481223" cy="646331"/>
          </a:xfrm>
          <a:prstGeom prst="rect">
            <a:avLst/>
          </a:prstGeom>
          <a:noFill/>
        </p:spPr>
        <p:txBody>
          <a:bodyPr wrap="square" rtlCol="0">
            <a:spAutoFit/>
          </a:bodyPr>
          <a:lstStyle/>
          <a:p>
            <a:r>
              <a:rPr lang="en-CA" dirty="0" smtClean="0"/>
              <a:t>2</a:t>
            </a:r>
            <a:r>
              <a:rPr lang="en-CA" dirty="0" smtClean="0"/>
              <a:t>. Fill the form with source and destination databases names. Create the list of IDs either  manually or using search in tab [Database]</a:t>
            </a:r>
          </a:p>
        </p:txBody>
      </p:sp>
      <p:sp>
        <p:nvSpPr>
          <p:cNvPr id="7" name="Rectangle 6"/>
          <p:cNvSpPr/>
          <p:nvPr/>
        </p:nvSpPr>
        <p:spPr>
          <a:xfrm>
            <a:off x="3000627" y="89157"/>
            <a:ext cx="1974771" cy="369332"/>
          </a:xfrm>
          <a:prstGeom prst="rect">
            <a:avLst/>
          </a:prstGeom>
        </p:spPr>
        <p:txBody>
          <a:bodyPr wrap="none">
            <a:spAutoFit/>
          </a:bodyPr>
          <a:lstStyle/>
          <a:p>
            <a:r>
              <a:rPr lang="en-CA" b="1" dirty="0"/>
              <a:t>Manage databases</a:t>
            </a:r>
            <a:endParaRPr lang="en-US" dirty="0"/>
          </a:p>
        </p:txBody>
      </p:sp>
      <p:sp>
        <p:nvSpPr>
          <p:cNvPr id="17" name="TextBox 16"/>
          <p:cNvSpPr txBox="1"/>
          <p:nvPr/>
        </p:nvSpPr>
        <p:spPr>
          <a:xfrm>
            <a:off x="386152" y="2473887"/>
            <a:ext cx="8481223" cy="646331"/>
          </a:xfrm>
          <a:prstGeom prst="rect">
            <a:avLst/>
          </a:prstGeom>
          <a:noFill/>
        </p:spPr>
        <p:txBody>
          <a:bodyPr wrap="square" rtlCol="0">
            <a:spAutoFit/>
          </a:bodyPr>
          <a:lstStyle/>
          <a:p>
            <a:r>
              <a:rPr lang="en-CA" dirty="0" smtClean="0"/>
              <a:t>3</a:t>
            </a:r>
            <a:r>
              <a:rPr lang="en-CA" dirty="0" smtClean="0"/>
              <a:t>. </a:t>
            </a:r>
            <a:r>
              <a:rPr lang="en-CA" dirty="0"/>
              <a:t>From drop-down menu </a:t>
            </a:r>
            <a:r>
              <a:rPr lang="en-CA" dirty="0" smtClean="0"/>
              <a:t>choose fiel</a:t>
            </a:r>
            <a:r>
              <a:rPr lang="en-CA" dirty="0" smtClean="0"/>
              <a:t>d that should be modified and in the window below type the value(s)</a:t>
            </a:r>
            <a:endParaRPr lang="en-CA" dirty="0" smtClean="0"/>
          </a:p>
        </p:txBody>
      </p:sp>
      <p:sp>
        <p:nvSpPr>
          <p:cNvPr id="24" name="TextBox 23"/>
          <p:cNvSpPr txBox="1"/>
          <p:nvPr/>
        </p:nvSpPr>
        <p:spPr>
          <a:xfrm>
            <a:off x="386151" y="3082140"/>
            <a:ext cx="8481223" cy="369332"/>
          </a:xfrm>
          <a:prstGeom prst="rect">
            <a:avLst/>
          </a:prstGeom>
          <a:noFill/>
        </p:spPr>
        <p:txBody>
          <a:bodyPr wrap="square" rtlCol="0">
            <a:spAutoFit/>
          </a:bodyPr>
          <a:lstStyle/>
          <a:p>
            <a:r>
              <a:rPr lang="en-CA" dirty="0" smtClean="0"/>
              <a:t>4</a:t>
            </a:r>
            <a:r>
              <a:rPr lang="en-CA" dirty="0" smtClean="0"/>
              <a:t>. </a:t>
            </a:r>
            <a:r>
              <a:rPr lang="en-CA" dirty="0" smtClean="0"/>
              <a:t>Push button &lt;modify the field&gt; and wait till complete. </a:t>
            </a:r>
            <a:endParaRPr lang="en-CA" dirty="0" smtClean="0"/>
          </a:p>
        </p:txBody>
      </p:sp>
      <p:sp>
        <p:nvSpPr>
          <p:cNvPr id="25" name="TextBox 24"/>
          <p:cNvSpPr txBox="1"/>
          <p:nvPr/>
        </p:nvSpPr>
        <p:spPr>
          <a:xfrm>
            <a:off x="428410" y="5795102"/>
            <a:ext cx="8438963" cy="923330"/>
          </a:xfrm>
          <a:prstGeom prst="rect">
            <a:avLst/>
          </a:prstGeom>
          <a:noFill/>
        </p:spPr>
        <p:txBody>
          <a:bodyPr wrap="square" rtlCol="0">
            <a:spAutoFit/>
          </a:bodyPr>
          <a:lstStyle/>
          <a:p>
            <a:r>
              <a:rPr lang="en-CA" dirty="0" smtClean="0"/>
              <a:t>5</a:t>
            </a:r>
            <a:r>
              <a:rPr lang="en-CA" dirty="0" smtClean="0"/>
              <a:t>. If the field you modified was “Formulas” then you may want to recalculate ratios by pressing </a:t>
            </a:r>
            <a:r>
              <a:rPr lang="en-CA" dirty="0" smtClean="0"/>
              <a:t>button &lt;recalculate formulas&gt;  and wait till complete. The result will be saved in the database. This may take a while depending on complexity of task.</a:t>
            </a:r>
            <a:endParaRPr lang="en-CA" dirty="0" smtClean="0"/>
          </a:p>
        </p:txBody>
      </p:sp>
      <p:pic>
        <p:nvPicPr>
          <p:cNvPr id="2" name="Picture 1"/>
          <p:cNvPicPr>
            <a:picLocks noChangeAspect="1"/>
          </p:cNvPicPr>
          <p:nvPr/>
        </p:nvPicPr>
        <p:blipFill>
          <a:blip r:embed="rId2"/>
          <a:stretch>
            <a:fillRect/>
          </a:stretch>
        </p:blipFill>
        <p:spPr>
          <a:xfrm>
            <a:off x="472566" y="3451472"/>
            <a:ext cx="7030891" cy="2343630"/>
          </a:xfrm>
          <a:prstGeom prst="rect">
            <a:avLst/>
          </a:prstGeom>
        </p:spPr>
      </p:pic>
      <p:sp>
        <p:nvSpPr>
          <p:cNvPr id="27" name="Down Arrow 26"/>
          <p:cNvSpPr/>
          <p:nvPr/>
        </p:nvSpPr>
        <p:spPr>
          <a:xfrm>
            <a:off x="4227311" y="4992317"/>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6423664" y="4992316"/>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5400000">
            <a:off x="1051244" y="3872953"/>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rot="5400000">
            <a:off x="4401425" y="3746442"/>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rot="5400000">
            <a:off x="4967445" y="4016849"/>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01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3811" y="362791"/>
            <a:ext cx="2637545" cy="651502"/>
          </a:xfrm>
        </p:spPr>
        <p:txBody>
          <a:bodyPr>
            <a:normAutofit/>
          </a:bodyPr>
          <a:lstStyle/>
          <a:p>
            <a:r>
              <a:rPr lang="en-CA" sz="2800" dirty="0" smtClean="0">
                <a:latin typeface="Arial" panose="020B0604020202020204" pitchFamily="34" charset="0"/>
                <a:cs typeface="Arial" panose="020B0604020202020204" pitchFamily="34" charset="0"/>
              </a:rPr>
              <a:t>content</a:t>
            </a:r>
            <a:endParaRPr lang="en-US" sz="2800" dirty="0">
              <a:latin typeface="Arial" panose="020B0604020202020204" pitchFamily="34" charset="0"/>
              <a:cs typeface="Arial" panose="020B0604020202020204" pitchFamily="34" charset="0"/>
            </a:endParaRPr>
          </a:p>
        </p:txBody>
      </p:sp>
      <p:sp>
        <p:nvSpPr>
          <p:cNvPr id="4" name="TextBox 3"/>
          <p:cNvSpPr txBox="1"/>
          <p:nvPr/>
        </p:nvSpPr>
        <p:spPr>
          <a:xfrm>
            <a:off x="1263940" y="1014293"/>
            <a:ext cx="7094763" cy="5909310"/>
          </a:xfrm>
          <a:prstGeom prst="rect">
            <a:avLst/>
          </a:prstGeom>
          <a:noFill/>
        </p:spPr>
        <p:txBody>
          <a:bodyPr wrap="none" rtlCol="0">
            <a:spAutoFit/>
          </a:bodyPr>
          <a:lstStyle/>
          <a:p>
            <a:pPr lvl="4"/>
            <a:r>
              <a:rPr lang="en-CA" dirty="0" smtClean="0"/>
              <a:t>					</a:t>
            </a:r>
            <a:r>
              <a:rPr lang="en-CA" dirty="0" smtClean="0"/>
              <a:t>Page</a:t>
            </a:r>
            <a:endParaRPr lang="en-CA" dirty="0" smtClean="0"/>
          </a:p>
          <a:p>
            <a:r>
              <a:rPr lang="en-CA" dirty="0" smtClean="0"/>
              <a:t>Install SWARM on WINDOWS					  </a:t>
            </a:r>
            <a:r>
              <a:rPr lang="en-CA" dirty="0" smtClean="0"/>
              <a:t>3</a:t>
            </a:r>
            <a:endParaRPr lang="en-CA" dirty="0" smtClean="0"/>
          </a:p>
          <a:p>
            <a:r>
              <a:rPr lang="en-CA" dirty="0" smtClean="0"/>
              <a:t>Create and maintain database				</a:t>
            </a:r>
            <a:r>
              <a:rPr lang="en-CA" dirty="0" smtClean="0"/>
              <a:t>  </a:t>
            </a:r>
            <a:r>
              <a:rPr lang="en-CA" dirty="0" smtClean="0"/>
              <a:t>4</a:t>
            </a:r>
          </a:p>
          <a:p>
            <a:r>
              <a:rPr lang="en-CA" dirty="0" smtClean="0"/>
              <a:t>Find an entry and load it into work space			</a:t>
            </a:r>
            <a:r>
              <a:rPr lang="en-CA" dirty="0" smtClean="0"/>
              <a:t>  </a:t>
            </a:r>
            <a:r>
              <a:rPr lang="en-CA" dirty="0" smtClean="0"/>
              <a:t>7</a:t>
            </a:r>
          </a:p>
          <a:p>
            <a:r>
              <a:rPr lang="en-CA" dirty="0" smtClean="0"/>
              <a:t>Plot spectrum						</a:t>
            </a:r>
            <a:r>
              <a:rPr lang="en-CA" dirty="0" smtClean="0"/>
              <a:t>  </a:t>
            </a:r>
            <a:r>
              <a:rPr lang="en-CA" dirty="0" smtClean="0"/>
              <a:t>9</a:t>
            </a:r>
          </a:p>
          <a:p>
            <a:r>
              <a:rPr lang="en-CA" dirty="0" smtClean="0"/>
              <a:t>Annotate spectrum						  </a:t>
            </a:r>
            <a:r>
              <a:rPr lang="en-CA" dirty="0" smtClean="0"/>
              <a:t>10</a:t>
            </a:r>
          </a:p>
          <a:p>
            <a:r>
              <a:rPr lang="en-CA" dirty="0" smtClean="0"/>
              <a:t>Calculate relationships between different molecular species	  12</a:t>
            </a:r>
          </a:p>
          <a:p>
            <a:r>
              <a:rPr lang="en-CA" dirty="0"/>
              <a:t>Other commands in </a:t>
            </a:r>
            <a:r>
              <a:rPr lang="en-CA" dirty="0" smtClean="0"/>
              <a:t>tab </a:t>
            </a:r>
            <a:r>
              <a:rPr lang="en-CA" dirty="0"/>
              <a:t>[</a:t>
            </a:r>
            <a:r>
              <a:rPr lang="en-CA" dirty="0" smtClean="0"/>
              <a:t>Database]				  13</a:t>
            </a:r>
          </a:p>
          <a:p>
            <a:r>
              <a:rPr lang="en-CA" dirty="0"/>
              <a:t>Running </a:t>
            </a:r>
            <a:r>
              <a:rPr lang="en-CA" dirty="0" smtClean="0"/>
              <a:t>SWARM						  14</a:t>
            </a:r>
          </a:p>
          <a:p>
            <a:r>
              <a:rPr lang="en-CA" dirty="0" smtClean="0"/>
              <a:t>Calculate affinities						  17</a:t>
            </a:r>
          </a:p>
          <a:p>
            <a:r>
              <a:rPr lang="en-CA" dirty="0" smtClean="0"/>
              <a:t>Calculate affinities </a:t>
            </a:r>
            <a:r>
              <a:rPr lang="en-CA" dirty="0"/>
              <a:t>by </a:t>
            </a:r>
            <a:r>
              <a:rPr lang="en-CA" dirty="0" smtClean="0"/>
              <a:t>CUPRA					  18</a:t>
            </a:r>
          </a:p>
          <a:p>
            <a:r>
              <a:rPr lang="en-CA" dirty="0" smtClean="0"/>
              <a:t>Manage databases						  19</a:t>
            </a:r>
          </a:p>
          <a:p>
            <a:r>
              <a:rPr lang="en-CA" dirty="0" smtClean="0"/>
              <a:t>Create difference spectrum 					  21</a:t>
            </a:r>
          </a:p>
          <a:p>
            <a:r>
              <a:rPr lang="en-CA" dirty="0"/>
              <a:t>Enumerate </a:t>
            </a:r>
            <a:r>
              <a:rPr lang="en-CA" dirty="0" smtClean="0"/>
              <a:t>complexes</a:t>
            </a:r>
            <a:r>
              <a:rPr lang="en-US" dirty="0" smtClean="0"/>
              <a:t> 					  22</a:t>
            </a:r>
          </a:p>
          <a:p>
            <a:r>
              <a:rPr lang="en-CA" dirty="0" smtClean="0"/>
              <a:t>Miscellaneous options					  24</a:t>
            </a:r>
            <a:endParaRPr lang="en-US" dirty="0"/>
          </a:p>
          <a:p>
            <a:pPr marL="342900" indent="-342900">
              <a:buFontTx/>
              <a:buAutoNum type="arabicPeriod"/>
            </a:pPr>
            <a:endParaRPr lang="en-CA" dirty="0" smtClean="0"/>
          </a:p>
          <a:p>
            <a:pPr marL="342900" indent="-342900">
              <a:buFontTx/>
              <a:buAutoNum type="arabicPeriod"/>
            </a:pPr>
            <a:endParaRPr lang="en-US" dirty="0"/>
          </a:p>
          <a:p>
            <a:pPr marL="342900" indent="-342900">
              <a:buFontTx/>
              <a:buAutoNum type="arabicPeriod"/>
            </a:pPr>
            <a:endParaRPr lang="en-CA" dirty="0" smtClean="0"/>
          </a:p>
          <a:p>
            <a:pPr marL="342900" indent="-342900">
              <a:buFontTx/>
              <a:buAutoNum type="arabicPeriod"/>
            </a:pPr>
            <a:endParaRPr lang="en-US" dirty="0"/>
          </a:p>
          <a:p>
            <a:pPr marL="342900" indent="-342900">
              <a:buFontTx/>
              <a:buAutoNum type="arabicPeriod"/>
            </a:pPr>
            <a:endParaRPr lang="en-US" dirty="0" smtClean="0"/>
          </a:p>
          <a:p>
            <a:pPr marL="342900" indent="-342900">
              <a:buFontTx/>
              <a:buAutoNum type="arabicPeriod"/>
            </a:pPr>
            <a:endParaRPr lang="en-US" dirty="0" smtClean="0"/>
          </a:p>
        </p:txBody>
      </p:sp>
    </p:spTree>
    <p:extLst>
      <p:ext uri="{BB962C8B-B14F-4D97-AF65-F5344CB8AC3E}">
        <p14:creationId xmlns:p14="http://schemas.microsoft.com/office/powerpoint/2010/main" val="248941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6152" y="526597"/>
            <a:ext cx="8030548" cy="646331"/>
          </a:xfrm>
          <a:prstGeom prst="rect">
            <a:avLst/>
          </a:prstGeom>
          <a:noFill/>
        </p:spPr>
        <p:txBody>
          <a:bodyPr wrap="square" rtlCol="0">
            <a:spAutoFit/>
          </a:bodyPr>
          <a:lstStyle/>
          <a:p>
            <a:r>
              <a:rPr lang="en-CA" dirty="0" smtClean="0"/>
              <a:t>Listed entries can be deleted, transferred to another database or compiled into report of ratios </a:t>
            </a:r>
            <a:r>
              <a:rPr lang="en-CA" dirty="0" smtClean="0"/>
              <a:t>as csv file.</a:t>
            </a:r>
            <a:endParaRPr lang="en-CA" dirty="0" smtClean="0"/>
          </a:p>
        </p:txBody>
      </p:sp>
      <p:sp>
        <p:nvSpPr>
          <p:cNvPr id="24" name="TextBox 23"/>
          <p:cNvSpPr txBox="1"/>
          <p:nvPr/>
        </p:nvSpPr>
        <p:spPr>
          <a:xfrm>
            <a:off x="407279" y="1943077"/>
            <a:ext cx="8481223" cy="923330"/>
          </a:xfrm>
          <a:prstGeom prst="rect">
            <a:avLst/>
          </a:prstGeom>
          <a:noFill/>
        </p:spPr>
        <p:txBody>
          <a:bodyPr wrap="square" rtlCol="0">
            <a:spAutoFit/>
          </a:bodyPr>
          <a:lstStyle/>
          <a:p>
            <a:r>
              <a:rPr lang="en-CA" dirty="0" smtClean="0"/>
              <a:t>6</a:t>
            </a:r>
            <a:r>
              <a:rPr lang="en-CA" dirty="0" smtClean="0"/>
              <a:t>. </a:t>
            </a:r>
            <a:r>
              <a:rPr lang="en-CA" dirty="0" smtClean="0"/>
              <a:t>Push button &lt;AUTOSWARM&gt; and process all the listed entries with SWARM with current settings. The result will be stored in new entries with a suffix (e.g. _SWARM) added to filename.</a:t>
            </a:r>
            <a:endParaRPr lang="en-CA" dirty="0" smtClean="0"/>
          </a:p>
        </p:txBody>
      </p:sp>
      <p:pic>
        <p:nvPicPr>
          <p:cNvPr id="3" name="Picture 2"/>
          <p:cNvPicPr>
            <a:picLocks noChangeAspect="1"/>
          </p:cNvPicPr>
          <p:nvPr/>
        </p:nvPicPr>
        <p:blipFill>
          <a:blip r:embed="rId2"/>
          <a:stretch>
            <a:fillRect/>
          </a:stretch>
        </p:blipFill>
        <p:spPr>
          <a:xfrm>
            <a:off x="472566" y="1235129"/>
            <a:ext cx="1323975" cy="571500"/>
          </a:xfrm>
          <a:prstGeom prst="rect">
            <a:avLst/>
          </a:prstGeom>
        </p:spPr>
      </p:pic>
      <p:pic>
        <p:nvPicPr>
          <p:cNvPr id="4" name="Picture 3"/>
          <p:cNvPicPr>
            <a:picLocks noChangeAspect="1"/>
          </p:cNvPicPr>
          <p:nvPr/>
        </p:nvPicPr>
        <p:blipFill>
          <a:blip r:embed="rId3"/>
          <a:stretch>
            <a:fillRect/>
          </a:stretch>
        </p:blipFill>
        <p:spPr>
          <a:xfrm>
            <a:off x="2117013" y="1259672"/>
            <a:ext cx="1304925" cy="476250"/>
          </a:xfrm>
          <a:prstGeom prst="rect">
            <a:avLst/>
          </a:prstGeom>
        </p:spPr>
      </p:pic>
      <p:pic>
        <p:nvPicPr>
          <p:cNvPr id="5" name="Picture 4"/>
          <p:cNvPicPr>
            <a:picLocks noChangeAspect="1"/>
          </p:cNvPicPr>
          <p:nvPr/>
        </p:nvPicPr>
        <p:blipFill>
          <a:blip r:embed="rId4"/>
          <a:stretch>
            <a:fillRect/>
          </a:stretch>
        </p:blipFill>
        <p:spPr>
          <a:xfrm>
            <a:off x="3663530" y="1297368"/>
            <a:ext cx="2428875" cy="304800"/>
          </a:xfrm>
          <a:prstGeom prst="rect">
            <a:avLst/>
          </a:prstGeom>
        </p:spPr>
      </p:pic>
      <p:pic>
        <p:nvPicPr>
          <p:cNvPr id="6" name="Picture 5"/>
          <p:cNvPicPr>
            <a:picLocks noChangeAspect="1"/>
          </p:cNvPicPr>
          <p:nvPr/>
        </p:nvPicPr>
        <p:blipFill>
          <a:blip r:embed="rId5"/>
          <a:stretch>
            <a:fillRect/>
          </a:stretch>
        </p:blipFill>
        <p:spPr>
          <a:xfrm>
            <a:off x="472566" y="2874985"/>
            <a:ext cx="3171825" cy="552450"/>
          </a:xfrm>
          <a:prstGeom prst="rect">
            <a:avLst/>
          </a:prstGeom>
        </p:spPr>
      </p:pic>
    </p:spTree>
    <p:extLst>
      <p:ext uri="{BB962C8B-B14F-4D97-AF65-F5344CB8AC3E}">
        <p14:creationId xmlns:p14="http://schemas.microsoft.com/office/powerpoint/2010/main" val="93562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7279" y="680839"/>
            <a:ext cx="8030548" cy="369332"/>
          </a:xfrm>
          <a:prstGeom prst="rect">
            <a:avLst/>
          </a:prstGeom>
          <a:noFill/>
        </p:spPr>
        <p:txBody>
          <a:bodyPr wrap="square" rtlCol="0">
            <a:spAutoFit/>
          </a:bodyPr>
          <a:lstStyle/>
          <a:p>
            <a:r>
              <a:rPr lang="en-CA" dirty="0" smtClean="0"/>
              <a:t>If you wish to subtract one spectrum from another use [Difference] tab.</a:t>
            </a:r>
          </a:p>
        </p:txBody>
      </p:sp>
      <p:sp>
        <p:nvSpPr>
          <p:cNvPr id="24" name="TextBox 23"/>
          <p:cNvSpPr txBox="1"/>
          <p:nvPr/>
        </p:nvSpPr>
        <p:spPr>
          <a:xfrm>
            <a:off x="327399" y="4576357"/>
            <a:ext cx="5455638" cy="923330"/>
          </a:xfrm>
          <a:prstGeom prst="rect">
            <a:avLst/>
          </a:prstGeom>
          <a:noFill/>
        </p:spPr>
        <p:txBody>
          <a:bodyPr wrap="square" rtlCol="0">
            <a:spAutoFit/>
          </a:bodyPr>
          <a:lstStyle/>
          <a:p>
            <a:r>
              <a:rPr lang="en-CA" dirty="0"/>
              <a:t>3</a:t>
            </a:r>
            <a:r>
              <a:rPr lang="en-CA" dirty="0" smtClean="0"/>
              <a:t>. </a:t>
            </a:r>
            <a:r>
              <a:rPr lang="en-CA" dirty="0" smtClean="0"/>
              <a:t>Push button &lt;Plot difference spectrum&gt; to plot.</a:t>
            </a:r>
          </a:p>
          <a:p>
            <a:r>
              <a:rPr lang="en-CA" dirty="0" smtClean="0"/>
              <a:t>The resulting spectrum appears in the corresponding window and can be copied.</a:t>
            </a:r>
            <a:endParaRPr lang="en-CA" dirty="0" smtClean="0"/>
          </a:p>
        </p:txBody>
      </p:sp>
      <p:sp>
        <p:nvSpPr>
          <p:cNvPr id="8" name="Rectangle 7"/>
          <p:cNvSpPr/>
          <p:nvPr/>
        </p:nvSpPr>
        <p:spPr>
          <a:xfrm>
            <a:off x="2842833" y="157265"/>
            <a:ext cx="2831544" cy="369332"/>
          </a:xfrm>
          <a:prstGeom prst="rect">
            <a:avLst/>
          </a:prstGeom>
        </p:spPr>
        <p:txBody>
          <a:bodyPr wrap="none">
            <a:spAutoFit/>
          </a:bodyPr>
          <a:lstStyle/>
          <a:p>
            <a:r>
              <a:rPr lang="en-CA" b="1" dirty="0"/>
              <a:t>Create difference spectrum </a:t>
            </a:r>
            <a:endParaRPr lang="en-US" dirty="0"/>
          </a:p>
        </p:txBody>
      </p:sp>
      <p:sp>
        <p:nvSpPr>
          <p:cNvPr id="16" name="TextBox 15"/>
          <p:cNvSpPr txBox="1"/>
          <p:nvPr/>
        </p:nvSpPr>
        <p:spPr>
          <a:xfrm>
            <a:off x="407279" y="1198245"/>
            <a:ext cx="8481223" cy="369332"/>
          </a:xfrm>
          <a:prstGeom prst="rect">
            <a:avLst/>
          </a:prstGeom>
          <a:noFill/>
        </p:spPr>
        <p:txBody>
          <a:bodyPr wrap="square" rtlCol="0">
            <a:spAutoFit/>
          </a:bodyPr>
          <a:lstStyle/>
          <a:p>
            <a:r>
              <a:rPr lang="en-CA" dirty="0" smtClean="0"/>
              <a:t>1</a:t>
            </a:r>
            <a:r>
              <a:rPr lang="en-CA" dirty="0" smtClean="0"/>
              <a:t>. </a:t>
            </a:r>
            <a:r>
              <a:rPr lang="en-CA" dirty="0" smtClean="0"/>
              <a:t>Fill the form. Spectra can be pastes in the corresponding fields</a:t>
            </a:r>
            <a:endParaRPr lang="en-CA" dirty="0" smtClean="0"/>
          </a:p>
        </p:txBody>
      </p:sp>
      <p:pic>
        <p:nvPicPr>
          <p:cNvPr id="2" name="Picture 1"/>
          <p:cNvPicPr>
            <a:picLocks noChangeAspect="1"/>
          </p:cNvPicPr>
          <p:nvPr/>
        </p:nvPicPr>
        <p:blipFill>
          <a:blip r:embed="rId2"/>
          <a:stretch>
            <a:fillRect/>
          </a:stretch>
        </p:blipFill>
        <p:spPr>
          <a:xfrm>
            <a:off x="327399" y="1617685"/>
            <a:ext cx="3648075" cy="1257300"/>
          </a:xfrm>
          <a:prstGeom prst="rect">
            <a:avLst/>
          </a:prstGeom>
        </p:spPr>
      </p:pic>
      <p:pic>
        <p:nvPicPr>
          <p:cNvPr id="7" name="Picture 6"/>
          <p:cNvPicPr>
            <a:picLocks noChangeAspect="1"/>
          </p:cNvPicPr>
          <p:nvPr/>
        </p:nvPicPr>
        <p:blipFill>
          <a:blip r:embed="rId3"/>
          <a:stretch>
            <a:fillRect/>
          </a:stretch>
        </p:blipFill>
        <p:spPr>
          <a:xfrm>
            <a:off x="327399" y="2835573"/>
            <a:ext cx="3638550" cy="1038225"/>
          </a:xfrm>
          <a:prstGeom prst="rect">
            <a:avLst/>
          </a:prstGeom>
        </p:spPr>
      </p:pic>
      <p:pic>
        <p:nvPicPr>
          <p:cNvPr id="9" name="Picture 8"/>
          <p:cNvPicPr>
            <a:picLocks noChangeAspect="1"/>
          </p:cNvPicPr>
          <p:nvPr/>
        </p:nvPicPr>
        <p:blipFill>
          <a:blip r:embed="rId4"/>
          <a:stretch>
            <a:fillRect/>
          </a:stretch>
        </p:blipFill>
        <p:spPr>
          <a:xfrm>
            <a:off x="6570477" y="1937844"/>
            <a:ext cx="2352675" cy="990600"/>
          </a:xfrm>
          <a:prstGeom prst="rect">
            <a:avLst/>
          </a:prstGeom>
        </p:spPr>
      </p:pic>
      <p:sp>
        <p:nvSpPr>
          <p:cNvPr id="11" name="Rectangle 10"/>
          <p:cNvSpPr/>
          <p:nvPr/>
        </p:nvSpPr>
        <p:spPr>
          <a:xfrm>
            <a:off x="4011907" y="2200791"/>
            <a:ext cx="1983001" cy="646331"/>
          </a:xfrm>
          <a:prstGeom prst="rect">
            <a:avLst/>
          </a:prstGeom>
          <a:ln>
            <a:solidFill>
              <a:schemeClr val="accent5"/>
            </a:solidFill>
          </a:ln>
        </p:spPr>
        <p:txBody>
          <a:bodyPr wrap="square">
            <a:spAutoFit/>
          </a:bodyPr>
          <a:lstStyle/>
          <a:p>
            <a:r>
              <a:rPr lang="en-CA" dirty="0" smtClean="0"/>
              <a:t>or </a:t>
            </a:r>
            <a:r>
              <a:rPr lang="en-CA" dirty="0"/>
              <a:t>taken directly from the database.</a:t>
            </a:r>
            <a:endParaRPr lang="en-US" dirty="0"/>
          </a:p>
        </p:txBody>
      </p:sp>
      <p:sp>
        <p:nvSpPr>
          <p:cNvPr id="25" name="Right Arrow 24"/>
          <p:cNvSpPr/>
          <p:nvPr/>
        </p:nvSpPr>
        <p:spPr>
          <a:xfrm>
            <a:off x="6031341" y="2366985"/>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stretch>
            <a:fillRect/>
          </a:stretch>
        </p:blipFill>
        <p:spPr>
          <a:xfrm>
            <a:off x="6570477" y="3215745"/>
            <a:ext cx="2409825" cy="2971800"/>
          </a:xfrm>
          <a:prstGeom prst="rect">
            <a:avLst/>
          </a:prstGeom>
        </p:spPr>
      </p:pic>
      <p:sp>
        <p:nvSpPr>
          <p:cNvPr id="26" name="Rectangle 25"/>
          <p:cNvSpPr/>
          <p:nvPr/>
        </p:nvSpPr>
        <p:spPr>
          <a:xfrm>
            <a:off x="4011907" y="3077077"/>
            <a:ext cx="1958521" cy="923330"/>
          </a:xfrm>
          <a:prstGeom prst="rect">
            <a:avLst/>
          </a:prstGeom>
          <a:ln>
            <a:solidFill>
              <a:srgbClr val="0070C0"/>
            </a:solidFill>
          </a:ln>
        </p:spPr>
        <p:txBody>
          <a:bodyPr wrap="square">
            <a:spAutoFit/>
          </a:bodyPr>
          <a:lstStyle/>
          <a:p>
            <a:r>
              <a:rPr lang="en-CA" dirty="0" smtClean="0"/>
              <a:t>ref peak must be present in both spectra</a:t>
            </a:r>
            <a:endParaRPr lang="en-US" dirty="0"/>
          </a:p>
        </p:txBody>
      </p:sp>
      <p:sp>
        <p:nvSpPr>
          <p:cNvPr id="27" name="Right Arrow 26"/>
          <p:cNvSpPr/>
          <p:nvPr/>
        </p:nvSpPr>
        <p:spPr>
          <a:xfrm>
            <a:off x="6024628" y="3395203"/>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24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7279" y="680839"/>
            <a:ext cx="8030548" cy="369332"/>
          </a:xfrm>
          <a:prstGeom prst="rect">
            <a:avLst/>
          </a:prstGeom>
          <a:noFill/>
        </p:spPr>
        <p:txBody>
          <a:bodyPr wrap="square" rtlCol="0">
            <a:spAutoFit/>
          </a:bodyPr>
          <a:lstStyle/>
          <a:p>
            <a:r>
              <a:rPr lang="en-CA" dirty="0" smtClean="0"/>
              <a:t>Tab [</a:t>
            </a:r>
            <a:r>
              <a:rPr lang="en-CA" dirty="0" err="1" smtClean="0"/>
              <a:t>EnumerateComplexes</a:t>
            </a:r>
            <a:r>
              <a:rPr lang="en-CA" dirty="0" smtClean="0"/>
              <a:t>] contains a tool for easy creating lists of annotations.</a:t>
            </a:r>
            <a:endParaRPr lang="en-CA" dirty="0" smtClean="0"/>
          </a:p>
        </p:txBody>
      </p:sp>
      <p:sp>
        <p:nvSpPr>
          <p:cNvPr id="8" name="Rectangle 7"/>
          <p:cNvSpPr/>
          <p:nvPr/>
        </p:nvSpPr>
        <p:spPr>
          <a:xfrm>
            <a:off x="2842833" y="157265"/>
            <a:ext cx="2338076" cy="369332"/>
          </a:xfrm>
          <a:prstGeom prst="rect">
            <a:avLst/>
          </a:prstGeom>
        </p:spPr>
        <p:txBody>
          <a:bodyPr wrap="none">
            <a:spAutoFit/>
          </a:bodyPr>
          <a:lstStyle/>
          <a:p>
            <a:r>
              <a:rPr lang="en-CA" b="1" dirty="0" smtClean="0"/>
              <a:t>Enumerate complexes</a:t>
            </a:r>
            <a:endParaRPr lang="en-US" dirty="0"/>
          </a:p>
        </p:txBody>
      </p:sp>
      <p:sp>
        <p:nvSpPr>
          <p:cNvPr id="16" name="TextBox 15"/>
          <p:cNvSpPr txBox="1"/>
          <p:nvPr/>
        </p:nvSpPr>
        <p:spPr>
          <a:xfrm>
            <a:off x="354004" y="6133956"/>
            <a:ext cx="5213842" cy="369332"/>
          </a:xfrm>
          <a:prstGeom prst="rect">
            <a:avLst/>
          </a:prstGeom>
          <a:noFill/>
        </p:spPr>
        <p:txBody>
          <a:bodyPr wrap="square" rtlCol="0">
            <a:spAutoFit/>
          </a:bodyPr>
          <a:lstStyle/>
          <a:p>
            <a:r>
              <a:rPr lang="en-CA" dirty="0" smtClean="0"/>
              <a:t>1</a:t>
            </a:r>
            <a:r>
              <a:rPr lang="en-CA" dirty="0" smtClean="0"/>
              <a:t>. </a:t>
            </a:r>
            <a:r>
              <a:rPr lang="en-CA" dirty="0" smtClean="0"/>
              <a:t>Fill the form. Press button &lt;enumerate adducts&gt;</a:t>
            </a:r>
            <a:endParaRPr lang="en-CA" dirty="0" smtClean="0"/>
          </a:p>
        </p:txBody>
      </p:sp>
      <p:sp>
        <p:nvSpPr>
          <p:cNvPr id="11" name="Rectangle 10"/>
          <p:cNvSpPr/>
          <p:nvPr/>
        </p:nvSpPr>
        <p:spPr>
          <a:xfrm>
            <a:off x="437602" y="1369882"/>
            <a:ext cx="4606751" cy="646331"/>
          </a:xfrm>
          <a:prstGeom prst="rect">
            <a:avLst/>
          </a:prstGeom>
          <a:ln>
            <a:solidFill>
              <a:schemeClr val="accent5"/>
            </a:solidFill>
          </a:ln>
        </p:spPr>
        <p:txBody>
          <a:bodyPr wrap="square">
            <a:spAutoFit/>
          </a:bodyPr>
          <a:lstStyle/>
          <a:p>
            <a:r>
              <a:rPr lang="en-CA" dirty="0" smtClean="0"/>
              <a:t>Mass of receptor protein with range of charge states</a:t>
            </a:r>
            <a:endParaRPr lang="en-US" dirty="0"/>
          </a:p>
        </p:txBody>
      </p:sp>
      <p:sp>
        <p:nvSpPr>
          <p:cNvPr id="25" name="Right Arrow 24"/>
          <p:cNvSpPr/>
          <p:nvPr/>
        </p:nvSpPr>
        <p:spPr>
          <a:xfrm>
            <a:off x="5110677" y="1540022"/>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8607" y="2300424"/>
            <a:ext cx="4648412" cy="646331"/>
          </a:xfrm>
          <a:prstGeom prst="rect">
            <a:avLst/>
          </a:prstGeom>
          <a:ln>
            <a:solidFill>
              <a:srgbClr val="0070C0"/>
            </a:solidFill>
          </a:ln>
        </p:spPr>
        <p:txBody>
          <a:bodyPr wrap="square">
            <a:spAutoFit/>
          </a:bodyPr>
          <a:lstStyle/>
          <a:p>
            <a:r>
              <a:rPr lang="en-CA" dirty="0" smtClean="0"/>
              <a:t>ref peak used for correction for nonspecific complexes (</a:t>
            </a:r>
            <a:r>
              <a:rPr lang="en-CA" dirty="0"/>
              <a:t>with range of charge </a:t>
            </a:r>
            <a:r>
              <a:rPr lang="en-CA" dirty="0" smtClean="0"/>
              <a:t>states)</a:t>
            </a:r>
            <a:endParaRPr lang="en-US" dirty="0"/>
          </a:p>
        </p:txBody>
      </p:sp>
      <p:sp>
        <p:nvSpPr>
          <p:cNvPr id="27" name="Right Arrow 26"/>
          <p:cNvSpPr/>
          <p:nvPr/>
        </p:nvSpPr>
        <p:spPr>
          <a:xfrm>
            <a:off x="5137010" y="2483973"/>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5618842" y="1204039"/>
            <a:ext cx="3086100" cy="5353050"/>
          </a:xfrm>
          <a:prstGeom prst="rect">
            <a:avLst/>
          </a:prstGeom>
        </p:spPr>
      </p:pic>
      <p:sp>
        <p:nvSpPr>
          <p:cNvPr id="28" name="Rectangle 27"/>
          <p:cNvSpPr/>
          <p:nvPr/>
        </p:nvSpPr>
        <p:spPr>
          <a:xfrm>
            <a:off x="437602" y="3171144"/>
            <a:ext cx="4648412" cy="369332"/>
          </a:xfrm>
          <a:prstGeom prst="rect">
            <a:avLst/>
          </a:prstGeom>
          <a:ln>
            <a:solidFill>
              <a:srgbClr val="0070C0"/>
            </a:solidFill>
          </a:ln>
        </p:spPr>
        <p:txBody>
          <a:bodyPr wrap="square">
            <a:spAutoFit/>
          </a:bodyPr>
          <a:lstStyle/>
          <a:p>
            <a:r>
              <a:rPr lang="en-CA" dirty="0" smtClean="0"/>
              <a:t>List of masses for specific ligands</a:t>
            </a:r>
            <a:endParaRPr lang="en-US" dirty="0"/>
          </a:p>
        </p:txBody>
      </p:sp>
      <p:sp>
        <p:nvSpPr>
          <p:cNvPr id="29" name="Right Arrow 28"/>
          <p:cNvSpPr/>
          <p:nvPr/>
        </p:nvSpPr>
        <p:spPr>
          <a:xfrm>
            <a:off x="5126005" y="3211832"/>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37602" y="4322476"/>
            <a:ext cx="4648412" cy="646331"/>
          </a:xfrm>
          <a:prstGeom prst="rect">
            <a:avLst/>
          </a:prstGeom>
          <a:ln>
            <a:solidFill>
              <a:srgbClr val="0070C0"/>
            </a:solidFill>
          </a:ln>
        </p:spPr>
        <p:txBody>
          <a:bodyPr wrap="square">
            <a:spAutoFit/>
          </a:bodyPr>
          <a:lstStyle/>
          <a:p>
            <a:r>
              <a:rPr lang="en-CA" dirty="0" smtClean="0"/>
              <a:t>List of masses for nonspecific ligands</a:t>
            </a:r>
            <a:r>
              <a:rPr lang="en-CA" dirty="0"/>
              <a:t> that can form adducts</a:t>
            </a:r>
            <a:endParaRPr lang="en-US" dirty="0"/>
          </a:p>
        </p:txBody>
      </p:sp>
      <p:sp>
        <p:nvSpPr>
          <p:cNvPr id="31" name="Right Arrow 30"/>
          <p:cNvSpPr/>
          <p:nvPr/>
        </p:nvSpPr>
        <p:spPr>
          <a:xfrm>
            <a:off x="5126005" y="4363164"/>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42270" y="5311268"/>
            <a:ext cx="4648412" cy="369332"/>
          </a:xfrm>
          <a:prstGeom prst="rect">
            <a:avLst/>
          </a:prstGeom>
          <a:ln>
            <a:solidFill>
              <a:srgbClr val="0070C0"/>
            </a:solidFill>
          </a:ln>
        </p:spPr>
        <p:txBody>
          <a:bodyPr wrap="square">
            <a:spAutoFit/>
          </a:bodyPr>
          <a:lstStyle/>
          <a:p>
            <a:r>
              <a:rPr lang="en-CA" dirty="0" smtClean="0"/>
              <a:t>List of masses for ions that can form adducts</a:t>
            </a:r>
            <a:endParaRPr lang="en-US" dirty="0"/>
          </a:p>
        </p:txBody>
      </p:sp>
      <p:sp>
        <p:nvSpPr>
          <p:cNvPr id="33" name="Right Arrow 32"/>
          <p:cNvSpPr/>
          <p:nvPr/>
        </p:nvSpPr>
        <p:spPr>
          <a:xfrm>
            <a:off x="5130673" y="5351956"/>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7112058" y="5760411"/>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9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5448" y="581249"/>
            <a:ext cx="4238625" cy="5629275"/>
          </a:xfrm>
          <a:prstGeom prst="rect">
            <a:avLst/>
          </a:prstGeom>
        </p:spPr>
      </p:pic>
      <p:sp>
        <p:nvSpPr>
          <p:cNvPr id="18" name="Rectangle 17"/>
          <p:cNvSpPr/>
          <p:nvPr/>
        </p:nvSpPr>
        <p:spPr>
          <a:xfrm>
            <a:off x="6627447" y="2606014"/>
            <a:ext cx="2141415" cy="1477328"/>
          </a:xfrm>
          <a:prstGeom prst="rect">
            <a:avLst/>
          </a:prstGeom>
          <a:ln>
            <a:solidFill>
              <a:schemeClr val="accent5"/>
            </a:solidFill>
          </a:ln>
        </p:spPr>
        <p:txBody>
          <a:bodyPr wrap="square">
            <a:spAutoFit/>
          </a:bodyPr>
          <a:lstStyle/>
          <a:p>
            <a:r>
              <a:rPr lang="en-CA" dirty="0" smtClean="0"/>
              <a:t>Specific unit in  </a:t>
            </a:r>
            <a:r>
              <a:rPr lang="en-CA" dirty="0"/>
              <a:t>complexes</a:t>
            </a:r>
            <a:r>
              <a:rPr lang="en-CA" dirty="0" smtClean="0"/>
              <a:t> is shown in capital.</a:t>
            </a:r>
          </a:p>
          <a:p>
            <a:r>
              <a:rPr lang="en-CA" dirty="0" smtClean="0"/>
              <a:t>Nonspecific unit is shown in low case.</a:t>
            </a:r>
            <a:endParaRPr lang="en-US" dirty="0"/>
          </a:p>
        </p:txBody>
      </p:sp>
      <p:sp>
        <p:nvSpPr>
          <p:cNvPr id="19" name="Right Arrow 18"/>
          <p:cNvSpPr/>
          <p:nvPr/>
        </p:nvSpPr>
        <p:spPr>
          <a:xfrm rot="10800000">
            <a:off x="5626492" y="3252345"/>
            <a:ext cx="93843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627447" y="4634108"/>
            <a:ext cx="2141415" cy="923330"/>
          </a:xfrm>
          <a:prstGeom prst="rect">
            <a:avLst/>
          </a:prstGeom>
          <a:ln>
            <a:solidFill>
              <a:schemeClr val="accent5"/>
            </a:solidFill>
          </a:ln>
        </p:spPr>
        <p:txBody>
          <a:bodyPr wrap="square">
            <a:spAutoFit/>
          </a:bodyPr>
          <a:lstStyle/>
          <a:p>
            <a:r>
              <a:rPr lang="en-CA" dirty="0" smtClean="0"/>
              <a:t>By default 3 charge state are shown for small molecular ions</a:t>
            </a:r>
            <a:endParaRPr lang="en-US" dirty="0"/>
          </a:p>
        </p:txBody>
      </p:sp>
      <p:sp>
        <p:nvSpPr>
          <p:cNvPr id="21" name="Right Arrow 20"/>
          <p:cNvSpPr/>
          <p:nvPr/>
        </p:nvSpPr>
        <p:spPr>
          <a:xfrm rot="10800000">
            <a:off x="5626492" y="4952192"/>
            <a:ext cx="93843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3879" y="1227383"/>
            <a:ext cx="1222645" cy="646331"/>
          </a:xfrm>
          <a:prstGeom prst="rect">
            <a:avLst/>
          </a:prstGeom>
          <a:ln>
            <a:solidFill>
              <a:schemeClr val="accent5"/>
            </a:solidFill>
          </a:ln>
        </p:spPr>
        <p:txBody>
          <a:bodyPr wrap="square">
            <a:spAutoFit/>
          </a:bodyPr>
          <a:lstStyle/>
          <a:p>
            <a:r>
              <a:rPr lang="en-CA" dirty="0" smtClean="0"/>
              <a:t>Specific complexes</a:t>
            </a:r>
            <a:endParaRPr lang="en-US" dirty="0"/>
          </a:p>
        </p:txBody>
      </p:sp>
      <p:sp>
        <p:nvSpPr>
          <p:cNvPr id="23" name="Right Arrow 22"/>
          <p:cNvSpPr/>
          <p:nvPr/>
        </p:nvSpPr>
        <p:spPr>
          <a:xfrm>
            <a:off x="1722999" y="1395605"/>
            <a:ext cx="324042"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58833" y="211917"/>
            <a:ext cx="821700" cy="369332"/>
          </a:xfrm>
          <a:prstGeom prst="rect">
            <a:avLst/>
          </a:prstGeom>
        </p:spPr>
        <p:txBody>
          <a:bodyPr wrap="none">
            <a:spAutoFit/>
          </a:bodyPr>
          <a:lstStyle/>
          <a:p>
            <a:r>
              <a:rPr lang="en-CA" b="1" dirty="0" smtClean="0"/>
              <a:t>results</a:t>
            </a:r>
            <a:endParaRPr lang="en-US" b="1" dirty="0"/>
          </a:p>
        </p:txBody>
      </p:sp>
      <p:sp>
        <p:nvSpPr>
          <p:cNvPr id="35" name="Rectangle 34"/>
          <p:cNvSpPr/>
          <p:nvPr/>
        </p:nvSpPr>
        <p:spPr>
          <a:xfrm>
            <a:off x="363879" y="3732215"/>
            <a:ext cx="1222645" cy="369332"/>
          </a:xfrm>
          <a:prstGeom prst="rect">
            <a:avLst/>
          </a:prstGeom>
          <a:ln>
            <a:solidFill>
              <a:schemeClr val="accent5"/>
            </a:solidFill>
          </a:ln>
        </p:spPr>
        <p:txBody>
          <a:bodyPr wrap="square">
            <a:spAutoFit/>
          </a:bodyPr>
          <a:lstStyle/>
          <a:p>
            <a:r>
              <a:rPr lang="en-CA" dirty="0" smtClean="0"/>
              <a:t>adducts</a:t>
            </a:r>
            <a:endParaRPr lang="en-US" dirty="0"/>
          </a:p>
        </p:txBody>
      </p:sp>
      <p:sp>
        <p:nvSpPr>
          <p:cNvPr id="36" name="Right Arrow 35"/>
          <p:cNvSpPr/>
          <p:nvPr/>
        </p:nvSpPr>
        <p:spPr>
          <a:xfrm>
            <a:off x="1704516" y="3814468"/>
            <a:ext cx="324042"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786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18"/>
          <p:cNvSpPr/>
          <p:nvPr/>
        </p:nvSpPr>
        <p:spPr>
          <a:xfrm rot="10800000">
            <a:off x="2007965" y="1360358"/>
            <a:ext cx="558502"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43201" y="1254889"/>
            <a:ext cx="6025662" cy="646331"/>
          </a:xfrm>
          <a:prstGeom prst="rect">
            <a:avLst/>
          </a:prstGeom>
          <a:ln>
            <a:solidFill>
              <a:schemeClr val="accent5"/>
            </a:solidFill>
          </a:ln>
        </p:spPr>
        <p:txBody>
          <a:bodyPr wrap="square">
            <a:spAutoFit/>
          </a:bodyPr>
          <a:lstStyle/>
          <a:p>
            <a:r>
              <a:rPr lang="en-CA" dirty="0" smtClean="0"/>
              <a:t>Turns off popup dialog when operating database entries (Enter, Update etc.)</a:t>
            </a:r>
            <a:endParaRPr lang="en-US" dirty="0"/>
          </a:p>
        </p:txBody>
      </p:sp>
      <p:sp>
        <p:nvSpPr>
          <p:cNvPr id="24" name="Rectangle 23"/>
          <p:cNvSpPr/>
          <p:nvPr/>
        </p:nvSpPr>
        <p:spPr>
          <a:xfrm>
            <a:off x="3643680" y="211917"/>
            <a:ext cx="2322174" cy="369332"/>
          </a:xfrm>
          <a:prstGeom prst="rect">
            <a:avLst/>
          </a:prstGeom>
        </p:spPr>
        <p:txBody>
          <a:bodyPr wrap="none">
            <a:spAutoFit/>
          </a:bodyPr>
          <a:lstStyle/>
          <a:p>
            <a:r>
              <a:rPr lang="en-CA" b="1" dirty="0" smtClean="0"/>
              <a:t>Miscellaneous options</a:t>
            </a:r>
            <a:endParaRPr lang="en-US" b="1" dirty="0"/>
          </a:p>
        </p:txBody>
      </p:sp>
      <p:sp>
        <p:nvSpPr>
          <p:cNvPr id="12" name="TextBox 11"/>
          <p:cNvSpPr txBox="1"/>
          <p:nvPr/>
        </p:nvSpPr>
        <p:spPr>
          <a:xfrm>
            <a:off x="407279" y="680839"/>
            <a:ext cx="8030548" cy="369332"/>
          </a:xfrm>
          <a:prstGeom prst="rect">
            <a:avLst/>
          </a:prstGeom>
          <a:noFill/>
        </p:spPr>
        <p:txBody>
          <a:bodyPr wrap="square" rtlCol="0">
            <a:spAutoFit/>
          </a:bodyPr>
          <a:lstStyle/>
          <a:p>
            <a:r>
              <a:rPr lang="en-CA" dirty="0" smtClean="0"/>
              <a:t>1. Tab [Options] </a:t>
            </a:r>
            <a:endParaRPr lang="en-CA" dirty="0" smtClean="0"/>
          </a:p>
        </p:txBody>
      </p:sp>
      <p:pic>
        <p:nvPicPr>
          <p:cNvPr id="3" name="Picture 2"/>
          <p:cNvPicPr>
            <a:picLocks noChangeAspect="1"/>
          </p:cNvPicPr>
          <p:nvPr/>
        </p:nvPicPr>
        <p:blipFill>
          <a:blip r:embed="rId2"/>
          <a:stretch>
            <a:fillRect/>
          </a:stretch>
        </p:blipFill>
        <p:spPr>
          <a:xfrm>
            <a:off x="486824" y="1261012"/>
            <a:ext cx="1409700" cy="485775"/>
          </a:xfrm>
          <a:prstGeom prst="rect">
            <a:avLst/>
          </a:prstGeom>
        </p:spPr>
      </p:pic>
      <p:pic>
        <p:nvPicPr>
          <p:cNvPr id="4" name="Picture 3"/>
          <p:cNvPicPr>
            <a:picLocks noChangeAspect="1"/>
          </p:cNvPicPr>
          <p:nvPr/>
        </p:nvPicPr>
        <p:blipFill>
          <a:blip r:embed="rId3"/>
          <a:stretch>
            <a:fillRect/>
          </a:stretch>
        </p:blipFill>
        <p:spPr>
          <a:xfrm>
            <a:off x="465578" y="2207781"/>
            <a:ext cx="1685925" cy="428625"/>
          </a:xfrm>
          <a:prstGeom prst="rect">
            <a:avLst/>
          </a:prstGeom>
        </p:spPr>
      </p:pic>
      <p:sp>
        <p:nvSpPr>
          <p:cNvPr id="15" name="Right Arrow 14"/>
          <p:cNvSpPr/>
          <p:nvPr/>
        </p:nvSpPr>
        <p:spPr>
          <a:xfrm rot="10800000">
            <a:off x="2275626" y="2303673"/>
            <a:ext cx="558502"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10862" y="2198204"/>
            <a:ext cx="6025662" cy="646331"/>
          </a:xfrm>
          <a:prstGeom prst="rect">
            <a:avLst/>
          </a:prstGeom>
          <a:ln>
            <a:solidFill>
              <a:schemeClr val="accent5"/>
            </a:solidFill>
          </a:ln>
        </p:spPr>
        <p:txBody>
          <a:bodyPr wrap="square">
            <a:spAutoFit/>
          </a:bodyPr>
          <a:lstStyle/>
          <a:p>
            <a:r>
              <a:rPr lang="en-CA" dirty="0" smtClean="0"/>
              <a:t>When looking for </a:t>
            </a:r>
            <a:r>
              <a:rPr lang="en-CA" dirty="0"/>
              <a:t>p</a:t>
            </a:r>
            <a:r>
              <a:rPr lang="en-CA" dirty="0" smtClean="0"/>
              <a:t>eaks listed in annotations the peak will be detected within m/</a:t>
            </a:r>
            <a:r>
              <a:rPr lang="en-CA" dirty="0" err="1" smtClean="0"/>
              <a:t>z±”Mass</a:t>
            </a:r>
            <a:r>
              <a:rPr lang="en-CA" dirty="0" smtClean="0"/>
              <a:t> accuracy” range</a:t>
            </a:r>
            <a:endParaRPr lang="en-US" dirty="0"/>
          </a:p>
        </p:txBody>
      </p:sp>
      <p:pic>
        <p:nvPicPr>
          <p:cNvPr id="5" name="Picture 4"/>
          <p:cNvPicPr>
            <a:picLocks noChangeAspect="1"/>
          </p:cNvPicPr>
          <p:nvPr/>
        </p:nvPicPr>
        <p:blipFill>
          <a:blip r:embed="rId4"/>
          <a:stretch>
            <a:fillRect/>
          </a:stretch>
        </p:blipFill>
        <p:spPr>
          <a:xfrm>
            <a:off x="465578" y="3181955"/>
            <a:ext cx="2638425" cy="1905000"/>
          </a:xfrm>
          <a:prstGeom prst="rect">
            <a:avLst/>
          </a:prstGeom>
        </p:spPr>
      </p:pic>
      <p:sp>
        <p:nvSpPr>
          <p:cNvPr id="25" name="Rectangle 24"/>
          <p:cNvSpPr/>
          <p:nvPr/>
        </p:nvSpPr>
        <p:spPr>
          <a:xfrm>
            <a:off x="3224734" y="3390780"/>
            <a:ext cx="5811790" cy="646331"/>
          </a:xfrm>
          <a:prstGeom prst="rect">
            <a:avLst/>
          </a:prstGeom>
          <a:ln>
            <a:solidFill>
              <a:schemeClr val="accent5"/>
            </a:solidFill>
          </a:ln>
        </p:spPr>
        <p:txBody>
          <a:bodyPr wrap="square">
            <a:spAutoFit/>
          </a:bodyPr>
          <a:lstStyle/>
          <a:p>
            <a:r>
              <a:rPr lang="en-CA" dirty="0" smtClean="0"/>
              <a:t>Check replace box to replace previous </a:t>
            </a:r>
            <a:r>
              <a:rPr lang="en-CA" dirty="0" err="1" smtClean="0"/>
              <a:t>matplotlib</a:t>
            </a:r>
            <a:r>
              <a:rPr lang="en-CA" dirty="0" smtClean="0"/>
              <a:t> plot with the new one.</a:t>
            </a:r>
            <a:endParaRPr lang="en-US" dirty="0"/>
          </a:p>
        </p:txBody>
      </p:sp>
      <p:sp>
        <p:nvSpPr>
          <p:cNvPr id="26" name="Right Arrow 25"/>
          <p:cNvSpPr/>
          <p:nvPr/>
        </p:nvSpPr>
        <p:spPr>
          <a:xfrm rot="10800000">
            <a:off x="1504792" y="3613249"/>
            <a:ext cx="1741715"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224734" y="4109746"/>
            <a:ext cx="5811790" cy="646331"/>
          </a:xfrm>
          <a:prstGeom prst="rect">
            <a:avLst/>
          </a:prstGeom>
          <a:ln>
            <a:solidFill>
              <a:schemeClr val="accent5"/>
            </a:solidFill>
          </a:ln>
        </p:spPr>
        <p:txBody>
          <a:bodyPr wrap="square">
            <a:spAutoFit/>
          </a:bodyPr>
          <a:lstStyle/>
          <a:p>
            <a:r>
              <a:rPr lang="en-CA" dirty="0" smtClean="0"/>
              <a:t>Check annotate box to have annotations appear in the figure</a:t>
            </a:r>
            <a:endParaRPr lang="en-US" dirty="0"/>
          </a:p>
        </p:txBody>
      </p:sp>
      <p:sp>
        <p:nvSpPr>
          <p:cNvPr id="28" name="Right Arrow 27"/>
          <p:cNvSpPr/>
          <p:nvPr/>
        </p:nvSpPr>
        <p:spPr>
          <a:xfrm rot="11237245">
            <a:off x="1421798" y="4049493"/>
            <a:ext cx="1741715"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465577" y="5424375"/>
            <a:ext cx="2638425" cy="1323975"/>
          </a:xfrm>
          <a:prstGeom prst="rect">
            <a:avLst/>
          </a:prstGeom>
        </p:spPr>
      </p:pic>
      <p:sp>
        <p:nvSpPr>
          <p:cNvPr id="29" name="Right Arrow 28"/>
          <p:cNvSpPr/>
          <p:nvPr/>
        </p:nvSpPr>
        <p:spPr>
          <a:xfrm rot="10800000">
            <a:off x="3246507" y="5875468"/>
            <a:ext cx="558502"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947514" y="5763196"/>
            <a:ext cx="4787120" cy="646331"/>
          </a:xfrm>
          <a:prstGeom prst="rect">
            <a:avLst/>
          </a:prstGeom>
          <a:ln>
            <a:solidFill>
              <a:schemeClr val="accent5"/>
            </a:solidFill>
          </a:ln>
        </p:spPr>
        <p:txBody>
          <a:bodyPr wrap="square">
            <a:spAutoFit/>
          </a:bodyPr>
          <a:lstStyle/>
          <a:p>
            <a:r>
              <a:rPr lang="en-CA" dirty="0" smtClean="0"/>
              <a:t>Change font size in user interface. Close and open SWARM for the new settings to take effect.</a:t>
            </a:r>
            <a:endParaRPr lang="en-US" dirty="0"/>
          </a:p>
        </p:txBody>
      </p:sp>
    </p:spTree>
    <p:extLst>
      <p:ext uri="{BB962C8B-B14F-4D97-AF65-F5344CB8AC3E}">
        <p14:creationId xmlns:p14="http://schemas.microsoft.com/office/powerpoint/2010/main" val="399495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13081" y="1272173"/>
            <a:ext cx="3952875" cy="2695575"/>
          </a:xfrm>
          <a:prstGeom prst="rect">
            <a:avLst/>
          </a:prstGeom>
        </p:spPr>
      </p:pic>
      <p:sp>
        <p:nvSpPr>
          <p:cNvPr id="16" name="Rectangle 15"/>
          <p:cNvSpPr/>
          <p:nvPr/>
        </p:nvSpPr>
        <p:spPr>
          <a:xfrm>
            <a:off x="2689410" y="4544425"/>
            <a:ext cx="5513425" cy="923330"/>
          </a:xfrm>
          <a:prstGeom prst="rect">
            <a:avLst/>
          </a:prstGeom>
          <a:ln>
            <a:solidFill>
              <a:schemeClr val="accent5"/>
            </a:solidFill>
          </a:ln>
        </p:spPr>
        <p:txBody>
          <a:bodyPr wrap="square">
            <a:spAutoFit/>
          </a:bodyPr>
          <a:lstStyle/>
          <a:p>
            <a:r>
              <a:rPr lang="en-CA" dirty="0" smtClean="0"/>
              <a:t>Setting can be saved in the entry, to which they apply. Additionally, these options permit saving/loading settings into/from a file.</a:t>
            </a:r>
            <a:endParaRPr lang="en-US" dirty="0"/>
          </a:p>
        </p:txBody>
      </p:sp>
      <p:sp>
        <p:nvSpPr>
          <p:cNvPr id="17" name="TextBox 16"/>
          <p:cNvSpPr txBox="1"/>
          <p:nvPr/>
        </p:nvSpPr>
        <p:spPr>
          <a:xfrm>
            <a:off x="407279" y="680839"/>
            <a:ext cx="8030548" cy="369332"/>
          </a:xfrm>
          <a:prstGeom prst="rect">
            <a:avLst/>
          </a:prstGeom>
          <a:noFill/>
        </p:spPr>
        <p:txBody>
          <a:bodyPr wrap="square" rtlCol="0">
            <a:spAutoFit/>
          </a:bodyPr>
          <a:lstStyle/>
          <a:p>
            <a:r>
              <a:rPr lang="en-CA" dirty="0" smtClean="0"/>
              <a:t>This tool calculates centroid and integral intensity for areas in the spectrum</a:t>
            </a:r>
          </a:p>
        </p:txBody>
      </p:sp>
      <p:sp>
        <p:nvSpPr>
          <p:cNvPr id="18" name="Right Arrow 17"/>
          <p:cNvSpPr/>
          <p:nvPr/>
        </p:nvSpPr>
        <p:spPr>
          <a:xfrm rot="10800000">
            <a:off x="2147557" y="1328219"/>
            <a:ext cx="259349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71678" y="1272173"/>
            <a:ext cx="3918857" cy="646331"/>
          </a:xfrm>
          <a:prstGeom prst="rect">
            <a:avLst/>
          </a:prstGeom>
          <a:ln>
            <a:solidFill>
              <a:schemeClr val="accent5"/>
            </a:solidFill>
          </a:ln>
        </p:spPr>
        <p:txBody>
          <a:bodyPr wrap="square">
            <a:spAutoFit/>
          </a:bodyPr>
          <a:lstStyle/>
          <a:p>
            <a:r>
              <a:rPr lang="en-CA" dirty="0" smtClean="0"/>
              <a:t>Check this box to see centroid and the area in the plotted spectrum.</a:t>
            </a:r>
            <a:endParaRPr lang="en-US" dirty="0"/>
          </a:p>
        </p:txBody>
      </p:sp>
      <p:sp>
        <p:nvSpPr>
          <p:cNvPr id="21" name="Right Arrow 20"/>
          <p:cNvSpPr/>
          <p:nvPr/>
        </p:nvSpPr>
        <p:spPr>
          <a:xfrm rot="10800000">
            <a:off x="1516185" y="2423133"/>
            <a:ext cx="3224862"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13081" y="4544425"/>
            <a:ext cx="1381125" cy="981075"/>
          </a:xfrm>
          <a:prstGeom prst="rect">
            <a:avLst/>
          </a:prstGeom>
        </p:spPr>
      </p:pic>
      <p:sp>
        <p:nvSpPr>
          <p:cNvPr id="23" name="Rectangle 22"/>
          <p:cNvSpPr/>
          <p:nvPr/>
        </p:nvSpPr>
        <p:spPr>
          <a:xfrm>
            <a:off x="5024078" y="2458244"/>
            <a:ext cx="3918857" cy="369332"/>
          </a:xfrm>
          <a:prstGeom prst="rect">
            <a:avLst/>
          </a:prstGeom>
          <a:ln>
            <a:solidFill>
              <a:schemeClr val="accent5"/>
            </a:solidFill>
          </a:ln>
        </p:spPr>
        <p:txBody>
          <a:bodyPr wrap="square">
            <a:spAutoFit/>
          </a:bodyPr>
          <a:lstStyle/>
          <a:p>
            <a:r>
              <a:rPr lang="en-CA" dirty="0" smtClean="0"/>
              <a:t>List of the ranges to evaluate</a:t>
            </a:r>
            <a:endParaRPr lang="en-US" dirty="0"/>
          </a:p>
        </p:txBody>
      </p:sp>
      <p:sp>
        <p:nvSpPr>
          <p:cNvPr id="31" name="Right Arrow 30"/>
          <p:cNvSpPr/>
          <p:nvPr/>
        </p:nvSpPr>
        <p:spPr>
          <a:xfrm rot="10800000">
            <a:off x="2121368" y="4891421"/>
            <a:ext cx="468150"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596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489" y="284180"/>
            <a:ext cx="3098477" cy="369332"/>
          </a:xfrm>
          <a:prstGeom prst="rect">
            <a:avLst/>
          </a:prstGeom>
          <a:noFill/>
        </p:spPr>
        <p:txBody>
          <a:bodyPr wrap="none" rtlCol="0">
            <a:spAutoFit/>
          </a:bodyPr>
          <a:lstStyle/>
          <a:p>
            <a:r>
              <a:rPr lang="en-CA" b="1" dirty="0" smtClean="0"/>
              <a:t>Install SWARM on WINDOWS</a:t>
            </a:r>
            <a:endParaRPr lang="en-US" b="1" dirty="0"/>
          </a:p>
        </p:txBody>
      </p:sp>
      <p:sp>
        <p:nvSpPr>
          <p:cNvPr id="5" name="TextBox 4"/>
          <p:cNvSpPr txBox="1"/>
          <p:nvPr/>
        </p:nvSpPr>
        <p:spPr>
          <a:xfrm>
            <a:off x="630946" y="748871"/>
            <a:ext cx="8055855" cy="2031325"/>
          </a:xfrm>
          <a:prstGeom prst="rect">
            <a:avLst/>
          </a:prstGeom>
          <a:noFill/>
        </p:spPr>
        <p:txBody>
          <a:bodyPr wrap="square" rtlCol="0">
            <a:spAutoFit/>
          </a:bodyPr>
          <a:lstStyle/>
          <a:p>
            <a:pPr marL="342900" indent="-342900">
              <a:buAutoNum type="arabicPeriod"/>
            </a:pPr>
            <a:r>
              <a:rPr lang="en-CA" dirty="0" smtClean="0"/>
              <a:t>Install Python if you don’t have it yet. Preferable installation is Anaconda;</a:t>
            </a:r>
          </a:p>
          <a:p>
            <a:pPr marL="342900" indent="-342900">
              <a:buAutoNum type="arabicPeriod"/>
            </a:pPr>
            <a:r>
              <a:rPr lang="en-CA" dirty="0" smtClean="0"/>
              <a:t>Extract SWARM.zip file in your working directory;</a:t>
            </a:r>
          </a:p>
          <a:p>
            <a:pPr marL="342900" indent="-342900">
              <a:buAutoNum type="arabicPeriod"/>
            </a:pPr>
            <a:r>
              <a:rPr lang="en-CA" dirty="0" smtClean="0"/>
              <a:t>Connect to Internet. Double click and run the </a:t>
            </a:r>
            <a:r>
              <a:rPr lang="en-CA" dirty="0" smtClean="0">
                <a:solidFill>
                  <a:srgbClr val="0070C0"/>
                </a:solidFill>
              </a:rPr>
              <a:t>SWARM_setup.bat</a:t>
            </a:r>
            <a:r>
              <a:rPr lang="en-CA" dirty="0" smtClean="0"/>
              <a:t> file. Wait until all required modules are downloaded from pip depository and installed;</a:t>
            </a:r>
          </a:p>
          <a:p>
            <a:pPr marL="342900" indent="-342900">
              <a:buAutoNum type="arabicPeriod"/>
            </a:pPr>
            <a:r>
              <a:rPr lang="en-CA" dirty="0" smtClean="0"/>
              <a:t>If successful run SWARM by double clicking on </a:t>
            </a:r>
            <a:r>
              <a:rPr lang="en-CA" dirty="0" smtClean="0">
                <a:solidFill>
                  <a:srgbClr val="0070C0"/>
                </a:solidFill>
              </a:rPr>
              <a:t>SWARM_RUN.bat</a:t>
            </a:r>
          </a:p>
          <a:p>
            <a:pPr marL="342900" indent="-342900">
              <a:buAutoNum type="arabicPeriod"/>
            </a:pPr>
            <a:r>
              <a:rPr lang="en-CA" dirty="0" smtClean="0"/>
              <a:t>Wait to load (it may take a while to load all modules)</a:t>
            </a:r>
          </a:p>
          <a:p>
            <a:pPr marL="342900" indent="-342900">
              <a:buAutoNum type="arabicPeriod"/>
            </a:pPr>
            <a:r>
              <a:rPr lang="en-CA" dirty="0" smtClean="0"/>
              <a:t>You should see the user interface as shown below. </a:t>
            </a:r>
            <a:endParaRPr lang="en-US" dirty="0"/>
          </a:p>
        </p:txBody>
      </p:sp>
      <p:pic>
        <p:nvPicPr>
          <p:cNvPr id="2" name="Picture 1"/>
          <p:cNvPicPr>
            <a:picLocks noChangeAspect="1"/>
          </p:cNvPicPr>
          <p:nvPr/>
        </p:nvPicPr>
        <p:blipFill>
          <a:blip r:embed="rId2"/>
          <a:stretch>
            <a:fillRect/>
          </a:stretch>
        </p:blipFill>
        <p:spPr>
          <a:xfrm>
            <a:off x="743704" y="2701040"/>
            <a:ext cx="6402447" cy="4057738"/>
          </a:xfrm>
          <a:prstGeom prst="rect">
            <a:avLst/>
          </a:prstGeom>
        </p:spPr>
      </p:pic>
      <p:sp>
        <p:nvSpPr>
          <p:cNvPr id="6" name="Rectangle 5"/>
          <p:cNvSpPr/>
          <p:nvPr/>
        </p:nvSpPr>
        <p:spPr>
          <a:xfrm>
            <a:off x="7330569" y="2780196"/>
            <a:ext cx="1705856" cy="246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sz="1600" dirty="0" smtClean="0">
                <a:solidFill>
                  <a:srgbClr val="FF0000"/>
                </a:solidFill>
              </a:rPr>
              <a:t>Important:</a:t>
            </a:r>
            <a:r>
              <a:rPr lang="en-CA" sz="1600" dirty="0" smtClean="0">
                <a:solidFill>
                  <a:schemeClr val="accent5">
                    <a:lumMod val="75000"/>
                  </a:schemeClr>
                </a:solidFill>
              </a:rPr>
              <a:t> Generally, when filling forms in this program  avoid using special characters like @,#,$.</a:t>
            </a:r>
          </a:p>
          <a:p>
            <a:pPr algn="just"/>
            <a:r>
              <a:rPr lang="en-CA" sz="1600" dirty="0" smtClean="0">
                <a:solidFill>
                  <a:schemeClr val="accent5">
                    <a:lumMod val="75000"/>
                  </a:schemeClr>
                </a:solidFill>
              </a:rPr>
              <a:t>Also avoid using space, replace it with underscore.</a:t>
            </a:r>
            <a:endParaRPr lang="en-CA" sz="1600" dirty="0">
              <a:solidFill>
                <a:schemeClr val="accent5">
                  <a:lumMod val="75000"/>
                </a:schemeClr>
              </a:solidFill>
            </a:endParaRPr>
          </a:p>
        </p:txBody>
      </p:sp>
    </p:spTree>
    <p:extLst>
      <p:ext uri="{BB962C8B-B14F-4D97-AF65-F5344CB8AC3E}">
        <p14:creationId xmlns:p14="http://schemas.microsoft.com/office/powerpoint/2010/main" val="248205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6959" y="92793"/>
            <a:ext cx="3098733" cy="369332"/>
          </a:xfrm>
          <a:prstGeom prst="rect">
            <a:avLst/>
          </a:prstGeom>
          <a:noFill/>
        </p:spPr>
        <p:txBody>
          <a:bodyPr wrap="none" rtlCol="0">
            <a:spAutoFit/>
          </a:bodyPr>
          <a:lstStyle/>
          <a:p>
            <a:r>
              <a:rPr lang="en-CA" b="1" dirty="0" smtClean="0"/>
              <a:t>Create and maintain database</a:t>
            </a:r>
            <a:endParaRPr lang="en-US" b="1" dirty="0"/>
          </a:p>
        </p:txBody>
      </p:sp>
      <p:sp>
        <p:nvSpPr>
          <p:cNvPr id="5" name="TextBox 4"/>
          <p:cNvSpPr txBox="1"/>
          <p:nvPr/>
        </p:nvSpPr>
        <p:spPr>
          <a:xfrm>
            <a:off x="503496" y="532897"/>
            <a:ext cx="8055855" cy="369332"/>
          </a:xfrm>
          <a:prstGeom prst="rect">
            <a:avLst/>
          </a:prstGeom>
          <a:noFill/>
        </p:spPr>
        <p:txBody>
          <a:bodyPr wrap="square" rtlCol="0">
            <a:spAutoFit/>
          </a:bodyPr>
          <a:lstStyle/>
          <a:p>
            <a:pPr marL="342900" indent="-342900">
              <a:buAutoNum type="arabicPeriod"/>
            </a:pPr>
            <a:r>
              <a:rPr lang="en-CA" dirty="0" smtClean="0"/>
              <a:t>Give your database a name</a:t>
            </a:r>
          </a:p>
        </p:txBody>
      </p:sp>
      <p:pic>
        <p:nvPicPr>
          <p:cNvPr id="2" name="Picture 1"/>
          <p:cNvPicPr>
            <a:picLocks noChangeAspect="1"/>
          </p:cNvPicPr>
          <p:nvPr/>
        </p:nvPicPr>
        <p:blipFill>
          <a:blip r:embed="rId2"/>
          <a:stretch>
            <a:fillRect/>
          </a:stretch>
        </p:blipFill>
        <p:spPr>
          <a:xfrm>
            <a:off x="503496" y="1200789"/>
            <a:ext cx="2076450" cy="428625"/>
          </a:xfrm>
          <a:prstGeom prst="rect">
            <a:avLst/>
          </a:prstGeom>
        </p:spPr>
      </p:pic>
      <p:sp>
        <p:nvSpPr>
          <p:cNvPr id="3" name="Right Arrow 2"/>
          <p:cNvSpPr/>
          <p:nvPr/>
        </p:nvSpPr>
        <p:spPr>
          <a:xfrm>
            <a:off x="2711302" y="1271561"/>
            <a:ext cx="691117"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599381" y="831457"/>
            <a:ext cx="1933575" cy="1181100"/>
          </a:xfrm>
          <a:prstGeom prst="rect">
            <a:avLst/>
          </a:prstGeom>
        </p:spPr>
      </p:pic>
      <p:sp>
        <p:nvSpPr>
          <p:cNvPr id="8" name="Right Arrow 7"/>
          <p:cNvSpPr/>
          <p:nvPr/>
        </p:nvSpPr>
        <p:spPr>
          <a:xfrm>
            <a:off x="5818509" y="1245950"/>
            <a:ext cx="691117"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40" y="2171612"/>
            <a:ext cx="8055855" cy="369332"/>
          </a:xfrm>
          <a:prstGeom prst="rect">
            <a:avLst/>
          </a:prstGeom>
          <a:noFill/>
        </p:spPr>
        <p:txBody>
          <a:bodyPr wrap="square" rtlCol="0">
            <a:spAutoFit/>
          </a:bodyPr>
          <a:lstStyle/>
          <a:p>
            <a:r>
              <a:rPr lang="en-CA" dirty="0" smtClean="0"/>
              <a:t>2.   Input file name. Each entry must have unique file name </a:t>
            </a:r>
          </a:p>
        </p:txBody>
      </p:sp>
      <p:sp>
        <p:nvSpPr>
          <p:cNvPr id="11" name="TextBox 10"/>
          <p:cNvSpPr txBox="1"/>
          <p:nvPr/>
        </p:nvSpPr>
        <p:spPr>
          <a:xfrm>
            <a:off x="538239" y="3342009"/>
            <a:ext cx="8055855" cy="369332"/>
          </a:xfrm>
          <a:prstGeom prst="rect">
            <a:avLst/>
          </a:prstGeom>
          <a:noFill/>
        </p:spPr>
        <p:txBody>
          <a:bodyPr wrap="square" rtlCol="0">
            <a:spAutoFit/>
          </a:bodyPr>
          <a:lstStyle/>
          <a:p>
            <a:r>
              <a:rPr lang="en-CA" dirty="0"/>
              <a:t>3</a:t>
            </a:r>
            <a:r>
              <a:rPr lang="en-CA" dirty="0" smtClean="0"/>
              <a:t>.   Copy spectrum as a list (2 columns: m/z and intensity) and paste in this window:</a:t>
            </a:r>
          </a:p>
        </p:txBody>
      </p:sp>
      <p:pic>
        <p:nvPicPr>
          <p:cNvPr id="12" name="Picture 11"/>
          <p:cNvPicPr>
            <a:picLocks noChangeAspect="1"/>
          </p:cNvPicPr>
          <p:nvPr/>
        </p:nvPicPr>
        <p:blipFill>
          <a:blip r:embed="rId4"/>
          <a:stretch>
            <a:fillRect/>
          </a:stretch>
        </p:blipFill>
        <p:spPr>
          <a:xfrm>
            <a:off x="538239" y="3773979"/>
            <a:ext cx="2181225" cy="1562100"/>
          </a:xfrm>
          <a:prstGeom prst="rect">
            <a:avLst/>
          </a:prstGeom>
        </p:spPr>
      </p:pic>
      <p:sp>
        <p:nvSpPr>
          <p:cNvPr id="13" name="Right Arrow 12"/>
          <p:cNvSpPr/>
          <p:nvPr/>
        </p:nvSpPr>
        <p:spPr>
          <a:xfrm>
            <a:off x="2920708" y="4480296"/>
            <a:ext cx="691117"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3890342" y="3842786"/>
            <a:ext cx="2190750" cy="1581150"/>
          </a:xfrm>
          <a:prstGeom prst="rect">
            <a:avLst/>
          </a:prstGeom>
        </p:spPr>
      </p:pic>
      <p:sp>
        <p:nvSpPr>
          <p:cNvPr id="16" name="TextBox 15"/>
          <p:cNvSpPr txBox="1"/>
          <p:nvPr/>
        </p:nvSpPr>
        <p:spPr>
          <a:xfrm>
            <a:off x="503496" y="5725426"/>
            <a:ext cx="8055855" cy="369332"/>
          </a:xfrm>
          <a:prstGeom prst="rect">
            <a:avLst/>
          </a:prstGeom>
          <a:noFill/>
        </p:spPr>
        <p:txBody>
          <a:bodyPr wrap="square" rtlCol="0">
            <a:spAutoFit/>
          </a:bodyPr>
          <a:lstStyle/>
          <a:p>
            <a:r>
              <a:rPr lang="en-CA" dirty="0" smtClean="0"/>
              <a:t>4.   Input the entry in database</a:t>
            </a:r>
          </a:p>
        </p:txBody>
      </p:sp>
      <p:pic>
        <p:nvPicPr>
          <p:cNvPr id="17" name="Picture 16"/>
          <p:cNvPicPr>
            <a:picLocks noChangeAspect="1"/>
          </p:cNvPicPr>
          <p:nvPr/>
        </p:nvPicPr>
        <p:blipFill>
          <a:blip r:embed="rId6"/>
          <a:stretch>
            <a:fillRect/>
          </a:stretch>
        </p:blipFill>
        <p:spPr>
          <a:xfrm>
            <a:off x="675206" y="6224382"/>
            <a:ext cx="1047750" cy="514350"/>
          </a:xfrm>
          <a:prstGeom prst="rect">
            <a:avLst/>
          </a:prstGeom>
        </p:spPr>
      </p:pic>
      <p:pic>
        <p:nvPicPr>
          <p:cNvPr id="19" name="Picture 18"/>
          <p:cNvPicPr>
            <a:picLocks noChangeAspect="1"/>
          </p:cNvPicPr>
          <p:nvPr/>
        </p:nvPicPr>
        <p:blipFill>
          <a:blip r:embed="rId7"/>
          <a:stretch>
            <a:fillRect/>
          </a:stretch>
        </p:blipFill>
        <p:spPr>
          <a:xfrm>
            <a:off x="675206" y="2618354"/>
            <a:ext cx="2600325" cy="495300"/>
          </a:xfrm>
          <a:prstGeom prst="rect">
            <a:avLst/>
          </a:prstGeom>
        </p:spPr>
      </p:pic>
    </p:spTree>
    <p:extLst>
      <p:ext uri="{BB962C8B-B14F-4D97-AF65-F5344CB8AC3E}">
        <p14:creationId xmlns:p14="http://schemas.microsoft.com/office/powerpoint/2010/main" val="246504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7803" y="1395667"/>
            <a:ext cx="8055855" cy="646331"/>
          </a:xfrm>
          <a:prstGeom prst="rect">
            <a:avLst/>
          </a:prstGeom>
          <a:noFill/>
        </p:spPr>
        <p:txBody>
          <a:bodyPr wrap="square" rtlCol="0">
            <a:spAutoFit/>
          </a:bodyPr>
          <a:lstStyle/>
          <a:p>
            <a:pPr marL="342900" indent="-342900">
              <a:buAutoNum type="arabicPeriod" startAt="6"/>
            </a:pPr>
            <a:r>
              <a:rPr lang="en-CA" dirty="0" smtClean="0"/>
              <a:t>Check if everything works fine. Close SWARM. Open it again. Type Database name and ID number in the corresponding fields and press &lt;Show entry&gt; </a:t>
            </a:r>
          </a:p>
        </p:txBody>
      </p:sp>
      <p:sp>
        <p:nvSpPr>
          <p:cNvPr id="11" name="TextBox 10"/>
          <p:cNvSpPr txBox="1"/>
          <p:nvPr/>
        </p:nvSpPr>
        <p:spPr>
          <a:xfrm>
            <a:off x="538239" y="3203780"/>
            <a:ext cx="8055855" cy="369332"/>
          </a:xfrm>
          <a:prstGeom prst="rect">
            <a:avLst/>
          </a:prstGeom>
          <a:noFill/>
        </p:spPr>
        <p:txBody>
          <a:bodyPr wrap="square" rtlCol="0">
            <a:spAutoFit/>
          </a:bodyPr>
          <a:lstStyle/>
          <a:p>
            <a:r>
              <a:rPr lang="en-CA" dirty="0" smtClean="0"/>
              <a:t>7.   You should see file name and the spectrum appear in their fields</a:t>
            </a:r>
          </a:p>
        </p:txBody>
      </p:sp>
      <p:sp>
        <p:nvSpPr>
          <p:cNvPr id="16" name="TextBox 15"/>
          <p:cNvSpPr txBox="1"/>
          <p:nvPr/>
        </p:nvSpPr>
        <p:spPr>
          <a:xfrm>
            <a:off x="407803" y="172981"/>
            <a:ext cx="8055855" cy="369332"/>
          </a:xfrm>
          <a:prstGeom prst="rect">
            <a:avLst/>
          </a:prstGeom>
          <a:noFill/>
        </p:spPr>
        <p:txBody>
          <a:bodyPr wrap="square" rtlCol="0">
            <a:spAutoFit/>
          </a:bodyPr>
          <a:lstStyle/>
          <a:p>
            <a:r>
              <a:rPr lang="en-CA" dirty="0" smtClean="0"/>
              <a:t>5.  Your entry now has a unique ID number in the database</a:t>
            </a:r>
          </a:p>
        </p:txBody>
      </p:sp>
      <p:pic>
        <p:nvPicPr>
          <p:cNvPr id="20" name="Picture 19"/>
          <p:cNvPicPr>
            <a:picLocks noChangeAspect="1"/>
          </p:cNvPicPr>
          <p:nvPr/>
        </p:nvPicPr>
        <p:blipFill>
          <a:blip r:embed="rId2"/>
          <a:stretch>
            <a:fillRect/>
          </a:stretch>
        </p:blipFill>
        <p:spPr>
          <a:xfrm>
            <a:off x="723976" y="599007"/>
            <a:ext cx="1809750" cy="495300"/>
          </a:xfrm>
          <a:prstGeom prst="rect">
            <a:avLst/>
          </a:prstGeom>
        </p:spPr>
      </p:pic>
      <p:pic>
        <p:nvPicPr>
          <p:cNvPr id="7" name="Picture 6"/>
          <p:cNvPicPr>
            <a:picLocks noChangeAspect="1"/>
          </p:cNvPicPr>
          <p:nvPr/>
        </p:nvPicPr>
        <p:blipFill>
          <a:blip r:embed="rId3"/>
          <a:stretch>
            <a:fillRect/>
          </a:stretch>
        </p:blipFill>
        <p:spPr>
          <a:xfrm>
            <a:off x="776186" y="2143232"/>
            <a:ext cx="2466975" cy="809625"/>
          </a:xfrm>
          <a:prstGeom prst="rect">
            <a:avLst/>
          </a:prstGeom>
        </p:spPr>
      </p:pic>
      <p:pic>
        <p:nvPicPr>
          <p:cNvPr id="14" name="Picture 13"/>
          <p:cNvPicPr>
            <a:picLocks noChangeAspect="1"/>
          </p:cNvPicPr>
          <p:nvPr/>
        </p:nvPicPr>
        <p:blipFill>
          <a:blip r:embed="rId4"/>
          <a:stretch>
            <a:fillRect/>
          </a:stretch>
        </p:blipFill>
        <p:spPr>
          <a:xfrm>
            <a:off x="723976" y="3573112"/>
            <a:ext cx="4086225" cy="3257550"/>
          </a:xfrm>
          <a:prstGeom prst="rect">
            <a:avLst/>
          </a:prstGeom>
        </p:spPr>
      </p:pic>
    </p:spTree>
    <p:extLst>
      <p:ext uri="{BB962C8B-B14F-4D97-AF65-F5344CB8AC3E}">
        <p14:creationId xmlns:p14="http://schemas.microsoft.com/office/powerpoint/2010/main" val="20194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07803" y="172981"/>
            <a:ext cx="8055855" cy="369332"/>
          </a:xfrm>
          <a:prstGeom prst="rect">
            <a:avLst/>
          </a:prstGeom>
          <a:noFill/>
        </p:spPr>
        <p:txBody>
          <a:bodyPr wrap="square" rtlCol="0">
            <a:spAutoFit/>
          </a:bodyPr>
          <a:lstStyle/>
          <a:p>
            <a:r>
              <a:rPr lang="en-CA" dirty="0" smtClean="0"/>
              <a:t>8.  Fill other fields you wish to be stored in this entry and press &lt;Update entry&gt;</a:t>
            </a:r>
          </a:p>
        </p:txBody>
      </p:sp>
      <p:pic>
        <p:nvPicPr>
          <p:cNvPr id="3" name="Picture 2"/>
          <p:cNvPicPr>
            <a:picLocks noChangeAspect="1"/>
          </p:cNvPicPr>
          <p:nvPr/>
        </p:nvPicPr>
        <p:blipFill>
          <a:blip r:embed="rId2"/>
          <a:stretch>
            <a:fillRect/>
          </a:stretch>
        </p:blipFill>
        <p:spPr>
          <a:xfrm>
            <a:off x="190838" y="752814"/>
            <a:ext cx="8880426" cy="3897984"/>
          </a:xfrm>
          <a:prstGeom prst="rect">
            <a:avLst/>
          </a:prstGeom>
        </p:spPr>
      </p:pic>
      <p:sp>
        <p:nvSpPr>
          <p:cNvPr id="4" name="Down Arrow 3"/>
          <p:cNvSpPr/>
          <p:nvPr/>
        </p:nvSpPr>
        <p:spPr>
          <a:xfrm>
            <a:off x="2545772" y="3512126"/>
            <a:ext cx="457200" cy="47798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7803" y="4738355"/>
            <a:ext cx="8055855" cy="369332"/>
          </a:xfrm>
          <a:prstGeom prst="rect">
            <a:avLst/>
          </a:prstGeom>
          <a:noFill/>
        </p:spPr>
        <p:txBody>
          <a:bodyPr wrap="square" rtlCol="0">
            <a:spAutoFit/>
          </a:bodyPr>
          <a:lstStyle/>
          <a:p>
            <a:r>
              <a:rPr lang="en-CA" dirty="0" smtClean="0"/>
              <a:t>9.  Continue to populate your database with new spectra</a:t>
            </a:r>
          </a:p>
        </p:txBody>
      </p:sp>
    </p:spTree>
    <p:extLst>
      <p:ext uri="{BB962C8B-B14F-4D97-AF65-F5344CB8AC3E}">
        <p14:creationId xmlns:p14="http://schemas.microsoft.com/office/powerpoint/2010/main" val="414038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25396" y="3741280"/>
            <a:ext cx="8490309" cy="369332"/>
          </a:xfrm>
          <a:prstGeom prst="rect">
            <a:avLst/>
          </a:prstGeom>
          <a:noFill/>
        </p:spPr>
        <p:txBody>
          <a:bodyPr wrap="square" rtlCol="0">
            <a:spAutoFit/>
          </a:bodyPr>
          <a:lstStyle/>
          <a:p>
            <a:r>
              <a:rPr lang="en-CA" dirty="0" smtClean="0"/>
              <a:t>3.  You will see a list of entries that contain the search term in their file name</a:t>
            </a:r>
          </a:p>
        </p:txBody>
      </p:sp>
      <p:sp>
        <p:nvSpPr>
          <p:cNvPr id="5" name="Rectangle 4"/>
          <p:cNvSpPr/>
          <p:nvPr/>
        </p:nvSpPr>
        <p:spPr>
          <a:xfrm>
            <a:off x="2146778" y="117656"/>
            <a:ext cx="4080604" cy="369332"/>
          </a:xfrm>
          <a:prstGeom prst="rect">
            <a:avLst/>
          </a:prstGeom>
        </p:spPr>
        <p:txBody>
          <a:bodyPr wrap="none">
            <a:spAutoFit/>
          </a:bodyPr>
          <a:lstStyle/>
          <a:p>
            <a:r>
              <a:rPr lang="en-CA" b="1" dirty="0" smtClean="0"/>
              <a:t>Find an entry and load it into work space</a:t>
            </a:r>
            <a:endParaRPr lang="en-US" b="1" dirty="0"/>
          </a:p>
        </p:txBody>
      </p:sp>
      <p:pic>
        <p:nvPicPr>
          <p:cNvPr id="2" name="Picture 1"/>
          <p:cNvPicPr>
            <a:picLocks noChangeAspect="1"/>
          </p:cNvPicPr>
          <p:nvPr/>
        </p:nvPicPr>
        <p:blipFill>
          <a:blip r:embed="rId2"/>
          <a:stretch>
            <a:fillRect/>
          </a:stretch>
        </p:blipFill>
        <p:spPr>
          <a:xfrm>
            <a:off x="525396" y="2038332"/>
            <a:ext cx="2514600" cy="485775"/>
          </a:xfrm>
          <a:prstGeom prst="rect">
            <a:avLst/>
          </a:prstGeom>
        </p:spPr>
      </p:pic>
      <p:sp>
        <p:nvSpPr>
          <p:cNvPr id="8" name="Right Arrow 7"/>
          <p:cNvSpPr/>
          <p:nvPr/>
        </p:nvSpPr>
        <p:spPr>
          <a:xfrm>
            <a:off x="3272236" y="2137679"/>
            <a:ext cx="691117"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4187080" y="2038332"/>
            <a:ext cx="3171825" cy="1428750"/>
          </a:xfrm>
          <a:prstGeom prst="rect">
            <a:avLst/>
          </a:prstGeom>
        </p:spPr>
      </p:pic>
      <p:sp>
        <p:nvSpPr>
          <p:cNvPr id="10" name="Down Arrow 9"/>
          <p:cNvSpPr/>
          <p:nvPr/>
        </p:nvSpPr>
        <p:spPr>
          <a:xfrm>
            <a:off x="5890151" y="2720146"/>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7001937" y="1764134"/>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60201" y="953395"/>
            <a:ext cx="8490309" cy="1200329"/>
          </a:xfrm>
          <a:prstGeom prst="rect">
            <a:avLst/>
          </a:prstGeom>
          <a:noFill/>
        </p:spPr>
        <p:txBody>
          <a:bodyPr wrap="square" rtlCol="0">
            <a:spAutoFit/>
          </a:bodyPr>
          <a:lstStyle/>
          <a:p>
            <a:pPr marL="342900" indent="-342900">
              <a:buAutoNum type="arabicPeriod"/>
            </a:pPr>
            <a:r>
              <a:rPr lang="en-CA" dirty="0" smtClean="0"/>
              <a:t>You can use almost any field as a search term. </a:t>
            </a:r>
          </a:p>
          <a:p>
            <a:pPr marL="342900" indent="-342900">
              <a:buAutoNum type="arabicPeriod"/>
            </a:pPr>
            <a:r>
              <a:rPr lang="en-CA" dirty="0" smtClean="0"/>
              <a:t>For example, if you have several entries that contain similar file name type a common portion of the file name into “file name” field, choose “filename” in drop-down </a:t>
            </a:r>
            <a:r>
              <a:rPr lang="en-CA" dirty="0" smtClean="0"/>
              <a:t>menu </a:t>
            </a:r>
            <a:r>
              <a:rPr lang="en-CA" dirty="0" smtClean="0"/>
              <a:t>and press &lt;Search database&gt;</a:t>
            </a:r>
          </a:p>
        </p:txBody>
      </p:sp>
      <p:pic>
        <p:nvPicPr>
          <p:cNvPr id="7" name="Picture 6"/>
          <p:cNvPicPr>
            <a:picLocks noChangeAspect="1"/>
          </p:cNvPicPr>
          <p:nvPr/>
        </p:nvPicPr>
        <p:blipFill>
          <a:blip r:embed="rId4"/>
          <a:stretch>
            <a:fillRect/>
          </a:stretch>
        </p:blipFill>
        <p:spPr>
          <a:xfrm>
            <a:off x="612521" y="4701122"/>
            <a:ext cx="8437989" cy="1253325"/>
          </a:xfrm>
          <a:prstGeom prst="rect">
            <a:avLst/>
          </a:prstGeom>
        </p:spPr>
      </p:pic>
      <p:sp>
        <p:nvSpPr>
          <p:cNvPr id="14" name="Down Arrow 13"/>
          <p:cNvSpPr/>
          <p:nvPr/>
        </p:nvSpPr>
        <p:spPr>
          <a:xfrm rot="5400000">
            <a:off x="2679108" y="5240362"/>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89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0201" y="145152"/>
            <a:ext cx="8490309" cy="369332"/>
          </a:xfrm>
          <a:prstGeom prst="rect">
            <a:avLst/>
          </a:prstGeom>
          <a:noFill/>
        </p:spPr>
        <p:txBody>
          <a:bodyPr wrap="square" rtlCol="0">
            <a:spAutoFit/>
          </a:bodyPr>
          <a:lstStyle/>
          <a:p>
            <a:r>
              <a:rPr lang="en-CA" dirty="0" smtClean="0"/>
              <a:t>4.  Choose “show more fields” in 2 dropdown menus and run &lt;Search database&gt; again</a:t>
            </a:r>
          </a:p>
        </p:txBody>
      </p:sp>
      <p:pic>
        <p:nvPicPr>
          <p:cNvPr id="7" name="Picture 6"/>
          <p:cNvPicPr>
            <a:picLocks noChangeAspect="1"/>
          </p:cNvPicPr>
          <p:nvPr/>
        </p:nvPicPr>
        <p:blipFill>
          <a:blip r:embed="rId2"/>
          <a:stretch>
            <a:fillRect/>
          </a:stretch>
        </p:blipFill>
        <p:spPr>
          <a:xfrm>
            <a:off x="374316" y="963837"/>
            <a:ext cx="8437989" cy="1253325"/>
          </a:xfrm>
          <a:prstGeom prst="rect">
            <a:avLst/>
          </a:prstGeom>
        </p:spPr>
      </p:pic>
      <p:sp>
        <p:nvSpPr>
          <p:cNvPr id="14" name="Down Arrow 13"/>
          <p:cNvSpPr/>
          <p:nvPr/>
        </p:nvSpPr>
        <p:spPr>
          <a:xfrm>
            <a:off x="7512365" y="691415"/>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8464075" y="687064"/>
            <a:ext cx="348230" cy="3735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60201" y="2918529"/>
            <a:ext cx="7867650" cy="1524000"/>
          </a:xfrm>
          <a:prstGeom prst="rect">
            <a:avLst/>
          </a:prstGeom>
        </p:spPr>
      </p:pic>
      <p:sp>
        <p:nvSpPr>
          <p:cNvPr id="18" name="Right Arrow 17"/>
          <p:cNvSpPr/>
          <p:nvPr/>
        </p:nvSpPr>
        <p:spPr>
          <a:xfrm rot="5400000">
            <a:off x="6228221" y="2666901"/>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5400000">
            <a:off x="7406325" y="2650003"/>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2546288" y="3955124"/>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724392" y="3938226"/>
            <a:ext cx="441841"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74396" y="4875670"/>
            <a:ext cx="8490309" cy="369332"/>
          </a:xfrm>
          <a:prstGeom prst="rect">
            <a:avLst/>
          </a:prstGeom>
          <a:noFill/>
        </p:spPr>
        <p:txBody>
          <a:bodyPr wrap="square" rtlCol="0">
            <a:spAutoFit/>
          </a:bodyPr>
          <a:lstStyle/>
          <a:p>
            <a:r>
              <a:rPr lang="en-CA" dirty="0" smtClean="0"/>
              <a:t>5.  Try some other field as a search term</a:t>
            </a:r>
          </a:p>
        </p:txBody>
      </p:sp>
      <p:sp>
        <p:nvSpPr>
          <p:cNvPr id="2" name="Rectangle 1"/>
          <p:cNvSpPr/>
          <p:nvPr/>
        </p:nvSpPr>
        <p:spPr>
          <a:xfrm>
            <a:off x="4994622" y="4625788"/>
            <a:ext cx="4055888" cy="19671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dirty="0" smtClean="0">
                <a:solidFill>
                  <a:schemeClr val="accent5">
                    <a:lumMod val="75000"/>
                  </a:schemeClr>
                </a:solidFill>
              </a:rPr>
              <a:t>NOTE: When &lt;Search database&gt; is performed the result also appears in “Info” tab for better view and browsing. The list of found entries is also copied in “Manage Databases” tab in IDs field. </a:t>
            </a:r>
            <a:endParaRPr lang="en-US" dirty="0">
              <a:solidFill>
                <a:schemeClr val="accent5">
                  <a:lumMod val="75000"/>
                </a:schemeClr>
              </a:solidFill>
            </a:endParaRPr>
          </a:p>
        </p:txBody>
      </p:sp>
    </p:spTree>
    <p:extLst>
      <p:ext uri="{BB962C8B-B14F-4D97-AF65-F5344CB8AC3E}">
        <p14:creationId xmlns:p14="http://schemas.microsoft.com/office/powerpoint/2010/main" val="328508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0201" y="1389618"/>
            <a:ext cx="8490309" cy="369332"/>
          </a:xfrm>
          <a:prstGeom prst="rect">
            <a:avLst/>
          </a:prstGeom>
          <a:noFill/>
        </p:spPr>
        <p:txBody>
          <a:bodyPr wrap="square" rtlCol="0">
            <a:spAutoFit/>
          </a:bodyPr>
          <a:lstStyle/>
          <a:p>
            <a:r>
              <a:rPr lang="en-CA" dirty="0" smtClean="0"/>
              <a:t>1.  Load some entry and press  &lt;Plot spectrum&gt; </a:t>
            </a:r>
          </a:p>
        </p:txBody>
      </p:sp>
      <p:sp>
        <p:nvSpPr>
          <p:cNvPr id="23" name="TextBox 22"/>
          <p:cNvSpPr txBox="1"/>
          <p:nvPr/>
        </p:nvSpPr>
        <p:spPr>
          <a:xfrm>
            <a:off x="5507267" y="3051718"/>
            <a:ext cx="3444631" cy="1200329"/>
          </a:xfrm>
          <a:prstGeom prst="rect">
            <a:avLst/>
          </a:prstGeom>
          <a:noFill/>
        </p:spPr>
        <p:txBody>
          <a:bodyPr wrap="square" rtlCol="0">
            <a:spAutoFit/>
          </a:bodyPr>
          <a:lstStyle/>
          <a:p>
            <a:r>
              <a:rPr lang="en-CA" dirty="0" smtClean="0"/>
              <a:t>This is a </a:t>
            </a:r>
            <a:r>
              <a:rPr lang="en-CA" dirty="0" err="1" smtClean="0"/>
              <a:t>matplotlib</a:t>
            </a:r>
            <a:r>
              <a:rPr lang="en-CA" dirty="0" smtClean="0"/>
              <a:t> plot. </a:t>
            </a:r>
          </a:p>
          <a:p>
            <a:r>
              <a:rPr lang="en-CA" dirty="0" smtClean="0"/>
              <a:t>Play with it to lean how to zoom, change axis ranges, save the figure in different formats</a:t>
            </a:r>
          </a:p>
        </p:txBody>
      </p:sp>
      <p:sp>
        <p:nvSpPr>
          <p:cNvPr id="13" name="Rectangle 12"/>
          <p:cNvSpPr/>
          <p:nvPr/>
        </p:nvSpPr>
        <p:spPr>
          <a:xfrm>
            <a:off x="3353172" y="202180"/>
            <a:ext cx="1519968" cy="369332"/>
          </a:xfrm>
          <a:prstGeom prst="rect">
            <a:avLst/>
          </a:prstGeom>
        </p:spPr>
        <p:txBody>
          <a:bodyPr wrap="none">
            <a:spAutoFit/>
          </a:bodyPr>
          <a:lstStyle/>
          <a:p>
            <a:r>
              <a:rPr lang="en-CA" b="1" dirty="0" smtClean="0"/>
              <a:t>Plot spectrum</a:t>
            </a:r>
            <a:endParaRPr lang="en-US" b="1" dirty="0"/>
          </a:p>
        </p:txBody>
      </p:sp>
      <p:pic>
        <p:nvPicPr>
          <p:cNvPr id="2" name="Picture 1"/>
          <p:cNvPicPr>
            <a:picLocks noChangeAspect="1"/>
          </p:cNvPicPr>
          <p:nvPr/>
        </p:nvPicPr>
        <p:blipFill>
          <a:blip r:embed="rId2"/>
          <a:stretch>
            <a:fillRect/>
          </a:stretch>
        </p:blipFill>
        <p:spPr>
          <a:xfrm>
            <a:off x="607595" y="1937960"/>
            <a:ext cx="4598334" cy="4064985"/>
          </a:xfrm>
          <a:prstGeom prst="rect">
            <a:avLst/>
          </a:prstGeom>
        </p:spPr>
      </p:pic>
    </p:spTree>
    <p:extLst>
      <p:ext uri="{BB962C8B-B14F-4D97-AF65-F5344CB8AC3E}">
        <p14:creationId xmlns:p14="http://schemas.microsoft.com/office/powerpoint/2010/main" val="154536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1971</Words>
  <Application>Microsoft Office PowerPoint</Application>
  <PresentationFormat>On-screen Show (4:3)</PresentationFormat>
  <Paragraphs>148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How to use SWARM program</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SWARM program</dc:title>
  <dc:creator>Windows User</dc:creator>
  <cp:lastModifiedBy>Windows User</cp:lastModifiedBy>
  <cp:revision>62</cp:revision>
  <dcterms:created xsi:type="dcterms:W3CDTF">2019-01-18T23:21:58Z</dcterms:created>
  <dcterms:modified xsi:type="dcterms:W3CDTF">2019-01-22T16:26:26Z</dcterms:modified>
</cp:coreProperties>
</file>