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7" r:id="rId2"/>
    <p:sldId id="269" r:id="rId3"/>
    <p:sldId id="266" r:id="rId4"/>
    <p:sldId id="270" r:id="rId5"/>
    <p:sldId id="268" r:id="rId6"/>
    <p:sldId id="271" r:id="rId7"/>
    <p:sldId id="272" r:id="rId8"/>
    <p:sldId id="273" r:id="rId9"/>
    <p:sldId id="274" r:id="rId10"/>
    <p:sldId id="275" r:id="rId11"/>
    <p:sldId id="277" r:id="rId12"/>
    <p:sldId id="27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oradivya30@gmail.com" initials="b" lastIdx="1" clrIdx="0">
    <p:extLst>
      <p:ext uri="{19B8F6BF-5375-455C-9EA6-DF929625EA0E}">
        <p15:presenceInfo xmlns:p15="http://schemas.microsoft.com/office/powerpoint/2012/main" userId="78230fe8e52a116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2D91"/>
    <a:srgbClr val="2FA3EE"/>
    <a:srgbClr val="AADA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876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commentAuthors" Target="commentAuthor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theme" Target="../theme/theme1.xml" /><Relationship Id="rId1" Type="http://schemas.openxmlformats.org/officeDocument/2006/relationships/slideLayout" Target="../slideLayouts/slideLayout1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accent1"/>
            </a:gs>
            <a:gs pos="100000">
              <a:srgbClr val="00B0F0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C8225A0-5DEC-4F3E-8793-E652B8540D02}"/>
              </a:ext>
            </a:extLst>
          </p:cNvPr>
          <p:cNvSpPr txBox="1"/>
          <p:nvPr/>
        </p:nvSpPr>
        <p:spPr>
          <a:xfrm>
            <a:off x="2846230" y="1944710"/>
            <a:ext cx="604019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u="sng" dirty="0">
                <a:latin typeface="Algerian" panose="04020705040A02060702" pitchFamily="82" charset="0"/>
              </a:rPr>
              <a:t>SWOT ANALYSIS</a:t>
            </a:r>
            <a:endParaRPr lang="en-IN" sz="8000" b="1" u="sng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2287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D8FA47AA-68C4-4294-A62E-9C146E4C1AD9}"/>
              </a:ext>
            </a:extLst>
          </p:cNvPr>
          <p:cNvSpPr/>
          <p:nvPr/>
        </p:nvSpPr>
        <p:spPr>
          <a:xfrm>
            <a:off x="4049257" y="3429000"/>
            <a:ext cx="1800000" cy="1800000"/>
          </a:xfrm>
          <a:prstGeom prst="ellipse">
            <a:avLst/>
          </a:prstGeom>
          <a:solidFill>
            <a:srgbClr val="92D050"/>
          </a:solidFill>
          <a:effectLst>
            <a:reflection blurRad="76200" stA="50000" endA="300" endPos="28000" dir="5400000" sy="-100000" algn="bl" rotWithShape="0"/>
            <a:softEdge rad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>
                <a:latin typeface="Arial Rounded MT Bold" panose="020F0704030504030204" pitchFamily="34" charset="0"/>
              </a:rPr>
              <a:t>W</a:t>
            </a:r>
            <a:endParaRPr lang="en-IN" dirty="0">
              <a:latin typeface="Arial Rounded MT Bold" panose="020F0704030504030204" pitchFamily="34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DB334B9-E8E0-4DD3-A3C2-0944BF265639}"/>
              </a:ext>
            </a:extLst>
          </p:cNvPr>
          <p:cNvSpPr/>
          <p:nvPr/>
        </p:nvSpPr>
        <p:spPr>
          <a:xfrm>
            <a:off x="6589028" y="1629000"/>
            <a:ext cx="1800000" cy="1800000"/>
          </a:xfrm>
          <a:prstGeom prst="ellipse">
            <a:avLst/>
          </a:prstGeom>
          <a:solidFill>
            <a:srgbClr val="92D050"/>
          </a:solidFill>
          <a:effectLst>
            <a:reflection blurRad="76200" stA="50000" endA="300" endPos="28000" dir="5400000" sy="-100000" algn="bl" rotWithShape="0"/>
            <a:softEdge rad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>
                <a:latin typeface="Arial Rounded MT Bold" panose="020F0704030504030204" pitchFamily="34" charset="0"/>
              </a:rPr>
              <a:t>O</a:t>
            </a:r>
            <a:endParaRPr lang="en-IN" sz="8000" dirty="0">
              <a:latin typeface="Arial Rounded MT Bold" panose="020F0704030504030204" pitchFamily="34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36C6469-556D-44F0-8B35-36D412650B62}"/>
              </a:ext>
            </a:extLst>
          </p:cNvPr>
          <p:cNvSpPr/>
          <p:nvPr/>
        </p:nvSpPr>
        <p:spPr>
          <a:xfrm>
            <a:off x="9128799" y="3429000"/>
            <a:ext cx="1800000" cy="1800000"/>
          </a:xfrm>
          <a:prstGeom prst="ellipse">
            <a:avLst/>
          </a:prstGeom>
          <a:solidFill>
            <a:srgbClr val="92D050"/>
          </a:solidFill>
          <a:effectLst>
            <a:reflection blurRad="76200" stA="50000" endA="300" endPos="28000" dir="5400000" sy="-100000" algn="bl" rotWithShape="0"/>
            <a:softEdge rad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>
                <a:latin typeface="Arial Rounded MT Bold" panose="020F0704030504030204" pitchFamily="34" charset="0"/>
              </a:rPr>
              <a:t>T</a:t>
            </a:r>
            <a:endParaRPr lang="en-IN" sz="8000" dirty="0">
              <a:latin typeface="Arial Rounded MT Bold" panose="020F0704030504030204" pitchFamily="34" charset="0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535542A5-8D1A-4B80-9051-A5CC335D556C}"/>
              </a:ext>
            </a:extLst>
          </p:cNvPr>
          <p:cNvSpPr/>
          <p:nvPr/>
        </p:nvSpPr>
        <p:spPr>
          <a:xfrm>
            <a:off x="1509486" y="1629000"/>
            <a:ext cx="1800000" cy="1800000"/>
          </a:xfrm>
          <a:prstGeom prst="ellipse">
            <a:avLst/>
          </a:prstGeom>
          <a:solidFill>
            <a:srgbClr val="92D050"/>
          </a:solidFill>
          <a:effectLst>
            <a:reflection blurRad="76200" stA="50000" endA="300" endPos="28000" dir="5400000" sy="-100000" algn="bl" rotWithShape="0"/>
            <a:softEdge rad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>
                <a:latin typeface="Arial Rounded MT Bold" panose="020F0704030504030204" pitchFamily="34" charset="0"/>
              </a:rPr>
              <a:t>S</a:t>
            </a:r>
            <a:endParaRPr lang="en-IN" sz="80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52818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25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2D9E01D-F9F3-4A4E-A673-B9CB79281039}"/>
              </a:ext>
            </a:extLst>
          </p:cNvPr>
          <p:cNvSpPr/>
          <p:nvPr/>
        </p:nvSpPr>
        <p:spPr>
          <a:xfrm>
            <a:off x="3584735" y="435178"/>
            <a:ext cx="5022530" cy="9401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5400" b="1" dirty="0">
                <a:latin typeface="Comic Sans MS" panose="030F0702030302020204" pitchFamily="66" charset="0"/>
                <a:ea typeface="Calibri" panose="020F0502020204030204" pitchFamily="34" charset="0"/>
                <a:cs typeface="Mangal" panose="02040503050203030202" pitchFamily="18" charset="0"/>
              </a:rPr>
              <a:t>CONCLUSION</a:t>
            </a:r>
            <a:endParaRPr lang="en-IN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E4DD57B-346A-404E-920B-3447E744157F}"/>
              </a:ext>
            </a:extLst>
          </p:cNvPr>
          <p:cNvSpPr/>
          <p:nvPr/>
        </p:nvSpPr>
        <p:spPr>
          <a:xfrm>
            <a:off x="1923142" y="2268136"/>
            <a:ext cx="8345715" cy="36399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3100" dirty="0">
                <a:ea typeface="Calibri" panose="020F0502020204030204" pitchFamily="34" charset="0"/>
                <a:cs typeface="Mangal" panose="02040503050203030202" pitchFamily="18" charset="0"/>
              </a:rPr>
              <a:t>I must build on my strength, minimize weakness, seize opportunities and counteract threats by using my internal strength to take advantage of opportunities, by using my strength to minimize my threats, I will improve my weakness by taking advantage of opportunities and by improving weakness to avoid threats.</a:t>
            </a:r>
            <a:endParaRPr lang="en-IN" sz="3100" dirty="0">
              <a:effectLst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4425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accent1"/>
            </a:gs>
            <a:gs pos="100000">
              <a:srgbClr val="00B0F0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C8225A0-5DEC-4F3E-8793-E652B8540D02}"/>
              </a:ext>
            </a:extLst>
          </p:cNvPr>
          <p:cNvSpPr txBox="1"/>
          <p:nvPr/>
        </p:nvSpPr>
        <p:spPr>
          <a:xfrm>
            <a:off x="3075904" y="2767280"/>
            <a:ext cx="60401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latin typeface="Algerian" panose="04020705040A02060702" pitchFamily="82" charset="0"/>
              </a:rPr>
              <a:t>THANK YOU</a:t>
            </a:r>
            <a:endParaRPr lang="en-IN" sz="8000" b="1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7780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D8FA47AA-68C4-4294-A62E-9C146E4C1AD9}"/>
              </a:ext>
            </a:extLst>
          </p:cNvPr>
          <p:cNvSpPr/>
          <p:nvPr/>
        </p:nvSpPr>
        <p:spPr>
          <a:xfrm>
            <a:off x="4049257" y="3429000"/>
            <a:ext cx="1800000" cy="1800000"/>
          </a:xfrm>
          <a:prstGeom prst="ellipse">
            <a:avLst/>
          </a:prstGeom>
          <a:effectLst>
            <a:reflection blurRad="76200" stA="50000" endA="300" endPos="28000" dir="5400000" sy="-100000" algn="bl" rotWithShape="0"/>
            <a:softEdge rad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DB334B9-E8E0-4DD3-A3C2-0944BF265639}"/>
              </a:ext>
            </a:extLst>
          </p:cNvPr>
          <p:cNvSpPr/>
          <p:nvPr/>
        </p:nvSpPr>
        <p:spPr>
          <a:xfrm>
            <a:off x="6589028" y="1629000"/>
            <a:ext cx="1800000" cy="1800000"/>
          </a:xfrm>
          <a:prstGeom prst="ellipse">
            <a:avLst/>
          </a:prstGeom>
          <a:effectLst>
            <a:reflection blurRad="76200" stA="50000" endA="300" endPos="28000" dir="5400000" sy="-100000" algn="bl" rotWithShape="0"/>
            <a:softEdge rad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36C6469-556D-44F0-8B35-36D412650B62}"/>
              </a:ext>
            </a:extLst>
          </p:cNvPr>
          <p:cNvSpPr/>
          <p:nvPr/>
        </p:nvSpPr>
        <p:spPr>
          <a:xfrm>
            <a:off x="9128799" y="3429000"/>
            <a:ext cx="1800000" cy="1800000"/>
          </a:xfrm>
          <a:prstGeom prst="ellipse">
            <a:avLst/>
          </a:prstGeom>
          <a:effectLst>
            <a:reflection blurRad="76200" stA="50000" endA="300" endPos="28000" dir="5400000" sy="-100000" algn="bl" rotWithShape="0"/>
            <a:softEdge rad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535542A5-8D1A-4B80-9051-A5CC335D556C}"/>
              </a:ext>
            </a:extLst>
          </p:cNvPr>
          <p:cNvSpPr/>
          <p:nvPr/>
        </p:nvSpPr>
        <p:spPr>
          <a:xfrm>
            <a:off x="1509486" y="1629000"/>
            <a:ext cx="1800000" cy="1800000"/>
          </a:xfrm>
          <a:prstGeom prst="ellipse">
            <a:avLst/>
          </a:prstGeom>
          <a:effectLst>
            <a:reflection blurRad="76200" stA="50000" endA="300" endPos="28000" dir="5400000" sy="-100000" algn="bl" rotWithShape="0"/>
            <a:softEdge rad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>
                <a:latin typeface="Arial Rounded MT Bold" panose="020F0704030504030204" pitchFamily="34" charset="0"/>
              </a:rPr>
              <a:t>S</a:t>
            </a:r>
            <a:endParaRPr lang="en-IN" sz="8000" dirty="0">
              <a:latin typeface="Arial Rounded MT Bold" panose="020F07040305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70DE19-4BAE-481F-AF39-DE3FB51CF3DA}"/>
              </a:ext>
            </a:extLst>
          </p:cNvPr>
          <p:cNvSpPr txBox="1"/>
          <p:nvPr/>
        </p:nvSpPr>
        <p:spPr>
          <a:xfrm>
            <a:off x="4376023" y="3667279"/>
            <a:ext cx="114646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W</a:t>
            </a:r>
            <a:endParaRPr lang="en-IN" sz="80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575BA9-ECCE-43E6-8CA6-5206466CEFD8}"/>
              </a:ext>
            </a:extLst>
          </p:cNvPr>
          <p:cNvSpPr txBox="1"/>
          <p:nvPr/>
        </p:nvSpPr>
        <p:spPr>
          <a:xfrm>
            <a:off x="6990333" y="1867280"/>
            <a:ext cx="99738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O</a:t>
            </a:r>
            <a:endParaRPr lang="en-IN" sz="80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3F7E8C-8852-496B-B6DC-F5955FC607CB}"/>
              </a:ext>
            </a:extLst>
          </p:cNvPr>
          <p:cNvSpPr txBox="1"/>
          <p:nvPr/>
        </p:nvSpPr>
        <p:spPr>
          <a:xfrm>
            <a:off x="9615865" y="3667278"/>
            <a:ext cx="82586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T</a:t>
            </a:r>
            <a:endParaRPr lang="en-IN" sz="80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815027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000">
        <p15:prstTrans prst="peelOff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8F21C786-05FE-47E6-84FF-6DD2EAD227B5}"/>
              </a:ext>
            </a:extLst>
          </p:cNvPr>
          <p:cNvSpPr/>
          <p:nvPr/>
        </p:nvSpPr>
        <p:spPr>
          <a:xfrm>
            <a:off x="-8218500" y="-11445608"/>
            <a:ext cx="25200000" cy="25200000"/>
          </a:xfrm>
          <a:prstGeom prst="ellipse">
            <a:avLst/>
          </a:prstGeom>
          <a:solidFill>
            <a:srgbClr val="E32D91">
              <a:alpha val="40000"/>
            </a:srgbClr>
          </a:solidFill>
          <a:effectLst>
            <a:reflection blurRad="76200" stA="50000" endA="300" endPos="28000" dir="5400000" sy="-100000" algn="bl" rotWithShape="0"/>
            <a:softEdge rad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latin typeface="Arial Rounded MT Bold" panose="020F0704030504030204" pitchFamily="34" charset="0"/>
              </a:rPr>
              <a:t>S</a:t>
            </a:r>
            <a:endParaRPr lang="en-IN" sz="6600" dirty="0">
              <a:latin typeface="Arial Rounded MT Bold" panose="020F070403050403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23F8798-E956-4C26-A3DD-B8E3201F2DD0}"/>
              </a:ext>
            </a:extLst>
          </p:cNvPr>
          <p:cNvSpPr txBox="1"/>
          <p:nvPr/>
        </p:nvSpPr>
        <p:spPr>
          <a:xfrm>
            <a:off x="4060025" y="692727"/>
            <a:ext cx="40719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latin typeface="Arial Rounded MT Bold" panose="020F0704030504030204" pitchFamily="34" charset="0"/>
              </a:rPr>
              <a:t>STRENGTH</a:t>
            </a:r>
            <a:endParaRPr lang="en-IN" sz="5400" dirty="0">
              <a:latin typeface="Arial Rounded MT Bold" panose="020F070403050403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8CE3479-01D0-4821-A581-DD704130AAF4}"/>
              </a:ext>
            </a:extLst>
          </p:cNvPr>
          <p:cNvSpPr txBox="1"/>
          <p:nvPr/>
        </p:nvSpPr>
        <p:spPr>
          <a:xfrm>
            <a:off x="954230" y="1836317"/>
            <a:ext cx="10283537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IN" sz="3100" dirty="0"/>
              <a:t>Curiosity: I have a curiosity to know about the things related to science and technology. As well as I have a interest on coding. </a:t>
            </a:r>
          </a:p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IN" sz="3100" dirty="0"/>
              <a:t>Organization: I keep my things in an organized manner. I organize myself and have a pre-planned system for my studies.</a:t>
            </a:r>
          </a:p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IN" sz="3100" dirty="0"/>
              <a:t>Self-control: I control myself and watch less TV and phone.</a:t>
            </a:r>
          </a:p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IN" sz="3100" dirty="0"/>
              <a:t>I have made some good habits and follow them everyday like yoga, take healthy diet and I have made the habit of walking 1 hour every day.</a:t>
            </a:r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3874375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2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D8FA47AA-68C4-4294-A62E-9C146E4C1AD9}"/>
              </a:ext>
            </a:extLst>
          </p:cNvPr>
          <p:cNvSpPr/>
          <p:nvPr/>
        </p:nvSpPr>
        <p:spPr>
          <a:xfrm>
            <a:off x="4049257" y="3429000"/>
            <a:ext cx="1800000" cy="1800000"/>
          </a:xfrm>
          <a:prstGeom prst="ellipse">
            <a:avLst/>
          </a:prstGeom>
          <a:effectLst>
            <a:reflection blurRad="76200" stA="50000" endA="300" endPos="28000" dir="5400000" sy="-100000" algn="bl" rotWithShape="0"/>
            <a:softEdge rad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>
                <a:latin typeface="Arial Rounded MT Bold" panose="020F0704030504030204" pitchFamily="34" charset="0"/>
              </a:rPr>
              <a:t>W</a:t>
            </a:r>
            <a:endParaRPr lang="en-IN" dirty="0">
              <a:latin typeface="Arial Rounded MT Bold" panose="020F0704030504030204" pitchFamily="34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DB334B9-E8E0-4DD3-A3C2-0944BF265639}"/>
              </a:ext>
            </a:extLst>
          </p:cNvPr>
          <p:cNvSpPr/>
          <p:nvPr/>
        </p:nvSpPr>
        <p:spPr>
          <a:xfrm>
            <a:off x="6589028" y="1629000"/>
            <a:ext cx="1800000" cy="1800000"/>
          </a:xfrm>
          <a:prstGeom prst="ellipse">
            <a:avLst/>
          </a:prstGeom>
          <a:effectLst>
            <a:reflection blurRad="76200" stA="50000" endA="300" endPos="28000" dir="5400000" sy="-100000" algn="bl" rotWithShape="0"/>
            <a:softEdge rad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36C6469-556D-44F0-8B35-36D412650B62}"/>
              </a:ext>
            </a:extLst>
          </p:cNvPr>
          <p:cNvSpPr/>
          <p:nvPr/>
        </p:nvSpPr>
        <p:spPr>
          <a:xfrm>
            <a:off x="9128799" y="3429000"/>
            <a:ext cx="1800000" cy="1800000"/>
          </a:xfrm>
          <a:prstGeom prst="ellipse">
            <a:avLst/>
          </a:prstGeom>
          <a:effectLst>
            <a:reflection blurRad="76200" stA="50000" endA="300" endPos="28000" dir="5400000" sy="-100000" algn="bl" rotWithShape="0"/>
            <a:softEdge rad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535542A5-8D1A-4B80-9051-A5CC335D556C}"/>
              </a:ext>
            </a:extLst>
          </p:cNvPr>
          <p:cNvSpPr/>
          <p:nvPr/>
        </p:nvSpPr>
        <p:spPr>
          <a:xfrm>
            <a:off x="1509486" y="1629000"/>
            <a:ext cx="1800000" cy="1800000"/>
          </a:xfrm>
          <a:prstGeom prst="ellipse">
            <a:avLst/>
          </a:prstGeom>
          <a:solidFill>
            <a:srgbClr val="92D050"/>
          </a:solidFill>
          <a:effectLst>
            <a:reflection blurRad="76200" stA="50000" endA="300" endPos="28000" dir="5400000" sy="-100000" algn="bl" rotWithShape="0"/>
            <a:softEdge rad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>
                <a:latin typeface="Arial Rounded MT Bold" panose="020F0704030504030204" pitchFamily="34" charset="0"/>
              </a:rPr>
              <a:t>S</a:t>
            </a:r>
            <a:endParaRPr lang="en-IN" sz="8000" dirty="0">
              <a:latin typeface="Arial Rounded MT Bold" panose="020F07040305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575BA9-ECCE-43E6-8CA6-5206466CEFD8}"/>
              </a:ext>
            </a:extLst>
          </p:cNvPr>
          <p:cNvSpPr txBox="1"/>
          <p:nvPr/>
        </p:nvSpPr>
        <p:spPr>
          <a:xfrm>
            <a:off x="6990333" y="1867280"/>
            <a:ext cx="99738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O</a:t>
            </a:r>
            <a:endParaRPr lang="en-IN" sz="80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3F7E8C-8852-496B-B6DC-F5955FC607CB}"/>
              </a:ext>
            </a:extLst>
          </p:cNvPr>
          <p:cNvSpPr txBox="1"/>
          <p:nvPr/>
        </p:nvSpPr>
        <p:spPr>
          <a:xfrm>
            <a:off x="9615865" y="3667278"/>
            <a:ext cx="82586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T</a:t>
            </a:r>
            <a:endParaRPr lang="en-IN" sz="80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3455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25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E178E03C-9A1A-4BEE-A575-A7FD98A70D79}"/>
              </a:ext>
            </a:extLst>
          </p:cNvPr>
          <p:cNvSpPr/>
          <p:nvPr/>
        </p:nvSpPr>
        <p:spPr>
          <a:xfrm>
            <a:off x="-8180751" y="-11694990"/>
            <a:ext cx="25200000" cy="25200000"/>
          </a:xfrm>
          <a:prstGeom prst="ellipse">
            <a:avLst/>
          </a:prstGeom>
          <a:solidFill>
            <a:srgbClr val="E32D91">
              <a:alpha val="40000"/>
            </a:srgbClr>
          </a:solidFill>
          <a:effectLst>
            <a:reflection blurRad="76200" stA="50000" endA="300" endPos="28000" dir="5400000" sy="-100000" algn="bl" rotWithShape="0"/>
            <a:softEdge rad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latin typeface="Arial Rounded MT Bold" panose="020F0704030504030204" pitchFamily="34" charset="0"/>
              </a:rPr>
              <a:t>W</a:t>
            </a:r>
            <a:endParaRPr lang="en-IN" sz="5400" dirty="0">
              <a:latin typeface="Arial Rounded MT Bold" panose="020F07040305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D765BE-2F73-4FE3-9202-41695A4F50BB}"/>
              </a:ext>
            </a:extLst>
          </p:cNvPr>
          <p:cNvSpPr txBox="1"/>
          <p:nvPr/>
        </p:nvSpPr>
        <p:spPr>
          <a:xfrm>
            <a:off x="1160319" y="2057454"/>
            <a:ext cx="9275618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IN" sz="3100" dirty="0"/>
              <a:t>It takes a lot of time to focus on my studies and I distract very easily.</a:t>
            </a:r>
          </a:p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IN" sz="3100" dirty="0"/>
              <a:t>I get emotional very easily.</a:t>
            </a:r>
          </a:p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IN" sz="3100" dirty="0"/>
              <a:t>I hesitate to speak in front of public because of having very low confidence level.</a:t>
            </a:r>
          </a:p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IN" sz="3100" dirty="0"/>
              <a:t>I give very less time to myself.</a:t>
            </a:r>
          </a:p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IN" sz="3100" dirty="0"/>
              <a:t>Sometime, I am too lazy and postpone my work due to which I am not able to complete my work and it becomes burden for me. </a:t>
            </a: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F3455C-01E2-467F-9F76-47BE0413BA19}"/>
              </a:ext>
            </a:extLst>
          </p:cNvPr>
          <p:cNvSpPr txBox="1"/>
          <p:nvPr/>
        </p:nvSpPr>
        <p:spPr>
          <a:xfrm>
            <a:off x="3998335" y="443345"/>
            <a:ext cx="41953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Arial Rounded MT Bold" panose="020F0704030504030204" pitchFamily="34" charset="0"/>
              </a:rPr>
              <a:t>WEAKNESS</a:t>
            </a:r>
            <a:endParaRPr lang="en-IN" sz="54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91193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2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D8FA47AA-68C4-4294-A62E-9C146E4C1AD9}"/>
              </a:ext>
            </a:extLst>
          </p:cNvPr>
          <p:cNvSpPr/>
          <p:nvPr/>
        </p:nvSpPr>
        <p:spPr>
          <a:xfrm>
            <a:off x="4049257" y="3429000"/>
            <a:ext cx="1800000" cy="1800000"/>
          </a:xfrm>
          <a:prstGeom prst="ellipse">
            <a:avLst/>
          </a:prstGeom>
          <a:solidFill>
            <a:srgbClr val="92D050"/>
          </a:solidFill>
          <a:effectLst>
            <a:reflection blurRad="76200" stA="50000" endA="300" endPos="28000" dir="5400000" sy="-100000" algn="bl" rotWithShape="0"/>
            <a:softEdge rad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>
                <a:latin typeface="Arial Rounded MT Bold" panose="020F0704030504030204" pitchFamily="34" charset="0"/>
              </a:rPr>
              <a:t>W</a:t>
            </a:r>
            <a:endParaRPr lang="en-IN" dirty="0">
              <a:latin typeface="Arial Rounded MT Bold" panose="020F0704030504030204" pitchFamily="34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DB334B9-E8E0-4DD3-A3C2-0944BF265639}"/>
              </a:ext>
            </a:extLst>
          </p:cNvPr>
          <p:cNvSpPr/>
          <p:nvPr/>
        </p:nvSpPr>
        <p:spPr>
          <a:xfrm>
            <a:off x="6589028" y="1629000"/>
            <a:ext cx="1800000" cy="1800000"/>
          </a:xfrm>
          <a:prstGeom prst="ellipse">
            <a:avLst/>
          </a:prstGeom>
          <a:effectLst>
            <a:reflection blurRad="76200" stA="50000" endA="300" endPos="28000" dir="5400000" sy="-100000" algn="bl" rotWithShape="0"/>
            <a:softEdge rad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>
                <a:latin typeface="Arial Rounded MT Bold" panose="020F0704030504030204" pitchFamily="34" charset="0"/>
              </a:rPr>
              <a:t>O</a:t>
            </a:r>
            <a:endParaRPr lang="en-IN" sz="8000" dirty="0">
              <a:latin typeface="Arial Rounded MT Bold" panose="020F0704030504030204" pitchFamily="34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36C6469-556D-44F0-8B35-36D412650B62}"/>
              </a:ext>
            </a:extLst>
          </p:cNvPr>
          <p:cNvSpPr/>
          <p:nvPr/>
        </p:nvSpPr>
        <p:spPr>
          <a:xfrm>
            <a:off x="9128799" y="3429000"/>
            <a:ext cx="1800000" cy="1800000"/>
          </a:xfrm>
          <a:prstGeom prst="ellipse">
            <a:avLst/>
          </a:prstGeom>
          <a:effectLst>
            <a:reflection blurRad="76200" stA="50000" endA="300" endPos="28000" dir="5400000" sy="-100000" algn="bl" rotWithShape="0"/>
            <a:softEdge rad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535542A5-8D1A-4B80-9051-A5CC335D556C}"/>
              </a:ext>
            </a:extLst>
          </p:cNvPr>
          <p:cNvSpPr/>
          <p:nvPr/>
        </p:nvSpPr>
        <p:spPr>
          <a:xfrm>
            <a:off x="1509486" y="1629000"/>
            <a:ext cx="1800000" cy="1800000"/>
          </a:xfrm>
          <a:prstGeom prst="ellipse">
            <a:avLst/>
          </a:prstGeom>
          <a:solidFill>
            <a:srgbClr val="92D050"/>
          </a:solidFill>
          <a:effectLst>
            <a:reflection blurRad="76200" stA="50000" endA="300" endPos="28000" dir="5400000" sy="-100000" algn="bl" rotWithShape="0"/>
            <a:softEdge rad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>
                <a:latin typeface="Arial Rounded MT Bold" panose="020F0704030504030204" pitchFamily="34" charset="0"/>
              </a:rPr>
              <a:t>S</a:t>
            </a:r>
            <a:endParaRPr lang="en-IN" sz="8000" dirty="0">
              <a:latin typeface="Arial Rounded MT Bold" panose="020F07040305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3F7E8C-8852-496B-B6DC-F5955FC607CB}"/>
              </a:ext>
            </a:extLst>
          </p:cNvPr>
          <p:cNvSpPr txBox="1"/>
          <p:nvPr/>
        </p:nvSpPr>
        <p:spPr>
          <a:xfrm>
            <a:off x="9615865" y="3667278"/>
            <a:ext cx="82586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T</a:t>
            </a:r>
            <a:endParaRPr lang="en-IN" sz="80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48714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25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316B87B2-E3EF-4948-85EB-E7B7BF83378C}"/>
              </a:ext>
            </a:extLst>
          </p:cNvPr>
          <p:cNvSpPr/>
          <p:nvPr/>
        </p:nvSpPr>
        <p:spPr>
          <a:xfrm>
            <a:off x="-8755247" y="-11682111"/>
            <a:ext cx="25200000" cy="25200000"/>
          </a:xfrm>
          <a:prstGeom prst="ellipse">
            <a:avLst/>
          </a:prstGeom>
          <a:solidFill>
            <a:srgbClr val="E32D91">
              <a:alpha val="40000"/>
            </a:srgbClr>
          </a:solidFill>
          <a:effectLst>
            <a:reflection blurRad="76200" stA="50000" endA="300" endPos="28000" dir="5400000" sy="-100000" algn="bl" rotWithShape="0"/>
            <a:softEdge rad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latin typeface="Arial Rounded MT Bold" panose="020F0704030504030204" pitchFamily="34" charset="0"/>
              </a:rPr>
              <a:t>O</a:t>
            </a:r>
            <a:endParaRPr lang="en-IN" sz="5400" dirty="0">
              <a:latin typeface="Arial Rounded MT Bold" panose="020F07040305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D765BE-2F73-4FE3-9202-41695A4F50BB}"/>
              </a:ext>
            </a:extLst>
          </p:cNvPr>
          <p:cNvSpPr txBox="1"/>
          <p:nvPr/>
        </p:nvSpPr>
        <p:spPr>
          <a:xfrm>
            <a:off x="1160319" y="2057454"/>
            <a:ext cx="9275618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IN" sz="3100" dirty="0"/>
              <a:t>I got many opportunities for participated in school competitions like-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IN" sz="3100" dirty="0"/>
              <a:t>In Article Writing competition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IN" sz="3100" dirty="0"/>
              <a:t>Sports competitions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IN" sz="3100" dirty="0"/>
              <a:t>Typing competition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IN" sz="3100" dirty="0"/>
              <a:t>Science Olympiad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IN" sz="3100" dirty="0"/>
              <a:t>Drawing competition etc.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IN" sz="3100" dirty="0">
              <a:latin typeface="Arial Rounded MT Bold" panose="020F07040305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F3455C-01E2-467F-9F76-47BE0413BA19}"/>
              </a:ext>
            </a:extLst>
          </p:cNvPr>
          <p:cNvSpPr txBox="1"/>
          <p:nvPr/>
        </p:nvSpPr>
        <p:spPr>
          <a:xfrm>
            <a:off x="3478091" y="456224"/>
            <a:ext cx="52358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Arial Rounded MT Bold" panose="020F0704030504030204" pitchFamily="34" charset="0"/>
              </a:rPr>
              <a:t>OPPORTUNITY</a:t>
            </a:r>
            <a:endParaRPr lang="en-IN" sz="54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01344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2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D8FA47AA-68C4-4294-A62E-9C146E4C1AD9}"/>
              </a:ext>
            </a:extLst>
          </p:cNvPr>
          <p:cNvSpPr/>
          <p:nvPr/>
        </p:nvSpPr>
        <p:spPr>
          <a:xfrm>
            <a:off x="4049257" y="3429000"/>
            <a:ext cx="1800000" cy="1800000"/>
          </a:xfrm>
          <a:prstGeom prst="ellipse">
            <a:avLst/>
          </a:prstGeom>
          <a:solidFill>
            <a:srgbClr val="92D050"/>
          </a:solidFill>
          <a:effectLst>
            <a:reflection blurRad="76200" stA="50000" endA="300" endPos="28000" dir="5400000" sy="-100000" algn="bl" rotWithShape="0"/>
            <a:softEdge rad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>
                <a:latin typeface="Arial Rounded MT Bold" panose="020F0704030504030204" pitchFamily="34" charset="0"/>
              </a:rPr>
              <a:t>W</a:t>
            </a:r>
            <a:endParaRPr lang="en-IN" dirty="0">
              <a:latin typeface="Arial Rounded MT Bold" panose="020F0704030504030204" pitchFamily="34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DB334B9-E8E0-4DD3-A3C2-0944BF265639}"/>
              </a:ext>
            </a:extLst>
          </p:cNvPr>
          <p:cNvSpPr/>
          <p:nvPr/>
        </p:nvSpPr>
        <p:spPr>
          <a:xfrm>
            <a:off x="6589028" y="1629000"/>
            <a:ext cx="1800000" cy="1800000"/>
          </a:xfrm>
          <a:prstGeom prst="ellipse">
            <a:avLst/>
          </a:prstGeom>
          <a:solidFill>
            <a:srgbClr val="92D050"/>
          </a:solidFill>
          <a:effectLst>
            <a:reflection blurRad="76200" stA="50000" endA="300" endPos="28000" dir="5400000" sy="-100000" algn="bl" rotWithShape="0"/>
            <a:softEdge rad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>
                <a:latin typeface="Arial Rounded MT Bold" panose="020F0704030504030204" pitchFamily="34" charset="0"/>
              </a:rPr>
              <a:t>O</a:t>
            </a:r>
            <a:endParaRPr lang="en-IN" sz="8000" dirty="0">
              <a:latin typeface="Arial Rounded MT Bold" panose="020F0704030504030204" pitchFamily="34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36C6469-556D-44F0-8B35-36D412650B62}"/>
              </a:ext>
            </a:extLst>
          </p:cNvPr>
          <p:cNvSpPr/>
          <p:nvPr/>
        </p:nvSpPr>
        <p:spPr>
          <a:xfrm>
            <a:off x="9128799" y="3429000"/>
            <a:ext cx="1800000" cy="1800000"/>
          </a:xfrm>
          <a:prstGeom prst="ellipse">
            <a:avLst/>
          </a:prstGeom>
          <a:effectLst>
            <a:reflection blurRad="76200" stA="50000" endA="300" endPos="28000" dir="5400000" sy="-100000" algn="bl" rotWithShape="0"/>
            <a:softEdge rad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>
                <a:latin typeface="Arial Rounded MT Bold" panose="020F0704030504030204" pitchFamily="34" charset="0"/>
              </a:rPr>
              <a:t>T</a:t>
            </a:r>
            <a:endParaRPr lang="en-IN" sz="8000" dirty="0">
              <a:latin typeface="Arial Rounded MT Bold" panose="020F0704030504030204" pitchFamily="34" charset="0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535542A5-8D1A-4B80-9051-A5CC335D556C}"/>
              </a:ext>
            </a:extLst>
          </p:cNvPr>
          <p:cNvSpPr/>
          <p:nvPr/>
        </p:nvSpPr>
        <p:spPr>
          <a:xfrm>
            <a:off x="1509486" y="1629000"/>
            <a:ext cx="1800000" cy="1800000"/>
          </a:xfrm>
          <a:prstGeom prst="ellipse">
            <a:avLst/>
          </a:prstGeom>
          <a:solidFill>
            <a:srgbClr val="92D050"/>
          </a:solidFill>
          <a:effectLst>
            <a:reflection blurRad="76200" stA="50000" endA="300" endPos="28000" dir="5400000" sy="-100000" algn="bl" rotWithShape="0"/>
            <a:softEdge rad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>
                <a:latin typeface="Arial Rounded MT Bold" panose="020F0704030504030204" pitchFamily="34" charset="0"/>
              </a:rPr>
              <a:t>S</a:t>
            </a:r>
            <a:endParaRPr lang="en-IN" sz="80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60555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25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C7A8D229-108F-42AA-8950-F52074ACA0D9}"/>
              </a:ext>
            </a:extLst>
          </p:cNvPr>
          <p:cNvSpPr/>
          <p:nvPr/>
        </p:nvSpPr>
        <p:spPr>
          <a:xfrm>
            <a:off x="-8214521" y="-11708216"/>
            <a:ext cx="25200000" cy="25200000"/>
          </a:xfrm>
          <a:prstGeom prst="ellipse">
            <a:avLst/>
          </a:prstGeom>
          <a:solidFill>
            <a:srgbClr val="E32D91">
              <a:alpha val="40000"/>
            </a:srgbClr>
          </a:solidFill>
          <a:effectLst>
            <a:reflection blurRad="76200" stA="50000" endA="300" endPos="28000" dir="5400000" sy="-100000" algn="bl" rotWithShape="0"/>
            <a:softEdge rad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latin typeface="Arial Rounded MT Bold" panose="020F0704030504030204" pitchFamily="34" charset="0"/>
              </a:rPr>
              <a:t>T</a:t>
            </a:r>
            <a:endParaRPr lang="en-IN" sz="5400" dirty="0">
              <a:latin typeface="Arial Rounded MT Bold" panose="020F07040305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D765BE-2F73-4FE3-9202-41695A4F50BB}"/>
              </a:ext>
            </a:extLst>
          </p:cNvPr>
          <p:cNvSpPr txBox="1"/>
          <p:nvPr/>
        </p:nvSpPr>
        <p:spPr>
          <a:xfrm>
            <a:off x="1160319" y="2057454"/>
            <a:ext cx="9275618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IN" sz="3100" dirty="0"/>
              <a:t>My vocabulary is not too much good, and sometime it is difficult for me to form sentences. Whenever I talk to someone the words don’t come into my mind. So, I have to improve my vocabulary and work on it.</a:t>
            </a:r>
          </a:p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IN" sz="3100" dirty="0"/>
              <a:t>As not focusing on a particular work for a long time is my weakness, it reduces my productivity. So, for increase the productivity I have to focus on my work for a long time.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F3455C-01E2-467F-9F76-47BE0413BA19}"/>
              </a:ext>
            </a:extLst>
          </p:cNvPr>
          <p:cNvSpPr txBox="1"/>
          <p:nvPr/>
        </p:nvSpPr>
        <p:spPr>
          <a:xfrm>
            <a:off x="4082773" y="430119"/>
            <a:ext cx="34307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Arial Rounded MT Bold" panose="020F0704030504030204" pitchFamily="34" charset="0"/>
              </a:rPr>
              <a:t>THREATS</a:t>
            </a:r>
            <a:endParaRPr lang="en-IN" sz="54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01108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2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roplet">
  <a:themeElements>
    <a:clrScheme name="Red Violet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</TotalTime>
  <Words>359</Words>
  <Application>Microsoft Office PowerPoint</Application>
  <PresentationFormat>Widescreen</PresentationFormat>
  <Paragraphs>49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Droplet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boradivya30@gmail.com</dc:creator>
  <cp:lastModifiedBy>boradivya30@gmail.com</cp:lastModifiedBy>
  <cp:revision>36</cp:revision>
  <dcterms:created xsi:type="dcterms:W3CDTF">2022-05-11T10:50:36Z</dcterms:created>
  <dcterms:modified xsi:type="dcterms:W3CDTF">2022-05-12T10:20:03Z</dcterms:modified>
</cp:coreProperties>
</file>