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80" r:id="rId7"/>
    <p:sldId id="283" r:id="rId8"/>
    <p:sldId id="286" r:id="rId9"/>
    <p:sldId id="290" r:id="rId10"/>
    <p:sldId id="291" r:id="rId11"/>
    <p:sldId id="292" r:id="rId12"/>
    <p:sldId id="28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2019/03/25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03B2CE6-7937-4DE0-A6ED-74084B3C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23" y="1014156"/>
            <a:ext cx="4900772" cy="457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482711"/>
            <a:ext cx="10295841" cy="885289"/>
          </a:xfrm>
        </p:spPr>
        <p:txBody>
          <a:bodyPr/>
          <a:lstStyle/>
          <a:p>
            <a:r>
              <a:rPr lang="en-ZA" dirty="0"/>
              <a:t>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37983" y="6127619"/>
            <a:ext cx="349129" cy="312612"/>
          </a:xfrm>
        </p:spPr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64E9185-C215-4BC0-9C79-4D86412A9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84579" y="399172"/>
            <a:ext cx="407421" cy="64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9B40E7-5361-4180-81B3-83CD494BC4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7185" y="1250065"/>
            <a:ext cx="4377659" cy="4071154"/>
          </a:xfrm>
        </p:spPr>
      </p:sp>
      <p:pic>
        <p:nvPicPr>
          <p:cNvPr id="2052" name="Picture 4" descr="A person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4A637720-C794-444F-B7CA-EC6A045FC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t="23595" r="4897" b="13372"/>
          <a:stretch/>
        </p:blipFill>
        <p:spPr bwMode="auto">
          <a:xfrm>
            <a:off x="6586928" y="1331773"/>
            <a:ext cx="4270125" cy="3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ap.jpg">
            <a:extLst>
              <a:ext uri="{FF2B5EF4-FFF2-40B4-BE49-F238E27FC236}">
                <a16:creationId xmlns:a16="http://schemas.microsoft.com/office/drawing/2014/main" id="{3FD3E12B-A54E-48E1-8915-3A63D892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2" y="1286895"/>
            <a:ext cx="4254941" cy="39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Function as provided </a:t>
            </a:r>
            <a:br>
              <a:rPr lang="en-IE" dirty="0"/>
            </a:b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5A494-FE14-43F6-B32E-0150D384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51" y="1619250"/>
            <a:ext cx="6414164" cy="4296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470BF6BA-027B-487A-BBA0-CB0643FA3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parallelization on three for loops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collapse(3)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716308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454939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17601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0711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3249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392093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collapse(2)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164775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32516436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1774827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1574541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1582756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19271368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1003890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1019410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971688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32403120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2352950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1585599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1618731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2: Try to Parallelize by threading to </a:t>
            </a:r>
            <a:br>
              <a:rPr lang="en-IE" sz="4000" dirty="0"/>
            </a:br>
            <a:r>
              <a:rPr lang="en-IE" sz="4000" dirty="0"/>
              <a:t>#pragma </a:t>
            </a:r>
            <a:r>
              <a:rPr lang="en-IE" sz="4000" dirty="0" err="1"/>
              <a:t>omp</a:t>
            </a:r>
            <a:r>
              <a:rPr lang="en-IE" sz="4000" dirty="0"/>
              <a:t> parallel for collapse(6)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This didn’t work….</a:t>
            </a:r>
            <a:br>
              <a:rPr lang="en-IE" sz="2400" dirty="0"/>
            </a:br>
            <a:r>
              <a:rPr lang="en-IE" sz="2400" dirty="0"/>
              <a:t>We had to add in some complicated math to reorder stuff</a:t>
            </a:r>
            <a:br>
              <a:rPr lang="en-IE" sz="2400" dirty="0"/>
            </a:br>
            <a:r>
              <a:rPr lang="en-IE" sz="2400" dirty="0"/>
              <a:t>Well, actually it did work, to a degree for really large inputs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557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59080"/>
            <a:ext cx="8991600" cy="5274964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3: Try to Vectorize using _m128d</a:t>
            </a:r>
            <a:br>
              <a:rPr lang="en-IE" sz="4000" dirty="0"/>
            </a:br>
            <a:br>
              <a:rPr lang="en-IE" sz="4000" dirty="0"/>
            </a:br>
            <a:r>
              <a:rPr lang="en-IE" sz="2400" dirty="0"/>
              <a:t>Again, this didn’t work….</a:t>
            </a:r>
            <a:br>
              <a:rPr lang="en-IE" sz="2400" dirty="0"/>
            </a:br>
            <a:r>
              <a:rPr lang="en-IE" sz="2400" dirty="0"/>
              <a:t>Well, again, it did, to a degree for really large numbers, </a:t>
            </a:r>
            <a:br>
              <a:rPr lang="en-IE" sz="2400" dirty="0"/>
            </a:br>
            <a:r>
              <a:rPr lang="en-IE" sz="2400" dirty="0"/>
              <a:t>but for smaller ones, on average there was a 1.2 – 2x speedup.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49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64ED-DCFF-4BFC-B481-CC117125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181451" cy="3888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1023A-543E-44B2-94FC-09FE635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7" y="648000"/>
            <a:ext cx="10891777" cy="720000"/>
          </a:xfrm>
        </p:spPr>
        <p:txBody>
          <a:bodyPr/>
          <a:lstStyle/>
          <a:p>
            <a:r>
              <a:rPr lang="en-IE" sz="4400" dirty="0"/>
              <a:t>Adding in a Vectorization (as from the notes)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E0CD-6132-48BC-A646-53512091F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53ABB-239A-4D6C-81FF-5B0F9553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01" y="1645228"/>
            <a:ext cx="6155549" cy="4289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CD205D2-3AB9-4A7D-B34B-925D132AB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8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E" sz="4000" dirty="0"/>
              <a:t>Step 4: Add in some real vectorization (we referred to the notes(Lecture 7) for this!)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BD8EF1-5B39-4FDF-9837-2030D15613F2}"/>
              </a:ext>
            </a:extLst>
          </p:cNvPr>
          <p:cNvSpPr txBox="1">
            <a:spLocks/>
          </p:cNvSpPr>
          <p:nvPr/>
        </p:nvSpPr>
        <p:spPr>
          <a:xfrm>
            <a:off x="-3297626" y="1192342"/>
            <a:ext cx="3205242" cy="42128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image_width</a:t>
            </a:r>
            <a:r>
              <a:rPr lang="en-GB" dirty="0"/>
              <a:t>: 16..512</a:t>
            </a:r>
          </a:p>
          <a:p>
            <a:r>
              <a:rPr lang="en-GB" dirty="0"/>
              <a:t>image height: 16..512</a:t>
            </a:r>
          </a:p>
          <a:p>
            <a:r>
              <a:rPr lang="en-GB" dirty="0"/>
              <a:t>kernel order: 1, 3, 5, or 7</a:t>
            </a:r>
          </a:p>
          <a:p>
            <a:r>
              <a:rPr lang="en-GB" dirty="0"/>
              <a:t>number of channels: 32..2048 (always powers of 2)</a:t>
            </a:r>
          </a:p>
          <a:p>
            <a:r>
              <a:rPr lang="en-GB" dirty="0"/>
              <a:t>number of kernels: 32..2048 (always powers of 2)</a:t>
            </a:r>
            <a:endParaRPr lang="en-I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DA1AF1-D35A-407A-93B4-6C68C0D92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2983603"/>
              </p:ext>
            </p:extLst>
          </p:nvPr>
        </p:nvGraphicFramePr>
        <p:xfrm>
          <a:off x="404654" y="1040062"/>
          <a:ext cx="11007983" cy="272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22">
                  <a:extLst>
                    <a:ext uri="{9D8B030D-6E8A-4147-A177-3AD203B41FA5}">
                      <a16:colId xmlns:a16="http://schemas.microsoft.com/office/drawing/2014/main" val="500802324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5737951"/>
                    </a:ext>
                  </a:extLst>
                </a:gridCol>
                <a:gridCol w="861130">
                  <a:extLst>
                    <a:ext uri="{9D8B030D-6E8A-4147-A177-3AD203B41FA5}">
                      <a16:colId xmlns:a16="http://schemas.microsoft.com/office/drawing/2014/main" val="1898947620"/>
                    </a:ext>
                  </a:extLst>
                </a:gridCol>
                <a:gridCol w="1314967">
                  <a:extLst>
                    <a:ext uri="{9D8B030D-6E8A-4147-A177-3AD203B41FA5}">
                      <a16:colId xmlns:a16="http://schemas.microsoft.com/office/drawing/2014/main" val="374510932"/>
                    </a:ext>
                  </a:extLst>
                </a:gridCol>
                <a:gridCol w="930951">
                  <a:extLst>
                    <a:ext uri="{9D8B030D-6E8A-4147-A177-3AD203B41FA5}">
                      <a16:colId xmlns:a16="http://schemas.microsoft.com/office/drawing/2014/main" val="3591818809"/>
                    </a:ext>
                  </a:extLst>
                </a:gridCol>
                <a:gridCol w="209399">
                  <a:extLst>
                    <a:ext uri="{9D8B030D-6E8A-4147-A177-3AD203B41FA5}">
                      <a16:colId xmlns:a16="http://schemas.microsoft.com/office/drawing/2014/main" val="3159257295"/>
                    </a:ext>
                  </a:extLst>
                </a:gridCol>
                <a:gridCol w="1402250">
                  <a:extLst>
                    <a:ext uri="{9D8B030D-6E8A-4147-A177-3AD203B41FA5}">
                      <a16:colId xmlns:a16="http://schemas.microsoft.com/office/drawing/2014/main" val="266043297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9130519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551843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6334500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454280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96109060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3967044136"/>
                    </a:ext>
                  </a:extLst>
                </a:gridCol>
                <a:gridCol w="1003717">
                  <a:extLst>
                    <a:ext uri="{9D8B030D-6E8A-4147-A177-3AD203B41FA5}">
                      <a16:colId xmlns:a16="http://schemas.microsoft.com/office/drawing/2014/main" val="352022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No Improvement</a:t>
                      </a:r>
                    </a:p>
                  </a:txBody>
                  <a:tcPr marL="75407" marR="75407" marT="37703" marB="37703"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Parallelized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collapse(3)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E" sz="1400" dirty="0"/>
                        <a:t>Vectorization </a:t>
                      </a:r>
                    </a:p>
                    <a:p>
                      <a:r>
                        <a:rPr lang="en-IE" sz="1400" dirty="0"/>
                        <a:t>collapse(1)</a:t>
                      </a:r>
                    </a:p>
                  </a:txBody>
                  <a:tcPr marL="75407" marR="75407" marT="37703" marB="37703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4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41078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2864872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163035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1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249677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146553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7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1383479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1605436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1086641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1083797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884024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987276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709312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661981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2156709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1424520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1045832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1186200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A66FD-E5C8-474E-901F-2FA174DA17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The Team</vt:lpstr>
      <vt:lpstr>Original Function as provided  </vt:lpstr>
      <vt:lpstr>Adding in a parallelization on three for loops</vt:lpstr>
      <vt:lpstr>Step 1: Parallelize by threading to  #pragma omp parallel for collapse(3)</vt:lpstr>
      <vt:lpstr>Step 2: Try to Parallelize by threading to  #pragma omp parallel for collapse(6)  This didn’t work…. We had to add in some complicated math to reorder stuff Well, actually it did work, to a degree for really large inputs</vt:lpstr>
      <vt:lpstr>Step 3: Try to Vectorize using _m128d  Again, this didn’t work…. Well, again, it did, to a degree for really large numbers,  but for smaller ones, on average there was a 1.2 – 2x speedup.</vt:lpstr>
      <vt:lpstr>Adding in a Vectorization (as from the notes)</vt:lpstr>
      <vt:lpstr>Step 4: Add in some real vectorization (we referred to the notes(Lecture 7) for this!)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2019-03-25T23:54:24Z</dcterms:modified>
</cp:coreProperties>
</file>