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86" r:id="rId6"/>
    <p:sldId id="290" r:id="rId7"/>
    <p:sldId id="291" r:id="rId8"/>
    <p:sldId id="289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>
        <p:scale>
          <a:sx n="75" d="100"/>
          <a:sy n="75" d="100"/>
        </p:scale>
        <p:origin x="149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2019/03/28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e">
            <a:extLst>
              <a:ext uri="{FF2B5EF4-FFF2-40B4-BE49-F238E27FC236}">
                <a16:creationId xmlns:a16="http://schemas.microsoft.com/office/drawing/2014/main" id="{956BD7B6-A528-4C54-8B2B-B2A180691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r="9501"/>
          <a:stretch/>
        </p:blipFill>
        <p:spPr bwMode="auto">
          <a:xfrm>
            <a:off x="6096000" y="-1"/>
            <a:ext cx="57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 descr="Slide accent to title box">
            <a:extLst>
              <a:ext uri="{FF2B5EF4-FFF2-40B4-BE49-F238E27FC236}">
                <a16:creationId xmlns:a16="http://schemas.microsoft.com/office/drawing/2014/main" id="{190850BE-F134-4BDD-8712-21C29A10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1C554A1-3851-41C6-A332-66E90B5E72FC}"/>
              </a:ext>
            </a:extLst>
          </p:cNvPr>
          <p:cNvSpPr txBox="1">
            <a:spLocks/>
          </p:cNvSpPr>
          <p:nvPr/>
        </p:nvSpPr>
        <p:spPr>
          <a:xfrm>
            <a:off x="1000837" y="3114635"/>
            <a:ext cx="4407222" cy="2514635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	Parallel </a:t>
            </a:r>
          </a:p>
          <a:p>
            <a:r>
              <a:rPr lang="en-US" altLang="en-US" sz="4000" b="1" dirty="0"/>
              <a:t>	multichannel </a:t>
            </a:r>
          </a:p>
          <a:p>
            <a:r>
              <a:rPr lang="en-US" altLang="en-US" sz="4000" b="1" dirty="0"/>
              <a:t>	multikernel </a:t>
            </a:r>
          </a:p>
          <a:p>
            <a:r>
              <a:rPr lang="en-US" altLang="en-US" sz="4000" b="1" dirty="0"/>
              <a:t>	convolution </a:t>
            </a:r>
            <a:endParaRPr lang="en-ZA" dirty="0"/>
          </a:p>
        </p:txBody>
      </p:sp>
      <p:sp>
        <p:nvSpPr>
          <p:cNvPr id="12" name="Isosceles Triangle 11" descr="Slide shadow to title box">
            <a:extLst>
              <a:ext uri="{FF2B5EF4-FFF2-40B4-BE49-F238E27FC236}">
                <a16:creationId xmlns:a16="http://schemas.microsoft.com/office/drawing/2014/main" id="{B0A27F31-AC3B-416C-B45F-4C77257C1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1: Parallelize by threading to </a:t>
            </a:r>
            <a:br>
              <a:rPr lang="en-IE" sz="4000" dirty="0"/>
            </a:br>
            <a:r>
              <a:rPr lang="en-IE" sz="4000" dirty="0"/>
              <a:t>#pragma </a:t>
            </a:r>
            <a:r>
              <a:rPr lang="en-IE" sz="4000" dirty="0" err="1"/>
              <a:t>omp</a:t>
            </a:r>
            <a:r>
              <a:rPr lang="en-IE" sz="4000" dirty="0"/>
              <a:t> parallel for collapse(3)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2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1716308"/>
              </p:ext>
            </p:extLst>
          </p:nvPr>
        </p:nvGraphicFramePr>
        <p:xfrm>
          <a:off x="404654" y="1040062"/>
          <a:ext cx="11007983" cy="27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02250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454939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817601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380711">
                  <a:extLst>
                    <a:ext uri="{9D8B030D-6E8A-4147-A177-3AD203B41FA5}">
                      <a16:colId xmlns:a16="http://schemas.microsoft.com/office/drawing/2014/main" val="2745428074"/>
                    </a:ext>
                  </a:extLst>
                </a:gridCol>
                <a:gridCol w="823249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392093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collapse(1)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collapse(2)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Parallelized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4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2864872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164775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162546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163035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254254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249677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32516436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1774827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1574541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1582756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19271368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1003890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1019410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971688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32403120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2352950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1585599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1618731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2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9080"/>
            <a:ext cx="8991600" cy="5274964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2: Try to Parallelize by threading to </a:t>
            </a:r>
            <a:br>
              <a:rPr lang="en-IE" sz="4000" dirty="0"/>
            </a:br>
            <a:r>
              <a:rPr lang="en-IE" sz="4000" dirty="0"/>
              <a:t>#pragma </a:t>
            </a:r>
            <a:r>
              <a:rPr lang="en-IE" sz="4000" dirty="0" err="1"/>
              <a:t>omp</a:t>
            </a:r>
            <a:r>
              <a:rPr lang="en-IE" sz="4000" dirty="0"/>
              <a:t> parallel for collapse(6)</a:t>
            </a:r>
            <a:br>
              <a:rPr lang="en-IE" sz="4000" dirty="0"/>
            </a:br>
            <a:br>
              <a:rPr lang="en-IE" sz="4000" dirty="0"/>
            </a:br>
            <a:r>
              <a:rPr lang="en-IE" sz="2400" dirty="0"/>
              <a:t>This didn’t work….</a:t>
            </a:r>
            <a:br>
              <a:rPr lang="en-IE" sz="2400" dirty="0"/>
            </a:br>
            <a:r>
              <a:rPr lang="en-IE" sz="2400" dirty="0"/>
              <a:t>We had to add in some complicated math to reorder stuff</a:t>
            </a:r>
            <a:br>
              <a:rPr lang="en-IE" sz="2400" dirty="0"/>
            </a:br>
            <a:r>
              <a:rPr lang="en-IE" sz="2400" dirty="0"/>
              <a:t>Well, actually it did work, to a degree for really large inputs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557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9080"/>
            <a:ext cx="8991600" cy="5274964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3: Try to Vectorize using _m128d</a:t>
            </a:r>
            <a:br>
              <a:rPr lang="en-IE" sz="4000" dirty="0"/>
            </a:br>
            <a:br>
              <a:rPr lang="en-IE" sz="4000" dirty="0"/>
            </a:br>
            <a:r>
              <a:rPr lang="en-IE" sz="2400" dirty="0"/>
              <a:t>Again, this didn’t work….</a:t>
            </a:r>
            <a:br>
              <a:rPr lang="en-IE" sz="2400" dirty="0"/>
            </a:br>
            <a:r>
              <a:rPr lang="en-IE" sz="2400" dirty="0"/>
              <a:t>Well, again, it did, to a degree for really large numbers, </a:t>
            </a:r>
            <a:br>
              <a:rPr lang="en-IE" sz="2400" dirty="0"/>
            </a:br>
            <a:r>
              <a:rPr lang="en-IE" sz="2400" dirty="0"/>
              <a:t>but for smaller ones, on average there was a 1.2 – 2x speedup.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494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E" sz="4000" dirty="0"/>
              <a:t>Step 4: Add in some real vectorization (we referred to the notes(Lecture 7) for this!)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4622825"/>
              </p:ext>
            </p:extLst>
          </p:nvPr>
        </p:nvGraphicFramePr>
        <p:xfrm>
          <a:off x="404654" y="1040062"/>
          <a:ext cx="11007983" cy="27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02250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4542807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1003717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Vectorization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Vectorization </a:t>
                      </a:r>
                    </a:p>
                    <a:p>
                      <a:r>
                        <a:rPr lang="en-IE" sz="1400" dirty="0"/>
                        <a:t>collapse(1)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4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2864872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163035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106550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249677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146560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146553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1383479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1605436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1086641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1083797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884024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987276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709312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661981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2156709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1424520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1045832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1186200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29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E" sz="3100" dirty="0"/>
              <a:t>Step 5: Vectorizing the reordering of the </a:t>
            </a:r>
            <a:r>
              <a:rPr lang="en-GB" sz="3100" dirty="0"/>
              <a:t>dimensions so that the dimension for number of channels was at the end and unrolling the loop</a:t>
            </a:r>
            <a:endParaRPr lang="en-US" sz="31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8755080"/>
              </p:ext>
            </p:extLst>
          </p:nvPr>
        </p:nvGraphicFramePr>
        <p:xfrm>
          <a:off x="404654" y="1078992"/>
          <a:ext cx="11025347" cy="269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61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896152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27033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520047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1140932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630861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494958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Kernel_</a:t>
                      </a:r>
                    </a:p>
                    <a:p>
                      <a:r>
                        <a:rPr lang="en-IE" sz="1400" dirty="0"/>
                        <a:t>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Number_Of</a:t>
                      </a:r>
                      <a:endParaRPr lang="en-IE" sz="1400" dirty="0"/>
                    </a:p>
                    <a:p>
                      <a:r>
                        <a:rPr lang="en-IE" sz="1400" dirty="0"/>
                        <a:t>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Kernel_</a:t>
                      </a:r>
                    </a:p>
                    <a:p>
                      <a:r>
                        <a:rPr lang="en-IE" sz="1400" dirty="0"/>
                        <a:t>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Vectorization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Step 5 results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4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2864872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78072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146560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90546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1383479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1086641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881168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884024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709312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430340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65546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2156709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1045832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991754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8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EA66FD-E5C8-474E-901F-2FA174DA1701}">
  <ds:schemaRefs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Widescreen</PresentationFormat>
  <Paragraphs>278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Bodoni MT</vt:lpstr>
      <vt:lpstr>Calibri</vt:lpstr>
      <vt:lpstr>Gill Sans MT</vt:lpstr>
      <vt:lpstr>Times New Roman</vt:lpstr>
      <vt:lpstr>Office Theme</vt:lpstr>
      <vt:lpstr>PowerPoint Presentation</vt:lpstr>
      <vt:lpstr>Step 1: Parallelize by threading to  #pragma omp parallel for collapse(3)</vt:lpstr>
      <vt:lpstr>Step 2: Try to Parallelize by threading to  #pragma omp parallel for collapse(6)  This didn’t work…. We had to add in some complicated math to reorder stuff Well, actually it did work, to a degree for really large inputs</vt:lpstr>
      <vt:lpstr>Step 3: Try to Vectorize using _m128d  Again, this didn’t work…. Well, again, it did, to a degree for really large numbers,  but for smaller ones, on average there was a 1.2 – 2x speedup.</vt:lpstr>
      <vt:lpstr>Step 4: Add in some real vectorization (we referred to the notes(Lecture 7) for this!)</vt:lpstr>
      <vt:lpstr>Step 5: Vectorizing the reordering of the dimensions so that the dimension for number of channels was at the end and unrolling the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2019-03-05T20:07:26Z</dcterms:created>
  <dcterms:modified xsi:type="dcterms:W3CDTF">2019-03-28T03:23:03Z</dcterms:modified>
</cp:coreProperties>
</file>