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80" r:id="rId7"/>
    <p:sldId id="283" r:id="rId8"/>
    <p:sldId id="286" r:id="rId9"/>
    <p:sldId id="288" r:id="rId10"/>
    <p:sldId id="285" r:id="rId11"/>
    <p:sldId id="272" r:id="rId12"/>
    <p:sldId id="261" r:id="rId13"/>
    <p:sldId id="287" r:id="rId14"/>
    <p:sldId id="273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3" autoAdjust="0"/>
  </p:normalViewPr>
  <p:slideViewPr>
    <p:cSldViewPr snapToGrid="0">
      <p:cViewPr>
        <p:scale>
          <a:sx n="100" d="100"/>
          <a:sy n="100" d="100"/>
        </p:scale>
        <p:origin x="8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07-45BA-9A47-D28B0FD41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07-45BA-9A47-D28B0FD41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07-45BA-9A47-D28B0FD41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1-4B13-AA91-33ED07FBB4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81-4B13-AA91-33ED07FBB4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81-4B13-AA91-33ED07FBB49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22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2019/03/20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  <a:endParaRPr lang="en-ZA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ode">
            <a:extLst>
              <a:ext uri="{FF2B5EF4-FFF2-40B4-BE49-F238E27FC236}">
                <a16:creationId xmlns:a16="http://schemas.microsoft.com/office/drawing/2014/main" id="{956BD7B6-A528-4C54-8B2B-B2A180691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r="9501"/>
          <a:stretch/>
        </p:blipFill>
        <p:spPr bwMode="auto">
          <a:xfrm>
            <a:off x="6096000" y="-1"/>
            <a:ext cx="57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 descr="Slide accent to title box">
            <a:extLst>
              <a:ext uri="{FF2B5EF4-FFF2-40B4-BE49-F238E27FC236}">
                <a16:creationId xmlns:a16="http://schemas.microsoft.com/office/drawing/2014/main" id="{190850BE-F134-4BDD-8712-21C29A10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1C554A1-3851-41C6-A332-66E90B5E72FC}"/>
              </a:ext>
            </a:extLst>
          </p:cNvPr>
          <p:cNvSpPr txBox="1">
            <a:spLocks/>
          </p:cNvSpPr>
          <p:nvPr/>
        </p:nvSpPr>
        <p:spPr>
          <a:xfrm>
            <a:off x="1000837" y="3114635"/>
            <a:ext cx="4407222" cy="2514635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/>
              <a:t>	Parallel </a:t>
            </a:r>
          </a:p>
          <a:p>
            <a:r>
              <a:rPr lang="en-US" altLang="en-US" sz="4000" b="1" dirty="0"/>
              <a:t>	multichannel </a:t>
            </a:r>
          </a:p>
          <a:p>
            <a:r>
              <a:rPr lang="en-US" altLang="en-US" sz="4000" b="1" dirty="0"/>
              <a:t>	multikernel </a:t>
            </a:r>
          </a:p>
          <a:p>
            <a:r>
              <a:rPr lang="en-US" altLang="en-US" sz="4000" b="1" dirty="0"/>
              <a:t>	convolution </a:t>
            </a:r>
            <a:endParaRPr lang="en-ZA" dirty="0"/>
          </a:p>
        </p:txBody>
      </p:sp>
      <p:sp>
        <p:nvSpPr>
          <p:cNvPr id="12" name="Isosceles Triangle 11" descr="Slide shadow to title box">
            <a:extLst>
              <a:ext uri="{FF2B5EF4-FFF2-40B4-BE49-F238E27FC236}">
                <a16:creationId xmlns:a16="http://schemas.microsoft.com/office/drawing/2014/main" id="{B0A27F31-AC3B-416C-B45F-4C77257C1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AD42-3D99-4F87-924A-0FAD46C3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AD4D0-B33E-45CC-AF60-E18268DF6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7907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E3D51B9-0622-4AD8-95BE-1CEAB6292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and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11</a:t>
            </a:fld>
            <a:endParaRPr lang="en-ZA" dirty="0"/>
          </a:p>
        </p:txBody>
      </p:sp>
      <p:graphicFrame>
        <p:nvGraphicFramePr>
          <p:cNvPr id="34" name="Chart 33" descr="Stacked Bar Graph">
            <a:extLst>
              <a:ext uri="{FF2B5EF4-FFF2-40B4-BE49-F238E27FC236}">
                <a16:creationId xmlns:a16="http://schemas.microsoft.com/office/drawing/2014/main" id="{B2D28D21-4B7C-49D8-8140-FF4CC63D6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883112"/>
              </p:ext>
            </p:extLst>
          </p:nvPr>
        </p:nvGraphicFramePr>
        <p:xfrm>
          <a:off x="513398" y="2125043"/>
          <a:ext cx="10395901" cy="398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2" name="Group 41" descr="Legend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Woman writing math calculation on a chalk board">
            <a:extLst>
              <a:ext uri="{FF2B5EF4-FFF2-40B4-BE49-F238E27FC236}">
                <a16:creationId xmlns:a16="http://schemas.microsoft.com/office/drawing/2014/main" id="{DAD92F0D-96DA-4E1D-8651-CA6E9A073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/>
              <a:t>Caption </a:t>
            </a:r>
            <a:r>
              <a:rPr lang="en-ZA" noProof="1"/>
              <a:t>lorem ipsum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03B2CE6-7937-4DE0-A6ED-74084B3C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23" y="1014156"/>
            <a:ext cx="4900772" cy="4574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8" y="482711"/>
            <a:ext cx="10295841" cy="885289"/>
          </a:xfrm>
        </p:spPr>
        <p:txBody>
          <a:bodyPr/>
          <a:lstStyle/>
          <a:p>
            <a:r>
              <a:rPr lang="en-ZA" dirty="0"/>
              <a:t>The Team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37983" y="6127619"/>
            <a:ext cx="349129" cy="312612"/>
          </a:xfrm>
        </p:spPr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164E9185-C215-4BC0-9C79-4D86412A9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84579" y="399172"/>
            <a:ext cx="407421" cy="64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9B40E7-5361-4180-81B3-83CD494BC4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7185" y="1250065"/>
            <a:ext cx="4377659" cy="4071154"/>
          </a:xfrm>
        </p:spPr>
      </p:sp>
      <p:pic>
        <p:nvPicPr>
          <p:cNvPr id="2052" name="Picture 4" descr="A person standing in front of a building&#10;&#10;Description generated with very high confidence">
            <a:extLst>
              <a:ext uri="{FF2B5EF4-FFF2-40B4-BE49-F238E27FC236}">
                <a16:creationId xmlns:a16="http://schemas.microsoft.com/office/drawing/2014/main" id="{4A637720-C794-444F-B7CA-EC6A045FC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3" t="23595" r="4897" b="13372"/>
          <a:stretch/>
        </p:blipFill>
        <p:spPr bwMode="auto">
          <a:xfrm>
            <a:off x="6586928" y="1331773"/>
            <a:ext cx="4270125" cy="39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ap.jpg">
            <a:extLst>
              <a:ext uri="{FF2B5EF4-FFF2-40B4-BE49-F238E27FC236}">
                <a16:creationId xmlns:a16="http://schemas.microsoft.com/office/drawing/2014/main" id="{3FD3E12B-A54E-48E1-8915-3A63D892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2" y="1286895"/>
            <a:ext cx="4254941" cy="398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Original Function as provided </a:t>
            </a:r>
            <a:br>
              <a:rPr lang="en-IE" dirty="0"/>
            </a:b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5A494-FE14-43F6-B32E-0150D384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51" y="1619250"/>
            <a:ext cx="6414164" cy="4296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470BF6BA-027B-487A-BBA0-CB0643FA3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1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7" y="648000"/>
            <a:ext cx="10891777" cy="720000"/>
          </a:xfrm>
        </p:spPr>
        <p:txBody>
          <a:bodyPr/>
          <a:lstStyle/>
          <a:p>
            <a:r>
              <a:rPr lang="en-IE" sz="4400" dirty="0"/>
              <a:t>Adding in a parallelization on three for loops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53ABB-239A-4D6C-81FF-5B0F9553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01" y="1645228"/>
            <a:ext cx="6155549" cy="4289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DCD205D2-3AB9-4A7D-B34B-925D132AB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7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1: Parallelize by threading to </a:t>
            </a:r>
            <a:br>
              <a:rPr lang="en-IE" sz="4000" dirty="0"/>
            </a:br>
            <a:r>
              <a:rPr lang="en-IE" sz="4000" dirty="0"/>
              <a:t>#pragma </a:t>
            </a:r>
            <a:r>
              <a:rPr lang="en-IE" sz="4000" dirty="0" err="1"/>
              <a:t>omp</a:t>
            </a:r>
            <a:r>
              <a:rPr lang="en-IE" sz="4000" dirty="0"/>
              <a:t> parallel for collapse(3)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DA1AF1-D35A-407A-93B4-6C68C0D92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2823118"/>
              </p:ext>
            </p:extLst>
          </p:nvPr>
        </p:nvGraphicFramePr>
        <p:xfrm>
          <a:off x="404654" y="1040062"/>
          <a:ext cx="11007983" cy="272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22">
                  <a:extLst>
                    <a:ext uri="{9D8B030D-6E8A-4147-A177-3AD203B41FA5}">
                      <a16:colId xmlns:a16="http://schemas.microsoft.com/office/drawing/2014/main" val="500802324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55737951"/>
                    </a:ext>
                  </a:extLst>
                </a:gridCol>
                <a:gridCol w="861130">
                  <a:extLst>
                    <a:ext uri="{9D8B030D-6E8A-4147-A177-3AD203B41FA5}">
                      <a16:colId xmlns:a16="http://schemas.microsoft.com/office/drawing/2014/main" val="1898947620"/>
                    </a:ext>
                  </a:extLst>
                </a:gridCol>
                <a:gridCol w="1314967">
                  <a:extLst>
                    <a:ext uri="{9D8B030D-6E8A-4147-A177-3AD203B41FA5}">
                      <a16:colId xmlns:a16="http://schemas.microsoft.com/office/drawing/2014/main" val="374510932"/>
                    </a:ext>
                  </a:extLst>
                </a:gridCol>
                <a:gridCol w="930951">
                  <a:extLst>
                    <a:ext uri="{9D8B030D-6E8A-4147-A177-3AD203B41FA5}">
                      <a16:colId xmlns:a16="http://schemas.microsoft.com/office/drawing/2014/main" val="3591818809"/>
                    </a:ext>
                  </a:extLst>
                </a:gridCol>
                <a:gridCol w="209399">
                  <a:extLst>
                    <a:ext uri="{9D8B030D-6E8A-4147-A177-3AD203B41FA5}">
                      <a16:colId xmlns:a16="http://schemas.microsoft.com/office/drawing/2014/main" val="3159257295"/>
                    </a:ext>
                  </a:extLst>
                </a:gridCol>
                <a:gridCol w="1402250">
                  <a:extLst>
                    <a:ext uri="{9D8B030D-6E8A-4147-A177-3AD203B41FA5}">
                      <a16:colId xmlns:a16="http://schemas.microsoft.com/office/drawing/2014/main" val="266043297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913051956"/>
                    </a:ext>
                  </a:extLst>
                </a:gridCol>
                <a:gridCol w="454939">
                  <a:extLst>
                    <a:ext uri="{9D8B030D-6E8A-4147-A177-3AD203B41FA5}">
                      <a16:colId xmlns:a16="http://schemas.microsoft.com/office/drawing/2014/main" val="3355184378"/>
                    </a:ext>
                  </a:extLst>
                </a:gridCol>
                <a:gridCol w="817601">
                  <a:extLst>
                    <a:ext uri="{9D8B030D-6E8A-4147-A177-3AD203B41FA5}">
                      <a16:colId xmlns:a16="http://schemas.microsoft.com/office/drawing/2014/main" val="3633450034"/>
                    </a:ext>
                  </a:extLst>
                </a:gridCol>
                <a:gridCol w="380711">
                  <a:extLst>
                    <a:ext uri="{9D8B030D-6E8A-4147-A177-3AD203B41FA5}">
                      <a16:colId xmlns:a16="http://schemas.microsoft.com/office/drawing/2014/main" val="2745428074"/>
                    </a:ext>
                  </a:extLst>
                </a:gridCol>
                <a:gridCol w="823249">
                  <a:extLst>
                    <a:ext uri="{9D8B030D-6E8A-4147-A177-3AD203B41FA5}">
                      <a16:colId xmlns:a16="http://schemas.microsoft.com/office/drawing/2014/main" val="2796109060"/>
                    </a:ext>
                  </a:extLst>
                </a:gridCol>
                <a:gridCol w="392093">
                  <a:extLst>
                    <a:ext uri="{9D8B030D-6E8A-4147-A177-3AD203B41FA5}">
                      <a16:colId xmlns:a16="http://schemas.microsoft.com/office/drawing/2014/main" val="3967044136"/>
                    </a:ext>
                  </a:extLst>
                </a:gridCol>
                <a:gridCol w="1076444">
                  <a:extLst>
                    <a:ext uri="{9D8B030D-6E8A-4147-A177-3AD203B41FA5}">
                      <a16:colId xmlns:a16="http://schemas.microsoft.com/office/drawing/2014/main" val="352022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No Improvement</a:t>
                      </a:r>
                    </a:p>
                  </a:txBody>
                  <a:tcPr marL="75407" marR="75407" marT="37703" marB="37703"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collapse(1)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collapse(2)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Parallelized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% Improved</a:t>
                      </a:r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41078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260087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260087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260811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284351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241546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241546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249342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290756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7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1383479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1383479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1696693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1605436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884024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884024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1039394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987276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2156709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2156709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1473094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1424520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2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2: Create a matrix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DA1AF1-D35A-407A-93B4-6C68C0D92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7349123"/>
              </p:ext>
            </p:extLst>
          </p:nvPr>
        </p:nvGraphicFramePr>
        <p:xfrm>
          <a:off x="404654" y="1040062"/>
          <a:ext cx="11007983" cy="272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22">
                  <a:extLst>
                    <a:ext uri="{9D8B030D-6E8A-4147-A177-3AD203B41FA5}">
                      <a16:colId xmlns:a16="http://schemas.microsoft.com/office/drawing/2014/main" val="500802324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55737951"/>
                    </a:ext>
                  </a:extLst>
                </a:gridCol>
                <a:gridCol w="861130">
                  <a:extLst>
                    <a:ext uri="{9D8B030D-6E8A-4147-A177-3AD203B41FA5}">
                      <a16:colId xmlns:a16="http://schemas.microsoft.com/office/drawing/2014/main" val="1898947620"/>
                    </a:ext>
                  </a:extLst>
                </a:gridCol>
                <a:gridCol w="1314967">
                  <a:extLst>
                    <a:ext uri="{9D8B030D-6E8A-4147-A177-3AD203B41FA5}">
                      <a16:colId xmlns:a16="http://schemas.microsoft.com/office/drawing/2014/main" val="374510932"/>
                    </a:ext>
                  </a:extLst>
                </a:gridCol>
                <a:gridCol w="930951">
                  <a:extLst>
                    <a:ext uri="{9D8B030D-6E8A-4147-A177-3AD203B41FA5}">
                      <a16:colId xmlns:a16="http://schemas.microsoft.com/office/drawing/2014/main" val="3591818809"/>
                    </a:ext>
                  </a:extLst>
                </a:gridCol>
                <a:gridCol w="209399">
                  <a:extLst>
                    <a:ext uri="{9D8B030D-6E8A-4147-A177-3AD203B41FA5}">
                      <a16:colId xmlns:a16="http://schemas.microsoft.com/office/drawing/2014/main" val="3159257295"/>
                    </a:ext>
                  </a:extLst>
                </a:gridCol>
                <a:gridCol w="1402250">
                  <a:extLst>
                    <a:ext uri="{9D8B030D-6E8A-4147-A177-3AD203B41FA5}">
                      <a16:colId xmlns:a16="http://schemas.microsoft.com/office/drawing/2014/main" val="266043297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913051956"/>
                    </a:ext>
                  </a:extLst>
                </a:gridCol>
                <a:gridCol w="454939">
                  <a:extLst>
                    <a:ext uri="{9D8B030D-6E8A-4147-A177-3AD203B41FA5}">
                      <a16:colId xmlns:a16="http://schemas.microsoft.com/office/drawing/2014/main" val="3355184378"/>
                    </a:ext>
                  </a:extLst>
                </a:gridCol>
                <a:gridCol w="817601">
                  <a:extLst>
                    <a:ext uri="{9D8B030D-6E8A-4147-A177-3AD203B41FA5}">
                      <a16:colId xmlns:a16="http://schemas.microsoft.com/office/drawing/2014/main" val="3633450034"/>
                    </a:ext>
                  </a:extLst>
                </a:gridCol>
                <a:gridCol w="380711">
                  <a:extLst>
                    <a:ext uri="{9D8B030D-6E8A-4147-A177-3AD203B41FA5}">
                      <a16:colId xmlns:a16="http://schemas.microsoft.com/office/drawing/2014/main" val="2745428074"/>
                    </a:ext>
                  </a:extLst>
                </a:gridCol>
                <a:gridCol w="823249">
                  <a:extLst>
                    <a:ext uri="{9D8B030D-6E8A-4147-A177-3AD203B41FA5}">
                      <a16:colId xmlns:a16="http://schemas.microsoft.com/office/drawing/2014/main" val="2796109060"/>
                    </a:ext>
                  </a:extLst>
                </a:gridCol>
                <a:gridCol w="392093">
                  <a:extLst>
                    <a:ext uri="{9D8B030D-6E8A-4147-A177-3AD203B41FA5}">
                      <a16:colId xmlns:a16="http://schemas.microsoft.com/office/drawing/2014/main" val="3967044136"/>
                    </a:ext>
                  </a:extLst>
                </a:gridCol>
                <a:gridCol w="1076444">
                  <a:extLst>
                    <a:ext uri="{9D8B030D-6E8A-4147-A177-3AD203B41FA5}">
                      <a16:colId xmlns:a16="http://schemas.microsoft.com/office/drawing/2014/main" val="352022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No Improvement</a:t>
                      </a:r>
                    </a:p>
                  </a:txBody>
                  <a:tcPr marL="75407" marR="75407" marT="37703" marB="37703"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collapse(4)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collapse(5)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Parallelized collapse(6)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% Improved</a:t>
                      </a:r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41078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260087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241546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7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1383479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884024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2156709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9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17E82-84A6-4668-A672-13625CC796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4D574-A5DA-4206-A3EC-3CE6B49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BAF28-E6F2-4806-B8E7-91B4930B6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8AC8D-B1DE-4126-AD38-DDEB12C30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472F3-D92E-449B-A624-F963805764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9CF87D-256B-42B8-AE0A-912905B1C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78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31" descr="line chart graph&#10;">
            <a:extLst>
              <a:ext uri="{FF2B5EF4-FFF2-40B4-BE49-F238E27FC236}">
                <a16:creationId xmlns:a16="http://schemas.microsoft.com/office/drawing/2014/main" id="{4103A8D4-E00E-4B3F-8485-2907BDF38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88450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Charts and Graphs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8</a:t>
            </a:fld>
            <a:endParaRPr lang="en-ZA" dirty="0"/>
          </a:p>
        </p:txBody>
      </p:sp>
      <p:grpSp>
        <p:nvGrpSpPr>
          <p:cNvPr id="41" name="Group 40" descr="Legend">
            <a:extLst>
              <a:ext uri="{FF2B5EF4-FFF2-40B4-BE49-F238E27FC236}">
                <a16:creationId xmlns:a16="http://schemas.microsoft.com/office/drawing/2014/main" id="{D8E2DF22-8F80-4156-A681-8CBB9A493EE6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114151-8AA8-4099-8DA3-AD5E66B8B808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A92E57-C2DA-450C-B23E-D0E0977FF187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0750BC-E963-4549-A624-BE6762155284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57EBE-573C-4154-88E5-B3319512CC2C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03D2F9-E06F-4638-992C-1E2E0E49B5AE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5A19FF-A5E5-4A7C-A73E-DC374D7B8D29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  <p:sp>
        <p:nvSpPr>
          <p:cNvPr id="29" name="Callout: Bent Line 28">
            <a:extLst>
              <a:ext uri="{FF2B5EF4-FFF2-40B4-BE49-F238E27FC236}">
                <a16:creationId xmlns:a16="http://schemas.microsoft.com/office/drawing/2014/main" id="{D141BE1E-19C8-42D4-824B-776412564A09}"/>
              </a:ext>
            </a:extLst>
          </p:cNvPr>
          <p:cNvSpPr/>
          <p:nvPr/>
        </p:nvSpPr>
        <p:spPr>
          <a:xfrm flipH="1">
            <a:off x="4259336" y="2097831"/>
            <a:ext cx="2099213" cy="439256"/>
          </a:xfrm>
          <a:prstGeom prst="borderCallout2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chemeClr val="tx1"/>
                </a:solidFill>
              </a:rPr>
              <a:t>$2Bn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EE622-139A-4554-A97B-5C4678F88BD5}"/>
              </a:ext>
            </a:extLst>
          </p:cNvPr>
          <p:cNvSpPr txBox="1"/>
          <p:nvPr/>
        </p:nvSpPr>
        <p:spPr>
          <a:xfrm>
            <a:off x="1453163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200" dirty="0">
                <a:cs typeface="Arial" panose="020B0604020202020204" pitchFamily="34" charset="0"/>
              </a:rPr>
              <a:t>20YY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7E6FF-65EB-4A71-AA08-87409CDBD7CF}"/>
              </a:ext>
            </a:extLst>
          </p:cNvPr>
          <p:cNvSpPr txBox="1"/>
          <p:nvPr/>
        </p:nvSpPr>
        <p:spPr>
          <a:xfrm>
            <a:off x="7771689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200" dirty="0">
                <a:cs typeface="Arial" panose="020B0604020202020204" pitchFamily="34" charset="0"/>
              </a:rPr>
              <a:t>20YY</a:t>
            </a:r>
          </a:p>
        </p:txBody>
      </p:sp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and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9</a:t>
            </a:fld>
            <a:endParaRPr lang="en-ZA" dirty="0"/>
          </a:p>
        </p:txBody>
      </p:sp>
      <p:grpSp>
        <p:nvGrpSpPr>
          <p:cNvPr id="10" name="Group 9" descr="Donut Graph">
            <a:extLst>
              <a:ext uri="{FF2B5EF4-FFF2-40B4-BE49-F238E27FC236}">
                <a16:creationId xmlns:a16="http://schemas.microsoft.com/office/drawing/2014/main" id="{F0C702B8-4628-45E5-8F95-745128BFA039}"/>
              </a:ext>
            </a:extLst>
          </p:cNvPr>
          <p:cNvGrpSpPr/>
          <p:nvPr/>
        </p:nvGrpSpPr>
        <p:grpSpPr>
          <a:xfrm>
            <a:off x="5588000" y="2383266"/>
            <a:ext cx="4453474" cy="2844418"/>
            <a:chOff x="6754435" y="3873589"/>
            <a:chExt cx="2831635" cy="1808555"/>
          </a:xfrm>
        </p:grpSpPr>
        <p:graphicFrame>
          <p:nvGraphicFramePr>
            <p:cNvPr id="11" name="Chart 10" descr="Donut Graph">
              <a:extLst>
                <a:ext uri="{FF2B5EF4-FFF2-40B4-BE49-F238E27FC236}">
                  <a16:creationId xmlns:a16="http://schemas.microsoft.com/office/drawing/2014/main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9507944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FF647-08CC-421B-812A-FB9EA93A4D7C}"/>
                </a:ext>
              </a:extLst>
            </p:cNvPr>
            <p:cNvSpPr txBox="1"/>
            <p:nvPr/>
          </p:nvSpPr>
          <p:spPr>
            <a:xfrm>
              <a:off x="6892801" y="5251257"/>
              <a:ext cx="10756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8FF875-9B57-4194-8ED2-5C748FFFD1AB}"/>
                </a:ext>
              </a:extLst>
            </p:cNvPr>
            <p:cNvSpPr txBox="1"/>
            <p:nvPr/>
          </p:nvSpPr>
          <p:spPr>
            <a:xfrm>
              <a:off x="6990201" y="4399550"/>
              <a:ext cx="880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60%</a:t>
              </a:r>
            </a:p>
          </p:txBody>
        </p:sp>
        <p:graphicFrame>
          <p:nvGraphicFramePr>
            <p:cNvPr id="14" name="Chart 13" descr="Donut Graph">
              <a:extLst>
                <a:ext uri="{FF2B5EF4-FFF2-40B4-BE49-F238E27FC236}">
                  <a16:creationId xmlns:a16="http://schemas.microsoft.com/office/drawing/2014/main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5306752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7C9848-A864-40A8-9552-F33570DB00AC}"/>
                </a:ext>
              </a:extLst>
            </p:cNvPr>
            <p:cNvSpPr txBox="1"/>
            <p:nvPr/>
          </p:nvSpPr>
          <p:spPr>
            <a:xfrm>
              <a:off x="8372038" y="5251257"/>
              <a:ext cx="10756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2A7941-4D9C-4D12-BEFD-4CC3EABD1620}"/>
                </a:ext>
              </a:extLst>
            </p:cNvPr>
            <p:cNvSpPr txBox="1"/>
            <p:nvPr/>
          </p:nvSpPr>
          <p:spPr>
            <a:xfrm>
              <a:off x="8469439" y="4399550"/>
              <a:ext cx="880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65%</a:t>
              </a:r>
            </a:p>
          </p:txBody>
        </p:sp>
      </p:grpSp>
      <p:grpSp>
        <p:nvGrpSpPr>
          <p:cNvPr id="17" name="Group 16" descr="Exploded Donut Graph">
            <a:extLst>
              <a:ext uri="{FF2B5EF4-FFF2-40B4-BE49-F238E27FC236}">
                <a16:creationId xmlns:a16="http://schemas.microsoft.com/office/drawing/2014/main" id="{0DBE4ABB-4676-4F30-A119-BADC7B6F6C04}"/>
              </a:ext>
            </a:extLst>
          </p:cNvPr>
          <p:cNvGrpSpPr/>
          <p:nvPr/>
        </p:nvGrpSpPr>
        <p:grpSpPr>
          <a:xfrm>
            <a:off x="1600200" y="1718779"/>
            <a:ext cx="3271684" cy="4173392"/>
            <a:chOff x="7430633" y="1336005"/>
            <a:chExt cx="1352397" cy="1725132"/>
          </a:xfrm>
        </p:grpSpPr>
        <p:graphicFrame>
          <p:nvGraphicFramePr>
            <p:cNvPr id="18" name="Chart 17" descr="Donut Graph">
              <a:extLst>
                <a:ext uri="{FF2B5EF4-FFF2-40B4-BE49-F238E27FC236}">
                  <a16:creationId xmlns:a16="http://schemas.microsoft.com/office/drawing/2014/main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8513814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3474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20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016978-9F5C-4223-947E-875D0135B7E6}"/>
                </a:ext>
              </a:extLst>
            </p:cNvPr>
            <p:cNvSpPr txBox="1"/>
            <p:nvPr/>
          </p:nvSpPr>
          <p:spPr>
            <a:xfrm>
              <a:off x="7651582" y="1899096"/>
              <a:ext cx="880865" cy="364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24%</a:t>
              </a:r>
            </a:p>
          </p:txBody>
        </p:sp>
      </p:grpSp>
      <p:grpSp>
        <p:nvGrpSpPr>
          <p:cNvPr id="48" name="Group 47" descr="Legend">
            <a:extLst>
              <a:ext uri="{FF2B5EF4-FFF2-40B4-BE49-F238E27FC236}">
                <a16:creationId xmlns:a16="http://schemas.microsoft.com/office/drawing/2014/main" id="{FEF61ED2-C21D-42E0-8FFE-BE2DB8897074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9E728B-D6BC-4653-886B-331BB3062453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8A0B30-B1A6-4E43-89AE-977B768C086D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B36656-45E5-41C1-BAA2-60A0404A093A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03C7CC-2161-43D8-873E-7B1C36DD6D3A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7ADE17-7AD8-42C7-B7A0-D58DAD369461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E13C87-C3F8-47BC-9418-9493EEAF2538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College Scientific Findings_SB - v8" id="{A70D497F-16AD-4824-BF42-839F32861AF7}" vid="{F5CB11CC-8625-4978-8176-04025FE17A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EA66FD-E5C8-474E-901F-2FA174DA17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A5D7EF-DE4D-4319-A27D-45782EA439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DEFE42-D3B9-4FDE-B997-46DE8E43F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Widescreen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Bodoni MT</vt:lpstr>
      <vt:lpstr>Calibri</vt:lpstr>
      <vt:lpstr>Gill Sans MT</vt:lpstr>
      <vt:lpstr>Times New Roman</vt:lpstr>
      <vt:lpstr>Office Theme</vt:lpstr>
      <vt:lpstr>PowerPoint Presentation</vt:lpstr>
      <vt:lpstr>The Team</vt:lpstr>
      <vt:lpstr>Original Function as provided  </vt:lpstr>
      <vt:lpstr>Adding in a parallelization on three for loops</vt:lpstr>
      <vt:lpstr>Step 1: Parallelize by threading to  #pragma omp parallel for collapse(3)</vt:lpstr>
      <vt:lpstr>Step 2: Create a matrix</vt:lpstr>
      <vt:lpstr>PowerPoint Presentation</vt:lpstr>
      <vt:lpstr>Charts and Graphs</vt:lpstr>
      <vt:lpstr>Charts and Graphs</vt:lpstr>
      <vt:lpstr>PowerPoint Presentation</vt:lpstr>
      <vt:lpstr>Charts and Graphs</vt:lpstr>
      <vt:lpstr>Large image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2019-03-05T20:07:26Z</dcterms:created>
  <dcterms:modified xsi:type="dcterms:W3CDTF">2019-03-20T21:57:17Z</dcterms:modified>
</cp:coreProperties>
</file>