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57"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3DD4-565E-492E-8A35-CDFD85179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5825F1-ACC7-446D-B281-208A89EBE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3C008B-E2EA-46EA-8BCD-7A2D158B0784}"/>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5" name="Footer Placeholder 4">
            <a:extLst>
              <a:ext uri="{FF2B5EF4-FFF2-40B4-BE49-F238E27FC236}">
                <a16:creationId xmlns:a16="http://schemas.microsoft.com/office/drawing/2014/main" id="{01DD923C-496A-409D-9EBC-91D236B9B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3C0D8-6496-4D61-8719-B9E323D1B5D2}"/>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185810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C086-3A10-49F0-9CB4-ECAC8C38A3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D9F3E7-B76D-446D-BA07-D32F5F6C83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0C6DE-A767-4670-99C8-5C5222F90A90}"/>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5" name="Footer Placeholder 4">
            <a:extLst>
              <a:ext uri="{FF2B5EF4-FFF2-40B4-BE49-F238E27FC236}">
                <a16:creationId xmlns:a16="http://schemas.microsoft.com/office/drawing/2014/main" id="{6B9427C8-4E36-4ADF-BC21-2B9CCDAA4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9F7E0-24C0-49E8-B29B-56F1922A9D94}"/>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122890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F4642-74B7-43C6-8330-54ED75DA5F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299CBA-AB0A-4B65-A4A5-918420B973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46A9F-74DC-4683-8D6F-02564D989090}"/>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5" name="Footer Placeholder 4">
            <a:extLst>
              <a:ext uri="{FF2B5EF4-FFF2-40B4-BE49-F238E27FC236}">
                <a16:creationId xmlns:a16="http://schemas.microsoft.com/office/drawing/2014/main" id="{03CB6A47-83A5-44CB-84DD-763718697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43267-D101-4B64-AEC0-82041762A911}"/>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157518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7264-6095-49B8-A63F-681C1FD7D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DFCE0-DE26-426F-BFA4-AF537D2658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019B9-E547-4655-83AF-0C23B3E95EED}"/>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5" name="Footer Placeholder 4">
            <a:extLst>
              <a:ext uri="{FF2B5EF4-FFF2-40B4-BE49-F238E27FC236}">
                <a16:creationId xmlns:a16="http://schemas.microsoft.com/office/drawing/2014/main" id="{8104E8FD-BEB5-48A5-A716-0F78DBCDB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5E47A-758C-4920-8470-9CF0F71182EB}"/>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323333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0DC2-2604-4C67-B930-8A13FB7CC6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A4A9DD-B357-4B76-BA5E-92B93159C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7919B6-2320-4168-9CBA-E236356BA67F}"/>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5" name="Footer Placeholder 4">
            <a:extLst>
              <a:ext uri="{FF2B5EF4-FFF2-40B4-BE49-F238E27FC236}">
                <a16:creationId xmlns:a16="http://schemas.microsoft.com/office/drawing/2014/main" id="{38B58CF9-B836-42F9-8482-061B78542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CE784-EB9C-47C4-827E-891D2F91593E}"/>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407933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C3F2-E077-477B-A62D-F859329F5E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1DBFF-7505-4AFB-9505-FBEE90B035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5E781-5ECD-484C-AA3D-D6F80A5051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14DAA-8D6A-41B7-925C-E96B4E38A02E}"/>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6" name="Footer Placeholder 5">
            <a:extLst>
              <a:ext uri="{FF2B5EF4-FFF2-40B4-BE49-F238E27FC236}">
                <a16:creationId xmlns:a16="http://schemas.microsoft.com/office/drawing/2014/main" id="{BD1DEF4A-4695-4D84-A2A5-FD20BF473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3A59E-5489-4BB0-B080-E4C8CF53C42D}"/>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142617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B704-B5C7-4F8B-8B3F-AAB9870BCD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2372C9-A4F0-4E1C-9404-29BD41DFF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89392F-5283-433D-BD7C-483A8A07F1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6E10D3-223B-4AF0-AA0F-18E4D7EAE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BF3859-A3D8-4904-9EB6-728FA00F6C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5B223-2046-41E9-9170-EA4840B877A3}"/>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8" name="Footer Placeholder 7">
            <a:extLst>
              <a:ext uri="{FF2B5EF4-FFF2-40B4-BE49-F238E27FC236}">
                <a16:creationId xmlns:a16="http://schemas.microsoft.com/office/drawing/2014/main" id="{98DAD4F4-5641-45B3-BA50-BE5F51EE07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1CBC7-DFC7-48B0-AC26-30CD6F98F007}"/>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363687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51D4-F0E8-4073-BD21-193561807E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82EE4E-09BD-46E9-A339-DF7EC4992595}"/>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4" name="Footer Placeholder 3">
            <a:extLst>
              <a:ext uri="{FF2B5EF4-FFF2-40B4-BE49-F238E27FC236}">
                <a16:creationId xmlns:a16="http://schemas.microsoft.com/office/drawing/2014/main" id="{F0E643D9-E55A-4BA7-866A-3CC5801D25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FE7C2D-C857-45DC-8602-18E32D6031D0}"/>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3487397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83496-ABF3-44D1-AB81-5B48ECD580D2}"/>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3" name="Footer Placeholder 2">
            <a:extLst>
              <a:ext uri="{FF2B5EF4-FFF2-40B4-BE49-F238E27FC236}">
                <a16:creationId xmlns:a16="http://schemas.microsoft.com/office/drawing/2014/main" id="{003B68B1-1F06-46B4-8917-82F65E01A1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F43371-4012-448A-BAC4-D1DEFA2AC710}"/>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80905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194C-22B7-47D6-8F09-3F87CBE19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30FDE-C6BE-4949-9093-F8A3D3C024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5EC81E-9A29-4805-90DC-0F6FC3BE9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2DF89A-0582-4311-986B-C0B402648A72}"/>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6" name="Footer Placeholder 5">
            <a:extLst>
              <a:ext uri="{FF2B5EF4-FFF2-40B4-BE49-F238E27FC236}">
                <a16:creationId xmlns:a16="http://schemas.microsoft.com/office/drawing/2014/main" id="{A155BB8B-2216-4FB6-847A-268526906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7913E-A95E-42B6-AD5D-B8D04EA0D309}"/>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45106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A943-8CC8-43CC-BF0A-FD315A337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643756-5ED5-4D9E-AB04-CB9870BA3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8B0535-7D6B-47FF-83D4-25D56125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246922-69CC-4482-A772-159917AB6EFA}"/>
              </a:ext>
            </a:extLst>
          </p:cNvPr>
          <p:cNvSpPr>
            <a:spLocks noGrp="1"/>
          </p:cNvSpPr>
          <p:nvPr>
            <p:ph type="dt" sz="half" idx="10"/>
          </p:nvPr>
        </p:nvSpPr>
        <p:spPr/>
        <p:txBody>
          <a:bodyPr/>
          <a:lstStyle/>
          <a:p>
            <a:fld id="{30BDD9B0-3972-42B3-87F0-3E85D7512DC5}" type="datetimeFigureOut">
              <a:rPr lang="en-US" smtClean="0"/>
              <a:t>9/12/2018</a:t>
            </a:fld>
            <a:endParaRPr lang="en-US"/>
          </a:p>
        </p:txBody>
      </p:sp>
      <p:sp>
        <p:nvSpPr>
          <p:cNvPr id="6" name="Footer Placeholder 5">
            <a:extLst>
              <a:ext uri="{FF2B5EF4-FFF2-40B4-BE49-F238E27FC236}">
                <a16:creationId xmlns:a16="http://schemas.microsoft.com/office/drawing/2014/main" id="{A6583E3F-066F-4AE3-9BEF-9B0761520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D42BE-24E5-4821-B111-3B3110A8C34E}"/>
              </a:ext>
            </a:extLst>
          </p:cNvPr>
          <p:cNvSpPr>
            <a:spLocks noGrp="1"/>
          </p:cNvSpPr>
          <p:nvPr>
            <p:ph type="sldNum" sz="quarter" idx="12"/>
          </p:nvPr>
        </p:nvSpPr>
        <p:spPr/>
        <p:txBody>
          <a:bodyPr/>
          <a:lstStyle/>
          <a:p>
            <a:fld id="{10595792-E196-4ED5-A143-C48153602DBC}" type="slidenum">
              <a:rPr lang="en-US" smtClean="0"/>
              <a:t>‹#›</a:t>
            </a:fld>
            <a:endParaRPr lang="en-US"/>
          </a:p>
        </p:txBody>
      </p:sp>
    </p:spTree>
    <p:extLst>
      <p:ext uri="{BB962C8B-B14F-4D97-AF65-F5344CB8AC3E}">
        <p14:creationId xmlns:p14="http://schemas.microsoft.com/office/powerpoint/2010/main" val="37120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B0A2D-0BF3-4680-955D-90A759E0A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62FCA-03A0-4F81-A658-02C97E93D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7C8DE4-FF13-416F-9BBA-A994DF712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DD9B0-3972-42B3-87F0-3E85D7512DC5}" type="datetimeFigureOut">
              <a:rPr lang="en-US" smtClean="0"/>
              <a:t>9/12/2018</a:t>
            </a:fld>
            <a:endParaRPr lang="en-US"/>
          </a:p>
        </p:txBody>
      </p:sp>
      <p:sp>
        <p:nvSpPr>
          <p:cNvPr id="5" name="Footer Placeholder 4">
            <a:extLst>
              <a:ext uri="{FF2B5EF4-FFF2-40B4-BE49-F238E27FC236}">
                <a16:creationId xmlns:a16="http://schemas.microsoft.com/office/drawing/2014/main" id="{DB8E3955-01B3-416A-9062-38A8BAFD8D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DD153F-BAD2-43C0-AF9B-493C35A2D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95792-E196-4ED5-A143-C48153602DBC}" type="slidenum">
              <a:rPr lang="en-US" smtClean="0"/>
              <a:t>‹#›</a:t>
            </a:fld>
            <a:endParaRPr lang="en-US"/>
          </a:p>
        </p:txBody>
      </p:sp>
    </p:spTree>
    <p:extLst>
      <p:ext uri="{BB962C8B-B14F-4D97-AF65-F5344CB8AC3E}">
        <p14:creationId xmlns:p14="http://schemas.microsoft.com/office/powerpoint/2010/main" val="351191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4EC8-4FA1-47DB-A50C-38D66F50E491}"/>
              </a:ext>
            </a:extLst>
          </p:cNvPr>
          <p:cNvSpPr>
            <a:spLocks noGrp="1"/>
          </p:cNvSpPr>
          <p:nvPr>
            <p:ph type="title"/>
          </p:nvPr>
        </p:nvSpPr>
        <p:spPr/>
        <p:txBody>
          <a:bodyPr/>
          <a:lstStyle/>
          <a:p>
            <a:r>
              <a:rPr lang="en-US" dirty="0"/>
              <a:t>Bluetooth stack layout.</a:t>
            </a:r>
          </a:p>
        </p:txBody>
      </p:sp>
      <p:pic>
        <p:nvPicPr>
          <p:cNvPr id="4" name="Picture 6" descr="spec_stack">
            <a:extLst>
              <a:ext uri="{FF2B5EF4-FFF2-40B4-BE49-F238E27FC236}">
                <a16:creationId xmlns:a16="http://schemas.microsoft.com/office/drawing/2014/main" id="{F1CB11F5-F993-42E0-98CE-03EA747636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4712" y="2296319"/>
            <a:ext cx="536257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4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F76-D81C-4E95-90FC-8D757A99ACCB}"/>
              </a:ext>
            </a:extLst>
          </p:cNvPr>
          <p:cNvSpPr>
            <a:spLocks noGrp="1"/>
          </p:cNvSpPr>
          <p:nvPr>
            <p:ph type="title"/>
          </p:nvPr>
        </p:nvSpPr>
        <p:spPr/>
        <p:txBody>
          <a:bodyPr/>
          <a:lstStyle/>
          <a:p>
            <a:pPr algn="ctr"/>
            <a:r>
              <a:rPr lang="en-US" dirty="0"/>
              <a:t>LMP</a:t>
            </a:r>
          </a:p>
        </p:txBody>
      </p:sp>
      <p:sp>
        <p:nvSpPr>
          <p:cNvPr id="3" name="Content Placeholder 2">
            <a:extLst>
              <a:ext uri="{FF2B5EF4-FFF2-40B4-BE49-F238E27FC236}">
                <a16:creationId xmlns:a16="http://schemas.microsoft.com/office/drawing/2014/main" id="{A1153916-F732-4442-BCE3-6C39EA845378}"/>
              </a:ext>
            </a:extLst>
          </p:cNvPr>
          <p:cNvSpPr>
            <a:spLocks noGrp="1"/>
          </p:cNvSpPr>
          <p:nvPr>
            <p:ph idx="1"/>
          </p:nvPr>
        </p:nvSpPr>
        <p:spPr/>
        <p:txBody>
          <a:bodyPr/>
          <a:lstStyle/>
          <a:p>
            <a:r>
              <a:rPr lang="en-US" dirty="0"/>
              <a:t>Link Manager Protocol </a:t>
            </a:r>
          </a:p>
          <a:p>
            <a:endParaRPr lang="en-US" dirty="0"/>
          </a:p>
          <a:p>
            <a:r>
              <a:rPr lang="en-US" dirty="0"/>
              <a:t>Is implemented on controller </a:t>
            </a:r>
          </a:p>
          <a:p>
            <a:r>
              <a:rPr lang="en-US" dirty="0"/>
              <a:t>Manages link between two devices. Power management, Link establishment, query device </a:t>
            </a:r>
            <a:r>
              <a:rPr lang="en-US" dirty="0" err="1"/>
              <a:t>ablity</a:t>
            </a:r>
            <a:r>
              <a:rPr lang="en-US" dirty="0"/>
              <a:t>.</a:t>
            </a:r>
          </a:p>
        </p:txBody>
      </p:sp>
    </p:spTree>
    <p:extLst>
      <p:ext uri="{BB962C8B-B14F-4D97-AF65-F5344CB8AC3E}">
        <p14:creationId xmlns:p14="http://schemas.microsoft.com/office/powerpoint/2010/main" val="403307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EB74-93CB-49BC-9B44-6D04EF88A87D}"/>
              </a:ext>
            </a:extLst>
          </p:cNvPr>
          <p:cNvSpPr>
            <a:spLocks noGrp="1"/>
          </p:cNvSpPr>
          <p:nvPr>
            <p:ph type="ctrTitle"/>
          </p:nvPr>
        </p:nvSpPr>
        <p:spPr>
          <a:xfrm>
            <a:off x="1524000" y="1122363"/>
            <a:ext cx="9144000" cy="557147"/>
          </a:xfrm>
        </p:spPr>
        <p:txBody>
          <a:bodyPr>
            <a:normAutofit fontScale="90000"/>
          </a:bodyPr>
          <a:lstStyle/>
          <a:p>
            <a:r>
              <a:rPr lang="en-US" dirty="0"/>
              <a:t>L2CAP</a:t>
            </a:r>
          </a:p>
        </p:txBody>
      </p:sp>
      <p:sp>
        <p:nvSpPr>
          <p:cNvPr id="3" name="Subtitle 2">
            <a:extLst>
              <a:ext uri="{FF2B5EF4-FFF2-40B4-BE49-F238E27FC236}">
                <a16:creationId xmlns:a16="http://schemas.microsoft.com/office/drawing/2014/main" id="{6036945C-AD1D-4BC6-801E-F8CFA64B035F}"/>
              </a:ext>
            </a:extLst>
          </p:cNvPr>
          <p:cNvSpPr>
            <a:spLocks noGrp="1"/>
          </p:cNvSpPr>
          <p:nvPr>
            <p:ph type="subTitle" idx="1"/>
          </p:nvPr>
        </p:nvSpPr>
        <p:spPr>
          <a:xfrm>
            <a:off x="1524000" y="1679510"/>
            <a:ext cx="9144000" cy="3578290"/>
          </a:xfrm>
        </p:spPr>
        <p:txBody>
          <a:bodyPr/>
          <a:lstStyle/>
          <a:p>
            <a:r>
              <a:rPr lang="en-US" dirty="0"/>
              <a:t>L2CAP – Is the logical link Control Adaptation protocol.</a:t>
            </a:r>
          </a:p>
          <a:p>
            <a:pPr algn="l"/>
            <a:r>
              <a:rPr lang="en-US" dirty="0"/>
              <a:t>Its main functionalities are </a:t>
            </a:r>
          </a:p>
          <a:p>
            <a:pPr algn="l"/>
            <a:r>
              <a:rPr lang="en-US" dirty="0"/>
              <a:t>Quality of service </a:t>
            </a:r>
          </a:p>
          <a:p>
            <a:pPr algn="l"/>
            <a:r>
              <a:rPr lang="en-US" dirty="0"/>
              <a:t>Protocol multiplexing</a:t>
            </a:r>
          </a:p>
          <a:p>
            <a:pPr algn="l"/>
            <a:r>
              <a:rPr lang="en-US" dirty="0"/>
              <a:t>Segmentation and reassembling. </a:t>
            </a:r>
          </a:p>
          <a:p>
            <a:r>
              <a:rPr lang="en-US" dirty="0"/>
              <a:t> </a:t>
            </a:r>
          </a:p>
        </p:txBody>
      </p:sp>
    </p:spTree>
    <p:extLst>
      <p:ext uri="{BB962C8B-B14F-4D97-AF65-F5344CB8AC3E}">
        <p14:creationId xmlns:p14="http://schemas.microsoft.com/office/powerpoint/2010/main" val="1420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17AF-2551-4A5F-A311-AE7F9A9CD825}"/>
              </a:ext>
            </a:extLst>
          </p:cNvPr>
          <p:cNvSpPr>
            <a:spLocks noGrp="1"/>
          </p:cNvSpPr>
          <p:nvPr>
            <p:ph type="title"/>
          </p:nvPr>
        </p:nvSpPr>
        <p:spPr/>
        <p:txBody>
          <a:bodyPr/>
          <a:lstStyle/>
          <a:p>
            <a:r>
              <a:rPr lang="en-US" dirty="0"/>
              <a:t>Bluetooth Basic.</a:t>
            </a:r>
          </a:p>
        </p:txBody>
      </p:sp>
      <p:sp>
        <p:nvSpPr>
          <p:cNvPr id="3" name="Content Placeholder 2">
            <a:extLst>
              <a:ext uri="{FF2B5EF4-FFF2-40B4-BE49-F238E27FC236}">
                <a16:creationId xmlns:a16="http://schemas.microsoft.com/office/drawing/2014/main" id="{B3C49541-6C63-4F08-84D8-2B7A9C61105E}"/>
              </a:ext>
            </a:extLst>
          </p:cNvPr>
          <p:cNvSpPr>
            <a:spLocks noGrp="1"/>
          </p:cNvSpPr>
          <p:nvPr>
            <p:ph idx="1"/>
          </p:nvPr>
        </p:nvSpPr>
        <p:spPr/>
        <p:txBody>
          <a:bodyPr/>
          <a:lstStyle/>
          <a:p>
            <a:pPr lvl="1"/>
            <a:r>
              <a:rPr lang="en-US" altLang="en-US" sz="1800" dirty="0"/>
              <a:t>Bluetooth transceiver device </a:t>
            </a:r>
          </a:p>
          <a:p>
            <a:pPr lvl="1"/>
            <a:r>
              <a:rPr lang="en-US" altLang="en-US" sz="1800" dirty="0"/>
              <a:t>Radio-frequency (RF) technology utilizing the unlicensed 2.5GHz Industrial-Scientific-Medical (ISM) band (frequency hopping between 2.402GHz and 2.480GHz )</a:t>
            </a:r>
          </a:p>
          <a:p>
            <a:pPr lvl="1"/>
            <a:r>
              <a:rPr lang="en-US" altLang="en-US" sz="1800" dirty="0"/>
              <a:t>Possible range for devices under transmitter Power Class 1,2,3  are ~100m, ~10m, ~10cm respectively</a:t>
            </a:r>
          </a:p>
          <a:p>
            <a:pPr lvl="1"/>
            <a:r>
              <a:rPr lang="en-US" altLang="en-US" sz="1800" dirty="0"/>
              <a:t>Receiver Signal Strength Indicator (RSSI) is a measure of strength of received signal.   </a:t>
            </a:r>
          </a:p>
          <a:p>
            <a:endParaRPr lang="en-US" dirty="0"/>
          </a:p>
        </p:txBody>
      </p:sp>
    </p:spTree>
    <p:extLst>
      <p:ext uri="{BB962C8B-B14F-4D97-AF65-F5344CB8AC3E}">
        <p14:creationId xmlns:p14="http://schemas.microsoft.com/office/powerpoint/2010/main" val="103210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DCBA-69C1-42FD-9A93-FBA8F8B34309}"/>
              </a:ext>
            </a:extLst>
          </p:cNvPr>
          <p:cNvSpPr>
            <a:spLocks noGrp="1"/>
          </p:cNvSpPr>
          <p:nvPr>
            <p:ph type="title"/>
          </p:nvPr>
        </p:nvSpPr>
        <p:spPr/>
        <p:txBody>
          <a:bodyPr/>
          <a:lstStyle/>
          <a:p>
            <a:r>
              <a:rPr lang="en-US" dirty="0"/>
              <a:t>Baseband</a:t>
            </a:r>
          </a:p>
        </p:txBody>
      </p:sp>
      <p:sp>
        <p:nvSpPr>
          <p:cNvPr id="3" name="Content Placeholder 2">
            <a:extLst>
              <a:ext uri="{FF2B5EF4-FFF2-40B4-BE49-F238E27FC236}">
                <a16:creationId xmlns:a16="http://schemas.microsoft.com/office/drawing/2014/main" id="{A8ED2ECF-48E6-449C-BC0E-0ABA3CD7B5B0}"/>
              </a:ext>
            </a:extLst>
          </p:cNvPr>
          <p:cNvSpPr>
            <a:spLocks noGrp="1"/>
          </p:cNvSpPr>
          <p:nvPr>
            <p:ph idx="1"/>
          </p:nvPr>
        </p:nvSpPr>
        <p:spPr/>
        <p:txBody>
          <a:bodyPr/>
          <a:lstStyle/>
          <a:p>
            <a:r>
              <a:rPr lang="en-US" altLang="en-US" sz="2000" dirty="0"/>
              <a:t>Base band</a:t>
            </a:r>
          </a:p>
          <a:p>
            <a:pPr lvl="1"/>
            <a:r>
              <a:rPr lang="en-US" altLang="en-US" sz="1800" dirty="0"/>
              <a:t> The Bluetooth baseband provides transmission channels for both data and voice and is capable of supporting one asynchronous data link and up to three synchronous voice links (or one link supporting both). Synchronous connection-oriented (SCO) links are typically used for voice transmission. These are point-to-point symmetric connections that reserve time slots in order to guarantee timely transmission. The slave device is always allowed to respond during the time-slot immediately following a SCO transmission from the master. A master can support up to three SCO links to a single or multiple slaves, but a single slave can support only two SCO links to different masters. SCO packets are never retransmitted. </a:t>
            </a:r>
          </a:p>
          <a:p>
            <a:pPr lvl="1"/>
            <a:r>
              <a:rPr lang="en-US" altLang="en-US" sz="1800" dirty="0"/>
              <a:t>The SCO link is established by the master sending a SCO setup message via the LM protocol. </a:t>
            </a:r>
            <a:endParaRPr lang="en-US" dirty="0"/>
          </a:p>
        </p:txBody>
      </p:sp>
    </p:spTree>
    <p:extLst>
      <p:ext uri="{BB962C8B-B14F-4D97-AF65-F5344CB8AC3E}">
        <p14:creationId xmlns:p14="http://schemas.microsoft.com/office/powerpoint/2010/main" val="268515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A74E-D590-4A7B-AF8B-37B87CBD23DA}"/>
              </a:ext>
            </a:extLst>
          </p:cNvPr>
          <p:cNvSpPr>
            <a:spLocks noGrp="1"/>
          </p:cNvSpPr>
          <p:nvPr>
            <p:ph type="title"/>
          </p:nvPr>
        </p:nvSpPr>
        <p:spPr/>
        <p:txBody>
          <a:bodyPr/>
          <a:lstStyle/>
          <a:p>
            <a:r>
              <a:rPr lang="en-US" dirty="0"/>
              <a:t>Baseband cont..</a:t>
            </a:r>
          </a:p>
        </p:txBody>
      </p:sp>
      <p:sp>
        <p:nvSpPr>
          <p:cNvPr id="3" name="Content Placeholder 2">
            <a:extLst>
              <a:ext uri="{FF2B5EF4-FFF2-40B4-BE49-F238E27FC236}">
                <a16:creationId xmlns:a16="http://schemas.microsoft.com/office/drawing/2014/main" id="{D4E5F8A5-9651-48C5-849F-2D75D2EBAC57}"/>
              </a:ext>
            </a:extLst>
          </p:cNvPr>
          <p:cNvSpPr>
            <a:spLocks noGrp="1"/>
          </p:cNvSpPr>
          <p:nvPr>
            <p:ph idx="1"/>
          </p:nvPr>
        </p:nvSpPr>
        <p:spPr/>
        <p:txBody>
          <a:bodyPr/>
          <a:lstStyle/>
          <a:p>
            <a:r>
              <a:rPr lang="en-US" altLang="en-US" dirty="0"/>
              <a:t>Asynchronous connectionless (ACL) links are typically used for data transmission. Transmissions on these links are established on a per-slot basis (in slots not reserved for SCO links). ACL links support point-to-multipoint transfers of asynchronous data. After an ACL transmission from the master, only the addressed slave device may respond during the next time-slot, or if no device is addressed, the packet is considered a broadcast message. Most ACL links include packet retransmission to assure data integrity.</a:t>
            </a:r>
          </a:p>
          <a:p>
            <a:r>
              <a:rPr lang="en-US" altLang="en-US" dirty="0"/>
              <a:t>Between a master and a slave only a single ACL link can exist.</a:t>
            </a:r>
          </a:p>
          <a:p>
            <a:endParaRPr lang="en-US" dirty="0"/>
          </a:p>
        </p:txBody>
      </p:sp>
    </p:spTree>
    <p:extLst>
      <p:ext uri="{BB962C8B-B14F-4D97-AF65-F5344CB8AC3E}">
        <p14:creationId xmlns:p14="http://schemas.microsoft.com/office/powerpoint/2010/main" val="14842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2DB5-952A-4583-9B1E-5199C1973675}"/>
              </a:ext>
            </a:extLst>
          </p:cNvPr>
          <p:cNvSpPr>
            <a:spLocks noGrp="1"/>
          </p:cNvSpPr>
          <p:nvPr>
            <p:ph type="title"/>
          </p:nvPr>
        </p:nvSpPr>
        <p:spPr/>
        <p:txBody>
          <a:bodyPr/>
          <a:lstStyle/>
          <a:p>
            <a:r>
              <a:rPr lang="en-US" dirty="0"/>
              <a:t>Baseband Cont..</a:t>
            </a:r>
          </a:p>
        </p:txBody>
      </p:sp>
      <p:sp>
        <p:nvSpPr>
          <p:cNvPr id="3" name="Content Placeholder 2">
            <a:extLst>
              <a:ext uri="{FF2B5EF4-FFF2-40B4-BE49-F238E27FC236}">
                <a16:creationId xmlns:a16="http://schemas.microsoft.com/office/drawing/2014/main" id="{188053AA-615E-46BD-ABC4-68DEC3FC07A5}"/>
              </a:ext>
            </a:extLst>
          </p:cNvPr>
          <p:cNvSpPr>
            <a:spLocks noGrp="1"/>
          </p:cNvSpPr>
          <p:nvPr>
            <p:ph idx="1"/>
          </p:nvPr>
        </p:nvSpPr>
        <p:spPr/>
        <p:txBody>
          <a:bodyPr>
            <a:normAutofit fontScale="62500" lnSpcReduction="20000"/>
          </a:bodyPr>
          <a:lstStyle/>
          <a:p>
            <a:r>
              <a:rPr lang="en-US" altLang="en-US" dirty="0"/>
              <a:t>Base band continues</a:t>
            </a:r>
          </a:p>
          <a:p>
            <a:r>
              <a:rPr lang="en-US" altLang="en-US" dirty="0"/>
              <a:t>PACKETS</a:t>
            </a:r>
          </a:p>
          <a:p>
            <a:endParaRPr lang="en-US" altLang="en-US" dirty="0"/>
          </a:p>
          <a:p>
            <a:endParaRPr lang="en-US" altLang="en-US" sz="4400" dirty="0"/>
          </a:p>
          <a:p>
            <a:endParaRPr lang="en-US" altLang="en-US" sz="4400" dirty="0"/>
          </a:p>
          <a:p>
            <a:endParaRPr lang="en-US" altLang="en-US" sz="4400" dirty="0"/>
          </a:p>
          <a:p>
            <a:r>
              <a:rPr lang="en-US" altLang="en-US" dirty="0"/>
              <a:t>ACCESS CODE:  Each packet starts with an access code. If a packet header follows, the access code is 72 bits long, otherwise the access code is 68 bits long. This access code is used for synchronization, DC offset compensation and identification. The access code identifies all packets exchanged on the channel of the piconet: all packets sent in the same piconet are preceded by the same channel access code. In the receiver of the Bluetooth unit, a sliding correlator correlates against the access code and triggers when a threshold is exceeded. This trigger signal is used to determine the receive timing. The access code is also used in paging and inquiry procedures. In this case, the access code itself is used as a signaling message and neither a header nor a payload is present. The access code consists of a preamble, a sync word, and possibly a trailer,</a:t>
            </a:r>
          </a:p>
          <a:p>
            <a:endParaRPr lang="en-US" dirty="0"/>
          </a:p>
        </p:txBody>
      </p:sp>
      <p:pic>
        <p:nvPicPr>
          <p:cNvPr id="4" name="Picture 5">
            <a:extLst>
              <a:ext uri="{FF2B5EF4-FFF2-40B4-BE49-F238E27FC236}">
                <a16:creationId xmlns:a16="http://schemas.microsoft.com/office/drawing/2014/main" id="{012D4BF1-AEED-4B7E-869F-51900F079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877" y="2607906"/>
            <a:ext cx="6324600"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48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EFAF-B252-403E-9C30-2AF2D9E9D9C5}"/>
              </a:ext>
            </a:extLst>
          </p:cNvPr>
          <p:cNvSpPr>
            <a:spLocks noGrp="1"/>
          </p:cNvSpPr>
          <p:nvPr>
            <p:ph type="title"/>
          </p:nvPr>
        </p:nvSpPr>
        <p:spPr/>
        <p:txBody>
          <a:bodyPr/>
          <a:lstStyle/>
          <a:p>
            <a:r>
              <a:rPr lang="en-US" dirty="0"/>
              <a:t>Link Manager</a:t>
            </a:r>
          </a:p>
        </p:txBody>
      </p:sp>
      <p:sp>
        <p:nvSpPr>
          <p:cNvPr id="3" name="Content Placeholder 2">
            <a:extLst>
              <a:ext uri="{FF2B5EF4-FFF2-40B4-BE49-F238E27FC236}">
                <a16:creationId xmlns:a16="http://schemas.microsoft.com/office/drawing/2014/main" id="{21DAAE5A-63EB-433D-AE59-A60972381D12}"/>
              </a:ext>
            </a:extLst>
          </p:cNvPr>
          <p:cNvSpPr>
            <a:spLocks noGrp="1"/>
          </p:cNvSpPr>
          <p:nvPr>
            <p:ph idx="1"/>
          </p:nvPr>
        </p:nvSpPr>
        <p:spPr/>
        <p:txBody>
          <a:bodyPr/>
          <a:lstStyle/>
          <a:p>
            <a:r>
              <a:rPr lang="en-US" altLang="en-US" i="1" dirty="0"/>
              <a:t>Link Manager</a:t>
            </a:r>
          </a:p>
          <a:p>
            <a:r>
              <a:rPr lang="en-US" altLang="en-US" dirty="0"/>
              <a:t>The baseband state machine is controlled largely by the link manager. This firmware-generally provided with the link control hardware-handles link setup, security, and control. Its capabilities include authentication and security services, quality of service monitoring, and baseband state control. The link manager controls paging, changing slave modes, and handling required changes in master/slave roles. It also supervises the link and controls handling of multi-slot packets. </a:t>
            </a:r>
          </a:p>
          <a:p>
            <a:r>
              <a:rPr lang="en-US" altLang="en-US" dirty="0"/>
              <a:t>Link Manager messages have higher priority than user data.</a:t>
            </a:r>
          </a:p>
          <a:p>
            <a:endParaRPr lang="en-US" dirty="0"/>
          </a:p>
        </p:txBody>
      </p:sp>
    </p:spTree>
    <p:extLst>
      <p:ext uri="{BB962C8B-B14F-4D97-AF65-F5344CB8AC3E}">
        <p14:creationId xmlns:p14="http://schemas.microsoft.com/office/powerpoint/2010/main" val="225715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CF44-534C-4FCD-8BCE-14787EE7C79C}"/>
              </a:ext>
            </a:extLst>
          </p:cNvPr>
          <p:cNvSpPr>
            <a:spLocks noGrp="1"/>
          </p:cNvSpPr>
          <p:nvPr>
            <p:ph type="title"/>
          </p:nvPr>
        </p:nvSpPr>
        <p:spPr/>
        <p:txBody>
          <a:bodyPr/>
          <a:lstStyle/>
          <a:p>
            <a:r>
              <a:rPr lang="en-US" dirty="0"/>
              <a:t>Link Manager cont..</a:t>
            </a:r>
          </a:p>
        </p:txBody>
      </p:sp>
      <p:sp>
        <p:nvSpPr>
          <p:cNvPr id="3" name="Content Placeholder 2">
            <a:extLst>
              <a:ext uri="{FF2B5EF4-FFF2-40B4-BE49-F238E27FC236}">
                <a16:creationId xmlns:a16="http://schemas.microsoft.com/office/drawing/2014/main" id="{9F8386AF-42EC-4E25-A98C-130537FB9BAB}"/>
              </a:ext>
            </a:extLst>
          </p:cNvPr>
          <p:cNvSpPr>
            <a:spLocks noGrp="1"/>
          </p:cNvSpPr>
          <p:nvPr>
            <p:ph idx="1"/>
          </p:nvPr>
        </p:nvSpPr>
        <p:spPr/>
        <p:txBody>
          <a:bodyPr/>
          <a:lstStyle/>
          <a:p>
            <a:r>
              <a:rPr lang="en-US" altLang="en-US" dirty="0"/>
              <a:t>Link managers communicate with each other using the Link Management Protocol (LMP), which uses the underlying baseband services. LMP packets, which are sent in the ACL payload, are differentiated from logical link control and adaptation protocol (L2CAP) packets by a bit in the ACL header. They are always sent as single-slot packets and are a higher priority than L2CAP packets. This helps ensure the integrity of the link under a high traffic demand. </a:t>
            </a:r>
          </a:p>
          <a:p>
            <a:r>
              <a:rPr lang="en-US" dirty="0"/>
              <a:t>Link manger takes care of Link key and saves </a:t>
            </a:r>
            <a:r>
              <a:rPr lang="en-US" dirty="0" err="1"/>
              <a:t>Linkey</a:t>
            </a:r>
            <a:r>
              <a:rPr lang="en-US" dirty="0"/>
              <a:t> after pairing for upcoming session to avoid connection procedure.</a:t>
            </a:r>
          </a:p>
        </p:txBody>
      </p:sp>
    </p:spTree>
    <p:extLst>
      <p:ext uri="{BB962C8B-B14F-4D97-AF65-F5344CB8AC3E}">
        <p14:creationId xmlns:p14="http://schemas.microsoft.com/office/powerpoint/2010/main" val="304051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5720-9025-4947-AE86-1E219154B9ED}"/>
              </a:ext>
            </a:extLst>
          </p:cNvPr>
          <p:cNvSpPr>
            <a:spLocks noGrp="1"/>
          </p:cNvSpPr>
          <p:nvPr>
            <p:ph type="title"/>
          </p:nvPr>
        </p:nvSpPr>
        <p:spPr/>
        <p:txBody>
          <a:bodyPr/>
          <a:lstStyle/>
          <a:p>
            <a:r>
              <a:rPr lang="en-US" dirty="0"/>
              <a:t>HCI </a:t>
            </a:r>
          </a:p>
        </p:txBody>
      </p:sp>
      <p:pic>
        <p:nvPicPr>
          <p:cNvPr id="9" name="Picture 4" descr="HCI">
            <a:extLst>
              <a:ext uri="{FF2B5EF4-FFF2-40B4-BE49-F238E27FC236}">
                <a16:creationId xmlns:a16="http://schemas.microsoft.com/office/drawing/2014/main" id="{4B6AFD44-ED2A-4B6E-857A-EC99A096B7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5755" y="1869575"/>
            <a:ext cx="4703795" cy="388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3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D934-6A18-42FE-ADF3-A2D9EDA4C121}"/>
              </a:ext>
            </a:extLst>
          </p:cNvPr>
          <p:cNvSpPr>
            <a:spLocks noGrp="1"/>
          </p:cNvSpPr>
          <p:nvPr>
            <p:ph type="title"/>
          </p:nvPr>
        </p:nvSpPr>
        <p:spPr/>
        <p:txBody>
          <a:bodyPr/>
          <a:lstStyle/>
          <a:p>
            <a:r>
              <a:rPr lang="en-US" dirty="0"/>
              <a:t>Protocols and Profiles</a:t>
            </a:r>
          </a:p>
        </p:txBody>
      </p:sp>
      <p:sp>
        <p:nvSpPr>
          <p:cNvPr id="3" name="Content Placeholder 2">
            <a:extLst>
              <a:ext uri="{FF2B5EF4-FFF2-40B4-BE49-F238E27FC236}">
                <a16:creationId xmlns:a16="http://schemas.microsoft.com/office/drawing/2014/main" id="{C3A50154-69AB-4470-A40D-7976F74D66E1}"/>
              </a:ext>
            </a:extLst>
          </p:cNvPr>
          <p:cNvSpPr>
            <a:spLocks noGrp="1"/>
          </p:cNvSpPr>
          <p:nvPr>
            <p:ph idx="1"/>
          </p:nvPr>
        </p:nvSpPr>
        <p:spPr/>
        <p:txBody>
          <a:bodyPr>
            <a:normAutofit fontScale="92500" lnSpcReduction="20000"/>
          </a:bodyPr>
          <a:lstStyle/>
          <a:p>
            <a:pPr marL="0" indent="0">
              <a:buNone/>
            </a:pPr>
            <a:r>
              <a:rPr lang="en-US" dirty="0"/>
              <a:t>Explain</a:t>
            </a:r>
          </a:p>
          <a:p>
            <a:pPr marL="0" indent="0">
              <a:buNone/>
            </a:pPr>
            <a:r>
              <a:rPr lang="en-US" dirty="0"/>
              <a:t>                L2CAP</a:t>
            </a:r>
          </a:p>
          <a:p>
            <a:pPr marL="0" indent="0">
              <a:buNone/>
            </a:pPr>
            <a:r>
              <a:rPr lang="en-US" dirty="0"/>
              <a:t>                 SDP</a:t>
            </a:r>
          </a:p>
          <a:p>
            <a:pPr marL="0" indent="0">
              <a:buNone/>
            </a:pPr>
            <a:r>
              <a:rPr lang="en-US" dirty="0"/>
              <a:t>                 RFCOMM</a:t>
            </a:r>
          </a:p>
          <a:p>
            <a:pPr marL="0" indent="0">
              <a:buNone/>
            </a:pPr>
            <a:r>
              <a:rPr lang="en-US" dirty="0"/>
              <a:t>                 HFP</a:t>
            </a:r>
          </a:p>
          <a:p>
            <a:pPr marL="0" indent="0">
              <a:buNone/>
            </a:pPr>
            <a:r>
              <a:rPr lang="en-US" dirty="0"/>
              <a:t>                 A2DP - AVDTP</a:t>
            </a:r>
            <a:br>
              <a:rPr lang="en-US" dirty="0"/>
            </a:br>
            <a:r>
              <a:rPr lang="en-US" dirty="0"/>
              <a:t>                 AVRCP - AVCTP</a:t>
            </a:r>
          </a:p>
          <a:p>
            <a:pPr marL="0" indent="0">
              <a:buNone/>
            </a:pPr>
            <a:r>
              <a:rPr lang="en-US" dirty="0"/>
              <a:t>                 PBAP - OBEX</a:t>
            </a:r>
          </a:p>
          <a:p>
            <a:pPr marL="0" indent="0">
              <a:buNone/>
            </a:pPr>
            <a:r>
              <a:rPr lang="en-US" dirty="0"/>
              <a:t>                 MAP - OBEX</a:t>
            </a:r>
          </a:p>
          <a:p>
            <a:pPr marL="0" indent="0">
              <a:buNone/>
            </a:pPr>
            <a:r>
              <a:rPr lang="en-US" dirty="0"/>
              <a:t>                 CTN - OBEX</a:t>
            </a:r>
          </a:p>
          <a:p>
            <a:pPr marL="0" indent="0">
              <a:buNone/>
            </a:pPr>
            <a:r>
              <a:rPr lang="en-US" dirty="0"/>
              <a:t>                 SIMAP</a:t>
            </a:r>
          </a:p>
          <a:p>
            <a:pPr marL="0" indent="0">
              <a:buNone/>
            </a:pPr>
            <a:endParaRPr lang="en-US" dirty="0"/>
          </a:p>
        </p:txBody>
      </p:sp>
    </p:spTree>
    <p:extLst>
      <p:ext uri="{BB962C8B-B14F-4D97-AF65-F5344CB8AC3E}">
        <p14:creationId xmlns:p14="http://schemas.microsoft.com/office/powerpoint/2010/main" val="2855325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750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Bluetooth stack layout.</vt:lpstr>
      <vt:lpstr>Bluetooth Basic.</vt:lpstr>
      <vt:lpstr>Baseband</vt:lpstr>
      <vt:lpstr>Baseband cont..</vt:lpstr>
      <vt:lpstr>Baseband Cont..</vt:lpstr>
      <vt:lpstr>Link Manager</vt:lpstr>
      <vt:lpstr>Link Manager cont..</vt:lpstr>
      <vt:lpstr>HCI </vt:lpstr>
      <vt:lpstr>Protocols and Profiles</vt:lpstr>
      <vt:lpstr>LMP</vt:lpstr>
      <vt:lpstr>L2CAP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L2CAP</dc:title>
  <dc:creator>Karen</dc:creator>
  <cp:lastModifiedBy>Karen</cp:lastModifiedBy>
  <cp:revision>12</cp:revision>
  <dcterms:created xsi:type="dcterms:W3CDTF">2018-09-12T16:31:03Z</dcterms:created>
  <dcterms:modified xsi:type="dcterms:W3CDTF">2018-09-13T02:12:01Z</dcterms:modified>
</cp:coreProperties>
</file>