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0" r:id="rId1"/>
  </p:sldMasterIdLst>
  <p:notesMasterIdLst>
    <p:notesMasterId r:id="rId54"/>
  </p:notesMasterIdLst>
  <p:sldIdLst>
    <p:sldId id="256" r:id="rId2"/>
    <p:sldId id="257" r:id="rId3"/>
    <p:sldId id="258" r:id="rId4"/>
    <p:sldId id="291" r:id="rId5"/>
    <p:sldId id="276" r:id="rId6"/>
    <p:sldId id="278" r:id="rId7"/>
    <p:sldId id="294" r:id="rId8"/>
    <p:sldId id="292" r:id="rId9"/>
    <p:sldId id="275" r:id="rId10"/>
    <p:sldId id="290" r:id="rId11"/>
    <p:sldId id="273" r:id="rId12"/>
    <p:sldId id="281" r:id="rId13"/>
    <p:sldId id="272" r:id="rId14"/>
    <p:sldId id="293" r:id="rId15"/>
    <p:sldId id="270" r:id="rId16"/>
    <p:sldId id="271" r:id="rId17"/>
    <p:sldId id="277" r:id="rId18"/>
    <p:sldId id="295" r:id="rId19"/>
    <p:sldId id="296" r:id="rId20"/>
    <p:sldId id="279" r:id="rId21"/>
    <p:sldId id="280" r:id="rId22"/>
    <p:sldId id="288" r:id="rId23"/>
    <p:sldId id="284" r:id="rId24"/>
    <p:sldId id="285" r:id="rId25"/>
    <p:sldId id="286" r:id="rId26"/>
    <p:sldId id="283" r:id="rId27"/>
    <p:sldId id="289" r:id="rId28"/>
    <p:sldId id="320" r:id="rId29"/>
    <p:sldId id="314" r:id="rId30"/>
    <p:sldId id="315" r:id="rId31"/>
    <p:sldId id="299" r:id="rId32"/>
    <p:sldId id="300" r:id="rId33"/>
    <p:sldId id="302" r:id="rId34"/>
    <p:sldId id="303" r:id="rId35"/>
    <p:sldId id="305" r:id="rId36"/>
    <p:sldId id="306" r:id="rId37"/>
    <p:sldId id="304" r:id="rId38"/>
    <p:sldId id="333" r:id="rId39"/>
    <p:sldId id="307" r:id="rId40"/>
    <p:sldId id="308" r:id="rId41"/>
    <p:sldId id="309" r:id="rId42"/>
    <p:sldId id="310" r:id="rId43"/>
    <p:sldId id="312" r:id="rId44"/>
    <p:sldId id="313" r:id="rId45"/>
    <p:sldId id="325" r:id="rId46"/>
    <p:sldId id="329" r:id="rId47"/>
    <p:sldId id="330" r:id="rId48"/>
    <p:sldId id="331" r:id="rId49"/>
    <p:sldId id="332" r:id="rId50"/>
    <p:sldId id="297" r:id="rId51"/>
    <p:sldId id="298" r:id="rId52"/>
    <p:sldId id="268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01B9F-D08C-4028-A52B-3B5887478CCB}" v="14" dt="2024-03-03T09:48:36.394"/>
    <p1510:client id="{4B51BCE9-FC9E-4B19-A59E-A25C93B7DD31}" v="284" dt="2024-03-03T14:40:43.394"/>
    <p1510:client id="{4D6D7456-907B-433E-996C-CB4604084E26}" v="263" dt="2024-03-04T05:07:06.665"/>
    <p1510:client id="{4CE7576A-40FF-4256-AA0E-2923A797AC68}" v="279" dt="2024-03-04T06:09:18.092"/>
    <p1510:client id="{51E5612A-0FA7-4137-858B-1BD4CD8140DA}" v="1464" dt="2024-03-04T06:16:14.119"/>
    <p1510:client id="{4F572DD0-1481-4026-B090-778B8AD256E8}" v="20" dt="2024-03-03T14:24:30.143"/>
    <p1510:client id="{5BD3EFBF-3F8C-44E0-9F10-AD1DC8D16DC3}" v="213" dt="2024-03-03T09:45:27.177"/>
    <p1510:client id="{D8B7A3A2-6400-48C4-A796-58B0739E0322}" v="535" dt="2024-03-04T04:30:18.904"/>
    <p1510:client id="{E662CA57-D122-4028-A196-22F83281F158}" v="40" dt="2024-03-03T07:35:26.870"/>
    <p1510:client id="{F8F96978-24DF-4EBB-9670-B1B8D3C0E365}" v="1770" dt="2024-03-03T11:11:37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3T10:39:1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594CB-51C6-4605-8E96-12F22C08844F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EDC88-A0B8-4548-92FB-F4745976B3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78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EDC88-A0B8-4548-92FB-F4745976B34E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19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12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12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90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8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19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695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65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6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78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1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7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FEE023D-B1DD-44DE-9DC9-18322D6EC963}" type="datetimeFigureOut">
              <a:rPr lang="en-IN" smtClean="0"/>
              <a:pPr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761681-EC60-4C5D-A057-8936D6B29F9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6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81" r:id="rId1"/>
    <p:sldLayoutId id="2147484482" r:id="rId2"/>
    <p:sldLayoutId id="2147484483" r:id="rId3"/>
    <p:sldLayoutId id="2147484484" r:id="rId4"/>
    <p:sldLayoutId id="2147484485" r:id="rId5"/>
    <p:sldLayoutId id="2147484486" r:id="rId6"/>
    <p:sldLayoutId id="2147484487" r:id="rId7"/>
    <p:sldLayoutId id="2147484488" r:id="rId8"/>
    <p:sldLayoutId id="2147484489" r:id="rId9"/>
    <p:sldLayoutId id="2147484490" r:id="rId10"/>
    <p:sldLayoutId id="21474844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695CA-87DD-4F6D-ABD2-7576159AF119}"/>
              </a:ext>
            </a:extLst>
          </p:cNvPr>
          <p:cNvSpPr txBox="1"/>
          <p:nvPr/>
        </p:nvSpPr>
        <p:spPr>
          <a:xfrm>
            <a:off x="1909147" y="1820175"/>
            <a:ext cx="907522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6000" b="1" dirty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Launch Computer Simulator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04743-FC3E-4966-A155-8C5A3CEA443B}"/>
              </a:ext>
            </a:extLst>
          </p:cNvPr>
          <p:cNvSpPr txBox="1"/>
          <p:nvPr/>
        </p:nvSpPr>
        <p:spPr>
          <a:xfrm>
            <a:off x="7910004" y="4438835"/>
            <a:ext cx="307446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 K </a:t>
            </a:r>
            <a:r>
              <a:rPr lang="en-IN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Kausik</a:t>
            </a:r>
            <a:endParaRPr lang="en-IN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IN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Sk Imam Akram</a:t>
            </a:r>
          </a:p>
          <a:p>
            <a:r>
              <a:rPr lang="en-IN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P </a:t>
            </a:r>
            <a:r>
              <a:rPr lang="en-IN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Syamsai</a:t>
            </a:r>
            <a:endParaRPr lang="en-IN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  <a:p>
            <a:r>
              <a:rPr lang="en-IN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T Satya </a:t>
            </a:r>
            <a:r>
              <a:rPr lang="en-IN" err="1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Himavanth</a:t>
            </a:r>
            <a:endParaRPr lang="en-IN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3845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757795" y="963374"/>
            <a:ext cx="317737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>
                <a:solidFill>
                  <a:schemeClr val="accent1"/>
                </a:solidFill>
              </a:rPr>
              <a:t>Remote Terminal</a:t>
            </a:r>
            <a:endParaRPr lang="en-IN" sz="320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7045-E6E6-5319-8A48-EA32603D8852}"/>
              </a:ext>
            </a:extLst>
          </p:cNvPr>
          <p:cNvSpPr txBox="1"/>
          <p:nvPr/>
        </p:nvSpPr>
        <p:spPr>
          <a:xfrm>
            <a:off x="757795" y="1969660"/>
            <a:ext cx="8906832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Remote </a:t>
            </a:r>
            <a:r>
              <a:rPr lang="en-IN" sz="1800" kern="1200">
                <a:solidFill>
                  <a:srgbClr val="000000"/>
                </a:solidFill>
                <a:effectLst/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terminal </a:t>
            </a:r>
            <a:r>
              <a:rPr lang="en-IN">
                <a:solidFill>
                  <a:srgbClr val="000000"/>
                </a:solidFill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provides interface with a </a:t>
            </a:r>
            <a:r>
              <a:rPr lang="en-IN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Subsystem</a:t>
            </a:r>
            <a:endParaRPr lang="en-US" sz="1800" kern="1200">
              <a:solidFill>
                <a:srgbClr val="000000"/>
              </a:solidFill>
              <a:effectLst/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It can also be used to Bridge to Another 1553 Bus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Responds to messages received from the </a:t>
            </a:r>
            <a:r>
              <a:rPr lang="en-IN" sz="1800" kern="1200">
                <a:solidFill>
                  <a:srgbClr val="000000"/>
                </a:solidFill>
                <a:effectLst/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bus </a:t>
            </a:r>
            <a:r>
              <a:rPr lang="en-IN">
                <a:solidFill>
                  <a:srgbClr val="000000"/>
                </a:solidFill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controller</a:t>
            </a:r>
            <a:endParaRPr lang="en-US">
              <a:solidFill>
                <a:srgbClr val="000000"/>
              </a:solidFill>
              <a:latin typeface="Open Sans"/>
              <a:ea typeface="Corbel" panose="020B0503020204020204" pitchFamily="34" charset="0"/>
              <a:cs typeface="Corbel" panose="020B0503020204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IN">
                <a:solidFill>
                  <a:srgbClr val="000000"/>
                </a:solidFill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31 RT address </a:t>
            </a:r>
            <a:r>
              <a:rPr lang="en-IN">
                <a:solidFill>
                  <a:srgbClr val="000000"/>
                </a:solidFill>
                <a:latin typeface="Open Sans"/>
                <a:ea typeface="Corbel" panose="020B0503020204020204" pitchFamily="34" charset="0"/>
                <a:cs typeface="Arial"/>
              </a:rPr>
              <a:t>are</a:t>
            </a:r>
            <a:r>
              <a:rPr lang="en-IN" sz="1800" kern="1200">
                <a:solidFill>
                  <a:srgbClr val="000000"/>
                </a:solidFill>
                <a:effectLst/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 allowed</a:t>
            </a:r>
            <a:r>
              <a:rPr lang="en-IN">
                <a:solidFill>
                  <a:srgbClr val="000000"/>
                </a:solidFill>
                <a:latin typeface="Open Sans"/>
                <a:ea typeface="Corbel" panose="020B0503020204020204" pitchFamily="34" charset="0"/>
                <a:cs typeface="Corbel" panose="020B0503020204020204" pitchFamily="34" charset="0"/>
              </a:rPr>
              <a:t> per bus</a:t>
            </a:r>
            <a:endParaRPr lang="en-US" sz="1800">
              <a:effectLst/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54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628254" y="653850"/>
            <a:ext cx="34916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>
                <a:solidFill>
                  <a:schemeClr val="accent1"/>
                </a:solidFill>
              </a:rPr>
              <a:t>Bus Monitor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2A1C6-CF65-452E-A8B3-E325CDF941CF}"/>
              </a:ext>
            </a:extLst>
          </p:cNvPr>
          <p:cNvSpPr/>
          <p:nvPr/>
        </p:nvSpPr>
        <p:spPr>
          <a:xfrm>
            <a:off x="628254" y="1289897"/>
            <a:ext cx="8470025" cy="88036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+mn-lt"/>
                <a:cs typeface="+mn-lt"/>
              </a:rPr>
              <a:t>Listens to the data bus and extracts data to be used at a later time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+mn-lt"/>
                <a:cs typeface="+mn-lt"/>
              </a:rPr>
              <a:t>Passive – Does not reply to any bus controller command.</a:t>
            </a:r>
          </a:p>
        </p:txBody>
      </p:sp>
      <p:pic>
        <p:nvPicPr>
          <p:cNvPr id="1026" name="Picture 2" descr="What MIL STD 1553 Means | Military Standards | Metromatics">
            <a:extLst>
              <a:ext uri="{FF2B5EF4-FFF2-40B4-BE49-F238E27FC236}">
                <a16:creationId xmlns:a16="http://schemas.microsoft.com/office/drawing/2014/main" id="{63B09C63-6211-B2E9-F226-1C79BBCF5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17" y="2308468"/>
            <a:ext cx="9309277" cy="417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215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0D4C-1FA5-BE49-9536-12A46965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61704"/>
            <a:ext cx="9875520" cy="1356360"/>
          </a:xfrm>
        </p:spPr>
        <p:txBody>
          <a:bodyPr>
            <a:normAutofit/>
          </a:bodyPr>
          <a:lstStyle/>
          <a:p>
            <a:r>
              <a:rPr lang="en-IN" sz="3500"/>
              <a:t>MIL – STD – 1553 :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D371D-FF95-3AA4-35D9-68A5C328C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719" y="1722543"/>
            <a:ext cx="2168254" cy="37521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CB9A8-F0A6-0936-A85C-060DB7BB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884" y="1817793"/>
            <a:ext cx="2178837" cy="3654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012AD-2D04-DC85-854B-5F7057E7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299" y="1817850"/>
            <a:ext cx="1969817" cy="3656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11AA31-160A-6039-98B7-2BB7A35E8468}"/>
              </a:ext>
            </a:extLst>
          </p:cNvPr>
          <p:cNvSpPr txBox="1"/>
          <p:nvPr/>
        </p:nvSpPr>
        <p:spPr>
          <a:xfrm>
            <a:off x="1386053" y="5900936"/>
            <a:ext cx="2221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/>
              <a:t>BC – RT Command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F280D-5CE9-3DA1-5B76-6999C1BB709B}"/>
              </a:ext>
            </a:extLst>
          </p:cNvPr>
          <p:cNvSpPr txBox="1"/>
          <p:nvPr/>
        </p:nvSpPr>
        <p:spPr>
          <a:xfrm>
            <a:off x="5154884" y="5900936"/>
            <a:ext cx="2181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/>
              <a:t>RT - BC Command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897AB-B58A-6D21-12B9-69A59EF23113}"/>
              </a:ext>
            </a:extLst>
          </p:cNvPr>
          <p:cNvSpPr txBox="1"/>
          <p:nvPr/>
        </p:nvSpPr>
        <p:spPr>
          <a:xfrm>
            <a:off x="8812062" y="5900936"/>
            <a:ext cx="2216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/>
              <a:t>RT – RT Command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363C16-B7DA-4A0D-7DC8-2864AF6339A1}"/>
                  </a:ext>
                </a:extLst>
              </p14:cNvPr>
              <p14:cNvContentPartPr/>
              <p14:nvPr/>
            </p14:nvContentPartPr>
            <p14:xfrm>
              <a:off x="-3398520" y="4264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5363C16-B7DA-4A0D-7DC8-2864AF6339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407520" y="41748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72CC3F-6D55-3DB2-D559-777E5A85CC19}"/>
              </a:ext>
            </a:extLst>
          </p:cNvPr>
          <p:cNvCxnSpPr/>
          <p:nvPr/>
        </p:nvCxnSpPr>
        <p:spPr>
          <a:xfrm>
            <a:off x="4297680" y="1818064"/>
            <a:ext cx="0" cy="43781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ADF997-BB8F-A3C4-6DF7-E2F20053EC49}"/>
              </a:ext>
            </a:extLst>
          </p:cNvPr>
          <p:cNvCxnSpPr>
            <a:cxnSpLocks/>
          </p:cNvCxnSpPr>
          <p:nvPr/>
        </p:nvCxnSpPr>
        <p:spPr>
          <a:xfrm>
            <a:off x="8138160" y="1818064"/>
            <a:ext cx="0" cy="417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9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IL-STD-1553 Tutorial and Reference - Aerospace DAQ, Test, HIL - UEI">
            <a:extLst>
              <a:ext uri="{FF2B5EF4-FFF2-40B4-BE49-F238E27FC236}">
                <a16:creationId xmlns:a16="http://schemas.microsoft.com/office/drawing/2014/main" id="{97ECF3FC-F3B4-8027-5A0A-F67C52135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6" r="9053" b="62500"/>
          <a:stretch/>
        </p:blipFill>
        <p:spPr>
          <a:xfrm>
            <a:off x="1465803" y="3887735"/>
            <a:ext cx="9258123" cy="19700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643495" y="925274"/>
            <a:ext cx="34916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>
                <a:solidFill>
                  <a:schemeClr val="accent1"/>
                </a:solidFill>
                <a:latin typeface="Open Sans"/>
                <a:ea typeface="Open Sans"/>
                <a:cs typeface="Open Sans"/>
              </a:rPr>
              <a:t>Command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2A1C6-CF65-452E-A8B3-E325CDF941CF}"/>
              </a:ext>
            </a:extLst>
          </p:cNvPr>
          <p:cNvSpPr/>
          <p:nvPr/>
        </p:nvSpPr>
        <p:spPr>
          <a:xfrm>
            <a:off x="643495" y="1819112"/>
            <a:ext cx="7933346" cy="15985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Command Word specifies remote terminal </a:t>
            </a:r>
            <a:r>
              <a:rPr lang="en-US" sz="2000">
                <a:latin typeface="Open Sans" pitchFamily="2" charset="0"/>
                <a:ea typeface="Open Sans" pitchFamily="2" charset="0"/>
                <a:cs typeface="Open Sans" pitchFamily="2" charset="0"/>
              </a:rPr>
              <a:t>function</a:t>
            </a: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Active bus controller transmits CW.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latin typeface="Open Sans" pitchFamily="2" charset="0"/>
                <a:ea typeface="Open Sans" pitchFamily="2" charset="0"/>
                <a:cs typeface="Open Sans" pitchFamily="2" charset="0"/>
              </a:rPr>
              <a:t>Only BC can issue a command word</a:t>
            </a:r>
          </a:p>
        </p:txBody>
      </p:sp>
    </p:spTree>
    <p:extLst>
      <p:ext uri="{BB962C8B-B14F-4D97-AF65-F5344CB8AC3E}">
        <p14:creationId xmlns:p14="http://schemas.microsoft.com/office/powerpoint/2010/main" val="3596596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684D-3283-0124-BABE-B2176BEA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083" y="334433"/>
            <a:ext cx="9875520" cy="837777"/>
          </a:xfrm>
        </p:spPr>
        <p:txBody>
          <a:bodyPr/>
          <a:lstStyle/>
          <a:p>
            <a:r>
              <a:rPr lang="en-US"/>
              <a:t>Command word bits elaboration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5F684-8846-5F40-6F06-E4F6A375EF4E}"/>
              </a:ext>
            </a:extLst>
          </p:cNvPr>
          <p:cNvSpPr txBox="1"/>
          <p:nvPr/>
        </p:nvSpPr>
        <p:spPr>
          <a:xfrm>
            <a:off x="833499" y="1292188"/>
            <a:ext cx="9874499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ea typeface="+mn-lt"/>
                <a:cs typeface="+mn-lt"/>
              </a:rPr>
              <a:t>Sync: Bits 0-3</a:t>
            </a:r>
          </a:p>
          <a:p>
            <a:r>
              <a:rPr lang="en-US">
                <a:ea typeface="+mn-lt"/>
                <a:cs typeface="+mn-lt"/>
              </a:rPr>
              <a:t>Command Word structure: Command sync + 16-bit info field.</a:t>
            </a:r>
            <a:endParaRPr lang="en-US"/>
          </a:p>
          <a:p>
            <a:endParaRPr lang="en-US"/>
          </a:p>
          <a:p>
            <a:r>
              <a:rPr lang="en-US" b="1" u="sng">
                <a:ea typeface="+mn-lt"/>
                <a:cs typeface="+mn-lt"/>
              </a:rPr>
              <a:t>TA field: Bits 4-8</a:t>
            </a:r>
            <a:endParaRPr lang="en-US" b="1" u="sng"/>
          </a:p>
          <a:p>
            <a:r>
              <a:rPr lang="en-US">
                <a:ea typeface="+mn-lt"/>
                <a:cs typeface="+mn-lt"/>
              </a:rPr>
              <a:t>Ensures unique terminal addressing.</a:t>
            </a:r>
            <a:endParaRPr lang="en-US"/>
          </a:p>
          <a:p>
            <a:endParaRPr lang="en-US"/>
          </a:p>
          <a:p>
            <a:r>
              <a:rPr lang="en-US" b="1" u="sng">
                <a:ea typeface="+mn-lt"/>
                <a:cs typeface="+mn-lt"/>
              </a:rPr>
              <a:t>Transmit/Receive (T/R): 9th Bit</a:t>
            </a:r>
            <a:endParaRPr lang="en-US" b="1" u="sng"/>
          </a:p>
          <a:p>
            <a:r>
              <a:rPr lang="en-US">
                <a:ea typeface="+mn-lt"/>
                <a:cs typeface="+mn-lt"/>
              </a:rPr>
              <a:t>data flow direction from remote terminal's perspective.</a:t>
            </a:r>
            <a:endParaRPr lang="en-US"/>
          </a:p>
          <a:p>
            <a:endParaRPr lang="en-US" u="sng"/>
          </a:p>
          <a:p>
            <a:r>
              <a:rPr lang="en-US" b="1" u="sng">
                <a:ea typeface="+mn-lt"/>
                <a:cs typeface="+mn-lt"/>
              </a:rPr>
              <a:t>Sub-address/Mode Command: 10-14 Bits</a:t>
            </a:r>
            <a:endParaRPr lang="en-US" b="1" u="sng"/>
          </a:p>
          <a:p>
            <a:r>
              <a:rPr lang="en-US">
                <a:ea typeface="+mn-lt"/>
                <a:cs typeface="+mn-lt"/>
              </a:rPr>
              <a:t>00000B or 11111B indicate Mode Code Command.</a:t>
            </a:r>
            <a:endParaRPr lang="en-US"/>
          </a:p>
          <a:p>
            <a:endParaRPr lang="en-US"/>
          </a:p>
          <a:p>
            <a:r>
              <a:rPr lang="en-US" b="1" u="sng">
                <a:ea typeface="+mn-lt"/>
                <a:cs typeface="+mn-lt"/>
              </a:rPr>
              <a:t>Word Count (WC) Field: Bits 15-19</a:t>
            </a:r>
            <a:endParaRPr lang="en-US" b="1" u="sng"/>
          </a:p>
          <a:p>
            <a:r>
              <a:rPr lang="en-US">
                <a:ea typeface="+mn-lt"/>
                <a:cs typeface="+mn-lt"/>
              </a:rPr>
              <a:t>Defines mode code or data word count.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00000B equals 32 data words.</a:t>
            </a:r>
            <a:endParaRPr lang="en-US"/>
          </a:p>
          <a:p>
            <a:endParaRPr lang="en-US"/>
          </a:p>
          <a:p>
            <a:r>
              <a:rPr lang="en-US" b="1" u="sng">
                <a:ea typeface="+mn-lt"/>
                <a:cs typeface="+mn-lt"/>
              </a:rPr>
              <a:t>Word Parity Bit: Bit 20</a:t>
            </a:r>
            <a:endParaRPr lang="en-US" b="1" u="sng"/>
          </a:p>
          <a:p>
            <a:r>
              <a:rPr lang="en-US">
                <a:ea typeface="+mn-lt"/>
                <a:cs typeface="+mn-lt"/>
              </a:rPr>
              <a:t>Ensures odd parity.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 integrity check.</a:t>
            </a:r>
          </a:p>
        </p:txBody>
      </p:sp>
    </p:spTree>
    <p:extLst>
      <p:ext uri="{BB962C8B-B14F-4D97-AF65-F5344CB8AC3E}">
        <p14:creationId xmlns:p14="http://schemas.microsoft.com/office/powerpoint/2010/main" val="2856116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643495" y="925274"/>
            <a:ext cx="34916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>
                <a:solidFill>
                  <a:schemeClr val="accent1"/>
                </a:solidFill>
                <a:latin typeface="Open Sans"/>
                <a:ea typeface="Open Sans"/>
                <a:cs typeface="Open Sans"/>
              </a:rPr>
              <a:t>Data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2A1C6-CF65-452E-A8B3-E325CDF941CF}"/>
              </a:ext>
            </a:extLst>
          </p:cNvPr>
          <p:cNvSpPr/>
          <p:nvPr/>
        </p:nvSpPr>
        <p:spPr>
          <a:xfrm>
            <a:off x="643495" y="1666712"/>
            <a:ext cx="9915525" cy="21268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Data words can be transmitted by either a remote terminal (transit command) or a bus controller (receive command).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next sixteen bits of information are left to the designer to define. The only standard requirement is that the most significant bit (MSB) of the data be transmitted first.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last bit (bit time 20) is the word parity bit. Only odd parity is used.</a:t>
            </a:r>
            <a:endParaRPr lang="en-US">
              <a:latin typeface="Corbel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D93B36-AAF4-5874-BECD-A9197A7A6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3943350"/>
            <a:ext cx="94297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21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643495" y="925274"/>
            <a:ext cx="34916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>
                <a:solidFill>
                  <a:schemeClr val="accent1"/>
                </a:solidFill>
                <a:latin typeface="Open Sans"/>
                <a:ea typeface="Open Sans"/>
                <a:cs typeface="Open Sans"/>
              </a:rPr>
              <a:t>Status 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12A1C6-CF65-452E-A8B3-E325CDF941CF}"/>
              </a:ext>
            </a:extLst>
          </p:cNvPr>
          <p:cNvSpPr/>
          <p:nvPr/>
        </p:nvSpPr>
        <p:spPr>
          <a:xfrm>
            <a:off x="643495" y="1590512"/>
            <a:ext cx="10220325" cy="12956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 remote terminal in response to a valid message transmits only the status word (SW). </a:t>
            </a: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The status word is used to convey to the bus controller whether a message was properly received or to convey the state of the remote terminal (i.e., service request, busy, etc.).</a:t>
            </a:r>
            <a:endParaRPr lang="en-US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 descr="A diagram of a service error">
            <a:extLst>
              <a:ext uri="{FF2B5EF4-FFF2-40B4-BE49-F238E27FC236}">
                <a16:creationId xmlns:a16="http://schemas.microsoft.com/office/drawing/2014/main" id="{BC5AAF50-238F-9EDD-C5DA-36F6950A7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3090863"/>
            <a:ext cx="104965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0E13E1-BFB0-FBE1-B7D9-E60249DD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000" b="1" cap="all">
                <a:solidFill>
                  <a:srgbClr val="FFFFFF"/>
                </a:solidFill>
              </a:rPr>
              <a:t>First Level Diagram</a:t>
            </a:r>
          </a:p>
        </p:txBody>
      </p:sp>
      <p:pic>
        <p:nvPicPr>
          <p:cNvPr id="4" name="Content Placeholder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43665C6-0E30-3824-9188-7B5C4337A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173" y="857675"/>
            <a:ext cx="6045576" cy="50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81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5F674-06A2-8C3B-403B-E17D5E7C3E75}"/>
              </a:ext>
            </a:extLst>
          </p:cNvPr>
          <p:cNvSpPr txBox="1"/>
          <p:nvPr/>
        </p:nvSpPr>
        <p:spPr>
          <a:xfrm>
            <a:off x="808093" y="1231983"/>
            <a:ext cx="10582275" cy="4385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Open Sans"/>
                <a:ea typeface="+mn-lt"/>
                <a:cs typeface="+mn-lt"/>
              </a:rPr>
              <a:t>1. Launch Computer (LC): </a:t>
            </a:r>
            <a:endParaRPr lang="en-US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The Launch Computer is a vital component of launch vehicles and spacecraft. </a:t>
            </a:r>
            <a:endParaRPr lang="en-US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It serves as the central processing unit responsible for executing pre-launch sequences, monitoring vehicle health, and controlling critical functions during the launch phase. 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LC manages tasks such as propulsion system ignition, stage separation, and payload deployment. </a:t>
            </a:r>
            <a:endParaRPr lang="en-US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It interfaces with various subsystems and sensors to gather data and execute commands, ensuring the successful execution of the mission. </a:t>
            </a:r>
            <a:endParaRPr lang="en-US"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en-US" b="1" dirty="0">
              <a:latin typeface="Open Sans"/>
              <a:ea typeface="Open Sans"/>
              <a:cs typeface="Open Sans"/>
            </a:endParaRPr>
          </a:p>
          <a:p>
            <a:endParaRPr lang="en-US" dirty="0">
              <a:latin typeface="Open Sans"/>
              <a:ea typeface="Open Sans"/>
              <a:cs typeface="Open Sans"/>
            </a:endParaRPr>
          </a:p>
          <a:p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8879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55F674-06A2-8C3B-403B-E17D5E7C3E75}"/>
              </a:ext>
            </a:extLst>
          </p:cNvPr>
          <p:cNvSpPr txBox="1"/>
          <p:nvPr/>
        </p:nvSpPr>
        <p:spPr>
          <a:xfrm>
            <a:off x="866150" y="1228809"/>
            <a:ext cx="10582275" cy="33733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Open Sans"/>
                <a:ea typeface="+mn-lt"/>
                <a:cs typeface="+mn-lt"/>
              </a:rPr>
              <a:t>2. On-Board Computer (OBC):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The On-Board Computer is a computer system embedded within a spacecraft or satellite. 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It serves as the brain of the spacecraft, controlling its operations, managing payloads, and executing mission-specific tasks autonomously or in response to ground commands. 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OBC handles navigation, guidance, and control functions, maintaining the spacecraft's orientation, trajectory, and stability. 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Open Sans"/>
                <a:ea typeface="+mn-lt"/>
                <a:cs typeface="+mn-lt"/>
              </a:rPr>
              <a:t>It communicates with ground control stations and other spacecraft systems, exchanging data, telemetry, and commands to facilitate mission objectives and ensure mission success. </a:t>
            </a:r>
            <a:endParaRPr lang="en-US" dirty="0"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8804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692A57-CE64-49A9-AD78-96DCC77CB6D9}"/>
              </a:ext>
            </a:extLst>
          </p:cNvPr>
          <p:cNvSpPr txBox="1"/>
          <p:nvPr/>
        </p:nvSpPr>
        <p:spPr>
          <a:xfrm>
            <a:off x="3994951" y="763481"/>
            <a:ext cx="40127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000">
                <a:solidFill>
                  <a:schemeClr val="accent1"/>
                </a:solidFill>
              </a:rPr>
              <a:t>Table of Contents 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DB62A6-EE14-17F1-C492-EB9012144558}"/>
              </a:ext>
            </a:extLst>
          </p:cNvPr>
          <p:cNvSpPr>
            <a:spLocks noGrp="1"/>
          </p:cNvSpPr>
          <p:nvPr/>
        </p:nvSpPr>
        <p:spPr>
          <a:xfrm>
            <a:off x="782320" y="181864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Abstract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 – STD – 1553 Introduction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Applications of MIL – STD – 1553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 – STD – 1553 Commands 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level Diagram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Results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</a:t>
            </a:r>
          </a:p>
          <a:p>
            <a:pPr lvl="1"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010456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5362-EC3B-4BE3-804B-E6B289AF8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37744E-F5F6-4ED5-9F5F-21183A8FE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9D7C55-D0C1-4B48-ADC5-A9E322B19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B6D3E-2815-49BC-A13F-4EFD17509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7A9593-26A9-4234-8351-9339ABF91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1AD3BD-190E-448E-9100-7E7AAB9BB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723AC0F-348F-4B67-BAC9-F3049BD20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DD1AE-5969-3361-D455-861D29E5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000" b="1" cap="all">
                <a:solidFill>
                  <a:srgbClr val="FFFFFF"/>
                </a:solidFill>
              </a:rPr>
              <a:t>VIU architecture</a:t>
            </a:r>
          </a:p>
        </p:txBody>
      </p:sp>
      <p:pic>
        <p:nvPicPr>
          <p:cNvPr id="4" name="Content Placeholder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F655816-BFA7-6D75-FA20-CE603A22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064" y="1002222"/>
            <a:ext cx="6045576" cy="485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1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E79E-3DFE-32C8-D88B-8B0BD6BD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2431" cy="13563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en Sans"/>
                <a:ea typeface="Open Sans"/>
                <a:cs typeface="Open Sans"/>
              </a:rPr>
              <a:t>Components of Vehicle Interface Unit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176C-45C6-6771-05ED-1C42F011B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Processor: 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It is used process the data collected by sensors.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1553 Module: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It is used to send and receive messages between sensors, actuators and processor.</a:t>
            </a:r>
            <a:endParaRPr lang="en-US" sz="1800" b="1" dirty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DIP (Discreet Input)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 It is used to send input when required by the user when certain conditions are met.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DOP (Discreet Output)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 It is used to receive data(output) for the input command.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DAC (Digital to Analog Converter)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 It is used to convert digital inputs into electrical voltages for actuators.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ADC (Analog to Digital Convertor)</a:t>
            </a:r>
            <a:r>
              <a:rPr lang="en-US" sz="1800" dirty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: It is used to voltages back to digital values for checking errors.</a:t>
            </a:r>
          </a:p>
        </p:txBody>
      </p:sp>
    </p:spTree>
    <p:extLst>
      <p:ext uri="{BB962C8B-B14F-4D97-AF65-F5344CB8AC3E}">
        <p14:creationId xmlns:p14="http://schemas.microsoft.com/office/powerpoint/2010/main" val="4228442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BC29-63DC-AFC2-FF3E-C2340A8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Check command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B50A14-4C3F-637C-696B-17B8B8D3E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67421"/>
              </p:ext>
            </p:extLst>
          </p:nvPr>
        </p:nvGraphicFramePr>
        <p:xfrm>
          <a:off x="1143000" y="2284942"/>
          <a:ext cx="9872662" cy="359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83459997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50960769"/>
                    </a:ext>
                  </a:extLst>
                </a:gridCol>
              </a:tblGrid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Word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7407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61670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09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 System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7508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0533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99443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808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5071F-272E-C1A8-B852-EC8FF3F6F23E}"/>
              </a:ext>
            </a:extLst>
          </p:cNvPr>
          <p:cNvSpPr txBox="1"/>
          <p:nvPr/>
        </p:nvSpPr>
        <p:spPr>
          <a:xfrm>
            <a:off x="1144924" y="1779562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LC to OBC                      wordcount : 6</a:t>
            </a:r>
          </a:p>
        </p:txBody>
      </p:sp>
    </p:spTree>
    <p:extLst>
      <p:ext uri="{BB962C8B-B14F-4D97-AF65-F5344CB8AC3E}">
        <p14:creationId xmlns:p14="http://schemas.microsoft.com/office/powerpoint/2010/main" val="3693677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151C-3BD1-E61F-AB65-58AD3C59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Health Check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F19C0-A3F2-35D8-43E0-A9BCEFE31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603381"/>
              </p:ext>
            </p:extLst>
          </p:nvPr>
        </p:nvGraphicFramePr>
        <p:xfrm>
          <a:off x="1143000" y="2142067"/>
          <a:ext cx="9872662" cy="4207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004057870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138748845"/>
                    </a:ext>
                  </a:extLst>
                </a:gridCol>
              </a:tblGrid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Word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49609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10376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 system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85410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244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02025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03763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921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05267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54057"/>
                  </a:ext>
                </a:extLst>
              </a:tr>
              <a:tr h="4207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50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1FB569-3CE3-23BB-050C-3A985556EB57}"/>
              </a:ext>
            </a:extLst>
          </p:cNvPr>
          <p:cNvSpPr txBox="1"/>
          <p:nvPr/>
        </p:nvSpPr>
        <p:spPr>
          <a:xfrm>
            <a:off x="1144924" y="1670553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OBC to LC                      wordcount : 9</a:t>
            </a:r>
          </a:p>
        </p:txBody>
      </p:sp>
    </p:spTree>
    <p:extLst>
      <p:ext uri="{BB962C8B-B14F-4D97-AF65-F5344CB8AC3E}">
        <p14:creationId xmlns:p14="http://schemas.microsoft.com/office/powerpoint/2010/main" val="775507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BC29-63DC-AFC2-FF3E-C2340A8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Check command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B50A14-4C3F-637C-696B-17B8B8D3E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837231"/>
              </p:ext>
            </p:extLst>
          </p:nvPr>
        </p:nvGraphicFramePr>
        <p:xfrm>
          <a:off x="1143000" y="2411942"/>
          <a:ext cx="9872662" cy="359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83459997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50960769"/>
                    </a:ext>
                  </a:extLst>
                </a:gridCol>
              </a:tblGrid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Word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7407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61670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09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 System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7508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0533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99443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808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5071F-272E-C1A8-B852-EC8FF3F6F23E}"/>
              </a:ext>
            </a:extLst>
          </p:cNvPr>
          <p:cNvSpPr txBox="1"/>
          <p:nvPr/>
        </p:nvSpPr>
        <p:spPr>
          <a:xfrm>
            <a:off x="1144924" y="1864228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LC to OBC                      wordcount : 6</a:t>
            </a:r>
          </a:p>
        </p:txBody>
      </p:sp>
    </p:spTree>
    <p:extLst>
      <p:ext uri="{BB962C8B-B14F-4D97-AF65-F5344CB8AC3E}">
        <p14:creationId xmlns:p14="http://schemas.microsoft.com/office/powerpoint/2010/main" val="84224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151C-3BD1-E61F-AB65-58AD3C59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Version Check Response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49F19C0-A3F2-35D8-43E0-A9BCEFE31A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443854"/>
              </p:ext>
            </p:extLst>
          </p:nvPr>
        </p:nvGraphicFramePr>
        <p:xfrm>
          <a:off x="1143000" y="2226733"/>
          <a:ext cx="9872662" cy="41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004057870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138748845"/>
                    </a:ext>
                  </a:extLst>
                </a:gridCol>
              </a:tblGrid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Word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349609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910376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 system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685410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943244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 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402025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403763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57921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05267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54057"/>
                  </a:ext>
                </a:extLst>
              </a:tr>
              <a:tr h="416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350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1FB569-3CE3-23BB-050C-3A985556EB57}"/>
              </a:ext>
            </a:extLst>
          </p:cNvPr>
          <p:cNvSpPr txBox="1"/>
          <p:nvPr/>
        </p:nvSpPr>
        <p:spPr>
          <a:xfrm>
            <a:off x="1144924" y="1670553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OBC to LC                      wordcount : 9</a:t>
            </a:r>
          </a:p>
        </p:txBody>
      </p:sp>
    </p:spTree>
    <p:extLst>
      <p:ext uri="{BB962C8B-B14F-4D97-AF65-F5344CB8AC3E}">
        <p14:creationId xmlns:p14="http://schemas.microsoft.com/office/powerpoint/2010/main" val="405313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BC29-63DC-AFC2-FF3E-C2340A87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 command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B50A14-4C3F-637C-696B-17B8B8D3E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40439"/>
              </p:ext>
            </p:extLst>
          </p:nvPr>
        </p:nvGraphicFramePr>
        <p:xfrm>
          <a:off x="1180577" y="2259475"/>
          <a:ext cx="9872662" cy="4107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2783459997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50960769"/>
                    </a:ext>
                  </a:extLst>
                </a:gridCol>
              </a:tblGrid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Word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27407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61670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Sequence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8009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Sub System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75081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Word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705331"/>
                  </a:ext>
                </a:extLst>
              </a:tr>
              <a:tr h="51337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Command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918973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Functional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799443"/>
                  </a:ext>
                </a:extLst>
              </a:tr>
              <a:tr h="513377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Checksum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808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355071F-272E-C1A8-B852-EC8FF3F6F23E}"/>
              </a:ext>
            </a:extLst>
          </p:cNvPr>
          <p:cNvSpPr txBox="1"/>
          <p:nvPr/>
        </p:nvSpPr>
        <p:spPr>
          <a:xfrm>
            <a:off x="1144924" y="1777445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LC to OBC                      wordcount : 6</a:t>
            </a:r>
          </a:p>
        </p:txBody>
      </p:sp>
    </p:spTree>
    <p:extLst>
      <p:ext uri="{BB962C8B-B14F-4D97-AF65-F5344CB8AC3E}">
        <p14:creationId xmlns:p14="http://schemas.microsoft.com/office/powerpoint/2010/main" val="168634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A5A0-71A2-8D35-C22C-5EE9CC93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 data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59FDD1-5236-13D9-F1C6-8B09FD5F1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15368"/>
              </p:ext>
            </p:extLst>
          </p:nvPr>
        </p:nvGraphicFramePr>
        <p:xfrm>
          <a:off x="1143000" y="2300817"/>
          <a:ext cx="9872662" cy="3850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96940339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851893767"/>
                    </a:ext>
                  </a:extLst>
                </a:gridCol>
              </a:tblGrid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Word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nomenclature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596940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0-3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271890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4-7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475344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100451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12-15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34609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16-19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701192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20-23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098778"/>
                  </a:ext>
                </a:extLst>
              </a:tr>
              <a:tr h="481313">
                <a:tc>
                  <a:txBody>
                    <a:bodyPr/>
                    <a:lstStyle/>
                    <a:p>
                      <a:r>
                        <a:rPr lang="en-US"/>
                        <a:t>24-31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4683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8A5A88-9D25-6E8E-DC25-E36B9234A7B6}"/>
              </a:ext>
            </a:extLst>
          </p:cNvPr>
          <p:cNvSpPr txBox="1"/>
          <p:nvPr/>
        </p:nvSpPr>
        <p:spPr>
          <a:xfrm>
            <a:off x="1144924" y="1777445"/>
            <a:ext cx="838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LC to OBC                      wordcount : 32</a:t>
            </a:r>
          </a:p>
        </p:txBody>
      </p:sp>
    </p:spTree>
    <p:extLst>
      <p:ext uri="{BB962C8B-B14F-4D97-AF65-F5344CB8AC3E}">
        <p14:creationId xmlns:p14="http://schemas.microsoft.com/office/powerpoint/2010/main" val="273142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 Block creation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1: BC to RT </a:t>
            </a:r>
          </a:p>
          <a:p>
            <a:r>
              <a:rPr lang="en-IN" dirty="0"/>
              <a:t>It is used to send message/ data from BC to RT. </a:t>
            </a:r>
          </a:p>
          <a:p>
            <a:r>
              <a:rPr lang="en-IN" dirty="0"/>
              <a:t>Type 2: RT to BC </a:t>
            </a:r>
          </a:p>
          <a:p>
            <a:r>
              <a:rPr lang="en-IN" dirty="0"/>
              <a:t>It is used to receive response/ data from RT to BC.</a:t>
            </a:r>
          </a:p>
          <a:p>
            <a:r>
              <a:rPr lang="en-IN" dirty="0"/>
              <a:t>Type 3: BC to RT &amp; RT to BC </a:t>
            </a:r>
          </a:p>
          <a:p>
            <a:r>
              <a:rPr lang="en-IN" dirty="0"/>
              <a:t>It is of two parts (Part 1, Part 2)</a:t>
            </a:r>
          </a:p>
          <a:p>
            <a:r>
              <a:rPr lang="en-IN" dirty="0"/>
              <a:t>Part 1 is used to send message/ data from BC to RT, Part 2 is used to receive response/ data from RT to BC. Major and Minor Frames of Part 2 should be same as Part 1 to link both messages.</a:t>
            </a:r>
          </a:p>
        </p:txBody>
      </p:sp>
    </p:spTree>
    <p:extLst>
      <p:ext uri="{BB962C8B-B14F-4D97-AF65-F5344CB8AC3E}">
        <p14:creationId xmlns:p14="http://schemas.microsoft.com/office/powerpoint/2010/main" val="100739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6522"/>
            <a:ext cx="9875520" cy="1356360"/>
          </a:xfrm>
        </p:spPr>
        <p:txBody>
          <a:bodyPr/>
          <a:lstStyle/>
          <a:p>
            <a:r>
              <a:rPr lang="en-IN" dirty="0"/>
              <a:t>Message Block Creation Type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54269"/>
            <a:ext cx="921117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aceBCDataBlkCreate</a:t>
            </a:r>
            <a:r>
              <a:rPr lang="en-IN" sz="1600" dirty="0"/>
              <a:t>(DevNum,DBLK1,32,syncMsgBuff,32);</a:t>
            </a:r>
          </a:p>
          <a:p>
            <a:r>
              <a:rPr lang="en-IN" sz="1600" dirty="0" err="1"/>
              <a:t>aceBCMsgCreateBCtoRT</a:t>
            </a:r>
            <a:r>
              <a:rPr lang="en-IN" sz="1600" dirty="0"/>
              <a:t>(</a:t>
            </a:r>
          </a:p>
          <a:p>
            <a:r>
              <a:rPr lang="en-IN" sz="1600" dirty="0"/>
              <a:t>		 </a:t>
            </a:r>
            <a:r>
              <a:rPr lang="en-IN" sz="1600" dirty="0" err="1"/>
              <a:t>DevNum</a:t>
            </a:r>
            <a:r>
              <a:rPr lang="en-IN" sz="1600" dirty="0"/>
              <a:t>,              /* Device number                    */</a:t>
            </a:r>
          </a:p>
          <a:p>
            <a:r>
              <a:rPr lang="en-IN" sz="1600" dirty="0"/>
              <a:t>		 MSG1,                /* Message ID to create             */</a:t>
            </a:r>
          </a:p>
          <a:p>
            <a:r>
              <a:rPr lang="en-IN" sz="1600" dirty="0"/>
              <a:t>		 DBLK1,               /* Message will use this data block */</a:t>
            </a:r>
          </a:p>
          <a:p>
            <a:r>
              <a:rPr lang="en-IN" sz="1600" dirty="0"/>
              <a:t>		 1,                   /* RT address                       */</a:t>
            </a:r>
          </a:p>
          <a:p>
            <a:r>
              <a:rPr lang="en-IN" sz="1600" dirty="0"/>
              <a:t>		 1,                   /* RT </a:t>
            </a:r>
            <a:r>
              <a:rPr lang="en-IN" sz="1600" dirty="0" err="1"/>
              <a:t>subaddress</a:t>
            </a:r>
            <a:r>
              <a:rPr lang="en-IN" sz="1600" dirty="0"/>
              <a:t>                    */</a:t>
            </a:r>
          </a:p>
          <a:p>
            <a:r>
              <a:rPr lang="en-IN" sz="1600" dirty="0"/>
              <a:t>		 2,                  /* Word count                       */</a:t>
            </a:r>
          </a:p>
          <a:p>
            <a:r>
              <a:rPr lang="en-IN" sz="1600" dirty="0"/>
              <a:t>		 0,                   /* Default message timer            */</a:t>
            </a:r>
          </a:p>
          <a:p>
            <a:r>
              <a:rPr lang="en-IN" sz="1600" dirty="0"/>
              <a:t>		  </a:t>
            </a:r>
            <a:r>
              <a:rPr lang="en-IN" sz="1600" dirty="0" err="1"/>
              <a:t>bus_channel</a:t>
            </a:r>
            <a:r>
              <a:rPr lang="en-IN" sz="1600" dirty="0"/>
              <a:t>);   /* use </a:t>
            </a:r>
            <a:r>
              <a:rPr lang="en-IN" sz="1600" dirty="0" err="1"/>
              <a:t>chl</a:t>
            </a:r>
            <a:r>
              <a:rPr lang="en-IN" sz="1600" dirty="0"/>
              <a:t> A options                */</a:t>
            </a:r>
          </a:p>
          <a:p>
            <a:endParaRPr lang="en-IN" sz="1600" dirty="0"/>
          </a:p>
          <a:p>
            <a:r>
              <a:rPr lang="en-IN" sz="1600" dirty="0"/>
              <a:t>/* Create XEQ opcode that will use </a:t>
            </a:r>
            <a:r>
              <a:rPr lang="en-IN" sz="1600" dirty="0" err="1"/>
              <a:t>msg</a:t>
            </a:r>
            <a:r>
              <a:rPr lang="en-IN" sz="1600" dirty="0"/>
              <a:t> block */</a:t>
            </a:r>
          </a:p>
          <a:p>
            <a:r>
              <a:rPr lang="en-IN" sz="1600" dirty="0" err="1"/>
              <a:t>aceBCOpCodeCreate</a:t>
            </a:r>
            <a:r>
              <a:rPr lang="en-IN" sz="1600" dirty="0"/>
              <a:t>(DevNum,OP1,ACE_OPCODE_XEQ,ACE_CNDTST_ALWAYS,MSG1,0,0);</a:t>
            </a:r>
          </a:p>
          <a:p>
            <a:r>
              <a:rPr lang="en-IN" sz="1600" dirty="0"/>
              <a:t>/* Create CAL opcode that will call </a:t>
            </a:r>
            <a:r>
              <a:rPr lang="en-IN" sz="1600" dirty="0" err="1"/>
              <a:t>mnr</a:t>
            </a:r>
            <a:r>
              <a:rPr lang="en-IN" sz="1600" dirty="0"/>
              <a:t> frame from major */</a:t>
            </a:r>
          </a:p>
          <a:p>
            <a:r>
              <a:rPr lang="en-IN" sz="1600" dirty="0" err="1"/>
              <a:t>aceBCOpCodeCreate</a:t>
            </a:r>
            <a:r>
              <a:rPr lang="en-IN" sz="1600" dirty="0"/>
              <a:t>(DevNum,OP2,ACE_OPCODE_CAL,ACE_CNDTST_ALWAYS,MNR1,0,0);</a:t>
            </a:r>
          </a:p>
          <a:p>
            <a:endParaRPr lang="en-IN" sz="1600" dirty="0"/>
          </a:p>
          <a:p>
            <a:r>
              <a:rPr lang="en-IN" sz="1600" dirty="0" err="1"/>
              <a:t>aOpCodes</a:t>
            </a:r>
            <a:r>
              <a:rPr lang="en-IN" sz="1600" dirty="0"/>
              <a:t>[0] = OP1;</a:t>
            </a:r>
          </a:p>
          <a:p>
            <a:r>
              <a:rPr lang="en-IN" sz="1600" dirty="0" err="1"/>
              <a:t>aceBCFrameCreate</a:t>
            </a:r>
            <a:r>
              <a:rPr lang="en-IN" sz="1600" dirty="0"/>
              <a:t>(DevNum,MNR1,ACE_FRAME_MINOR,aOpCodes,1,0,0);	/* Create Minor Frame */</a:t>
            </a:r>
          </a:p>
          <a:p>
            <a:r>
              <a:rPr lang="en-IN" sz="1600" dirty="0" err="1"/>
              <a:t>aOpCodes</a:t>
            </a:r>
            <a:r>
              <a:rPr lang="en-IN" sz="1600" dirty="0"/>
              <a:t>[0] = OP2;</a:t>
            </a:r>
          </a:p>
          <a:p>
            <a:r>
              <a:rPr lang="en-IN" sz="1600" dirty="0" err="1"/>
              <a:t>aceBCFrameCreate</a:t>
            </a:r>
            <a:r>
              <a:rPr lang="en-IN" sz="1600" dirty="0"/>
              <a:t>(DevNum,MJR1,ACE_FRAME_MAJOR,aOpCodes,1,1000,0);	/* Create Major Frame */</a:t>
            </a:r>
          </a:p>
          <a:p>
            <a:r>
              <a:rPr lang="en-IN" sz="1600" dirty="0" err="1"/>
              <a:t>aceBCInstallHBuf</a:t>
            </a:r>
            <a:r>
              <a:rPr lang="en-IN" sz="1600" dirty="0"/>
              <a:t>(DevNum,32*1024);	/* Create Host Buffer */</a:t>
            </a:r>
          </a:p>
        </p:txBody>
      </p:sp>
    </p:spTree>
    <p:extLst>
      <p:ext uri="{BB962C8B-B14F-4D97-AF65-F5344CB8AC3E}">
        <p14:creationId xmlns:p14="http://schemas.microsoft.com/office/powerpoint/2010/main" val="143897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EBA9A1-9FCC-4A0F-8064-C3095E721F9E}"/>
              </a:ext>
            </a:extLst>
          </p:cNvPr>
          <p:cNvSpPr txBox="1"/>
          <p:nvPr/>
        </p:nvSpPr>
        <p:spPr>
          <a:xfrm>
            <a:off x="673500" y="768618"/>
            <a:ext cx="21010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>
                <a:solidFill>
                  <a:srgbClr val="1CADE4"/>
                </a:solidFill>
                <a:latin typeface="Open Sans"/>
                <a:ea typeface="Open Sans"/>
                <a:cs typeface="Open Sans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EF61F-28A5-6949-7603-20CB8A2FA21C}"/>
              </a:ext>
            </a:extLst>
          </p:cNvPr>
          <p:cNvSpPr txBox="1"/>
          <p:nvPr/>
        </p:nvSpPr>
        <p:spPr>
          <a:xfrm>
            <a:off x="429836" y="1711575"/>
            <a:ext cx="10837028" cy="42030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Times New Roman"/>
              </a:rPr>
              <a:t> The Launch Simulator project aims to develop a comprehensive simulation platform for emulating the communication between a ground-based system and an On-Board Computer (OBC) during a spacecraft launch. </a:t>
            </a:r>
            <a:endParaRPr lang="en-US"/>
          </a:p>
          <a:p>
            <a:pPr marL="285750" algn="just">
              <a:lnSpc>
                <a:spcPct val="150000"/>
              </a:lnSpc>
            </a:pPr>
            <a:endParaRPr lang="en-US">
              <a:latin typeface="Open Sans"/>
              <a:ea typeface="Open Sans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Times New Roman"/>
              </a:rPr>
              <a:t> The simulation utilizes the MIL-STD-1553 protocol, a widely adopted standard for data communication in aerospace applications</a:t>
            </a:r>
          </a:p>
          <a:p>
            <a:pPr marL="285750" algn="just">
              <a:lnSpc>
                <a:spcPct val="150000"/>
              </a:lnSpc>
            </a:pPr>
            <a:endParaRPr lang="en-US">
              <a:latin typeface="Open Sans"/>
              <a:ea typeface="Open Sans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Times New Roman"/>
              </a:rPr>
              <a:t> The simulator consists of modules representing the Bus Controller (BC) and Remote Terminals (RTs), each emulating the behavior of their real-world counterparts. </a:t>
            </a:r>
          </a:p>
          <a:p>
            <a:pPr marL="285750" algn="just">
              <a:lnSpc>
                <a:spcPct val="150000"/>
              </a:lnSpc>
            </a:pPr>
            <a:endParaRPr lang="en-US">
              <a:latin typeface="Open Sans"/>
              <a:ea typeface="Open Sa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148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6522"/>
            <a:ext cx="9875520" cy="1356360"/>
          </a:xfrm>
        </p:spPr>
        <p:txBody>
          <a:bodyPr/>
          <a:lstStyle/>
          <a:p>
            <a:r>
              <a:rPr lang="en-IN" dirty="0"/>
              <a:t>Message Block Creation Type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54269"/>
            <a:ext cx="833080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err="1"/>
              <a:t>aceBCDataBlkCreate</a:t>
            </a:r>
            <a:r>
              <a:rPr lang="en-IN" sz="1600" dirty="0"/>
              <a:t>(DevNum,DBLK10,32,msgResBuff,32);</a:t>
            </a:r>
          </a:p>
          <a:p>
            <a:r>
              <a:rPr lang="en-IN" sz="1600" dirty="0" err="1"/>
              <a:t>aceBCMsgCreateRTtoBC</a:t>
            </a:r>
            <a:r>
              <a:rPr lang="en-IN" sz="1600" dirty="0"/>
              <a:t>(</a:t>
            </a:r>
          </a:p>
          <a:p>
            <a:r>
              <a:rPr lang="en-IN" sz="1600" dirty="0"/>
              <a:t>		 </a:t>
            </a:r>
            <a:r>
              <a:rPr lang="en-IN" sz="1600" dirty="0" err="1"/>
              <a:t>DevNum</a:t>
            </a:r>
            <a:r>
              <a:rPr lang="en-IN" sz="1600" dirty="0"/>
              <a:t>,              /* Device number                    */</a:t>
            </a:r>
          </a:p>
          <a:p>
            <a:r>
              <a:rPr lang="en-IN" sz="1600" dirty="0"/>
              <a:t>		 MSG10,                /* Message ID to create             */</a:t>
            </a:r>
          </a:p>
          <a:p>
            <a:r>
              <a:rPr lang="en-IN" sz="1600" dirty="0"/>
              <a:t>		 DBLK10,               /* Message will use this data block */</a:t>
            </a:r>
          </a:p>
          <a:p>
            <a:r>
              <a:rPr lang="en-IN" sz="1600" dirty="0"/>
              <a:t>		 1,                   /* RT address                       */</a:t>
            </a:r>
          </a:p>
          <a:p>
            <a:r>
              <a:rPr lang="en-IN" sz="1600" dirty="0"/>
              <a:t>		 2,                   /* RT </a:t>
            </a:r>
            <a:r>
              <a:rPr lang="en-IN" sz="1600" dirty="0" err="1"/>
              <a:t>subaddress</a:t>
            </a:r>
            <a:r>
              <a:rPr lang="en-IN" sz="1600" dirty="0"/>
              <a:t>                    */</a:t>
            </a:r>
          </a:p>
          <a:p>
            <a:r>
              <a:rPr lang="en-IN" sz="1600" dirty="0"/>
              <a:t>		 32,                  /* Word count                       */</a:t>
            </a:r>
          </a:p>
          <a:p>
            <a:r>
              <a:rPr lang="en-IN" sz="1600" dirty="0"/>
              <a:t>		 0,                   /* Default message timer            */</a:t>
            </a:r>
          </a:p>
          <a:p>
            <a:r>
              <a:rPr lang="en-IN" sz="1600" dirty="0"/>
              <a:t>		  </a:t>
            </a:r>
            <a:r>
              <a:rPr lang="en-IN" sz="1600" dirty="0" err="1"/>
              <a:t>bus_channel</a:t>
            </a:r>
            <a:r>
              <a:rPr lang="en-IN" sz="1600" dirty="0"/>
              <a:t>);   /* use </a:t>
            </a:r>
            <a:r>
              <a:rPr lang="en-IN" sz="1600" dirty="0" err="1"/>
              <a:t>chl</a:t>
            </a:r>
            <a:r>
              <a:rPr lang="en-IN" sz="1600" dirty="0"/>
              <a:t> A options                */</a:t>
            </a:r>
          </a:p>
          <a:p>
            <a:endParaRPr lang="en-IN" sz="1600" dirty="0"/>
          </a:p>
          <a:p>
            <a:r>
              <a:rPr lang="en-IN" sz="1600" dirty="0"/>
              <a:t>/* Create XEQ opcode that will use </a:t>
            </a:r>
            <a:r>
              <a:rPr lang="en-IN" sz="1600" dirty="0" err="1"/>
              <a:t>msg</a:t>
            </a:r>
            <a:r>
              <a:rPr lang="en-IN" sz="1600" dirty="0"/>
              <a:t> block */</a:t>
            </a:r>
          </a:p>
          <a:p>
            <a:r>
              <a:rPr lang="en-IN" sz="1600" dirty="0" err="1"/>
              <a:t>aceBCOpCodeCreate</a:t>
            </a:r>
            <a:r>
              <a:rPr lang="en-IN" sz="1600" dirty="0"/>
              <a:t>(DevNum,OP19,ACE_OPCODE_XEQ,ACE_CNDTST_ALWAYS,MSG10,0,0);</a:t>
            </a:r>
          </a:p>
          <a:p>
            <a:r>
              <a:rPr lang="en-IN" sz="1600" dirty="0"/>
              <a:t>/* Create CAL opcode that will call </a:t>
            </a:r>
            <a:r>
              <a:rPr lang="en-IN" sz="1600" dirty="0" err="1"/>
              <a:t>mnr</a:t>
            </a:r>
            <a:r>
              <a:rPr lang="en-IN" sz="1600" dirty="0"/>
              <a:t> frame from major */</a:t>
            </a:r>
          </a:p>
          <a:p>
            <a:r>
              <a:rPr lang="en-IN" sz="1600" dirty="0" err="1"/>
              <a:t>aceBCOpCodeCreate</a:t>
            </a:r>
            <a:r>
              <a:rPr lang="en-IN" sz="1600" dirty="0"/>
              <a:t>(DevNum,OP20,ACE_OPCODE_CAL,ACE_CNDTST_ALWAYS,MNR10,0,0);</a:t>
            </a:r>
          </a:p>
          <a:p>
            <a:endParaRPr lang="en-IN" sz="1600" dirty="0"/>
          </a:p>
          <a:p>
            <a:r>
              <a:rPr lang="en-IN" sz="1600" dirty="0" err="1"/>
              <a:t>aOpCodes</a:t>
            </a:r>
            <a:r>
              <a:rPr lang="en-IN" sz="1600" dirty="0"/>
              <a:t>[0] = OP19; 	/* Create Minor Frame */</a:t>
            </a:r>
          </a:p>
          <a:p>
            <a:r>
              <a:rPr lang="en-IN" sz="1600" dirty="0" err="1"/>
              <a:t>aceBCFrameCreate</a:t>
            </a:r>
            <a:r>
              <a:rPr lang="en-IN" sz="1600" dirty="0"/>
              <a:t>(DevNum,MNR10,ACE_FRAME_MINOR,aOpCodes,1,0,0);</a:t>
            </a:r>
          </a:p>
          <a:p>
            <a:r>
              <a:rPr lang="en-IN" sz="1600" dirty="0" err="1"/>
              <a:t>aOpCodes</a:t>
            </a:r>
            <a:r>
              <a:rPr lang="en-IN" sz="1600" dirty="0"/>
              <a:t>[0] = OP20;		/* Create Major Frame */</a:t>
            </a:r>
          </a:p>
          <a:p>
            <a:r>
              <a:rPr lang="en-IN" sz="1600" dirty="0" err="1"/>
              <a:t>aceBCFrameCreate</a:t>
            </a:r>
            <a:r>
              <a:rPr lang="en-IN" sz="1600" dirty="0"/>
              <a:t>(DevNum,MJR10,ACE_FRAME_MAJOR,aOpCodes,1,1000,0);</a:t>
            </a:r>
          </a:p>
          <a:p>
            <a:r>
              <a:rPr lang="en-IN" sz="1600" dirty="0" err="1"/>
              <a:t>aceBCInstallHBuf</a:t>
            </a:r>
            <a:r>
              <a:rPr lang="en-IN" sz="1600" dirty="0"/>
              <a:t>(DevNum,32*1024);	 /* Create Host Buffer */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8385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Type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581150"/>
          </a:xfrm>
        </p:spPr>
        <p:txBody>
          <a:bodyPr/>
          <a:lstStyle/>
          <a:p>
            <a:r>
              <a:rPr lang="en-US" dirty="0"/>
              <a:t>Type 1: Sending a message:</a:t>
            </a:r>
          </a:p>
          <a:p>
            <a:r>
              <a:rPr lang="en-US" dirty="0"/>
              <a:t>Data Block that is to be transferred [DBLK1 of message block type BC to RT] should be written in </a:t>
            </a:r>
            <a:r>
              <a:rPr lang="en-US" dirty="0" err="1"/>
              <a:t>aceBCDataBlkWrite</a:t>
            </a:r>
            <a:r>
              <a:rPr lang="en-US" dirty="0"/>
              <a:t>(). Time delay is not needed for sending a message. Major Frame ID[MJR1] should be same as in message block.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943350"/>
            <a:ext cx="57370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aceBCDataBlkWrite</a:t>
            </a:r>
            <a:r>
              <a:rPr lang="en-US" dirty="0"/>
              <a:t>(</a:t>
            </a:r>
            <a:r>
              <a:rPr lang="en-US" dirty="0" err="1"/>
              <a:t>DevNum</a:t>
            </a:r>
            <a:r>
              <a:rPr lang="en-US" dirty="0"/>
              <a:t>, DBLK1, </a:t>
            </a:r>
            <a:r>
              <a:rPr lang="en-US" dirty="0" err="1"/>
              <a:t>syncMsgBuff</a:t>
            </a:r>
            <a:r>
              <a:rPr lang="en-US" dirty="0"/>
              <a:t>, 32,0);</a:t>
            </a:r>
          </a:p>
          <a:p>
            <a:r>
              <a:rPr lang="en-US" dirty="0"/>
              <a:t>/* Start BC */</a:t>
            </a:r>
          </a:p>
          <a:p>
            <a:r>
              <a:rPr lang="en-US" dirty="0" err="1"/>
              <a:t>aceBCStart</a:t>
            </a:r>
            <a:r>
              <a:rPr lang="en-US" dirty="0"/>
              <a:t>(</a:t>
            </a:r>
            <a:r>
              <a:rPr lang="en-US" dirty="0" err="1"/>
              <a:t>DevNum</a:t>
            </a:r>
            <a:r>
              <a:rPr lang="en-US" dirty="0"/>
              <a:t>, MJR1, 1);</a:t>
            </a:r>
          </a:p>
          <a:p>
            <a:r>
              <a:rPr lang="en-US" dirty="0"/>
              <a:t>/* Stop BC */</a:t>
            </a:r>
          </a:p>
          <a:p>
            <a:r>
              <a:rPr lang="en-US" dirty="0" err="1"/>
              <a:t>aceBCStop</a:t>
            </a:r>
            <a:r>
              <a:rPr lang="en-US" dirty="0"/>
              <a:t>(</a:t>
            </a:r>
            <a:r>
              <a:rPr lang="en-US" dirty="0" err="1"/>
              <a:t>DevNum</a:t>
            </a:r>
            <a:r>
              <a:rPr lang="en-US" dirty="0"/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Transmission Type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362200"/>
          </a:xfrm>
        </p:spPr>
        <p:txBody>
          <a:bodyPr/>
          <a:lstStyle/>
          <a:p>
            <a:r>
              <a:rPr lang="en-US" dirty="0"/>
              <a:t>Type 2: Receiving a message:</a:t>
            </a:r>
          </a:p>
          <a:p>
            <a:r>
              <a:rPr lang="en-US" dirty="0"/>
              <a:t>Major Frame ID [MJR10] of the Data Block that is to be received [DBLK10] should be written in </a:t>
            </a:r>
            <a:r>
              <a:rPr lang="en-US" dirty="0" err="1"/>
              <a:t>aceBCStart</a:t>
            </a:r>
            <a:r>
              <a:rPr lang="en-US" dirty="0"/>
              <a:t>(). Time delay is needed to get the data from OBC [Minimum 10-15 ms]. </a:t>
            </a:r>
            <a:r>
              <a:rPr lang="en-US" dirty="0" err="1"/>
              <a:t>aceBCDataBlkRead</a:t>
            </a:r>
            <a:r>
              <a:rPr lang="en-US" dirty="0"/>
              <a:t>() is used to paste the received information into the receive buffer [</a:t>
            </a:r>
            <a:r>
              <a:rPr lang="en-US" dirty="0" err="1"/>
              <a:t>msgResBuff</a:t>
            </a:r>
            <a:r>
              <a:rPr lang="en-US" dirty="0"/>
              <a:t>].</a:t>
            </a:r>
          </a:p>
          <a:p>
            <a:r>
              <a:rPr lang="en-US" dirty="0"/>
              <a:t>Note: Receive buffer should always be empty(0x00) else the code will crash.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1800" y="4577477"/>
            <a:ext cx="55870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aceBCStart</a:t>
            </a:r>
            <a:r>
              <a:rPr lang="en-US" dirty="0"/>
              <a:t>(</a:t>
            </a:r>
            <a:r>
              <a:rPr lang="en-US" dirty="0" err="1"/>
              <a:t>DevNum</a:t>
            </a:r>
            <a:r>
              <a:rPr lang="en-US" dirty="0"/>
              <a:t>, MJR10, 1);</a:t>
            </a:r>
          </a:p>
          <a:p>
            <a:r>
              <a:rPr lang="en-US" dirty="0"/>
              <a:t>/* Stop BC */</a:t>
            </a:r>
          </a:p>
          <a:p>
            <a:r>
              <a:rPr lang="en-US" dirty="0"/>
              <a:t>//    </a:t>
            </a:r>
            <a:r>
              <a:rPr lang="en-US" dirty="0" err="1"/>
              <a:t>timeDelay</a:t>
            </a:r>
            <a:r>
              <a:rPr lang="en-US" dirty="0"/>
              <a:t>(10);</a:t>
            </a:r>
          </a:p>
          <a:p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&lt;1500000; </a:t>
            </a:r>
            <a:r>
              <a:rPr lang="en-US" dirty="0" err="1"/>
              <a:t>i</a:t>
            </a:r>
            <a:r>
              <a:rPr lang="en-US" dirty="0"/>
              <a:t>++);</a:t>
            </a:r>
          </a:p>
          <a:p>
            <a:r>
              <a:rPr lang="en-US" dirty="0" err="1"/>
              <a:t>aceBCStop</a:t>
            </a:r>
            <a:r>
              <a:rPr lang="en-US" dirty="0"/>
              <a:t>(</a:t>
            </a:r>
            <a:r>
              <a:rPr lang="en-US" dirty="0" err="1"/>
              <a:t>DevNum</a:t>
            </a:r>
            <a:r>
              <a:rPr lang="en-US" dirty="0"/>
              <a:t>);</a:t>
            </a:r>
          </a:p>
          <a:p>
            <a:r>
              <a:rPr lang="en-US" dirty="0" err="1"/>
              <a:t>aceBCDataBlkRead</a:t>
            </a:r>
            <a:r>
              <a:rPr lang="en-US" dirty="0"/>
              <a:t>(DevNum,DBLK10,msgResBuff,32,0);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950" y="323850"/>
            <a:ext cx="9875520" cy="1356360"/>
          </a:xfrm>
        </p:spPr>
        <p:txBody>
          <a:bodyPr/>
          <a:lstStyle/>
          <a:p>
            <a:r>
              <a:rPr lang="en-US" dirty="0"/>
              <a:t>Functions used for type conversions: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950" y="1581150"/>
            <a:ext cx="9872871" cy="4038600"/>
          </a:xfrm>
        </p:spPr>
        <p:txBody>
          <a:bodyPr/>
          <a:lstStyle/>
          <a:p>
            <a:r>
              <a:rPr lang="en-US" dirty="0"/>
              <a:t>Float array to Hex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1700" y="2056686"/>
            <a:ext cx="701685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WriteFloat_hex</a:t>
            </a:r>
            <a:r>
              <a:rPr lang="en-US" dirty="0"/>
              <a:t>(U16 </a:t>
            </a:r>
            <a:r>
              <a:rPr lang="en-US" dirty="0" err="1"/>
              <a:t>noe</a:t>
            </a:r>
            <a:r>
              <a:rPr lang="en-US" dirty="0"/>
              <a:t>, FLOAT_32* </a:t>
            </a:r>
            <a:r>
              <a:rPr lang="en-US" dirty="0" err="1"/>
              <a:t>arrayData</a:t>
            </a:r>
            <a:r>
              <a:rPr lang="en-US" dirty="0"/>
              <a:t>, U16* </a:t>
            </a:r>
            <a:r>
              <a:rPr lang="en-US" dirty="0" err="1"/>
              <a:t>Temp_Buff</a:t>
            </a:r>
            <a:r>
              <a:rPr lang="en-US" dirty="0"/>
              <a:t>){</a:t>
            </a:r>
          </a:p>
          <a:p>
            <a:r>
              <a:rPr lang="en-US" dirty="0"/>
              <a:t>    union{</a:t>
            </a:r>
          </a:p>
          <a:p>
            <a:r>
              <a:rPr lang="en-US" dirty="0"/>
              <a:t>        WORD </a:t>
            </a:r>
            <a:r>
              <a:rPr lang="en-US" dirty="0" err="1"/>
              <a:t>wordData</a:t>
            </a:r>
            <a:r>
              <a:rPr lang="en-US" dirty="0"/>
              <a:t>[2];</a:t>
            </a:r>
          </a:p>
          <a:p>
            <a:r>
              <a:rPr lang="en-US" dirty="0"/>
              <a:t>        FLOAT_32 </a:t>
            </a:r>
            <a:r>
              <a:rPr lang="en-US" dirty="0" err="1"/>
              <a:t>fData</a:t>
            </a:r>
            <a:r>
              <a:rPr lang="en-US" dirty="0"/>
              <a:t>;</a:t>
            </a:r>
          </a:p>
          <a:p>
            <a:r>
              <a:rPr lang="en-US" dirty="0"/>
              <a:t>    }un;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noe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un.fData</a:t>
            </a:r>
            <a:r>
              <a:rPr lang="en-US" dirty="0"/>
              <a:t> = </a:t>
            </a:r>
            <a:r>
              <a:rPr lang="en-US" dirty="0" err="1"/>
              <a:t>arrayData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for (j = 0; j &lt; 2; j++){</a:t>
            </a:r>
          </a:p>
          <a:p>
            <a:r>
              <a:rPr lang="en-US" dirty="0"/>
              <a:t>            </a:t>
            </a:r>
            <a:r>
              <a:rPr lang="en-US" dirty="0" err="1"/>
              <a:t>Temp_Buff</a:t>
            </a:r>
            <a:r>
              <a:rPr lang="en-US" dirty="0"/>
              <a:t>[((2 * </a:t>
            </a:r>
            <a:r>
              <a:rPr lang="en-US" dirty="0" err="1"/>
              <a:t>i</a:t>
            </a:r>
            <a:r>
              <a:rPr lang="en-US" dirty="0"/>
              <a:t>) + j)] = </a:t>
            </a:r>
            <a:r>
              <a:rPr lang="en-US" dirty="0" err="1"/>
              <a:t>un.wordData</a:t>
            </a:r>
            <a:r>
              <a:rPr lang="en-US" dirty="0"/>
              <a:t>[(j)];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04850"/>
            <a:ext cx="9872871" cy="4038600"/>
          </a:xfrm>
        </p:spPr>
        <p:txBody>
          <a:bodyPr/>
          <a:lstStyle/>
          <a:p>
            <a:r>
              <a:rPr lang="en-US" dirty="0"/>
              <a:t>Hex array to Float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950" y="1524000"/>
            <a:ext cx="76314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ReadFloat_hex</a:t>
            </a:r>
            <a:r>
              <a:rPr lang="en-US" dirty="0"/>
              <a:t>(WORD </a:t>
            </a:r>
            <a:r>
              <a:rPr lang="en-US" dirty="0" err="1"/>
              <a:t>noe</a:t>
            </a:r>
            <a:r>
              <a:rPr lang="en-US" dirty="0"/>
              <a:t>, WORD* data, FLOAT_32* op){</a:t>
            </a:r>
          </a:p>
          <a:p>
            <a:r>
              <a:rPr lang="en-US" dirty="0"/>
              <a:t>    SINT_32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SINT_32 j;</a:t>
            </a:r>
          </a:p>
          <a:p>
            <a:r>
              <a:rPr lang="en-US" dirty="0"/>
              <a:t>    union{</a:t>
            </a:r>
          </a:p>
          <a:p>
            <a:r>
              <a:rPr lang="en-US" dirty="0"/>
              <a:t>        WORD </a:t>
            </a:r>
            <a:r>
              <a:rPr lang="en-US" dirty="0" err="1"/>
              <a:t>wordData</a:t>
            </a:r>
            <a:r>
              <a:rPr lang="en-US" dirty="0"/>
              <a:t>[2];</a:t>
            </a:r>
          </a:p>
          <a:p>
            <a:r>
              <a:rPr lang="en-US" dirty="0"/>
              <a:t>        FLOAT_32 </a:t>
            </a:r>
            <a:r>
              <a:rPr lang="en-US" dirty="0" err="1"/>
              <a:t>fData</a:t>
            </a:r>
            <a:r>
              <a:rPr lang="en-US" dirty="0"/>
              <a:t>;</a:t>
            </a:r>
          </a:p>
          <a:p>
            <a:r>
              <a:rPr lang="en-US" dirty="0"/>
              <a:t>    }un;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noe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for (j = 0; j &lt; 2; j++)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un.wordData</a:t>
            </a:r>
            <a:r>
              <a:rPr lang="en-US" dirty="0"/>
              <a:t>[(j)] = data[((2 * </a:t>
            </a:r>
            <a:r>
              <a:rPr lang="en-US" dirty="0" err="1"/>
              <a:t>i</a:t>
            </a:r>
            <a:r>
              <a:rPr lang="en-US" dirty="0"/>
              <a:t>) + j)];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op[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un.fData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04850"/>
            <a:ext cx="9872871" cy="4038600"/>
          </a:xfrm>
        </p:spPr>
        <p:txBody>
          <a:bodyPr/>
          <a:lstStyle/>
          <a:p>
            <a:r>
              <a:rPr lang="en-US" dirty="0"/>
              <a:t>Double array to Hex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1650" y="1524000"/>
            <a:ext cx="8126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WriteDouble_hex</a:t>
            </a:r>
            <a:r>
              <a:rPr lang="en-US" dirty="0"/>
              <a:t>(U16 </a:t>
            </a:r>
            <a:r>
              <a:rPr lang="en-US" dirty="0" err="1"/>
              <a:t>noe</a:t>
            </a:r>
            <a:r>
              <a:rPr lang="en-US" dirty="0"/>
              <a:t>, FLOAT_64* </a:t>
            </a:r>
            <a:r>
              <a:rPr lang="en-US" dirty="0" err="1"/>
              <a:t>arrayData</a:t>
            </a:r>
            <a:r>
              <a:rPr lang="en-US" dirty="0"/>
              <a:t>, U16* </a:t>
            </a:r>
            <a:r>
              <a:rPr lang="en-US" dirty="0" err="1"/>
              <a:t>Temp_Buff</a:t>
            </a:r>
            <a:r>
              <a:rPr lang="en-US" dirty="0"/>
              <a:t>){</a:t>
            </a:r>
          </a:p>
          <a:p>
            <a:r>
              <a:rPr lang="en-US" dirty="0"/>
              <a:t>    union{</a:t>
            </a:r>
          </a:p>
          <a:p>
            <a:r>
              <a:rPr lang="en-US" dirty="0"/>
              <a:t>        WORD </a:t>
            </a:r>
            <a:r>
              <a:rPr lang="en-US" dirty="0" err="1"/>
              <a:t>wordData</a:t>
            </a:r>
            <a:r>
              <a:rPr lang="en-US" dirty="0"/>
              <a:t>[4];</a:t>
            </a:r>
          </a:p>
          <a:p>
            <a:r>
              <a:rPr lang="en-US" dirty="0"/>
              <a:t>        FLOAT_64 </a:t>
            </a:r>
            <a:r>
              <a:rPr lang="en-US" dirty="0" err="1"/>
              <a:t>dData</a:t>
            </a:r>
            <a:r>
              <a:rPr lang="en-US" dirty="0"/>
              <a:t>;</a:t>
            </a:r>
          </a:p>
          <a:p>
            <a:r>
              <a:rPr lang="en-US" dirty="0"/>
              <a:t>    }un;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j;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noe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</a:t>
            </a:r>
            <a:r>
              <a:rPr lang="en-US" dirty="0" err="1"/>
              <a:t>un.dData</a:t>
            </a:r>
            <a:r>
              <a:rPr lang="en-US" dirty="0"/>
              <a:t> = </a:t>
            </a:r>
            <a:r>
              <a:rPr lang="en-US" dirty="0" err="1"/>
              <a:t>arrayData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    for (j = 0; j &lt; 4; j++){</a:t>
            </a:r>
          </a:p>
          <a:p>
            <a:r>
              <a:rPr lang="en-US" dirty="0"/>
              <a:t>            </a:t>
            </a:r>
            <a:r>
              <a:rPr lang="en-US" dirty="0" err="1"/>
              <a:t>Temp_Buff</a:t>
            </a:r>
            <a:r>
              <a:rPr lang="en-US" dirty="0"/>
              <a:t>[((4 * </a:t>
            </a:r>
            <a:r>
              <a:rPr lang="en-US" dirty="0" err="1"/>
              <a:t>i</a:t>
            </a:r>
            <a:r>
              <a:rPr lang="en-US" dirty="0"/>
              <a:t>) + j)] = </a:t>
            </a:r>
            <a:r>
              <a:rPr lang="en-US" dirty="0" err="1"/>
              <a:t>un.wordData</a:t>
            </a:r>
            <a:r>
              <a:rPr lang="en-US" dirty="0"/>
              <a:t>[(j)];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04850"/>
            <a:ext cx="9872871" cy="4038600"/>
          </a:xfrm>
        </p:spPr>
        <p:txBody>
          <a:bodyPr/>
          <a:lstStyle/>
          <a:p>
            <a:r>
              <a:rPr lang="en-US" dirty="0"/>
              <a:t>Hex array to Double array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6950" y="1524000"/>
            <a:ext cx="763149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ReadDouble_hex</a:t>
            </a:r>
            <a:r>
              <a:rPr lang="en-US" dirty="0"/>
              <a:t>(WORD </a:t>
            </a:r>
            <a:r>
              <a:rPr lang="en-US" dirty="0" err="1"/>
              <a:t>noe</a:t>
            </a:r>
            <a:r>
              <a:rPr lang="en-US" dirty="0"/>
              <a:t>, WORD* data, FLOAT_64* op){</a:t>
            </a:r>
          </a:p>
          <a:p>
            <a:r>
              <a:rPr lang="en-US" dirty="0"/>
              <a:t>    SINT_32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SINT_32 j;</a:t>
            </a:r>
          </a:p>
          <a:p>
            <a:r>
              <a:rPr lang="en-US" dirty="0"/>
              <a:t>    union{</a:t>
            </a:r>
          </a:p>
          <a:p>
            <a:r>
              <a:rPr lang="en-US" dirty="0"/>
              <a:t>        WORD </a:t>
            </a:r>
            <a:r>
              <a:rPr lang="en-US" dirty="0" err="1"/>
              <a:t>wordData</a:t>
            </a:r>
            <a:r>
              <a:rPr lang="en-US" dirty="0"/>
              <a:t>[4];</a:t>
            </a:r>
          </a:p>
          <a:p>
            <a:r>
              <a:rPr lang="en-US" dirty="0"/>
              <a:t>        FLOAT_64 </a:t>
            </a:r>
            <a:r>
              <a:rPr lang="en-US" dirty="0" err="1"/>
              <a:t>dData</a:t>
            </a:r>
            <a:r>
              <a:rPr lang="en-US" dirty="0"/>
              <a:t>;</a:t>
            </a:r>
          </a:p>
          <a:p>
            <a:r>
              <a:rPr lang="en-US" dirty="0"/>
              <a:t>    }un;</a:t>
            </a:r>
          </a:p>
          <a:p>
            <a:endParaRPr lang="en-US" dirty="0"/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noe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r>
              <a:rPr lang="en-US" dirty="0"/>
              <a:t>        for (j = 0; j &lt; 4; j++){</a:t>
            </a:r>
          </a:p>
          <a:p>
            <a:r>
              <a:rPr lang="en-US" dirty="0"/>
              <a:t>            </a:t>
            </a:r>
            <a:r>
              <a:rPr lang="en-US" dirty="0" err="1"/>
              <a:t>un.wordData</a:t>
            </a:r>
            <a:r>
              <a:rPr lang="en-US" dirty="0"/>
              <a:t>[(j)] = data[((4 * </a:t>
            </a:r>
            <a:r>
              <a:rPr lang="en-US" dirty="0" err="1"/>
              <a:t>i</a:t>
            </a:r>
            <a:r>
              <a:rPr lang="en-US" dirty="0"/>
              <a:t>) + j)];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op[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un.dData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2550" y="1771650"/>
            <a:ext cx="757290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MainWindow</a:t>
            </a:r>
            <a:r>
              <a:rPr lang="en-US" dirty="0"/>
              <a:t>::</a:t>
            </a:r>
            <a:r>
              <a:rPr lang="en-US" dirty="0" err="1"/>
              <a:t>timeDelay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x){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QTimer</a:t>
            </a:r>
            <a:r>
              <a:rPr lang="en-US" dirty="0"/>
              <a:t> *timer;</a:t>
            </a:r>
          </a:p>
          <a:p>
            <a:r>
              <a:rPr lang="en-US" dirty="0"/>
              <a:t>    timer = new </a:t>
            </a:r>
            <a:r>
              <a:rPr lang="en-US" dirty="0" err="1"/>
              <a:t>QTimer</a:t>
            </a:r>
            <a:r>
              <a:rPr lang="en-US" dirty="0"/>
              <a:t>(this);</a:t>
            </a:r>
          </a:p>
          <a:p>
            <a:r>
              <a:rPr lang="en-US" dirty="0"/>
              <a:t>    timer-&gt;</a:t>
            </a:r>
            <a:r>
              <a:rPr lang="en-US" dirty="0" err="1"/>
              <a:t>setTimerType</a:t>
            </a:r>
            <a:r>
              <a:rPr lang="en-US" dirty="0"/>
              <a:t>(Qt::</a:t>
            </a:r>
            <a:r>
              <a:rPr lang="en-US" dirty="0" err="1"/>
              <a:t>PreciseTimer</a:t>
            </a:r>
            <a:r>
              <a:rPr lang="en-US" dirty="0"/>
              <a:t>);</a:t>
            </a:r>
          </a:p>
          <a:p>
            <a:r>
              <a:rPr lang="en-US" dirty="0"/>
              <a:t>    timer-&gt;start(0);</a:t>
            </a:r>
          </a:p>
          <a:p>
            <a:r>
              <a:rPr lang="en-US" dirty="0"/>
              <a:t>    timer-&gt;</a:t>
            </a:r>
            <a:r>
              <a:rPr lang="en-US" dirty="0" err="1"/>
              <a:t>setInterval</a:t>
            </a:r>
            <a:r>
              <a:rPr lang="en-US" dirty="0"/>
              <a:t>(x);</a:t>
            </a:r>
          </a:p>
          <a:p>
            <a:r>
              <a:rPr lang="en-US" dirty="0"/>
              <a:t>    //	</a:t>
            </a:r>
            <a:r>
              <a:rPr lang="en-US" dirty="0" err="1"/>
              <a:t>ui</a:t>
            </a:r>
            <a:r>
              <a:rPr lang="en-US" dirty="0"/>
              <a:t>-&gt;progressBar_1-&gt;</a:t>
            </a:r>
            <a:r>
              <a:rPr lang="en-US" dirty="0" err="1"/>
              <a:t>setValue</a:t>
            </a:r>
            <a:r>
              <a:rPr lang="en-US" dirty="0"/>
              <a:t>(0);</a:t>
            </a:r>
          </a:p>
          <a:p>
            <a:r>
              <a:rPr lang="en-US" dirty="0"/>
              <a:t>    while(timer-&gt;</a:t>
            </a:r>
            <a:r>
              <a:rPr lang="en-US" dirty="0" err="1"/>
              <a:t>remainingTime</a:t>
            </a:r>
            <a:r>
              <a:rPr lang="en-US" dirty="0"/>
              <a:t>()){</a:t>
            </a:r>
          </a:p>
          <a:p>
            <a:r>
              <a:rPr lang="en-US" dirty="0"/>
              <a:t>        //	</a:t>
            </a:r>
            <a:r>
              <a:rPr lang="en-US" dirty="0" err="1"/>
              <a:t>ui</a:t>
            </a:r>
            <a:r>
              <a:rPr lang="en-US" dirty="0"/>
              <a:t>-&gt;progressBar_1-&gt;</a:t>
            </a:r>
            <a:r>
              <a:rPr lang="en-US" dirty="0" err="1"/>
              <a:t>setValue</a:t>
            </a:r>
            <a:r>
              <a:rPr lang="en-US" dirty="0"/>
              <a:t>((x - timer-&gt;</a:t>
            </a:r>
            <a:r>
              <a:rPr lang="en-US" dirty="0" err="1"/>
              <a:t>remainingTime</a:t>
            </a:r>
            <a:r>
              <a:rPr lang="en-US" dirty="0"/>
              <a:t>() )/100 * 2);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	</a:t>
            </a:r>
            <a:r>
              <a:rPr lang="en-US" dirty="0" err="1"/>
              <a:t>ui</a:t>
            </a:r>
            <a:r>
              <a:rPr lang="en-US" dirty="0"/>
              <a:t>-&gt;progressBar_1-&gt;</a:t>
            </a:r>
            <a:r>
              <a:rPr lang="en-US" dirty="0" err="1"/>
              <a:t>setValue</a:t>
            </a:r>
            <a:r>
              <a:rPr lang="en-US" dirty="0"/>
              <a:t>(100);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5013-B995-46BE-959A-001F47451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10" y="2289110"/>
            <a:ext cx="9875520" cy="135636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7875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854" y="191654"/>
            <a:ext cx="9875520" cy="1356360"/>
          </a:xfrm>
        </p:spPr>
        <p:txBody>
          <a:bodyPr>
            <a:normAutofit/>
          </a:bodyPr>
          <a:lstStyle/>
          <a:p>
            <a:r>
              <a:rPr lang="en-US" sz="2400" dirty="0"/>
              <a:t>Main page OBC button turns red if OBC is not connected.</a:t>
            </a:r>
            <a:endParaRPr lang="en-IN" sz="2400" dirty="0"/>
          </a:p>
        </p:txBody>
      </p:sp>
      <p:pic>
        <p:nvPicPr>
          <p:cNvPr id="4" name="Content Placeholder 3" descr="mainpage_notwork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916" y="1205345"/>
            <a:ext cx="9892458" cy="528536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EF61F-28A5-6949-7603-20CB8A2FA21C}"/>
              </a:ext>
            </a:extLst>
          </p:cNvPr>
          <p:cNvSpPr txBox="1"/>
          <p:nvPr/>
        </p:nvSpPr>
        <p:spPr>
          <a:xfrm>
            <a:off x="448886" y="1378200"/>
            <a:ext cx="10837028" cy="2956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algn="just">
              <a:lnSpc>
                <a:spcPct val="150000"/>
              </a:lnSpc>
            </a:pPr>
            <a:endParaRPr lang="en-US" dirty="0">
              <a:latin typeface="Open Sans"/>
              <a:ea typeface="Open Sans"/>
              <a:cs typeface="Times New Roman"/>
            </a:endParaRPr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Open Sans"/>
                <a:ea typeface="Open Sans"/>
                <a:cs typeface="Times New Roman"/>
              </a:rPr>
              <a:t> Through the simulation, users can initiate pre-defined launch scenarios, including pre-launch checks, in-flight operations, and post-launch procedures.</a:t>
            </a:r>
          </a:p>
          <a:p>
            <a:pPr marL="285750" algn="just">
              <a:lnSpc>
                <a:spcPct val="150000"/>
              </a:lnSpc>
            </a:pPr>
            <a:endParaRPr lang="en-US" dirty="0"/>
          </a:p>
          <a:p>
            <a:pPr marL="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Open Sans"/>
                <a:ea typeface="Open Sans"/>
                <a:cs typeface="Times New Roman"/>
              </a:rPr>
              <a:t> The project focuses on accurately replicating the communication flow, error handling mechanisms, and data exchange protocols specified by MIL-STD-1553. 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Open Sans"/>
              <a:ea typeface="Open Sans"/>
              <a:cs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856BC-BCE5-8F50-CD08-C602BC50C941}"/>
              </a:ext>
            </a:extLst>
          </p:cNvPr>
          <p:cNvSpPr txBox="1"/>
          <p:nvPr/>
        </p:nvSpPr>
        <p:spPr>
          <a:xfrm>
            <a:off x="749700" y="797193"/>
            <a:ext cx="372855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>
                <a:solidFill>
                  <a:srgbClr val="1CADE4"/>
                </a:solidFill>
                <a:latin typeface="Open Sans"/>
                <a:ea typeface="Open Sans"/>
                <a:cs typeface="Open Sans"/>
              </a:rPr>
              <a:t>Abstract (Cont)</a:t>
            </a:r>
          </a:p>
        </p:txBody>
      </p:sp>
    </p:spTree>
    <p:extLst>
      <p:ext uri="{BB962C8B-B14F-4D97-AF65-F5344CB8AC3E}">
        <p14:creationId xmlns:p14="http://schemas.microsoft.com/office/powerpoint/2010/main" val="1628304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91" y="221956"/>
            <a:ext cx="9875520" cy="1356360"/>
          </a:xfrm>
        </p:spPr>
        <p:txBody>
          <a:bodyPr>
            <a:normAutofit/>
          </a:bodyPr>
          <a:lstStyle/>
          <a:p>
            <a:r>
              <a:rPr lang="en-US" sz="2400" dirty="0"/>
              <a:t>Main page OBC button turns green if OBC is connected.</a:t>
            </a:r>
            <a:endParaRPr lang="en-IN" sz="2400" dirty="0"/>
          </a:p>
        </p:txBody>
      </p:sp>
      <p:pic>
        <p:nvPicPr>
          <p:cNvPr id="4" name="Content Placeholder 3" descr="mainpage_workin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291" y="1191491"/>
            <a:ext cx="9995591" cy="5333999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571" y="96982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Health check</a:t>
            </a:r>
          </a:p>
        </p:txBody>
      </p:sp>
      <p:pic>
        <p:nvPicPr>
          <p:cNvPr id="4" name="Content Placeholder 3" descr="healthchec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71" y="1108363"/>
            <a:ext cx="10079997" cy="5375564"/>
          </a:xfr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41571" y="138545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Version Check</a:t>
            </a:r>
          </a:p>
        </p:txBody>
      </p:sp>
      <p:pic>
        <p:nvPicPr>
          <p:cNvPr id="4" name="Content Placeholder 3" descr="versioncheck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31" y="1239981"/>
            <a:ext cx="9878278" cy="5277787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166254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Load Data</a:t>
            </a:r>
          </a:p>
        </p:txBody>
      </p:sp>
      <p:pic>
        <p:nvPicPr>
          <p:cNvPr id="4" name="Content Placeholder 3" descr="loaddata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71" y="1198417"/>
            <a:ext cx="9972817" cy="5331745"/>
          </a:xfr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48491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Load Data execution</a:t>
            </a:r>
          </a:p>
        </p:txBody>
      </p:sp>
      <p:pic>
        <p:nvPicPr>
          <p:cNvPr id="4" name="Content Placeholder 3" descr="loaddata_exec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71" y="1198418"/>
            <a:ext cx="9875520" cy="5279285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48491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DOP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23" y="1177636"/>
            <a:ext cx="5396634" cy="46309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5" y="1177636"/>
            <a:ext cx="5382341" cy="462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43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48491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DAC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598" y="1163522"/>
            <a:ext cx="5653452" cy="4101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1" y="1163521"/>
            <a:ext cx="5639157" cy="410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460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48491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RINS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12" y="966863"/>
            <a:ext cx="10446238" cy="556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117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48491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RINS GC DATA LOAD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66" y="1063479"/>
            <a:ext cx="10247234" cy="546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35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571" y="48491"/>
            <a:ext cx="9875520" cy="1356360"/>
          </a:xfrm>
        </p:spPr>
        <p:txBody>
          <a:bodyPr>
            <a:normAutofit/>
          </a:bodyPr>
          <a:lstStyle/>
          <a:p>
            <a:r>
              <a:rPr lang="en-US" sz="2800" dirty="0"/>
              <a:t>RINS GC DATA DUMP 1`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109583"/>
            <a:ext cx="10210801" cy="546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1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AC0B-4DCC-A048-D02C-2EC21566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147" y="755765"/>
            <a:ext cx="3354669" cy="708660"/>
          </a:xfrm>
        </p:spPr>
        <p:txBody>
          <a:bodyPr>
            <a:normAutofit/>
          </a:bodyPr>
          <a:lstStyle/>
          <a:p>
            <a:r>
              <a:rPr lang="en-US" sz="3200">
                <a:latin typeface="Open Sans"/>
                <a:ea typeface="Open Sans"/>
                <a:cs typeface="Open Sans"/>
              </a:rPr>
              <a:t>MIL – STD - 1553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8F47-3E77-B33F-D11B-447BF897C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39" y="1803488"/>
            <a:ext cx="10476297" cy="40386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MIL - STD - 1553   is a military  standard , Digital internal time division command/ response multiplex data bus.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Basic tool used by the D.O.D for integration of weapon systems.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 It provides medium for the exchange of data and information between various systems.</a:t>
            </a:r>
          </a:p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It consist of  three components</a:t>
            </a:r>
          </a:p>
          <a:p>
            <a:pPr lvl="2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Bus Controller</a:t>
            </a:r>
          </a:p>
          <a:p>
            <a:pPr lvl="2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Remote Terminal </a:t>
            </a:r>
          </a:p>
          <a:p>
            <a:pPr lvl="2"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Bus monitor</a:t>
            </a:r>
          </a:p>
          <a:p>
            <a:pPr>
              <a:lnSpc>
                <a:spcPct val="150000"/>
              </a:lnSpc>
            </a:pPr>
            <a:endParaRPr lang="en-US" sz="18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en-US" sz="18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en-US" sz="180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73482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8F52-9099-1597-715B-A2AE78E0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9875520" cy="7181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en Sans"/>
                <a:ea typeface="Open Sans"/>
                <a:cs typeface="Open San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CC3-D323-4146-F15D-166D5530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66875"/>
            <a:ext cx="10739646" cy="4038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Open Sans"/>
                <a:ea typeface="+mn-lt"/>
                <a:cs typeface="+mn-lt"/>
              </a:rPr>
              <a:t>By establishing a robust communication link between the launch computer and the OBC, this system enhances the efficiency, reliability, and safety of spacecraft operations.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Open Sans"/>
                <a:ea typeface="+mn-lt"/>
                <a:cs typeface="+mn-lt"/>
              </a:rPr>
              <a:t>Key features of the communicator include fault tolerance, real-time performance, and interoperability with diverse spacecraft systems and subsystems.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Open Sans"/>
                <a:ea typeface="+mn-lt"/>
                <a:cs typeface="+mn-lt"/>
              </a:rPr>
              <a:t>Furthermore, the communicator enhances the autonomy of spacecraft operations by enabling onboard processing, command execution, and adaptive responses to dynamic mission conditions.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Open Sans"/>
                <a:ea typeface="+mn-lt"/>
                <a:cs typeface="+mn-lt"/>
              </a:rPr>
              <a:t>In summary, the launch computer to OBC communicator represents a vital component of modern space missions, enabling efficient and reliable communication between ground-based systems and spacecraft.</a:t>
            </a:r>
          </a:p>
        </p:txBody>
      </p:sp>
    </p:spTree>
    <p:extLst>
      <p:ext uri="{BB962C8B-B14F-4D97-AF65-F5344CB8AC3E}">
        <p14:creationId xmlns:p14="http://schemas.microsoft.com/office/powerpoint/2010/main" val="2817756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8F52-9099-1597-715B-A2AE78E0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00"/>
            <a:ext cx="9875520" cy="71818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en Sans"/>
                <a:ea typeface="Open Sans"/>
                <a:cs typeface="Open Sans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CC3-D323-4146-F15D-166D5530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50" y="1666876"/>
            <a:ext cx="10462338" cy="35582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Integration with Real Hardware: Extend the simulation environment to integrate with real hardware components for more comprehensive testing and validation</a:t>
            </a:r>
            <a:endParaRPr lang="en-IN" sz="16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IN" sz="18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Enhanced User Interfaces: Further refine the user interface design to enhance usability, accessibility, and visualization of simulation data</a:t>
            </a:r>
            <a:endPara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Industry Collaboration: Collaborate with industry partners and stakeholders to validate the simulation environment in real-world scenarios and gather feedback for continuous improvement.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587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036D0D5-3AA0-47FD-A83C-7A06CA2EE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DA241-D965-9E45-A461-0ADC3B0EF078}"/>
              </a:ext>
            </a:extLst>
          </p:cNvPr>
          <p:cNvSpPr txBox="1"/>
          <p:nvPr/>
        </p:nvSpPr>
        <p:spPr>
          <a:xfrm>
            <a:off x="4279004" y="2741507"/>
            <a:ext cx="36271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1CADE4"/>
                </a:solidFill>
                <a:latin typeface="Open Sans"/>
                <a:ea typeface="Open Sans"/>
                <a:cs typeface="Open San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2759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D52B-322C-0946-A540-1A43A5E0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4375"/>
            <a:ext cx="7684770" cy="775335"/>
          </a:xfrm>
        </p:spPr>
        <p:txBody>
          <a:bodyPr>
            <a:normAutofit/>
          </a:bodyPr>
          <a:lstStyle/>
          <a:p>
            <a:r>
              <a:rPr lang="en-US" sz="3200">
                <a:latin typeface="Open Sans"/>
                <a:ea typeface="Open Sans"/>
                <a:cs typeface="Open Sans"/>
              </a:rPr>
              <a:t>Pros of MIL STD 1553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62A6-EE14-17F1-C492-EB90121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011680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34" charset="0"/>
            </a:pPr>
            <a:r>
              <a:rPr lang="en-US">
                <a:solidFill>
                  <a:srgbClr val="1CADE4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Serial Communication </a:t>
            </a: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Dual Redundant Architecture</a:t>
            </a:r>
            <a:endParaRPr lang="en-US">
              <a:solidFill>
                <a:schemeClr val="tx1"/>
              </a:solidFill>
            </a:endParaRP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Fault Tolerance</a:t>
            </a:r>
          </a:p>
          <a:p>
            <a:pPr>
              <a:buFont typeface="Arial" pitchFamily="34" charset="0"/>
            </a:pPr>
            <a:r>
              <a:rPr lang="en-US">
                <a:solidFill>
                  <a:srgbClr val="1CADE4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Standardized Communication</a:t>
            </a: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Simple and Reliable</a:t>
            </a:r>
          </a:p>
          <a:p>
            <a:pPr marL="45720" indent="0">
              <a:buNone/>
            </a:pPr>
            <a:endParaRPr lang="en-US">
              <a:solidFill>
                <a:srgbClr val="1CADE4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6260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D52B-322C-0946-A540-1A43A5E0D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714375"/>
            <a:ext cx="7684770" cy="775335"/>
          </a:xfrm>
        </p:spPr>
        <p:txBody>
          <a:bodyPr>
            <a:normAutofit/>
          </a:bodyPr>
          <a:lstStyle/>
          <a:p>
            <a:r>
              <a:rPr lang="en-US" sz="3200">
                <a:latin typeface="Open Sans"/>
                <a:ea typeface="Open Sans"/>
                <a:cs typeface="Open Sans"/>
              </a:rPr>
              <a:t>Applications of MIL STD 1553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62A6-EE14-17F1-C492-EB901214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885950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Aerospace and Defense Systems</a:t>
            </a:r>
            <a:endParaRPr lang="en-US">
              <a:solidFill>
                <a:schemeClr val="tx1"/>
              </a:solidFill>
            </a:endParaRP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Military Vehicles and Ground Systems</a:t>
            </a: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Spacecraft and Satellites</a:t>
            </a:r>
          </a:p>
          <a:p>
            <a:pPr>
              <a:buFont typeface="Arial" pitchFamily="34" charset="0"/>
            </a:pPr>
            <a:r>
              <a:rPr lang="en-US">
                <a:solidFill>
                  <a:srgbClr val="1CADE4"/>
                </a:solidFill>
                <a:ea typeface="+mn-lt"/>
                <a:cs typeface="+mn-lt"/>
              </a:rPr>
              <a:t> 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Commercial Aviation</a:t>
            </a: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Test and Simulation </a:t>
            </a:r>
          </a:p>
          <a:p>
            <a:pPr>
              <a:buFont typeface="Arial" pitchFamily="34" charset="0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Automotive Systems etc..</a:t>
            </a:r>
          </a:p>
          <a:p>
            <a:pPr marL="4572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16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643495" y="925274"/>
            <a:ext cx="34916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>
                <a:solidFill>
                  <a:schemeClr val="accent1"/>
                </a:solidFill>
                <a:latin typeface="Open Sans"/>
                <a:ea typeface="Open Sans"/>
                <a:cs typeface="Open Sans"/>
              </a:rPr>
              <a:t>MIL – STD - 1553</a:t>
            </a:r>
            <a:endParaRPr lang="en-IN" sz="3200" b="1">
              <a:solidFill>
                <a:schemeClr val="accent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" name="Picture 1" descr="https://www.ddc-web.com/resources/assets/images/_Products/bu65591u.jpg">
            <a:extLst>
              <a:ext uri="{FF2B5EF4-FFF2-40B4-BE49-F238E27FC236}">
                <a16:creationId xmlns:a16="http://schemas.microsoft.com/office/drawing/2014/main" id="{132F4D28-9AED-58AF-BC02-B051E4BA7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9" b="369"/>
          <a:stretch/>
        </p:blipFill>
        <p:spPr>
          <a:xfrm>
            <a:off x="1209675" y="1515441"/>
            <a:ext cx="4633564" cy="3493153"/>
          </a:xfrm>
          <a:prstGeom prst="rect">
            <a:avLst/>
          </a:prstGeom>
        </p:spPr>
      </p:pic>
      <p:pic>
        <p:nvPicPr>
          <p:cNvPr id="3" name="Picture 2" descr="MIL-STD-1553 Data Bus Couplers">
            <a:extLst>
              <a:ext uri="{FF2B5EF4-FFF2-40B4-BE49-F238E27FC236}">
                <a16:creationId xmlns:a16="http://schemas.microsoft.com/office/drawing/2014/main" id="{282EEAA4-0B37-758C-5091-FB39B4CEC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860" y="1710485"/>
            <a:ext cx="4365523" cy="2942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CD7530-9505-5F84-225B-06CB26AEF2C9}"/>
              </a:ext>
            </a:extLst>
          </p:cNvPr>
          <p:cNvSpPr txBox="1"/>
          <p:nvPr/>
        </p:nvSpPr>
        <p:spPr>
          <a:xfrm>
            <a:off x="1666694" y="4924067"/>
            <a:ext cx="329184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/>
              <a:t>USB Avionics Device with MIL-STD-1553  Interface</a:t>
            </a:r>
            <a:endParaRPr lang="en-US"/>
          </a:p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BA2B7-867C-6A30-559B-E9109B69A716}"/>
              </a:ext>
            </a:extLst>
          </p:cNvPr>
          <p:cNvSpPr txBox="1"/>
          <p:nvPr/>
        </p:nvSpPr>
        <p:spPr>
          <a:xfrm>
            <a:off x="7122614" y="4924066"/>
            <a:ext cx="3291840" cy="4462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300"/>
              <a:t>Box coupler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09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B76EA-A167-ABBF-F82B-BE64DAB52C59}"/>
              </a:ext>
            </a:extLst>
          </p:cNvPr>
          <p:cNvSpPr txBox="1"/>
          <p:nvPr/>
        </p:nvSpPr>
        <p:spPr>
          <a:xfrm>
            <a:off x="824470" y="972899"/>
            <a:ext cx="34916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>
                <a:solidFill>
                  <a:schemeClr val="accent1"/>
                </a:solidFill>
              </a:rPr>
              <a:t>Bus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17045-E6E6-5319-8A48-EA32603D8852}"/>
              </a:ext>
            </a:extLst>
          </p:cNvPr>
          <p:cNvSpPr txBox="1"/>
          <p:nvPr/>
        </p:nvSpPr>
        <p:spPr>
          <a:xfrm>
            <a:off x="576820" y="1855360"/>
            <a:ext cx="10059357" cy="211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Arial"/>
              </a:rPr>
              <a:t>This terminal that is assigned the task of initiating information  transfer on the data bus</a:t>
            </a:r>
            <a:endParaRPr lang="en-US"/>
          </a:p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Arial"/>
              </a:rPr>
              <a:t>It Decides which RT can Communicate on the Bus.</a:t>
            </a:r>
          </a:p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Arial"/>
              </a:rPr>
              <a:t>It can command Remote Terminals to Transmit or Receive Data</a:t>
            </a:r>
          </a:p>
          <a:p>
            <a:pPr marL="57150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latin typeface="Open Sans"/>
                <a:ea typeface="Open Sans"/>
                <a:cs typeface="Arial"/>
              </a:rPr>
              <a:t>Back-up bus controllers are allowed</a:t>
            </a:r>
            <a:endParaRPr lang="en-IN">
              <a:latin typeface="Open Sans"/>
              <a:ea typeface="Open Sans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IN">
              <a:latin typeface="Open Sans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13936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152</TotalTime>
  <Words>2947</Words>
  <Application>Microsoft Office PowerPoint</Application>
  <PresentationFormat>Widescreen</PresentationFormat>
  <Paragraphs>405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Arial,Sans-Serif</vt:lpstr>
      <vt:lpstr>Calibri</vt:lpstr>
      <vt:lpstr>Corbel</vt:lpstr>
      <vt:lpstr>Open Sans</vt:lpstr>
      <vt:lpstr>Times New Roman</vt:lpstr>
      <vt:lpstr>Basis</vt:lpstr>
      <vt:lpstr>PowerPoint Presentation</vt:lpstr>
      <vt:lpstr>PowerPoint Presentation</vt:lpstr>
      <vt:lpstr>PowerPoint Presentation</vt:lpstr>
      <vt:lpstr>PowerPoint Presentation</vt:lpstr>
      <vt:lpstr>MIL – STD - 1553</vt:lpstr>
      <vt:lpstr>Pros of MIL STD 1553 protocol</vt:lpstr>
      <vt:lpstr>Applications of MIL STD 1553 protocol</vt:lpstr>
      <vt:lpstr>PowerPoint Presentation</vt:lpstr>
      <vt:lpstr>PowerPoint Presentation</vt:lpstr>
      <vt:lpstr>PowerPoint Presentation</vt:lpstr>
      <vt:lpstr>PowerPoint Presentation</vt:lpstr>
      <vt:lpstr>MIL – STD – 1553 : Commands</vt:lpstr>
      <vt:lpstr>PowerPoint Presentation</vt:lpstr>
      <vt:lpstr>Command word bits elaboration</vt:lpstr>
      <vt:lpstr>PowerPoint Presentation</vt:lpstr>
      <vt:lpstr>PowerPoint Presentation</vt:lpstr>
      <vt:lpstr>First Level Diagram</vt:lpstr>
      <vt:lpstr>PowerPoint Presentation</vt:lpstr>
      <vt:lpstr>PowerPoint Presentation</vt:lpstr>
      <vt:lpstr>VIU architecture</vt:lpstr>
      <vt:lpstr>Components of Vehicle Interface Unit Architecture</vt:lpstr>
      <vt:lpstr>Health Check command</vt:lpstr>
      <vt:lpstr>Health Check Response</vt:lpstr>
      <vt:lpstr>Version Check command</vt:lpstr>
      <vt:lpstr>Version Check Response</vt:lpstr>
      <vt:lpstr>Data Load command</vt:lpstr>
      <vt:lpstr>Data Load data details</vt:lpstr>
      <vt:lpstr>Message Block creation Types</vt:lpstr>
      <vt:lpstr>Message Block Creation Type 1</vt:lpstr>
      <vt:lpstr>Message Block Creation Type 2</vt:lpstr>
      <vt:lpstr>Message Transmission Type 1</vt:lpstr>
      <vt:lpstr>Message Transmission Type 2</vt:lpstr>
      <vt:lpstr>Functions used for type conversions:</vt:lpstr>
      <vt:lpstr>PowerPoint Presentation</vt:lpstr>
      <vt:lpstr>PowerPoint Presentation</vt:lpstr>
      <vt:lpstr>PowerPoint Presentation</vt:lpstr>
      <vt:lpstr>Time Delay code</vt:lpstr>
      <vt:lpstr>Results</vt:lpstr>
      <vt:lpstr>Main page OBC button turns red if OBC is not connected.</vt:lpstr>
      <vt:lpstr>Main page OBC button turns green if OBC is connected.</vt:lpstr>
      <vt:lpstr>Health check</vt:lpstr>
      <vt:lpstr>Version Check</vt:lpstr>
      <vt:lpstr>Load Data</vt:lpstr>
      <vt:lpstr>Load Data execution</vt:lpstr>
      <vt:lpstr>DOP</vt:lpstr>
      <vt:lpstr>DAC</vt:lpstr>
      <vt:lpstr>RINS</vt:lpstr>
      <vt:lpstr>RINS GC DATA LOAD 1</vt:lpstr>
      <vt:lpstr>RINS GC DATA DUMP 1`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Kausik</dc:creator>
  <cp:lastModifiedBy>Krishna Kausik</cp:lastModifiedBy>
  <cp:revision>274</cp:revision>
  <dcterms:created xsi:type="dcterms:W3CDTF">2024-03-01T13:58:01Z</dcterms:created>
  <dcterms:modified xsi:type="dcterms:W3CDTF">2024-05-02T15:47:06Z</dcterms:modified>
</cp:coreProperties>
</file>