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9" r:id="rId4"/>
    <p:sldId id="260" r:id="rId5"/>
    <p:sldId id="261" r:id="rId6"/>
    <p:sldId id="262" r:id="rId7"/>
    <p:sldId id="274" r:id="rId8"/>
    <p:sldId id="275" r:id="rId9"/>
    <p:sldId id="276" r:id="rId10"/>
    <p:sldId id="263" r:id="rId11"/>
    <p:sldId id="265" r:id="rId12"/>
    <p:sldId id="266" r:id="rId13"/>
    <p:sldId id="267" r:id="rId14"/>
    <p:sldId id="270"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p:cViewPr varScale="1">
        <p:scale>
          <a:sx n="38" d="100"/>
          <a:sy n="38" d="100"/>
        </p:scale>
        <p:origin x="21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C402567-02D7-48BE-A1CA-CFDB66683C70}" type="datetimeFigureOut">
              <a:rPr lang="en-IN" smtClean="0"/>
              <a:t>01-12-2021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69434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2567-02D7-48BE-A1CA-CFDB66683C70}"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90497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C402567-02D7-48BE-A1CA-CFDB66683C70}" type="datetimeFigureOut">
              <a:rPr lang="en-IN" smtClean="0"/>
              <a:t>01-12-2021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97575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02567-02D7-48BE-A1CA-CFDB66683C70}"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11556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EC402567-02D7-48BE-A1CA-CFDB66683C70}" type="datetimeFigureOut">
              <a:rPr lang="en-IN" smtClean="0"/>
              <a:t>01-12-2021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420252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02567-02D7-48BE-A1CA-CFDB66683C70}"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65767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02567-02D7-48BE-A1CA-CFDB66683C70}"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217813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02567-02D7-48BE-A1CA-CFDB66683C70}"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50906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02567-02D7-48BE-A1CA-CFDB66683C70}"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386866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02567-02D7-48BE-A1CA-CFDB66683C70}"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61010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02567-02D7-48BE-A1CA-CFDB66683C70}"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80C7B-76AC-42F8-B24B-F078CC898904}" type="slidenum">
              <a:rPr lang="en-IN" smtClean="0"/>
              <a:t>‹#›</a:t>
            </a:fld>
            <a:endParaRPr lang="en-IN"/>
          </a:p>
        </p:txBody>
      </p:sp>
    </p:spTree>
    <p:extLst>
      <p:ext uri="{BB962C8B-B14F-4D97-AF65-F5344CB8AC3E}">
        <p14:creationId xmlns:p14="http://schemas.microsoft.com/office/powerpoint/2010/main" val="10524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C402567-02D7-48BE-A1CA-CFDB66683C70}" type="datetimeFigureOut">
              <a:rPr lang="en-IN" smtClean="0"/>
              <a:t>01-12-2021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BF80C7B-76AC-42F8-B24B-F078CC898904}" type="slidenum">
              <a:rPr lang="en-IN" smtClean="0"/>
              <a:t>‹#›</a:t>
            </a:fld>
            <a:endParaRPr lang="en-IN"/>
          </a:p>
        </p:txBody>
      </p:sp>
    </p:spTree>
    <p:extLst>
      <p:ext uri="{BB962C8B-B14F-4D97-AF65-F5344CB8AC3E}">
        <p14:creationId xmlns:p14="http://schemas.microsoft.com/office/powerpoint/2010/main" val="401625395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85F7-E313-4776-A0C4-899EC5701760}"/>
              </a:ext>
            </a:extLst>
          </p:cNvPr>
          <p:cNvSpPr>
            <a:spLocks noGrp="1"/>
          </p:cNvSpPr>
          <p:nvPr>
            <p:ph type="ctrTitle"/>
          </p:nvPr>
        </p:nvSpPr>
        <p:spPr>
          <a:xfrm>
            <a:off x="810000" y="2042567"/>
            <a:ext cx="10572000" cy="2178451"/>
          </a:xfrm>
        </p:spPr>
        <p:txBody>
          <a:bodyPr>
            <a:noAutofit/>
          </a:bodyPr>
          <a:lstStyle/>
          <a:p>
            <a:pPr algn="ctr"/>
            <a:r>
              <a:rPr lang="en-US" sz="4000" dirty="0">
                <a:latin typeface="Constantia" panose="02030602050306030303" pitchFamily="18" charset="0"/>
                <a:cs typeface="Times New Roman" panose="02020603050405020304" pitchFamily="18" charset="0"/>
              </a:rPr>
              <a:t>Study on the perception towards </a:t>
            </a:r>
            <a:r>
              <a:rPr lang="en-US" sz="4000" dirty="0" err="1">
                <a:latin typeface="Constantia" panose="02030602050306030303" pitchFamily="18" charset="0"/>
                <a:cs typeface="Times New Roman" panose="02020603050405020304" pitchFamily="18" charset="0"/>
              </a:rPr>
              <a:t>eWallet</a:t>
            </a:r>
            <a:r>
              <a:rPr lang="en-US" sz="4000" dirty="0">
                <a:latin typeface="Constantia" panose="02030602050306030303" pitchFamily="18" charset="0"/>
                <a:cs typeface="Times New Roman" panose="02020603050405020304" pitchFamily="18" charset="0"/>
              </a:rPr>
              <a:t> security during</a:t>
            </a:r>
            <a:br>
              <a:rPr lang="en-US" sz="4000" dirty="0">
                <a:latin typeface="Constantia" panose="02030602050306030303" pitchFamily="18" charset="0"/>
                <a:cs typeface="Times New Roman" panose="02020603050405020304" pitchFamily="18" charset="0"/>
              </a:rPr>
            </a:br>
            <a:r>
              <a:rPr lang="en-US" sz="4000" dirty="0">
                <a:latin typeface="Constantia" panose="02030602050306030303" pitchFamily="18" charset="0"/>
                <a:cs typeface="Times New Roman" panose="02020603050405020304" pitchFamily="18" charset="0"/>
              </a:rPr>
              <a:t>the COVID-19 Pandemic</a:t>
            </a:r>
            <a:endParaRPr lang="en-IN" sz="4000" dirty="0">
              <a:latin typeface="Constantia" panose="0203060205030603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A57A1C-644E-43DC-BC26-33642731D9A6}"/>
              </a:ext>
            </a:extLst>
          </p:cNvPr>
          <p:cNvSpPr>
            <a:spLocks noGrp="1"/>
          </p:cNvSpPr>
          <p:nvPr>
            <p:ph type="subTitle" idx="1"/>
          </p:nvPr>
        </p:nvSpPr>
        <p:spPr>
          <a:xfrm>
            <a:off x="1786030" y="4493924"/>
            <a:ext cx="3257551" cy="1779384"/>
          </a:xfrm>
        </p:spPr>
        <p:txBody>
          <a:bodyPr>
            <a:normAutofit/>
          </a:bodyPr>
          <a:lstStyle/>
          <a:p>
            <a:pPr algn="just"/>
            <a:r>
              <a:rPr lang="en-IN" dirty="0">
                <a:latin typeface="Times New Roman" panose="02020603050405020304" pitchFamily="18" charset="0"/>
                <a:cs typeface="Times New Roman" panose="02020603050405020304" pitchFamily="18" charset="0"/>
              </a:rPr>
              <a:t>Name :- Pralay K. Kalaskar</a:t>
            </a:r>
          </a:p>
          <a:p>
            <a:pPr algn="just"/>
            <a:r>
              <a:rPr lang="en-IN" dirty="0">
                <a:latin typeface="Times New Roman" panose="02020603050405020304" pitchFamily="18" charset="0"/>
                <a:cs typeface="Times New Roman" panose="02020603050405020304" pitchFamily="18" charset="0"/>
              </a:rPr>
              <a:t>Reg. no. :- 20OKCMD061</a:t>
            </a:r>
          </a:p>
          <a:p>
            <a:pPr algn="just"/>
            <a:r>
              <a:rPr lang="en-IN" dirty="0">
                <a:latin typeface="Times New Roman" panose="02020603050405020304" pitchFamily="18" charset="0"/>
                <a:cs typeface="Times New Roman" panose="02020603050405020304" pitchFamily="18" charset="0"/>
              </a:rPr>
              <a:t>MBA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semester (Finance)</a:t>
            </a:r>
          </a:p>
          <a:p>
            <a:pPr algn="just"/>
            <a:r>
              <a:rPr lang="en-IN" dirty="0">
                <a:latin typeface="Times New Roman" panose="02020603050405020304" pitchFamily="18" charset="0"/>
                <a:cs typeface="Times New Roman" panose="02020603050405020304" pitchFamily="18" charset="0"/>
              </a:rPr>
              <a:t>Batch :- 2020-2022</a:t>
            </a:r>
          </a:p>
        </p:txBody>
      </p:sp>
      <p:sp>
        <p:nvSpPr>
          <p:cNvPr id="4" name="Subtitle 2">
            <a:extLst>
              <a:ext uri="{FF2B5EF4-FFF2-40B4-BE49-F238E27FC236}">
                <a16:creationId xmlns:a16="http://schemas.microsoft.com/office/drawing/2014/main" id="{891B6113-8CD0-4686-97EE-688C1CB86212}"/>
              </a:ext>
            </a:extLst>
          </p:cNvPr>
          <p:cNvSpPr txBox="1">
            <a:spLocks/>
          </p:cNvSpPr>
          <p:nvPr/>
        </p:nvSpPr>
        <p:spPr>
          <a:xfrm>
            <a:off x="7434421" y="4432963"/>
            <a:ext cx="2685545" cy="15940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000" dirty="0">
                <a:latin typeface="Times New Roman" panose="02020603050405020304" pitchFamily="18" charset="0"/>
                <a:cs typeface="Times New Roman" panose="02020603050405020304" pitchFamily="18" charset="0"/>
              </a:rPr>
              <a:t>Under the guidance of :-</a:t>
            </a:r>
          </a:p>
          <a:p>
            <a:pPr algn="just"/>
            <a:r>
              <a:rPr lang="en-IN" sz="2000" dirty="0">
                <a:latin typeface="Times New Roman" panose="02020603050405020304" pitchFamily="18" charset="0"/>
                <a:cs typeface="Times New Roman" panose="02020603050405020304" pitchFamily="18" charset="0"/>
              </a:rPr>
              <a:t>Prof. </a:t>
            </a:r>
            <a:r>
              <a:rPr lang="en-IN" sz="2000" dirty="0" err="1">
                <a:latin typeface="Times New Roman" panose="02020603050405020304" pitchFamily="18" charset="0"/>
                <a:cs typeface="Times New Roman" panose="02020603050405020304" pitchFamily="18" charset="0"/>
              </a:rPr>
              <a:t>Swarnadeep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Maity</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Assistant professor</a:t>
            </a:r>
          </a:p>
          <a:p>
            <a:pPr algn="just"/>
            <a:r>
              <a:rPr lang="en-IN" sz="2000" dirty="0">
                <a:latin typeface="Times New Roman" panose="02020603050405020304" pitchFamily="18" charset="0"/>
                <a:cs typeface="Times New Roman" panose="02020603050405020304" pitchFamily="18" charset="0"/>
              </a:rPr>
              <a:t>MBA, (</a:t>
            </a:r>
            <a:r>
              <a:rPr lang="en-IN" sz="2000" dirty="0" err="1">
                <a:latin typeface="Times New Roman" panose="02020603050405020304" pitchFamily="18" charset="0"/>
                <a:cs typeface="Times New Roman" panose="02020603050405020304" pitchFamily="18" charset="0"/>
              </a:rPr>
              <a:t>Ph.d</a:t>
            </a:r>
            <a:r>
              <a:rPr lang="en-IN" sz="2000" dirty="0">
                <a:latin typeface="Times New Roman" panose="02020603050405020304" pitchFamily="18" charset="0"/>
                <a:cs typeface="Times New Roman" panose="02020603050405020304" pitchFamily="18" charset="0"/>
              </a:rPr>
              <a:t>)</a:t>
            </a:r>
          </a:p>
        </p:txBody>
      </p:sp>
      <p:sp>
        <p:nvSpPr>
          <p:cNvPr id="5" name="Title 1">
            <a:extLst>
              <a:ext uri="{FF2B5EF4-FFF2-40B4-BE49-F238E27FC236}">
                <a16:creationId xmlns:a16="http://schemas.microsoft.com/office/drawing/2014/main" id="{1AEC9B52-8459-4091-A8D2-1D8CEB5E4D25}"/>
              </a:ext>
            </a:extLst>
          </p:cNvPr>
          <p:cNvSpPr txBox="1">
            <a:spLocks/>
          </p:cNvSpPr>
          <p:nvPr/>
        </p:nvSpPr>
        <p:spPr>
          <a:xfrm>
            <a:off x="3414806" y="836036"/>
            <a:ext cx="5362388" cy="1049338"/>
          </a:xfrm>
          <a:prstGeom prst="rect">
            <a:avLst/>
          </a:prstGeom>
        </p:spPr>
        <p:txBody>
          <a:bodyPr vert="horz" lIns="91440" tIns="45720" rIns="91440" bIns="45720" rtlCol="0" anchor="ctr">
            <a:no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3600" dirty="0">
                <a:solidFill>
                  <a:schemeClr val="tx1"/>
                </a:solidFill>
                <a:latin typeface="Times New Roman" panose="02020603050405020304" pitchFamily="18" charset="0"/>
                <a:cs typeface="Times New Roman" panose="02020603050405020304" pitchFamily="18" charset="0"/>
              </a:rPr>
              <a:t>Project Review</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on</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39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3947-A9EA-4411-A07E-D6F89B7F3CCC}"/>
              </a:ext>
            </a:extLst>
          </p:cNvPr>
          <p:cNvSpPr>
            <a:spLocks noGrp="1"/>
          </p:cNvSpPr>
          <p:nvPr>
            <p:ph type="title"/>
          </p:nvPr>
        </p:nvSpPr>
        <p:spPr/>
        <p:txBody>
          <a:bodyPr/>
          <a:lstStyle/>
          <a:p>
            <a:r>
              <a:rPr lang="en-IN" dirty="0"/>
              <a:t>Research gap</a:t>
            </a:r>
          </a:p>
        </p:txBody>
      </p:sp>
      <p:sp>
        <p:nvSpPr>
          <p:cNvPr id="3" name="Content Placeholder 2">
            <a:extLst>
              <a:ext uri="{FF2B5EF4-FFF2-40B4-BE49-F238E27FC236}">
                <a16:creationId xmlns:a16="http://schemas.microsoft.com/office/drawing/2014/main" id="{E47CB8BD-5D15-4B93-933C-E2C7CBEA3A1D}"/>
              </a:ext>
            </a:extLst>
          </p:cNvPr>
          <p:cNvSpPr>
            <a:spLocks noGrp="1"/>
          </p:cNvSpPr>
          <p:nvPr>
            <p:ph idx="1"/>
          </p:nvPr>
        </p:nvSpPr>
        <p:spPr>
          <a:xfrm>
            <a:off x="838200" y="1825625"/>
            <a:ext cx="10515600" cy="991466"/>
          </a:xfrm>
        </p:spPr>
        <p:txBody>
          <a:bodyPr/>
          <a:lstStyle/>
          <a:p>
            <a:pPr marL="0" indent="0" algn="just">
              <a:lnSpc>
                <a:spcPct val="150000"/>
              </a:lnSpc>
              <a:buNone/>
            </a:pPr>
            <a:r>
              <a:rPr lang="en-US" sz="1800" b="0" i="0" u="none" strike="noStrike" baseline="0" dirty="0">
                <a:latin typeface="CIDFont+F2"/>
              </a:rPr>
              <a:t>Demographic variable such as age, education, occupation, and area of residence (rural or urban) need to be investigated with the inclusion of rural or urban </a:t>
            </a:r>
            <a:r>
              <a:rPr lang="en-IN" sz="1800" b="0" i="0" u="none" strike="noStrike" baseline="0" dirty="0">
                <a:latin typeface="CIDFont+F2"/>
              </a:rPr>
              <a:t>populations.</a:t>
            </a:r>
            <a:endParaRPr lang="en-IN" dirty="0"/>
          </a:p>
        </p:txBody>
      </p:sp>
      <p:sp>
        <p:nvSpPr>
          <p:cNvPr id="4" name="Title 1">
            <a:extLst>
              <a:ext uri="{FF2B5EF4-FFF2-40B4-BE49-F238E27FC236}">
                <a16:creationId xmlns:a16="http://schemas.microsoft.com/office/drawing/2014/main" id="{BDE52D1C-A323-47B6-A922-474833E9A1DE}"/>
              </a:ext>
            </a:extLst>
          </p:cNvPr>
          <p:cNvSpPr txBox="1">
            <a:spLocks/>
          </p:cNvSpPr>
          <p:nvPr/>
        </p:nvSpPr>
        <p:spPr>
          <a:xfrm>
            <a:off x="1238250" y="2979017"/>
            <a:ext cx="3848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Tentative topic</a:t>
            </a:r>
          </a:p>
        </p:txBody>
      </p:sp>
      <p:sp>
        <p:nvSpPr>
          <p:cNvPr id="5" name="Content Placeholder 2">
            <a:extLst>
              <a:ext uri="{FF2B5EF4-FFF2-40B4-BE49-F238E27FC236}">
                <a16:creationId xmlns:a16="http://schemas.microsoft.com/office/drawing/2014/main" id="{C407644F-0A28-420F-AA50-21847593A580}"/>
              </a:ext>
            </a:extLst>
          </p:cNvPr>
          <p:cNvSpPr txBox="1">
            <a:spLocks/>
          </p:cNvSpPr>
          <p:nvPr/>
        </p:nvSpPr>
        <p:spPr>
          <a:xfrm>
            <a:off x="838200" y="4439517"/>
            <a:ext cx="10515600" cy="63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000">
                <a:latin typeface="Times New Roman" panose="02020603050405020304" pitchFamily="18" charset="0"/>
                <a:cs typeface="Times New Roman" panose="02020603050405020304" pitchFamily="18" charset="0"/>
              </a:rPr>
              <a:t>Study on the perception towards eWallet security during the COVID-19 </a:t>
            </a:r>
            <a:r>
              <a:rPr lang="en-IN" sz="2000">
                <a:latin typeface="Times New Roman" panose="02020603050405020304" pitchFamily="18" charset="0"/>
                <a:cs typeface="Times New Roman" panose="02020603050405020304" pitchFamily="18" charset="0"/>
              </a:rPr>
              <a:t>Pandemic.</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55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F2C2-2226-42AB-B038-6F7EFB655B86}"/>
              </a:ext>
            </a:extLst>
          </p:cNvPr>
          <p:cNvSpPr>
            <a:spLocks noGrp="1"/>
          </p:cNvSpPr>
          <p:nvPr>
            <p:ph type="title"/>
          </p:nvPr>
        </p:nvSpPr>
        <p:spPr/>
        <p:txBody>
          <a:bodyPr/>
          <a:lstStyle/>
          <a:p>
            <a:r>
              <a:rPr lang="en-IN" dirty="0"/>
              <a:t>Research objectives</a:t>
            </a:r>
          </a:p>
        </p:txBody>
      </p:sp>
      <p:sp>
        <p:nvSpPr>
          <p:cNvPr id="3" name="Content Placeholder 2">
            <a:extLst>
              <a:ext uri="{FF2B5EF4-FFF2-40B4-BE49-F238E27FC236}">
                <a16:creationId xmlns:a16="http://schemas.microsoft.com/office/drawing/2014/main" id="{65466F4C-B38C-4374-AFA8-B97943E6732B}"/>
              </a:ext>
            </a:extLst>
          </p:cNvPr>
          <p:cNvSpPr>
            <a:spLocks noGrp="1"/>
          </p:cNvSpPr>
          <p:nvPr>
            <p:ph idx="1"/>
          </p:nvPr>
        </p:nvSpPr>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objectives of this study is to capture “security concern” and “comfortability” in regard to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during the COVID-19 pandemic situation.</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study further investigated the influence of demographics like gender and income on security concern and comfortability in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Comfortability differs significantly among different income groups.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32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D6A7-CDBA-43F8-A79D-FB6769A6820A}"/>
              </a:ext>
            </a:extLst>
          </p:cNvPr>
          <p:cNvSpPr>
            <a:spLocks noGrp="1"/>
          </p:cNvSpPr>
          <p:nvPr>
            <p:ph type="title"/>
          </p:nvPr>
        </p:nvSpPr>
        <p:spPr/>
        <p:txBody>
          <a:bodyPr/>
          <a:lstStyle/>
          <a:p>
            <a:r>
              <a:rPr lang="en-IN" dirty="0"/>
              <a:t>Scope of the research</a:t>
            </a:r>
          </a:p>
        </p:txBody>
      </p:sp>
      <p:sp>
        <p:nvSpPr>
          <p:cNvPr id="3" name="Content Placeholder 2">
            <a:extLst>
              <a:ext uri="{FF2B5EF4-FFF2-40B4-BE49-F238E27FC236}">
                <a16:creationId xmlns:a16="http://schemas.microsoft.com/office/drawing/2014/main" id="{774DBCB3-2765-4BF8-83F6-A312C591E67B}"/>
              </a:ext>
            </a:extLst>
          </p:cNvPr>
          <p:cNvSpPr>
            <a:spLocks noGrp="1"/>
          </p:cNvSpPr>
          <p:nvPr>
            <p:ph idx="1"/>
          </p:nvPr>
        </p:nvSpPr>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a:t>
            </a:r>
            <a:r>
              <a:rPr lang="en-US" sz="2000" b="0" i="0" u="none" strike="noStrike" baseline="0">
                <a:latin typeface="Times New Roman" panose="02020603050405020304" pitchFamily="18" charset="0"/>
                <a:cs typeface="Times New Roman" panose="02020603050405020304" pitchFamily="18" charset="0"/>
              </a:rPr>
              <a:t>study </a:t>
            </a:r>
            <a:r>
              <a:rPr lang="en-US" sz="2000">
                <a:latin typeface="Times New Roman" panose="02020603050405020304" pitchFamily="18" charset="0"/>
                <a:cs typeface="Times New Roman" panose="02020603050405020304" pitchFamily="18" charset="0"/>
              </a:rPr>
              <a:t>i</a:t>
            </a:r>
            <a:r>
              <a:rPr lang="en-US" sz="2000" b="0" i="0" u="none" strike="noStrike" baseline="0">
                <a:latin typeface="Times New Roman" panose="02020603050405020304" pitchFamily="18" charset="0"/>
                <a:cs typeface="Times New Roman" panose="02020603050405020304" pitchFamily="18" charset="0"/>
              </a:rPr>
              <a:t>s </a:t>
            </a:r>
            <a:r>
              <a:rPr lang="en-US" sz="2000" b="0" i="0" u="none" strike="noStrike" baseline="0" dirty="0">
                <a:latin typeface="Times New Roman" panose="02020603050405020304" pitchFamily="18" charset="0"/>
                <a:cs typeface="Times New Roman" panose="02020603050405020304" pitchFamily="18" charset="0"/>
              </a:rPr>
              <a:t>confined to security concerns and comfortability of </a:t>
            </a:r>
            <a:r>
              <a:rPr lang="en-US" sz="2000" b="0" i="0" u="none" strike="noStrike" baseline="0" dirty="0" err="1">
                <a:latin typeface="Times New Roman" panose="02020603050405020304" pitchFamily="18" charset="0"/>
                <a:cs typeface="Times New Roman" panose="02020603050405020304" pitchFamily="18" charset="0"/>
              </a:rPr>
              <a:t>eWallets</a:t>
            </a:r>
            <a:r>
              <a:rPr lang="en-US" sz="2000" b="0" i="0" u="none" strike="noStrike" baseline="0" dirty="0">
                <a:latin typeface="Times New Roman" panose="02020603050405020304" pitchFamily="18" charset="0"/>
                <a:cs typeface="Times New Roman" panose="02020603050405020304" pitchFamily="18" charset="0"/>
              </a:rPr>
              <a:t> and the influence of “gender”, “income”, “age”, “education”, “occupation”, and “area of residence (rural or urban)” on it. The respondents were from Bangalore, a </a:t>
            </a:r>
            <a:r>
              <a:rPr lang="en-IN" sz="2000" b="0" i="0" u="none" strike="noStrike" baseline="0" dirty="0">
                <a:latin typeface="Times New Roman" panose="02020603050405020304" pitchFamily="18" charset="0"/>
                <a:cs typeface="Times New Roman" panose="02020603050405020304" pitchFamily="18" charset="0"/>
              </a:rPr>
              <a:t>metropolitan city in India.</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study attempted to capture perceived security concerns and comfortability of users and not attempted to investigate technical issues related to security and </a:t>
            </a:r>
            <a:r>
              <a:rPr lang="en-IN" sz="2000" b="0" i="0" u="none" strike="noStrike" baseline="0" dirty="0">
                <a:latin typeface="Times New Roman" panose="02020603050405020304" pitchFamily="18" charset="0"/>
                <a:cs typeface="Times New Roman" panose="02020603050405020304" pitchFamily="18" charset="0"/>
              </a:rPr>
              <a:t>comfort.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68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CDF5-D4F8-44BB-A582-B1A8151535C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471399" y="2011680"/>
            <a:ext cx="11263401" cy="4484370"/>
          </a:xfrm>
        </p:spPr>
        <p:txBody>
          <a:bodyPr>
            <a:normAutofit/>
          </a:bodyPr>
          <a:lstStyle/>
          <a:p>
            <a:pPr algn="just">
              <a:lnSpc>
                <a:spcPct val="150000"/>
              </a:lnSpc>
            </a:pPr>
            <a:r>
              <a:rPr lang="en-IN" sz="2000" b="1" i="0" u="sng" strike="noStrike" baseline="0" dirty="0">
                <a:latin typeface="Times New Roman" panose="02020603050405020304" pitchFamily="18" charset="0"/>
                <a:cs typeface="Times New Roman" panose="02020603050405020304" pitchFamily="18" charset="0"/>
              </a:rPr>
              <a:t>Research design</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To test the research, a web-based questionnaire with two parts will</a:t>
            </a:r>
            <a:r>
              <a:rPr lang="en-US" sz="2000" b="0" i="0" u="none" strike="noStrike" dirty="0">
                <a:latin typeface="Times New Roman" panose="02020603050405020304" pitchFamily="18" charset="0"/>
                <a:cs typeface="Times New Roman" panose="02020603050405020304" pitchFamily="18" charset="0"/>
              </a:rPr>
              <a:t> be</a:t>
            </a:r>
            <a:r>
              <a:rPr lang="en-US" sz="2000" b="0" i="0" u="none" strike="noStrike" baseline="0" dirty="0">
                <a:latin typeface="Times New Roman" panose="02020603050405020304" pitchFamily="18" charset="0"/>
                <a:cs typeface="Times New Roman" panose="02020603050405020304" pitchFamily="18" charset="0"/>
              </a:rPr>
              <a:t> developed.</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first part focused on the demographic data of the participants.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second part consisted of items that will</a:t>
            </a:r>
            <a:r>
              <a:rPr lang="en-US" sz="2000" b="0" i="0" u="none" strike="noStrike" dirty="0">
                <a:latin typeface="Times New Roman" panose="02020603050405020304" pitchFamily="18" charset="0"/>
                <a:cs typeface="Times New Roman" panose="02020603050405020304" pitchFamily="18" charset="0"/>
              </a:rPr>
              <a:t> be</a:t>
            </a:r>
            <a:r>
              <a:rPr lang="en-US" sz="2000" b="0" i="0" u="none" strike="noStrike" baseline="0" dirty="0">
                <a:latin typeface="Times New Roman" panose="02020603050405020304" pitchFamily="18" charset="0"/>
                <a:cs typeface="Times New Roman" panose="02020603050405020304" pitchFamily="18" charset="0"/>
              </a:rPr>
              <a:t> used to measure the constructs. The </a:t>
            </a:r>
            <a:r>
              <a:rPr lang="en-US" sz="2000" b="0" i="0" u="none" strike="noStrike" baseline="0">
                <a:latin typeface="Times New Roman" panose="02020603050405020304" pitchFamily="18" charset="0"/>
                <a:cs typeface="Times New Roman" panose="02020603050405020304" pitchFamily="18" charset="0"/>
              </a:rPr>
              <a:t>measures will</a:t>
            </a:r>
            <a:r>
              <a:rPr lang="en-US" sz="2000" b="0" i="0" u="none" strike="noStrike">
                <a:latin typeface="Times New Roman" panose="02020603050405020304" pitchFamily="18" charset="0"/>
                <a:cs typeface="Times New Roman" panose="02020603050405020304" pitchFamily="18" charset="0"/>
              </a:rPr>
              <a:t> be</a:t>
            </a:r>
            <a:r>
              <a:rPr lang="en-US" sz="2000" b="0" i="0" u="none" strike="noStrike" baseline="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rated using a five-point Likert scale ranging from 1-“strongly disagree” to 5-“strongly agree”. The measures of the constructs were taken from the literature and slightly modified to fit the context of this study. Measures of consumer attitude and satisfaction were adapted from studies.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26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CDF5-D4F8-44BB-A582-B1A8151535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169E3B-5A8F-4CFC-A9F3-DEB6211CBD67}"/>
              </a:ext>
            </a:extLst>
          </p:cNvPr>
          <p:cNvSpPr>
            <a:spLocks noGrp="1"/>
          </p:cNvSpPr>
          <p:nvPr>
            <p:ph idx="1"/>
          </p:nvPr>
        </p:nvSpPr>
        <p:spPr>
          <a:xfrm>
            <a:off x="714375" y="2011679"/>
            <a:ext cx="10590934" cy="4407593"/>
          </a:xfrm>
        </p:spPr>
        <p:txBody>
          <a:bodyPr>
            <a:normAutofit/>
          </a:bodyPr>
          <a:lstStyle/>
          <a:p>
            <a:pPr algn="just">
              <a:lnSpc>
                <a:spcPct val="150000"/>
              </a:lnSpc>
            </a:pPr>
            <a:r>
              <a:rPr lang="en-IN" sz="2000" b="1" i="0" u="sng" strike="noStrike" baseline="0" dirty="0">
                <a:latin typeface="Times New Roman" panose="02020603050405020304" pitchFamily="18" charset="0"/>
                <a:cs typeface="Times New Roman" panose="02020603050405020304" pitchFamily="18" charset="0"/>
              </a:rPr>
              <a:t>Sampling Plan</a:t>
            </a:r>
          </a:p>
          <a:p>
            <a:pPr marL="0" indent="0" algn="just">
              <a:lnSpc>
                <a:spcPct val="150000"/>
              </a:lnSpc>
              <a:buNone/>
            </a:pPr>
            <a:r>
              <a:rPr lang="en-US" sz="2000" b="0" i="0" u="none" strike="noStrike" baseline="0" dirty="0">
                <a:latin typeface="Times New Roman" panose="02020603050405020304" pitchFamily="18" charset="0"/>
                <a:cs typeface="Times New Roman" panose="02020603050405020304" pitchFamily="18" charset="0"/>
              </a:rPr>
              <a:t>Questions will be taken from the earlier research papers or the base paper.</a:t>
            </a:r>
            <a:endParaRPr lang="en-US" sz="2000" b="1" u="sng" dirty="0">
              <a:latin typeface="Times New Roman" panose="02020603050405020304" pitchFamily="18" charset="0"/>
              <a:cs typeface="Times New Roman" panose="02020603050405020304" pitchFamily="18" charset="0"/>
            </a:endParaRPr>
          </a:p>
          <a:p>
            <a:pPr algn="just">
              <a:lnSpc>
                <a:spcPct val="150000"/>
              </a:lnSpc>
            </a:pPr>
            <a:r>
              <a:rPr lang="en-US" sz="2000" b="1" u="sng" dirty="0">
                <a:latin typeface="Times New Roman" panose="02020603050405020304" pitchFamily="18" charset="0"/>
                <a:cs typeface="Times New Roman" panose="02020603050405020304" pitchFamily="18" charset="0"/>
              </a:rPr>
              <a:t>Plan of Analysis with suggested tools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Correlation, Regression, ANOVA, Chi-square</a:t>
            </a:r>
          </a:p>
          <a:p>
            <a:pPr algn="just">
              <a:lnSpc>
                <a:spcPct val="150000"/>
              </a:lnSpc>
            </a:pPr>
            <a:r>
              <a:rPr lang="en-US" sz="2000" b="1" u="sng" dirty="0">
                <a:latin typeface="Times New Roman" panose="02020603050405020304" pitchFamily="18" charset="0"/>
                <a:cs typeface="Times New Roman" panose="02020603050405020304" pitchFamily="18" charset="0"/>
              </a:rPr>
              <a:t>Statistical Package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Statistical Package for Social Science (SPSS), MS-Excel.</a:t>
            </a:r>
          </a:p>
        </p:txBody>
      </p:sp>
    </p:spTree>
    <p:extLst>
      <p:ext uri="{BB962C8B-B14F-4D97-AF65-F5344CB8AC3E}">
        <p14:creationId xmlns:p14="http://schemas.microsoft.com/office/powerpoint/2010/main" val="66904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C149-BE8D-4EE1-81FD-F32D869B4D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EF807F-7262-4209-9705-5C3EE21B44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4934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08F3-CA5B-4D39-8AC8-6690D1C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BD6095-6758-4F74-B047-D899F9D487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882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FD93-52A0-430B-B1C9-024197C6BFF7}"/>
              </a:ext>
            </a:extLst>
          </p:cNvPr>
          <p:cNvSpPr>
            <a:spLocks noGrp="1"/>
          </p:cNvSpPr>
          <p:nvPr>
            <p:ph type="title"/>
          </p:nvPr>
        </p:nvSpPr>
        <p:spPr/>
        <p:txBody>
          <a:bodyPr/>
          <a:lstStyle/>
          <a:p>
            <a:r>
              <a:rPr lang="en-IN" dirty="0"/>
              <a:t>Introduction of the project</a:t>
            </a:r>
          </a:p>
        </p:txBody>
      </p:sp>
      <p:sp>
        <p:nvSpPr>
          <p:cNvPr id="3" name="Content Placeholder 2">
            <a:extLst>
              <a:ext uri="{FF2B5EF4-FFF2-40B4-BE49-F238E27FC236}">
                <a16:creationId xmlns:a16="http://schemas.microsoft.com/office/drawing/2014/main" id="{8CBFD78D-51C3-48BF-9ED7-1A1E653B24E2}"/>
              </a:ext>
            </a:extLst>
          </p:cNvPr>
          <p:cNvSpPr>
            <a:spLocks noGrp="1"/>
          </p:cNvSpPr>
          <p:nvPr>
            <p:ph idx="1"/>
          </p:nvPr>
        </p:nvSpPr>
        <p:spPr>
          <a:xfrm>
            <a:off x="619126" y="2011680"/>
            <a:ext cx="10944224" cy="3053385"/>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There is an unprecedented surge in the usage of such applications. Not all people are comfortable and even willing to use </a:t>
            </a:r>
            <a:r>
              <a:rPr lang="en-US" sz="2000" b="0" i="0" u="none" strike="noStrike" baseline="0" dirty="0" err="1">
                <a:latin typeface="Times New Roman" panose="02020603050405020304" pitchFamily="18" charset="0"/>
                <a:cs typeface="Times New Roman" panose="02020603050405020304" pitchFamily="18" charset="0"/>
              </a:rPr>
              <a:t>eWallets</a:t>
            </a:r>
            <a:r>
              <a:rPr lang="en-US" sz="20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In this context, we attempted to capture the comfortability and security concerns of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users and the influence of demographic variables like gender and income on it. COVID-19 Pandemic forced people to use digital payment applications. However, they are compelled due to the outbreak of the CORONA virus.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1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BA30-3522-4DDE-9AE1-B76D842834FF}"/>
              </a:ext>
            </a:extLst>
          </p:cNvPr>
          <p:cNvSpPr>
            <a:spLocks noGrp="1"/>
          </p:cNvSpPr>
          <p:nvPr>
            <p:ph type="title"/>
          </p:nvPr>
        </p:nvSpPr>
        <p:spPr/>
        <p:txBody>
          <a:bodyPr/>
          <a:lstStyle/>
          <a:p>
            <a:r>
              <a:rPr lang="en-IN" dirty="0"/>
              <a:t>Statement of the problem</a:t>
            </a:r>
          </a:p>
        </p:txBody>
      </p:sp>
      <p:sp>
        <p:nvSpPr>
          <p:cNvPr id="3" name="Content Placeholder 2">
            <a:extLst>
              <a:ext uri="{FF2B5EF4-FFF2-40B4-BE49-F238E27FC236}">
                <a16:creationId xmlns:a16="http://schemas.microsoft.com/office/drawing/2014/main" id="{CE844D94-35C0-4308-9B6D-AA9BBF6858BF}"/>
              </a:ext>
            </a:extLst>
          </p:cNvPr>
          <p:cNvSpPr>
            <a:spLocks noGrp="1"/>
          </p:cNvSpPr>
          <p:nvPr>
            <p:ph idx="1"/>
          </p:nvPr>
        </p:nvSpPr>
        <p:spPr>
          <a:xfrm>
            <a:off x="742950" y="2011680"/>
            <a:ext cx="10244049" cy="2341245"/>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This has posed serious challenges and there are increasing concerns about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security. This pandemic has forced a premature surge in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usage.</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socio-economic environment and the peoples’ mindset in the country yet not ready for this kind of rise in digital transactions.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97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8187-BDDA-443F-B1D4-E8C185DF8120}"/>
              </a:ext>
            </a:extLst>
          </p:cNvPr>
          <p:cNvSpPr>
            <a:spLocks noGrp="1"/>
          </p:cNvSpPr>
          <p:nvPr>
            <p:ph type="title"/>
          </p:nvPr>
        </p:nvSpPr>
        <p:spPr/>
        <p:txBody>
          <a:bodyPr/>
          <a:lstStyle/>
          <a:p>
            <a:r>
              <a:rPr lang="en-IN" dirty="0"/>
              <a:t>Research question</a:t>
            </a:r>
          </a:p>
        </p:txBody>
      </p:sp>
      <p:sp>
        <p:nvSpPr>
          <p:cNvPr id="3" name="Content Placeholder 2">
            <a:extLst>
              <a:ext uri="{FF2B5EF4-FFF2-40B4-BE49-F238E27FC236}">
                <a16:creationId xmlns:a16="http://schemas.microsoft.com/office/drawing/2014/main" id="{A45123B9-C770-4FEF-9882-C6861A2465F6}"/>
              </a:ext>
            </a:extLst>
          </p:cNvPr>
          <p:cNvSpPr>
            <a:spLocks noGrp="1"/>
          </p:cNvSpPr>
          <p:nvPr>
            <p:ph idx="1"/>
          </p:nvPr>
        </p:nvSpPr>
        <p:spPr/>
        <p:txBody>
          <a:bodyPr>
            <a:normAutofit/>
          </a:bodyPr>
          <a:lstStyle/>
          <a:p>
            <a:pPr marL="514350" indent="-514350" algn="just">
              <a:lnSpc>
                <a:spcPct val="150000"/>
              </a:lnSpc>
              <a:buFont typeface="+mj-lt"/>
              <a:buAutoNum type="romanUcPeriod"/>
            </a:pPr>
            <a:r>
              <a:rPr lang="en-US" sz="2000" b="0" i="0" u="none" strike="noStrike" baseline="0" dirty="0">
                <a:latin typeface="Times New Roman" panose="02020603050405020304" pitchFamily="18" charset="0"/>
                <a:cs typeface="Times New Roman" panose="02020603050405020304" pitchFamily="18" charset="0"/>
              </a:rPr>
              <a:t>What are the influencing factors that would determine the security and </a:t>
            </a:r>
            <a:r>
              <a:rPr lang="en-IN" sz="2000" b="0" i="0" u="none" strike="noStrike" baseline="0" dirty="0">
                <a:latin typeface="Times New Roman" panose="02020603050405020304" pitchFamily="18" charset="0"/>
                <a:cs typeface="Times New Roman" panose="02020603050405020304" pitchFamily="18" charset="0"/>
              </a:rPr>
              <a:t>comfort in using </a:t>
            </a:r>
            <a:r>
              <a:rPr lang="en-IN" sz="2000" b="0" i="0" u="none" strike="noStrike" baseline="0" dirty="0" err="1">
                <a:latin typeface="Times New Roman" panose="02020603050405020304" pitchFamily="18" charset="0"/>
                <a:cs typeface="Times New Roman" panose="02020603050405020304" pitchFamily="18" charset="0"/>
              </a:rPr>
              <a:t>eWallets</a:t>
            </a:r>
            <a:r>
              <a:rPr lang="en-IN" sz="2000" b="0" i="0" u="none" strike="noStrike" baseline="0" dirty="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romanUcPeriod"/>
            </a:pPr>
            <a:r>
              <a:rPr lang="en-US" sz="2000" b="0" i="0" u="none" strike="noStrike" baseline="0">
                <a:latin typeface="Times New Roman" panose="02020603050405020304" pitchFamily="18" charset="0"/>
                <a:cs typeface="Times New Roman" panose="02020603050405020304" pitchFamily="18" charset="0"/>
              </a:rPr>
              <a:t>To </a:t>
            </a:r>
            <a:r>
              <a:rPr lang="en-US" sz="2000" b="0" i="0" u="none" strike="noStrike" baseline="0" dirty="0">
                <a:latin typeface="Times New Roman" panose="02020603050405020304" pitchFamily="18" charset="0"/>
                <a:cs typeface="Times New Roman" panose="02020603050405020304" pitchFamily="18" charset="0"/>
              </a:rPr>
              <a:t>capture how much people are comfortable using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77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C52-165D-489B-95BB-71A6C8312E4A}"/>
              </a:ext>
            </a:extLst>
          </p:cNvPr>
          <p:cNvSpPr>
            <a:spLocks noGrp="1"/>
          </p:cNvSpPr>
          <p:nvPr>
            <p:ph type="title"/>
          </p:nvPr>
        </p:nvSpPr>
        <p:spPr/>
        <p:txBody>
          <a:bodyPr/>
          <a:lstStyle/>
          <a:p>
            <a:r>
              <a:rPr lang="en-IN" dirty="0"/>
              <a:t>Need for the study</a:t>
            </a:r>
          </a:p>
        </p:txBody>
      </p:sp>
      <p:sp>
        <p:nvSpPr>
          <p:cNvPr id="3" name="Content Placeholder 2">
            <a:extLst>
              <a:ext uri="{FF2B5EF4-FFF2-40B4-BE49-F238E27FC236}">
                <a16:creationId xmlns:a16="http://schemas.microsoft.com/office/drawing/2014/main" id="{CBD2091B-F6FA-4E75-BFE4-9646DE1BE958}"/>
              </a:ext>
            </a:extLst>
          </p:cNvPr>
          <p:cNvSpPr>
            <a:spLocks noGrp="1"/>
          </p:cNvSpPr>
          <p:nvPr>
            <p:ph idx="1"/>
          </p:nvPr>
        </p:nvSpPr>
        <p:spPr>
          <a:xfrm>
            <a:off x="771524" y="2011680"/>
            <a:ext cx="10525125" cy="4562144"/>
          </a:xfrm>
        </p:spPr>
        <p:txBody>
          <a:bodyPr>
            <a:norm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(COVID-19) pandemic constrained cross country lockdown in India. During the time of lockdown use of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expanded by 44%. With the expanded use of advanced exchanges, digital wrongdoing assaults additionally expanded as much as by 86%. The financial climate and the people groups' outlook in the country yet not prepared for this sort of ascend in advanced exchanges.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reason for this review is to catch "security concern" and "agreeableness" as to utilizing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 during the COVID-19 pandemic circumstance. The concentrate additionally researched the impact of socioeconomics, for example, sex and pay on "security concern" and "agreeableness" in utilizing </a:t>
            </a:r>
            <a:r>
              <a:rPr lang="en-US" sz="2000" b="0" i="0" u="none" strike="noStrike" baseline="0" dirty="0" err="1">
                <a:latin typeface="Times New Roman" panose="02020603050405020304" pitchFamily="18" charset="0"/>
                <a:cs typeface="Times New Roman" panose="02020603050405020304" pitchFamily="18" charset="0"/>
              </a:rPr>
              <a:t>eWallet</a:t>
            </a:r>
            <a:r>
              <a:rPr lang="en-US" sz="2000" b="0" i="0" u="none" strike="noStrike" baseline="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50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E8FF-5531-4AB7-9B17-F106DC2D1425}"/>
              </a:ext>
            </a:extLst>
          </p:cNvPr>
          <p:cNvSpPr>
            <a:spLocks noGrp="1"/>
          </p:cNvSpPr>
          <p:nvPr>
            <p:ph type="title"/>
          </p:nvPr>
        </p:nvSpPr>
        <p:spPr>
          <a:xfrm>
            <a:off x="1202919" y="284176"/>
            <a:ext cx="9784080" cy="1508760"/>
          </a:xfrm>
        </p:spPr>
        <p:txBody>
          <a:bodyPr/>
          <a:lstStyle/>
          <a:p>
            <a:r>
              <a:rPr lang="en-IN" dirty="0"/>
              <a:t>Review of literature</a:t>
            </a:r>
          </a:p>
        </p:txBody>
      </p:sp>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3461500773"/>
              </p:ext>
            </p:extLst>
          </p:nvPr>
        </p:nvGraphicFramePr>
        <p:xfrm>
          <a:off x="110836" y="2189014"/>
          <a:ext cx="11979564" cy="4298515"/>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3186419">
                  <a:extLst>
                    <a:ext uri="{9D8B030D-6E8A-4147-A177-3AD203B41FA5}">
                      <a16:colId xmlns:a16="http://schemas.microsoft.com/office/drawing/2014/main" val="3676201111"/>
                    </a:ext>
                  </a:extLst>
                </a:gridCol>
                <a:gridCol w="6964218">
                  <a:extLst>
                    <a:ext uri="{9D8B030D-6E8A-4147-A177-3AD203B41FA5}">
                      <a16:colId xmlns:a16="http://schemas.microsoft.com/office/drawing/2014/main" val="984091425"/>
                    </a:ext>
                  </a:extLst>
                </a:gridCol>
              </a:tblGrid>
              <a:tr h="37851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933333">
                <a:tc>
                  <a:txBody>
                    <a:bodyPr/>
                    <a:lstStyle/>
                    <a:p>
                      <a:r>
                        <a:rPr lang="en-IN" dirty="0">
                          <a:solidFill>
                            <a:schemeClr val="tx1"/>
                          </a:solidFill>
                        </a:rPr>
                        <a:t>1.</a:t>
                      </a:r>
                    </a:p>
                  </a:txBody>
                  <a:tcPr/>
                </a:tc>
                <a:tc>
                  <a:txBody>
                    <a:bodyPr/>
                    <a:lstStyle/>
                    <a:p>
                      <a:r>
                        <a:rPr lang="en-US" dirty="0">
                          <a:solidFill>
                            <a:schemeClr val="tx1"/>
                          </a:solidFill>
                        </a:rPr>
                        <a:t>Jung, I.Y. and Jang, G.-J. (2014)</a:t>
                      </a:r>
                      <a:endParaRPr lang="en-IN" dirty="0">
                        <a:solidFill>
                          <a:schemeClr val="tx1"/>
                        </a:solidFill>
                      </a:endParaRPr>
                    </a:p>
                  </a:txBody>
                  <a:tcPr/>
                </a:tc>
                <a:tc>
                  <a:txBody>
                    <a:bodyPr/>
                    <a:lstStyle/>
                    <a:p>
                      <a:r>
                        <a:rPr lang="en-US" dirty="0">
                          <a:solidFill>
                            <a:schemeClr val="tx1"/>
                          </a:solidFill>
                        </a:rPr>
                        <a:t>“A secure and reliable e-Wallet using a smart SSD”, Life Science Journal,</a:t>
                      </a:r>
                    </a:p>
                    <a:p>
                      <a:r>
                        <a:rPr lang="en-US" dirty="0">
                          <a:solidFill>
                            <a:schemeClr val="tx1"/>
                          </a:solidFill>
                        </a:rPr>
                        <a:t>Vol. 11 No. 7.</a:t>
                      </a:r>
                      <a:endParaRPr lang="en-IN" dirty="0">
                        <a:solidFill>
                          <a:schemeClr val="tx1"/>
                        </a:solidFill>
                      </a:endParaRPr>
                    </a:p>
                  </a:txBody>
                  <a:tcPr/>
                </a:tc>
                <a:extLst>
                  <a:ext uri="{0D108BD9-81ED-4DB2-BD59-A6C34878D82A}">
                    <a16:rowId xmlns:a16="http://schemas.microsoft.com/office/drawing/2014/main" val="4235667318"/>
                  </a:ext>
                </a:extLst>
              </a:tr>
              <a:tr h="1213332">
                <a:tc>
                  <a:txBody>
                    <a:bodyPr/>
                    <a:lstStyle/>
                    <a:p>
                      <a:r>
                        <a:rPr lang="en-IN" dirty="0">
                          <a:solidFill>
                            <a:schemeClr val="tx1"/>
                          </a:solidFill>
                        </a:rPr>
                        <a:t>2..</a:t>
                      </a:r>
                    </a:p>
                  </a:txBody>
                  <a:tcPr/>
                </a:tc>
                <a:tc>
                  <a:txBody>
                    <a:bodyPr/>
                    <a:lstStyle/>
                    <a:p>
                      <a:r>
                        <a:rPr lang="en-US" sz="1800" b="0" u="none" strike="noStrike" kern="1200" baseline="0" dirty="0">
                          <a:solidFill>
                            <a:schemeClr val="tx1"/>
                          </a:solidFill>
                        </a:rPr>
                        <a:t>Kim, C., Tao, W., Shin, N. and Kim, K.S. (2010)</a:t>
                      </a:r>
                      <a:endParaRPr lang="en-IN" dirty="0">
                        <a:solidFill>
                          <a:schemeClr val="tx1"/>
                        </a:solidFill>
                      </a:endParaRPr>
                    </a:p>
                  </a:txBody>
                  <a:tcPr/>
                </a:tc>
                <a:tc>
                  <a:txBody>
                    <a:bodyPr/>
                    <a:lstStyle/>
                    <a:p>
                      <a:r>
                        <a:rPr lang="en-US" sz="1800" b="0" u="none" strike="noStrike" kern="1200" baseline="0" dirty="0">
                          <a:solidFill>
                            <a:schemeClr val="tx1"/>
                          </a:solidFill>
                        </a:rPr>
                        <a:t>“An empirical study of customers’ perceptions of</a:t>
                      </a:r>
                    </a:p>
                    <a:p>
                      <a:r>
                        <a:rPr lang="en-US" sz="1800" b="0" u="none" strike="noStrike" kern="1200" baseline="0" dirty="0">
                          <a:solidFill>
                            <a:schemeClr val="tx1"/>
                          </a:solidFill>
                        </a:rPr>
                        <a:t>security and trust in e-payment systems”, Electronic Commerce Research and Applications,</a:t>
                      </a:r>
                    </a:p>
                    <a:p>
                      <a:r>
                        <a:rPr lang="en-IN" sz="1800" b="0" u="none" strike="noStrike" kern="1200" baseline="0" dirty="0">
                          <a:solidFill>
                            <a:schemeClr val="tx1"/>
                          </a:solidFill>
                        </a:rPr>
                        <a:t>Vol. 9 No. 1</a:t>
                      </a:r>
                      <a:endParaRPr lang="en-IN" dirty="0">
                        <a:solidFill>
                          <a:schemeClr val="tx1"/>
                        </a:solidFill>
                      </a:endParaRPr>
                    </a:p>
                  </a:txBody>
                  <a:tcPr/>
                </a:tc>
                <a:extLst>
                  <a:ext uri="{0D108BD9-81ED-4DB2-BD59-A6C34878D82A}">
                    <a16:rowId xmlns:a16="http://schemas.microsoft.com/office/drawing/2014/main" val="674730945"/>
                  </a:ext>
                </a:extLst>
              </a:tr>
              <a:tr h="1773332">
                <a:tc>
                  <a:txBody>
                    <a:bodyPr/>
                    <a:lstStyle/>
                    <a:p>
                      <a:r>
                        <a:rPr lang="en-IN" dirty="0">
                          <a:solidFill>
                            <a:schemeClr val="tx1"/>
                          </a:solidFill>
                        </a:rPr>
                        <a:t>3.</a:t>
                      </a:r>
                    </a:p>
                  </a:txBody>
                  <a:tcPr/>
                </a:tc>
                <a:tc>
                  <a:txBody>
                    <a:bodyPr/>
                    <a:lstStyle/>
                    <a:p>
                      <a:r>
                        <a:rPr lang="en-IN" sz="1800" b="0" u="none" strike="noStrike" kern="1200" baseline="0" dirty="0">
                          <a:solidFill>
                            <a:schemeClr val="tx1"/>
                          </a:solidFill>
                        </a:rPr>
                        <a:t>Desai, R.D. (2020)</a:t>
                      </a:r>
                      <a:endParaRPr lang="en-IN" dirty="0">
                        <a:solidFill>
                          <a:schemeClr val="tx1"/>
                        </a:solidFill>
                      </a:endParaRPr>
                    </a:p>
                  </a:txBody>
                  <a:tcPr/>
                </a:tc>
                <a:tc>
                  <a:txBody>
                    <a:bodyPr/>
                    <a:lstStyle/>
                    <a:p>
                      <a:r>
                        <a:rPr lang="en-US" sz="1800" b="0" u="none" strike="noStrike" kern="1200" baseline="0" dirty="0">
                          <a:solidFill>
                            <a:schemeClr val="tx1"/>
                          </a:solidFill>
                        </a:rPr>
                        <a:t>“Cybercrime in India surges amidst coronavirus lockdown”, Retrieved May 27, 2020,</a:t>
                      </a:r>
                    </a:p>
                    <a:p>
                      <a:r>
                        <a:rPr lang="en-US" sz="1800" b="0" u="none" strike="noStrike" kern="1200" baseline="0" dirty="0">
                          <a:solidFill>
                            <a:schemeClr val="tx1"/>
                          </a:solidFill>
                        </a:rPr>
                        <a:t>from A website of Forbes, available at: www.forbes.com/sites/ronakdesai/2020/05/14/</a:t>
                      </a:r>
                    </a:p>
                    <a:p>
                      <a:r>
                        <a:rPr lang="en-IN" sz="1800" b="0" u="none" strike="noStrike" kern="1200" baseline="0" dirty="0">
                          <a:solidFill>
                            <a:schemeClr val="tx1"/>
                          </a:solidFill>
                        </a:rPr>
                        <a:t>cybercrime-in-</a:t>
                      </a:r>
                      <a:r>
                        <a:rPr lang="en-IN" sz="1800" b="0" u="none" strike="noStrike" kern="1200" baseline="0" dirty="0" err="1">
                          <a:solidFill>
                            <a:schemeClr val="tx1"/>
                          </a:solidFill>
                        </a:rPr>
                        <a:t>india</a:t>
                      </a:r>
                      <a:r>
                        <a:rPr lang="en-IN" sz="1800" b="0" u="none" strike="noStrike" kern="1200" baseline="0" dirty="0">
                          <a:solidFill>
                            <a:schemeClr val="tx1"/>
                          </a:solidFill>
                        </a:rPr>
                        <a:t>-surges-amidst-coronavirus-lockdown/#232e2aa2392e</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Tree>
    <p:extLst>
      <p:ext uri="{BB962C8B-B14F-4D97-AF65-F5344CB8AC3E}">
        <p14:creationId xmlns:p14="http://schemas.microsoft.com/office/powerpoint/2010/main" val="362361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464740666"/>
              </p:ext>
            </p:extLst>
          </p:nvPr>
        </p:nvGraphicFramePr>
        <p:xfrm>
          <a:off x="110836" y="2105880"/>
          <a:ext cx="11979564" cy="448056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1957982">
                  <a:extLst>
                    <a:ext uri="{9D8B030D-6E8A-4147-A177-3AD203B41FA5}">
                      <a16:colId xmlns:a16="http://schemas.microsoft.com/office/drawing/2014/main" val="3676201111"/>
                    </a:ext>
                  </a:extLst>
                </a:gridCol>
                <a:gridCol w="8192655">
                  <a:extLst>
                    <a:ext uri="{9D8B030D-6E8A-4147-A177-3AD203B41FA5}">
                      <a16:colId xmlns:a16="http://schemas.microsoft.com/office/drawing/2014/main" val="984091425"/>
                    </a:ext>
                  </a:extLst>
                </a:gridCol>
              </a:tblGrid>
              <a:tr h="225703">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072091">
                <a:tc>
                  <a:txBody>
                    <a:bodyPr/>
                    <a:lstStyle/>
                    <a:p>
                      <a:r>
                        <a:rPr lang="en-IN" dirty="0">
                          <a:solidFill>
                            <a:schemeClr val="tx1"/>
                          </a:solidFill>
                        </a:rPr>
                        <a:t>4.</a:t>
                      </a:r>
                    </a:p>
                  </a:txBody>
                  <a:tcPr/>
                </a:tc>
                <a:tc>
                  <a:txBody>
                    <a:bodyPr/>
                    <a:lstStyle/>
                    <a:p>
                      <a:r>
                        <a:rPr lang="en-IN" sz="1800" b="0" u="none" strike="noStrike" kern="1200" baseline="0" dirty="0">
                          <a:solidFill>
                            <a:schemeClr val="tx1"/>
                          </a:solidFill>
                        </a:rPr>
                        <a:t>Kohli, R. (2018)</a:t>
                      </a:r>
                      <a:endParaRPr lang="en-IN" dirty="0">
                        <a:solidFill>
                          <a:schemeClr val="tx1"/>
                        </a:solidFill>
                      </a:endParaRPr>
                    </a:p>
                  </a:txBody>
                  <a:tcPr/>
                </a:tc>
                <a:tc>
                  <a:txBody>
                    <a:bodyPr/>
                    <a:lstStyle/>
                    <a:p>
                      <a:r>
                        <a:rPr lang="en-US" sz="1800" b="0" u="none" strike="noStrike" kern="1200" baseline="0" dirty="0">
                          <a:solidFill>
                            <a:schemeClr val="tx1"/>
                          </a:solidFill>
                        </a:rPr>
                        <a:t>“Women and banking: India’s financial inclusion suffers from a gender gap”,</a:t>
                      </a:r>
                    </a:p>
                    <a:p>
                      <a:r>
                        <a:rPr lang="en-US" sz="1800" b="0" u="none" strike="noStrike" kern="1200" baseline="0" dirty="0">
                          <a:solidFill>
                            <a:schemeClr val="tx1"/>
                          </a:solidFill>
                        </a:rPr>
                        <a:t>Financial Express. INDIA: Indian Express Group. Retrieved May 21, 2020, available at:</a:t>
                      </a:r>
                    </a:p>
                    <a:p>
                      <a:r>
                        <a:rPr lang="en-IN" sz="1800" b="0" u="none" strike="noStrike" kern="1200" baseline="0" dirty="0">
                          <a:solidFill>
                            <a:schemeClr val="tx1"/>
                          </a:solidFill>
                        </a:rPr>
                        <a:t>www.financialexpress.com/opinion/women-banking-indias-financial-inclusion-suffers-froma-</a:t>
                      </a:r>
                    </a:p>
                    <a:p>
                      <a:r>
                        <a:rPr lang="en-IN" sz="1800" b="0" u="none" strike="noStrike" kern="1200" baseline="0" dirty="0">
                          <a:solidFill>
                            <a:schemeClr val="tx1"/>
                          </a:solidFill>
                        </a:rPr>
                        <a:t>gender-gap/1173467/</a:t>
                      </a:r>
                      <a:endParaRPr lang="en-IN" dirty="0">
                        <a:solidFill>
                          <a:schemeClr val="tx1"/>
                        </a:solidFill>
                      </a:endParaRPr>
                    </a:p>
                  </a:txBody>
                  <a:tcPr/>
                </a:tc>
                <a:extLst>
                  <a:ext uri="{0D108BD9-81ED-4DB2-BD59-A6C34878D82A}">
                    <a16:rowId xmlns:a16="http://schemas.microsoft.com/office/drawing/2014/main" val="4235667318"/>
                  </a:ext>
                </a:extLst>
              </a:tr>
              <a:tr h="733536">
                <a:tc>
                  <a:txBody>
                    <a:bodyPr/>
                    <a:lstStyle/>
                    <a:p>
                      <a:r>
                        <a:rPr lang="en-IN" dirty="0">
                          <a:solidFill>
                            <a:schemeClr val="tx1"/>
                          </a:solidFill>
                        </a:rPr>
                        <a:t>5.</a:t>
                      </a:r>
                    </a:p>
                  </a:txBody>
                  <a:tcPr/>
                </a:tc>
                <a:tc>
                  <a:txBody>
                    <a:bodyPr/>
                    <a:lstStyle/>
                    <a:p>
                      <a:r>
                        <a:rPr lang="en-IN" sz="1800" b="0" u="none" strike="noStrike" kern="1200" baseline="0" dirty="0">
                          <a:solidFill>
                            <a:schemeClr val="tx1"/>
                          </a:solidFill>
                        </a:rPr>
                        <a:t>Lai, P.C. (2016)</a:t>
                      </a:r>
                      <a:endParaRPr lang="en-IN" dirty="0">
                        <a:solidFill>
                          <a:schemeClr val="tx1"/>
                        </a:solidFill>
                      </a:endParaRPr>
                    </a:p>
                  </a:txBody>
                  <a:tcPr/>
                </a:tc>
                <a:tc>
                  <a:txBody>
                    <a:bodyPr/>
                    <a:lstStyle/>
                    <a:p>
                      <a:r>
                        <a:rPr lang="en-US" sz="1800" b="0" u="none" strike="noStrike" kern="1200" baseline="0" dirty="0">
                          <a:solidFill>
                            <a:schemeClr val="tx1"/>
                          </a:solidFill>
                        </a:rPr>
                        <a:t>“Design and security impact on consumers’ intention to use single platform E-payment”,</a:t>
                      </a:r>
                    </a:p>
                    <a:p>
                      <a:r>
                        <a:rPr lang="en-IN" sz="1800" b="0" u="none" strike="noStrike" kern="1200" baseline="0" dirty="0">
                          <a:solidFill>
                            <a:schemeClr val="tx1"/>
                          </a:solidFill>
                        </a:rPr>
                        <a:t>Interdisciplinary Information Sciences, Vol. 22 No. 1, pp. 111-122, </a:t>
                      </a:r>
                      <a:r>
                        <a:rPr lang="en-IN" sz="1800" b="0" u="none" strike="noStrike" kern="1200" baseline="0" dirty="0" err="1">
                          <a:solidFill>
                            <a:schemeClr val="tx1"/>
                          </a:solidFill>
                        </a:rPr>
                        <a:t>doi</a:t>
                      </a:r>
                      <a:r>
                        <a:rPr lang="en-IN" sz="1800" b="0" u="none" strike="noStrike" kern="1200" baseline="0" dirty="0">
                          <a:solidFill>
                            <a:schemeClr val="tx1"/>
                          </a:solidFill>
                        </a:rPr>
                        <a:t>: 10.4036/iis.2016.r.05.</a:t>
                      </a:r>
                      <a:endParaRPr lang="en-IN" dirty="0">
                        <a:solidFill>
                          <a:schemeClr val="tx1"/>
                        </a:solidFill>
                      </a:endParaRPr>
                    </a:p>
                  </a:txBody>
                  <a:tcPr/>
                </a:tc>
                <a:extLst>
                  <a:ext uri="{0D108BD9-81ED-4DB2-BD59-A6C34878D82A}">
                    <a16:rowId xmlns:a16="http://schemas.microsoft.com/office/drawing/2014/main" val="674730945"/>
                  </a:ext>
                </a:extLst>
              </a:tr>
              <a:tr h="1072091">
                <a:tc>
                  <a:txBody>
                    <a:bodyPr/>
                    <a:lstStyle/>
                    <a:p>
                      <a:r>
                        <a:rPr lang="en-IN" dirty="0">
                          <a:solidFill>
                            <a:schemeClr val="tx1"/>
                          </a:solidFill>
                        </a:rPr>
                        <a:t>6.</a:t>
                      </a:r>
                    </a:p>
                  </a:txBody>
                  <a:tcPr/>
                </a:tc>
                <a:tc>
                  <a:txBody>
                    <a:bodyPr/>
                    <a:lstStyle/>
                    <a:p>
                      <a:r>
                        <a:rPr lang="en-IN" sz="1800" b="0" u="none" strike="noStrike" kern="1200" baseline="0" dirty="0" err="1">
                          <a:solidFill>
                            <a:schemeClr val="tx1"/>
                          </a:solidFill>
                        </a:rPr>
                        <a:t>Madaan</a:t>
                      </a:r>
                      <a:r>
                        <a:rPr lang="en-IN" sz="1800" b="0" u="none" strike="noStrike" kern="1200" baseline="0" dirty="0">
                          <a:solidFill>
                            <a:schemeClr val="tx1"/>
                          </a:solidFill>
                        </a:rPr>
                        <a:t>, N. (2020)</a:t>
                      </a:r>
                      <a:endParaRPr lang="en-IN" dirty="0">
                        <a:solidFill>
                          <a:schemeClr val="tx1"/>
                        </a:solidFill>
                      </a:endParaRPr>
                    </a:p>
                  </a:txBody>
                  <a:tcPr/>
                </a:tc>
                <a:tc>
                  <a:txBody>
                    <a:bodyPr/>
                    <a:lstStyle/>
                    <a:p>
                      <a:r>
                        <a:rPr lang="en-US" sz="1800" b="0" u="none" strike="noStrike" kern="1200" baseline="0" dirty="0">
                          <a:solidFill>
                            <a:schemeClr val="tx1"/>
                          </a:solidFill>
                        </a:rPr>
                        <a:t>“Pune: cybercrime complaints go past 2019 tally in 8 months”, The Times of</a:t>
                      </a:r>
                    </a:p>
                    <a:p>
                      <a:r>
                        <a:rPr lang="en-US" sz="1800" b="0" u="none" strike="noStrike" kern="1200" baseline="0" dirty="0">
                          <a:solidFill>
                            <a:schemeClr val="tx1"/>
                          </a:solidFill>
                        </a:rPr>
                        <a:t>India, Bennett, Coleman and Co. Ltd, Retrieved October 6, 2020, available at: https://</a:t>
                      </a:r>
                    </a:p>
                    <a:p>
                      <a:r>
                        <a:rPr lang="en-US" sz="1800" b="0" u="none" strike="noStrike" kern="1200" baseline="0" dirty="0">
                          <a:solidFill>
                            <a:schemeClr val="tx1"/>
                          </a:solidFill>
                        </a:rPr>
                        <a:t>timesofindia.indiatimes.com/city/</a:t>
                      </a:r>
                      <a:r>
                        <a:rPr lang="en-US" sz="1800" b="0" u="none" strike="noStrike" kern="1200" baseline="0" dirty="0" err="1">
                          <a:solidFill>
                            <a:schemeClr val="tx1"/>
                          </a:solidFill>
                        </a:rPr>
                        <a:t>pune</a:t>
                      </a:r>
                      <a:r>
                        <a:rPr lang="en-US" sz="1800" b="0" u="none" strike="noStrike" kern="1200" baseline="0" dirty="0">
                          <a:solidFill>
                            <a:schemeClr val="tx1"/>
                          </a:solidFill>
                        </a:rPr>
                        <a:t>/cybercrime-complaints-go-past-2019-tally-in-8-mont</a:t>
                      </a:r>
                    </a:p>
                    <a:p>
                      <a:r>
                        <a:rPr lang="en-IN" sz="1800" b="0" u="none" strike="noStrike" kern="1200" baseline="0" dirty="0" err="1">
                          <a:solidFill>
                            <a:schemeClr val="tx1"/>
                          </a:solidFill>
                        </a:rPr>
                        <a:t>hs</a:t>
                      </a:r>
                      <a:r>
                        <a:rPr lang="en-IN" sz="1800" b="0" u="none" strike="noStrike" kern="1200" baseline="0" dirty="0">
                          <a:solidFill>
                            <a:schemeClr val="tx1"/>
                          </a:solidFill>
                        </a:rPr>
                        <a:t>/</a:t>
                      </a:r>
                      <a:r>
                        <a:rPr lang="en-IN" sz="1800" b="0" u="none" strike="noStrike" kern="1200" baseline="0" dirty="0" err="1">
                          <a:solidFill>
                            <a:schemeClr val="tx1"/>
                          </a:solidFill>
                        </a:rPr>
                        <a:t>articleshow</a:t>
                      </a:r>
                      <a:r>
                        <a:rPr lang="en-IN" sz="1800" b="0" u="none" strike="noStrike" kern="1200" baseline="0" dirty="0">
                          <a:solidFill>
                            <a:schemeClr val="tx1"/>
                          </a:solidFill>
                        </a:rPr>
                        <a:t>/77643486.cms</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6" name="Title 1">
            <a:extLst>
              <a:ext uri="{FF2B5EF4-FFF2-40B4-BE49-F238E27FC236}">
                <a16:creationId xmlns:a16="http://schemas.microsoft.com/office/drawing/2014/main" id="{8A8D3A0A-4A49-41A3-8ADB-E92390558DA3}"/>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6949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1254763065"/>
              </p:ext>
            </p:extLst>
          </p:nvPr>
        </p:nvGraphicFramePr>
        <p:xfrm>
          <a:off x="110836" y="1985821"/>
          <a:ext cx="11979564" cy="475488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2456746">
                  <a:extLst>
                    <a:ext uri="{9D8B030D-6E8A-4147-A177-3AD203B41FA5}">
                      <a16:colId xmlns:a16="http://schemas.microsoft.com/office/drawing/2014/main" val="3676201111"/>
                    </a:ext>
                  </a:extLst>
                </a:gridCol>
                <a:gridCol w="7693891">
                  <a:extLst>
                    <a:ext uri="{9D8B030D-6E8A-4147-A177-3AD203B41FA5}">
                      <a16:colId xmlns:a16="http://schemas.microsoft.com/office/drawing/2014/main" val="984091425"/>
                    </a:ext>
                  </a:extLst>
                </a:gridCol>
              </a:tblGrid>
              <a:tr h="30543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679908">
                <a:tc>
                  <a:txBody>
                    <a:bodyPr/>
                    <a:lstStyle/>
                    <a:p>
                      <a:r>
                        <a:rPr lang="en-IN" dirty="0">
                          <a:solidFill>
                            <a:schemeClr val="tx1"/>
                          </a:solidFill>
                        </a:rPr>
                        <a:t>7.</a:t>
                      </a:r>
                    </a:p>
                  </a:txBody>
                  <a:tcPr/>
                </a:tc>
                <a:tc>
                  <a:txBody>
                    <a:bodyPr/>
                    <a:lstStyle/>
                    <a:p>
                      <a:r>
                        <a:rPr lang="en-IN" dirty="0">
                          <a:solidFill>
                            <a:schemeClr val="tx1"/>
                          </a:solidFill>
                        </a:rPr>
                        <a:t>Mehta, R. (2020)</a:t>
                      </a:r>
                    </a:p>
                  </a:txBody>
                  <a:tcPr/>
                </a:tc>
                <a:tc>
                  <a:txBody>
                    <a:bodyPr/>
                    <a:lstStyle/>
                    <a:p>
                      <a:r>
                        <a:rPr lang="en-US" dirty="0">
                          <a:solidFill>
                            <a:schemeClr val="tx1"/>
                          </a:solidFill>
                        </a:rPr>
                        <a:t>“Cyber criminals stole Rs 1.2 trillion from Indians in 2019: Survey”, The Economic</a:t>
                      </a:r>
                    </a:p>
                    <a:p>
                      <a:r>
                        <a:rPr lang="en-US" dirty="0">
                          <a:solidFill>
                            <a:schemeClr val="tx1"/>
                          </a:solidFill>
                        </a:rPr>
                        <a:t>Times, Bennett, Coleman and Co. Ltd., available at: https://economictimes.indiatimes.com/</a:t>
                      </a:r>
                    </a:p>
                    <a:p>
                      <a:r>
                        <a:rPr lang="en-US" dirty="0">
                          <a:solidFill>
                            <a:schemeClr val="tx1"/>
                          </a:solidFill>
                        </a:rPr>
                        <a:t>wealth/personal-finance-news/cyber-criminals-stole-rs-1-2-trillion-from-indians-in-2019-surv</a:t>
                      </a:r>
                    </a:p>
                    <a:p>
                      <a:r>
                        <a:rPr lang="en-US" dirty="0" err="1">
                          <a:solidFill>
                            <a:schemeClr val="tx1"/>
                          </a:solidFill>
                        </a:rPr>
                        <a:t>ey</a:t>
                      </a:r>
                      <a:r>
                        <a:rPr lang="en-US" dirty="0">
                          <a:solidFill>
                            <a:schemeClr val="tx1"/>
                          </a:solidFill>
                        </a:rPr>
                        <a:t>/</a:t>
                      </a:r>
                      <a:r>
                        <a:rPr lang="en-US" dirty="0" err="1">
                          <a:solidFill>
                            <a:schemeClr val="tx1"/>
                          </a:solidFill>
                        </a:rPr>
                        <a:t>articleshow</a:t>
                      </a:r>
                      <a:r>
                        <a:rPr lang="en-US" dirty="0">
                          <a:solidFill>
                            <a:schemeClr val="tx1"/>
                          </a:solidFill>
                        </a:rPr>
                        <a:t>/75093578.cms</a:t>
                      </a:r>
                      <a:endParaRPr lang="en-IN" dirty="0">
                        <a:solidFill>
                          <a:schemeClr val="tx1"/>
                        </a:solidFill>
                      </a:endParaRPr>
                    </a:p>
                  </a:txBody>
                  <a:tcPr/>
                </a:tc>
                <a:extLst>
                  <a:ext uri="{0D108BD9-81ED-4DB2-BD59-A6C34878D82A}">
                    <a16:rowId xmlns:a16="http://schemas.microsoft.com/office/drawing/2014/main" val="4235667318"/>
                  </a:ext>
                </a:extLst>
              </a:tr>
              <a:tr h="992673">
                <a:tc>
                  <a:txBody>
                    <a:bodyPr/>
                    <a:lstStyle/>
                    <a:p>
                      <a:r>
                        <a:rPr lang="en-IN" dirty="0">
                          <a:solidFill>
                            <a:schemeClr val="tx1"/>
                          </a:solidFill>
                        </a:rPr>
                        <a:t>8.</a:t>
                      </a:r>
                    </a:p>
                  </a:txBody>
                  <a:tcPr/>
                </a:tc>
                <a:tc>
                  <a:txBody>
                    <a:bodyPr/>
                    <a:lstStyle/>
                    <a:p>
                      <a:r>
                        <a:rPr lang="en-US" dirty="0" err="1">
                          <a:solidFill>
                            <a:schemeClr val="tx1"/>
                          </a:solidFill>
                        </a:rPr>
                        <a:t>Nachappa</a:t>
                      </a:r>
                      <a:r>
                        <a:rPr lang="en-US" dirty="0">
                          <a:solidFill>
                            <a:schemeClr val="tx1"/>
                          </a:solidFill>
                        </a:rPr>
                        <a:t>, M.N. and </a:t>
                      </a:r>
                      <a:r>
                        <a:rPr lang="en-US" dirty="0" err="1">
                          <a:solidFill>
                            <a:schemeClr val="tx1"/>
                          </a:solidFill>
                        </a:rPr>
                        <a:t>Lathesh</a:t>
                      </a:r>
                      <a:r>
                        <a:rPr lang="en-US" dirty="0">
                          <a:solidFill>
                            <a:schemeClr val="tx1"/>
                          </a:solidFill>
                        </a:rPr>
                        <a:t>, C.K. (2018)</a:t>
                      </a:r>
                      <a:endParaRPr lang="en-IN" dirty="0">
                        <a:solidFill>
                          <a:schemeClr val="tx1"/>
                        </a:solidFill>
                      </a:endParaRPr>
                    </a:p>
                  </a:txBody>
                  <a:tcPr/>
                </a:tc>
                <a:tc>
                  <a:txBody>
                    <a:bodyPr/>
                    <a:lstStyle/>
                    <a:p>
                      <a:r>
                        <a:rPr lang="en-US" dirty="0">
                          <a:solidFill>
                            <a:schemeClr val="tx1"/>
                          </a:solidFill>
                        </a:rPr>
                        <a:t>“Optimized e-Transaction to have a secure safe: </a:t>
                      </a:r>
                      <a:r>
                        <a:rPr lang="en-US" dirty="0" err="1">
                          <a:solidFill>
                            <a:schemeClr val="tx1"/>
                          </a:solidFill>
                        </a:rPr>
                        <a:t>EWallet</a:t>
                      </a:r>
                      <a:r>
                        <a:rPr lang="en-US" dirty="0">
                          <a:solidFill>
                            <a:schemeClr val="tx1"/>
                          </a:solidFill>
                        </a:rPr>
                        <a:t>”,</a:t>
                      </a:r>
                    </a:p>
                    <a:p>
                      <a:r>
                        <a:rPr lang="en-US" dirty="0">
                          <a:solidFill>
                            <a:schemeClr val="tx1"/>
                          </a:solidFill>
                        </a:rPr>
                        <a:t>IJISET - International Journal of Innovative Science, Engineering and Technology,</a:t>
                      </a:r>
                    </a:p>
                    <a:p>
                      <a:r>
                        <a:rPr lang="en-US" dirty="0">
                          <a:solidFill>
                            <a:schemeClr val="tx1"/>
                          </a:solidFill>
                        </a:rPr>
                        <a:t>Vol. 5 No. 9.</a:t>
                      </a:r>
                      <a:endParaRPr lang="en-IN" dirty="0">
                        <a:solidFill>
                          <a:schemeClr val="tx1"/>
                        </a:solidFill>
                      </a:endParaRPr>
                    </a:p>
                  </a:txBody>
                  <a:tcPr/>
                </a:tc>
                <a:extLst>
                  <a:ext uri="{0D108BD9-81ED-4DB2-BD59-A6C34878D82A}">
                    <a16:rowId xmlns:a16="http://schemas.microsoft.com/office/drawing/2014/main" val="674730945"/>
                  </a:ext>
                </a:extLst>
              </a:tr>
              <a:tr h="1169110">
                <a:tc>
                  <a:txBody>
                    <a:bodyPr/>
                    <a:lstStyle/>
                    <a:p>
                      <a:r>
                        <a:rPr lang="en-IN" dirty="0">
                          <a:solidFill>
                            <a:schemeClr val="tx1"/>
                          </a:solidFill>
                        </a:rPr>
                        <a:t>9.</a:t>
                      </a:r>
                    </a:p>
                  </a:txBody>
                  <a:tcPr/>
                </a:tc>
                <a:tc>
                  <a:txBody>
                    <a:bodyPr/>
                    <a:lstStyle/>
                    <a:p>
                      <a:r>
                        <a:rPr lang="en-IN" dirty="0">
                          <a:solidFill>
                            <a:schemeClr val="tx1"/>
                          </a:solidFill>
                        </a:rPr>
                        <a:t>Nag, K.A. and </a:t>
                      </a:r>
                      <a:r>
                        <a:rPr lang="en-IN" dirty="0" err="1">
                          <a:solidFill>
                            <a:schemeClr val="tx1"/>
                          </a:solidFill>
                        </a:rPr>
                        <a:t>Gilitwala</a:t>
                      </a:r>
                      <a:r>
                        <a:rPr lang="en-IN" dirty="0">
                          <a:solidFill>
                            <a:schemeClr val="tx1"/>
                          </a:solidFill>
                        </a:rPr>
                        <a:t>, B. (2019)</a:t>
                      </a:r>
                    </a:p>
                  </a:txBody>
                  <a:tcPr/>
                </a:tc>
                <a:tc>
                  <a:txBody>
                    <a:bodyPr/>
                    <a:lstStyle/>
                    <a:p>
                      <a:r>
                        <a:rPr lang="en-US" sz="1800" b="0" u="none" strike="noStrike" kern="1200" baseline="0" dirty="0">
                          <a:solidFill>
                            <a:schemeClr val="tx1"/>
                          </a:solidFill>
                        </a:rPr>
                        <a:t>“E-Wallet- factors affecting its intention to use”,</a:t>
                      </a:r>
                    </a:p>
                    <a:p>
                      <a:r>
                        <a:rPr lang="en-US" sz="1800" b="0" u="none" strike="noStrike" kern="1200" baseline="0" dirty="0">
                          <a:solidFill>
                            <a:schemeClr val="tx1"/>
                          </a:solidFill>
                        </a:rPr>
                        <a:t>International Journal of Recent Technology and Engineering (IJRTE), Vol. 8 No. 4, </a:t>
                      </a:r>
                      <a:r>
                        <a:rPr lang="en-US" sz="1800" b="0" u="none" strike="noStrike" kern="1200" baseline="0" dirty="0" err="1">
                          <a:solidFill>
                            <a:schemeClr val="tx1"/>
                          </a:solidFill>
                        </a:rPr>
                        <a:t>doi</a:t>
                      </a:r>
                      <a:r>
                        <a:rPr lang="en-US" sz="1800" b="0" u="none" strike="noStrike" kern="1200" baseline="0" dirty="0">
                          <a:solidFill>
                            <a:schemeClr val="tx1"/>
                          </a:solidFill>
                        </a:rPr>
                        <a:t>:</a:t>
                      </a:r>
                    </a:p>
                    <a:p>
                      <a:r>
                        <a:rPr lang="en-US" sz="1800" b="0" u="none" strike="noStrike" kern="1200" baseline="0" dirty="0">
                          <a:solidFill>
                            <a:schemeClr val="tx1"/>
                          </a:solidFill>
                        </a:rPr>
                        <a:t>10.35940/ijrte.D6756.118419.</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3" name="Title 1">
            <a:extLst>
              <a:ext uri="{FF2B5EF4-FFF2-40B4-BE49-F238E27FC236}">
                <a16:creationId xmlns:a16="http://schemas.microsoft.com/office/drawing/2014/main" id="{4FB1B882-2364-4BDF-B5FC-85645B249FD6}"/>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238266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6D7F4504-64E0-48DB-A7CC-689CC190A0F7}"/>
              </a:ext>
            </a:extLst>
          </p:cNvPr>
          <p:cNvGraphicFramePr>
            <a:graphicFrameLocks noGrp="1"/>
          </p:cNvGraphicFramePr>
          <p:nvPr>
            <p:ph idx="1"/>
            <p:extLst>
              <p:ext uri="{D42A27DB-BD31-4B8C-83A1-F6EECF244321}">
                <p14:modId xmlns:p14="http://schemas.microsoft.com/office/powerpoint/2010/main" val="2238651862"/>
              </p:ext>
            </p:extLst>
          </p:nvPr>
        </p:nvGraphicFramePr>
        <p:xfrm>
          <a:off x="110836" y="2050473"/>
          <a:ext cx="11979564" cy="4480560"/>
        </p:xfrm>
        <a:graphic>
          <a:graphicData uri="http://schemas.openxmlformats.org/drawingml/2006/table">
            <a:tbl>
              <a:tblPr firstRow="1" bandRow="1">
                <a:tableStyleId>{0E3FDE45-AF77-4B5C-9715-49D594BDF05E}</a:tableStyleId>
              </a:tblPr>
              <a:tblGrid>
                <a:gridCol w="1828927">
                  <a:extLst>
                    <a:ext uri="{9D8B030D-6E8A-4147-A177-3AD203B41FA5}">
                      <a16:colId xmlns:a16="http://schemas.microsoft.com/office/drawing/2014/main" val="2989292429"/>
                    </a:ext>
                  </a:extLst>
                </a:gridCol>
                <a:gridCol w="2225837">
                  <a:extLst>
                    <a:ext uri="{9D8B030D-6E8A-4147-A177-3AD203B41FA5}">
                      <a16:colId xmlns:a16="http://schemas.microsoft.com/office/drawing/2014/main" val="3676201111"/>
                    </a:ext>
                  </a:extLst>
                </a:gridCol>
                <a:gridCol w="7924800">
                  <a:extLst>
                    <a:ext uri="{9D8B030D-6E8A-4147-A177-3AD203B41FA5}">
                      <a16:colId xmlns:a16="http://schemas.microsoft.com/office/drawing/2014/main" val="984091425"/>
                    </a:ext>
                  </a:extLst>
                </a:gridCol>
              </a:tblGrid>
              <a:tr h="305438">
                <a:tc>
                  <a:txBody>
                    <a:bodyPr/>
                    <a:lstStyle/>
                    <a:p>
                      <a:r>
                        <a:rPr lang="en-IN" dirty="0">
                          <a:solidFill>
                            <a:schemeClr val="tx1"/>
                          </a:solidFill>
                        </a:rPr>
                        <a:t>Sr. no.</a:t>
                      </a:r>
                    </a:p>
                  </a:txBody>
                  <a:tcPr/>
                </a:tc>
                <a:tc>
                  <a:txBody>
                    <a:bodyPr/>
                    <a:lstStyle/>
                    <a:p>
                      <a:r>
                        <a:rPr lang="en-IN" dirty="0">
                          <a:solidFill>
                            <a:schemeClr val="tx1"/>
                          </a:solidFill>
                        </a:rPr>
                        <a:t>Author, year</a:t>
                      </a:r>
                    </a:p>
                  </a:txBody>
                  <a:tcPr/>
                </a:tc>
                <a:tc>
                  <a:txBody>
                    <a:bodyPr/>
                    <a:lstStyle/>
                    <a:p>
                      <a:r>
                        <a:rPr lang="en-IN" dirty="0">
                          <a:solidFill>
                            <a:schemeClr val="tx1"/>
                          </a:solidFill>
                        </a:rPr>
                        <a:t>Name of research paper</a:t>
                      </a:r>
                    </a:p>
                  </a:txBody>
                  <a:tcPr/>
                </a:tc>
                <a:extLst>
                  <a:ext uri="{0D108BD9-81ED-4DB2-BD59-A6C34878D82A}">
                    <a16:rowId xmlns:a16="http://schemas.microsoft.com/office/drawing/2014/main" val="1741739668"/>
                  </a:ext>
                </a:extLst>
              </a:tr>
              <a:tr h="1679908">
                <a:tc>
                  <a:txBody>
                    <a:bodyPr/>
                    <a:lstStyle/>
                    <a:p>
                      <a:r>
                        <a:rPr lang="en-IN" dirty="0">
                          <a:solidFill>
                            <a:schemeClr val="tx1"/>
                          </a:solidFill>
                        </a:rPr>
                        <a:t>10.</a:t>
                      </a:r>
                    </a:p>
                  </a:txBody>
                  <a:tcPr/>
                </a:tc>
                <a:tc>
                  <a:txBody>
                    <a:bodyPr/>
                    <a:lstStyle/>
                    <a:p>
                      <a:r>
                        <a:rPr lang="en-IN" dirty="0">
                          <a:solidFill>
                            <a:schemeClr val="tx1"/>
                          </a:solidFill>
                        </a:rPr>
                        <a:t>PTI (2020)</a:t>
                      </a:r>
                    </a:p>
                  </a:txBody>
                  <a:tcPr/>
                </a:tc>
                <a:tc>
                  <a:txBody>
                    <a:bodyPr/>
                    <a:lstStyle/>
                    <a:p>
                      <a:r>
                        <a:rPr lang="en-US" dirty="0">
                          <a:solidFill>
                            <a:schemeClr val="tx1"/>
                          </a:solidFill>
                        </a:rPr>
                        <a:t>42% Indians have increased use of digital payments during COVID-19 lockdown:</a:t>
                      </a:r>
                    </a:p>
                    <a:p>
                      <a:r>
                        <a:rPr lang="en-US" dirty="0">
                          <a:solidFill>
                            <a:schemeClr val="tx1"/>
                          </a:solidFill>
                        </a:rPr>
                        <a:t>Report, Retrieved April 20, 2020, from Website of The New Indian Express, available at:</a:t>
                      </a:r>
                    </a:p>
                    <a:p>
                      <a:r>
                        <a:rPr lang="en-US" dirty="0">
                          <a:solidFill>
                            <a:schemeClr val="tx1"/>
                          </a:solidFill>
                        </a:rPr>
                        <a:t>www.newindianexpress.com/business/2020/apr/14/42-per-cent-indians-have-increased-useof-</a:t>
                      </a:r>
                    </a:p>
                    <a:p>
                      <a:r>
                        <a:rPr lang="en-US" dirty="0">
                          <a:solidFill>
                            <a:schemeClr val="tx1"/>
                          </a:solidFill>
                        </a:rPr>
                        <a:t>digital-payments-during-covid-19-lockdown-report-2130059.html</a:t>
                      </a:r>
                      <a:endParaRPr lang="en-IN" dirty="0">
                        <a:solidFill>
                          <a:schemeClr val="tx1"/>
                        </a:solidFill>
                      </a:endParaRPr>
                    </a:p>
                  </a:txBody>
                  <a:tcPr/>
                </a:tc>
                <a:extLst>
                  <a:ext uri="{0D108BD9-81ED-4DB2-BD59-A6C34878D82A}">
                    <a16:rowId xmlns:a16="http://schemas.microsoft.com/office/drawing/2014/main" val="4235667318"/>
                  </a:ext>
                </a:extLst>
              </a:tr>
              <a:tr h="992673">
                <a:tc>
                  <a:txBody>
                    <a:bodyPr/>
                    <a:lstStyle/>
                    <a:p>
                      <a:r>
                        <a:rPr lang="en-IN" dirty="0">
                          <a:solidFill>
                            <a:schemeClr val="tx1"/>
                          </a:solidFill>
                        </a:rPr>
                        <a:t>11.</a:t>
                      </a:r>
                    </a:p>
                  </a:txBody>
                  <a:tcPr/>
                </a:tc>
                <a:tc>
                  <a:txBody>
                    <a:bodyPr/>
                    <a:lstStyle/>
                    <a:p>
                      <a:r>
                        <a:rPr lang="en-US" dirty="0" err="1">
                          <a:solidFill>
                            <a:schemeClr val="tx1"/>
                          </a:solidFill>
                        </a:rPr>
                        <a:t>Soodan</a:t>
                      </a:r>
                      <a:r>
                        <a:rPr lang="en-US" dirty="0">
                          <a:solidFill>
                            <a:schemeClr val="tx1"/>
                          </a:solidFill>
                        </a:rPr>
                        <a:t>, V. and Rana, A. (2020)</a:t>
                      </a:r>
                      <a:endParaRPr lang="en-IN" dirty="0">
                        <a:solidFill>
                          <a:schemeClr val="tx1"/>
                        </a:solidFill>
                      </a:endParaRPr>
                    </a:p>
                  </a:txBody>
                  <a:tcPr/>
                </a:tc>
                <a:tc>
                  <a:txBody>
                    <a:bodyPr/>
                    <a:lstStyle/>
                    <a:p>
                      <a:r>
                        <a:rPr lang="en-US" dirty="0">
                          <a:solidFill>
                            <a:schemeClr val="tx1"/>
                          </a:solidFill>
                        </a:rPr>
                        <a:t>“Modeling customers’ intention to use e-wallet in a developing nation:</a:t>
                      </a:r>
                    </a:p>
                    <a:p>
                      <a:r>
                        <a:rPr lang="en-US" dirty="0">
                          <a:solidFill>
                            <a:schemeClr val="tx1"/>
                          </a:solidFill>
                        </a:rPr>
                        <a:t>extending UTAUT2 with security, privacy and savings”, Journal of Electronic Commerce in</a:t>
                      </a:r>
                    </a:p>
                    <a:p>
                      <a:r>
                        <a:rPr lang="en-US" dirty="0">
                          <a:solidFill>
                            <a:schemeClr val="tx1"/>
                          </a:solidFill>
                        </a:rPr>
                        <a:t>Organizations, Vol. 18 No. 1, pp. 89-114, </a:t>
                      </a:r>
                      <a:r>
                        <a:rPr lang="en-US" dirty="0" err="1">
                          <a:solidFill>
                            <a:schemeClr val="tx1"/>
                          </a:solidFill>
                        </a:rPr>
                        <a:t>doi</a:t>
                      </a:r>
                      <a:r>
                        <a:rPr lang="en-US" dirty="0">
                          <a:solidFill>
                            <a:schemeClr val="tx1"/>
                          </a:solidFill>
                        </a:rPr>
                        <a:t>: 10.4018/JECO.2020010105.</a:t>
                      </a:r>
                      <a:endParaRPr lang="en-IN" dirty="0">
                        <a:solidFill>
                          <a:schemeClr val="tx1"/>
                        </a:solidFill>
                      </a:endParaRPr>
                    </a:p>
                  </a:txBody>
                  <a:tcPr/>
                </a:tc>
                <a:extLst>
                  <a:ext uri="{0D108BD9-81ED-4DB2-BD59-A6C34878D82A}">
                    <a16:rowId xmlns:a16="http://schemas.microsoft.com/office/drawing/2014/main" val="674730945"/>
                  </a:ext>
                </a:extLst>
              </a:tr>
              <a:tr h="1169110">
                <a:tc>
                  <a:txBody>
                    <a:bodyPr/>
                    <a:lstStyle/>
                    <a:p>
                      <a:r>
                        <a:rPr lang="en-IN" dirty="0">
                          <a:solidFill>
                            <a:schemeClr val="tx1"/>
                          </a:solidFill>
                        </a:rPr>
                        <a:t>12.</a:t>
                      </a:r>
                    </a:p>
                  </a:txBody>
                  <a:tcPr/>
                </a:tc>
                <a:tc>
                  <a:txBody>
                    <a:bodyPr/>
                    <a:lstStyle/>
                    <a:p>
                      <a:r>
                        <a:rPr lang="en-IN" dirty="0" err="1">
                          <a:solidFill>
                            <a:schemeClr val="tx1"/>
                          </a:solidFill>
                        </a:rPr>
                        <a:t>Wijayanthi</a:t>
                      </a:r>
                      <a:r>
                        <a:rPr lang="en-IN" dirty="0">
                          <a:solidFill>
                            <a:schemeClr val="tx1"/>
                          </a:solidFill>
                        </a:rPr>
                        <a:t>, I.M. (2019)</a:t>
                      </a:r>
                    </a:p>
                  </a:txBody>
                  <a:tcPr/>
                </a:tc>
                <a:tc>
                  <a:txBody>
                    <a:bodyPr/>
                    <a:lstStyle/>
                    <a:p>
                      <a:r>
                        <a:rPr lang="en-US" sz="1800" b="0" u="none" strike="noStrike" kern="1200" baseline="0" dirty="0">
                          <a:solidFill>
                            <a:schemeClr val="tx1"/>
                          </a:solidFill>
                        </a:rPr>
                        <a:t>“Behavioral intention of young consumers towards E-Wallet adoption: an</a:t>
                      </a:r>
                    </a:p>
                    <a:p>
                      <a:r>
                        <a:rPr lang="en-US" sz="1800" b="0" u="none" strike="noStrike" kern="1200" baseline="0" dirty="0">
                          <a:solidFill>
                            <a:schemeClr val="tx1"/>
                          </a:solidFill>
                        </a:rPr>
                        <a:t>empirical study among Indonesian users”, Russian Journal of Agricultural and Socio-Economic</a:t>
                      </a:r>
                    </a:p>
                    <a:p>
                      <a:r>
                        <a:rPr lang="en-US" sz="1800" b="0" u="none" strike="noStrike" kern="1200" baseline="0" dirty="0">
                          <a:solidFill>
                            <a:schemeClr val="tx1"/>
                          </a:solidFill>
                        </a:rPr>
                        <a:t>Sciences, Vol. 85 No. 1, pp. 79-93, </a:t>
                      </a:r>
                      <a:r>
                        <a:rPr lang="en-US" sz="1800" b="0" u="none" strike="noStrike" kern="1200" baseline="0" dirty="0" err="1">
                          <a:solidFill>
                            <a:schemeClr val="tx1"/>
                          </a:solidFill>
                        </a:rPr>
                        <a:t>doi</a:t>
                      </a:r>
                      <a:r>
                        <a:rPr lang="en-US" sz="1800" b="0" u="none" strike="noStrike" kern="1200" baseline="0" dirty="0">
                          <a:solidFill>
                            <a:schemeClr val="tx1"/>
                          </a:solidFill>
                        </a:rPr>
                        <a:t>: 10.18551/rjoas.2019-01.09.</a:t>
                      </a:r>
                      <a:endParaRPr lang="en-IN"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746692189"/>
                  </a:ext>
                </a:extLst>
              </a:tr>
            </a:tbl>
          </a:graphicData>
        </a:graphic>
      </p:graphicFrame>
      <p:sp>
        <p:nvSpPr>
          <p:cNvPr id="3" name="Title 1">
            <a:extLst>
              <a:ext uri="{FF2B5EF4-FFF2-40B4-BE49-F238E27FC236}">
                <a16:creationId xmlns:a16="http://schemas.microsoft.com/office/drawing/2014/main" id="{C4CC8C6A-7A7F-4373-8504-97A244A48781}"/>
              </a:ext>
            </a:extLst>
          </p:cNvPr>
          <p:cNvSpPr>
            <a:spLocks noGrp="1"/>
          </p:cNvSpPr>
          <p:nvPr>
            <p:ph type="title"/>
          </p:nvPr>
        </p:nvSpPr>
        <p:spPr>
          <a:xfrm>
            <a:off x="1202919" y="284176"/>
            <a:ext cx="9784080" cy="1508760"/>
          </a:xfrm>
        </p:spPr>
        <p:txBody>
          <a:bodyPr/>
          <a:lstStyle/>
          <a:p>
            <a:r>
              <a:rPr lang="en-IN" dirty="0"/>
              <a:t>Review of literature</a:t>
            </a:r>
          </a:p>
        </p:txBody>
      </p:sp>
    </p:spTree>
    <p:extLst>
      <p:ext uri="{BB962C8B-B14F-4D97-AF65-F5344CB8AC3E}">
        <p14:creationId xmlns:p14="http://schemas.microsoft.com/office/powerpoint/2010/main" val="3899889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677</TotalTime>
  <Words>1367</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CIDFont+F2</vt:lpstr>
      <vt:lpstr>Constantia</vt:lpstr>
      <vt:lpstr>Corbel</vt:lpstr>
      <vt:lpstr>Times New Roman</vt:lpstr>
      <vt:lpstr>Wingdings</vt:lpstr>
      <vt:lpstr>Banded</vt:lpstr>
      <vt:lpstr>Study on the perception towards eWallet security during the COVID-19 Pandemic</vt:lpstr>
      <vt:lpstr>Introduction of the project</vt:lpstr>
      <vt:lpstr>Statement of the problem</vt:lpstr>
      <vt:lpstr>Research question</vt:lpstr>
      <vt:lpstr>Need for the study</vt:lpstr>
      <vt:lpstr>Review of literature</vt:lpstr>
      <vt:lpstr>Review of literature</vt:lpstr>
      <vt:lpstr>Review of literature</vt:lpstr>
      <vt:lpstr>Review of literature</vt:lpstr>
      <vt:lpstr>Research gap</vt:lpstr>
      <vt:lpstr>Research objectives</vt:lpstr>
      <vt:lpstr>Scope of the research</vt:lpstr>
      <vt:lpstr>Methodology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 kalaskar</dc:creator>
  <cp:lastModifiedBy>pralay kalaskar</cp:lastModifiedBy>
  <cp:revision>34</cp:revision>
  <dcterms:created xsi:type="dcterms:W3CDTF">2021-11-27T16:44:00Z</dcterms:created>
  <dcterms:modified xsi:type="dcterms:W3CDTF">2021-12-01T15:11:21Z</dcterms:modified>
</cp:coreProperties>
</file>