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8" r:id="rId3"/>
    <p:sldId id="259" r:id="rId4"/>
    <p:sldId id="260" r:id="rId5"/>
    <p:sldId id="265" r:id="rId6"/>
    <p:sldId id="261" r:id="rId7"/>
    <p:sldId id="262" r:id="rId8"/>
    <p:sldId id="274" r:id="rId9"/>
    <p:sldId id="275" r:id="rId10"/>
    <p:sldId id="276" r:id="rId11"/>
    <p:sldId id="263" r:id="rId12"/>
    <p:sldId id="266" r:id="rId13"/>
    <p:sldId id="279" r:id="rId14"/>
    <p:sldId id="267" r:id="rId15"/>
    <p:sldId id="277" r:id="rId16"/>
    <p:sldId id="270" r:id="rId17"/>
    <p:sldId id="278" r:id="rId18"/>
    <p:sldId id="282" r:id="rId19"/>
    <p:sldId id="283" r:id="rId20"/>
    <p:sldId id="284" r:id="rId21"/>
    <p:sldId id="288" r:id="rId22"/>
    <p:sldId id="290" r:id="rId23"/>
    <p:sldId id="281" r:id="rId24"/>
    <p:sldId id="280" r:id="rId25"/>
    <p:sldId id="287" r:id="rId26"/>
    <p:sldId id="285" r:id="rId27"/>
    <p:sldId id="286" r:id="rId28"/>
    <p:sldId id="28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94660"/>
  </p:normalViewPr>
  <p:slideViewPr>
    <p:cSldViewPr snapToGrid="0">
      <p:cViewPr>
        <p:scale>
          <a:sx n="90" d="100"/>
          <a:sy n="90" d="100"/>
        </p:scale>
        <p:origin x="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C402567-02D7-48BE-A1CA-CFDB66683C70}" type="datetimeFigureOut">
              <a:rPr lang="en-IN" smtClean="0"/>
              <a:t>26-05-2022</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BF80C7B-76AC-42F8-B24B-F078CC898904}" type="slidenum">
              <a:rPr lang="en-IN" smtClean="0"/>
              <a:t>‹#›</a:t>
            </a:fld>
            <a:endParaRPr lang="en-IN"/>
          </a:p>
        </p:txBody>
      </p:sp>
    </p:spTree>
    <p:extLst>
      <p:ext uri="{BB962C8B-B14F-4D97-AF65-F5344CB8AC3E}">
        <p14:creationId xmlns:p14="http://schemas.microsoft.com/office/powerpoint/2010/main" val="694340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02567-02D7-48BE-A1CA-CFDB66683C7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390497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C402567-02D7-48BE-A1CA-CFDB66683C70}" type="datetimeFigureOut">
              <a:rPr lang="en-IN" smtClean="0"/>
              <a:t>26-05-2022</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197575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02567-02D7-48BE-A1CA-CFDB66683C7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3115561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EC402567-02D7-48BE-A1CA-CFDB66683C70}" type="datetimeFigureOut">
              <a:rPr lang="en-IN" smtClean="0"/>
              <a:t>26-05-2022</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BF80C7B-76AC-42F8-B24B-F078CC898904}" type="slidenum">
              <a:rPr lang="en-IN" smtClean="0"/>
              <a:t>‹#›</a:t>
            </a:fld>
            <a:endParaRPr lang="en-IN"/>
          </a:p>
        </p:txBody>
      </p:sp>
    </p:spTree>
    <p:extLst>
      <p:ext uri="{BB962C8B-B14F-4D97-AF65-F5344CB8AC3E}">
        <p14:creationId xmlns:p14="http://schemas.microsoft.com/office/powerpoint/2010/main" val="420252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02567-02D7-48BE-A1CA-CFDB66683C70}"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165767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02567-02D7-48BE-A1CA-CFDB66683C70}" type="datetimeFigureOut">
              <a:rPr lang="en-IN" smtClean="0"/>
              <a:t>26-05-2022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217813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02567-02D7-48BE-A1CA-CFDB66683C70}" type="datetimeFigureOut">
              <a:rPr lang="en-IN" smtClean="0"/>
              <a:t>26-05-2022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150906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02567-02D7-48BE-A1CA-CFDB66683C70}" type="datetimeFigureOut">
              <a:rPr lang="en-IN" smtClean="0"/>
              <a:t>26-05-2022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386866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402567-02D7-48BE-A1CA-CFDB66683C70}"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161010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402567-02D7-48BE-A1CA-CFDB66683C70}"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10524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C402567-02D7-48BE-A1CA-CFDB66683C70}" type="datetimeFigureOut">
              <a:rPr lang="en-IN" smtClean="0"/>
              <a:t>26-05-2022</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9BF80C7B-76AC-42F8-B24B-F078CC898904}" type="slidenum">
              <a:rPr lang="en-IN" smtClean="0"/>
              <a:t>‹#›</a:t>
            </a:fld>
            <a:endParaRPr lang="en-IN"/>
          </a:p>
        </p:txBody>
      </p:sp>
    </p:spTree>
    <p:extLst>
      <p:ext uri="{BB962C8B-B14F-4D97-AF65-F5344CB8AC3E}">
        <p14:creationId xmlns:p14="http://schemas.microsoft.com/office/powerpoint/2010/main" val="401625395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85F7-E313-4776-A0C4-899EC5701760}"/>
              </a:ext>
            </a:extLst>
          </p:cNvPr>
          <p:cNvSpPr>
            <a:spLocks noGrp="1"/>
          </p:cNvSpPr>
          <p:nvPr>
            <p:ph type="ctrTitle"/>
          </p:nvPr>
        </p:nvSpPr>
        <p:spPr>
          <a:xfrm>
            <a:off x="810000" y="2042567"/>
            <a:ext cx="10572000" cy="2178451"/>
          </a:xfrm>
        </p:spPr>
        <p:txBody>
          <a:bodyPr>
            <a:noAutofit/>
          </a:bodyPr>
          <a:lstStyle/>
          <a:p>
            <a:pPr algn="ctr"/>
            <a:r>
              <a:rPr lang="en-US" sz="4000" dirty="0">
                <a:latin typeface="Constantia" panose="02030602050306030303" pitchFamily="18" charset="0"/>
                <a:cs typeface="Times New Roman" panose="02020603050405020304" pitchFamily="18" charset="0"/>
              </a:rPr>
              <a:t>Study on the perception towards </a:t>
            </a:r>
            <a:r>
              <a:rPr lang="en-US" sz="4000" dirty="0" err="1">
                <a:latin typeface="Constantia" panose="02030602050306030303" pitchFamily="18" charset="0"/>
                <a:cs typeface="Times New Roman" panose="02020603050405020304" pitchFamily="18" charset="0"/>
              </a:rPr>
              <a:t>eWallet</a:t>
            </a:r>
            <a:r>
              <a:rPr lang="en-US" sz="4000" dirty="0">
                <a:latin typeface="Constantia" panose="02030602050306030303" pitchFamily="18" charset="0"/>
                <a:cs typeface="Times New Roman" panose="02020603050405020304" pitchFamily="18" charset="0"/>
              </a:rPr>
              <a:t> security during</a:t>
            </a:r>
            <a:br>
              <a:rPr lang="en-US" sz="4000" dirty="0">
                <a:latin typeface="Constantia" panose="02030602050306030303" pitchFamily="18" charset="0"/>
                <a:cs typeface="Times New Roman" panose="02020603050405020304" pitchFamily="18" charset="0"/>
              </a:rPr>
            </a:br>
            <a:r>
              <a:rPr lang="en-US" sz="4000" dirty="0">
                <a:latin typeface="Constantia" panose="02030602050306030303" pitchFamily="18" charset="0"/>
                <a:cs typeface="Times New Roman" panose="02020603050405020304" pitchFamily="18" charset="0"/>
              </a:rPr>
              <a:t>the COVID-19 Pandemic</a:t>
            </a:r>
            <a:endParaRPr lang="en-IN" sz="4000" dirty="0">
              <a:latin typeface="Constantia" panose="02030602050306030303"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5A57A1C-644E-43DC-BC26-33642731D9A6}"/>
              </a:ext>
            </a:extLst>
          </p:cNvPr>
          <p:cNvSpPr>
            <a:spLocks noGrp="1"/>
          </p:cNvSpPr>
          <p:nvPr>
            <p:ph type="subTitle" idx="1"/>
          </p:nvPr>
        </p:nvSpPr>
        <p:spPr>
          <a:xfrm>
            <a:off x="1786030" y="4493924"/>
            <a:ext cx="3257551" cy="1779384"/>
          </a:xfrm>
        </p:spPr>
        <p:txBody>
          <a:bodyPr>
            <a:normAutofit/>
          </a:bodyPr>
          <a:lstStyle/>
          <a:p>
            <a:pPr algn="just"/>
            <a:r>
              <a:rPr lang="en-IN" dirty="0">
                <a:latin typeface="Times New Roman" panose="02020603050405020304" pitchFamily="18" charset="0"/>
                <a:cs typeface="Times New Roman" panose="02020603050405020304" pitchFamily="18" charset="0"/>
              </a:rPr>
              <a:t>Name :- Pralay K. Kalaskar</a:t>
            </a:r>
          </a:p>
          <a:p>
            <a:pPr algn="just"/>
            <a:r>
              <a:rPr lang="en-IN" dirty="0">
                <a:latin typeface="Times New Roman" panose="02020603050405020304" pitchFamily="18" charset="0"/>
                <a:cs typeface="Times New Roman" panose="02020603050405020304" pitchFamily="18" charset="0"/>
              </a:rPr>
              <a:t>Reg. no. :- 20OKCMD061</a:t>
            </a:r>
          </a:p>
          <a:p>
            <a:pPr algn="just"/>
            <a:r>
              <a:rPr lang="en-IN" dirty="0">
                <a:latin typeface="Times New Roman" panose="02020603050405020304" pitchFamily="18" charset="0"/>
                <a:cs typeface="Times New Roman" panose="02020603050405020304" pitchFamily="18" charset="0"/>
              </a:rPr>
              <a:t>MBA 3</a:t>
            </a:r>
            <a:r>
              <a:rPr lang="en-IN" baseline="30000" dirty="0">
                <a:latin typeface="Times New Roman" panose="02020603050405020304" pitchFamily="18" charset="0"/>
                <a:cs typeface="Times New Roman" panose="02020603050405020304" pitchFamily="18" charset="0"/>
              </a:rPr>
              <a:t>rd</a:t>
            </a:r>
            <a:r>
              <a:rPr lang="en-IN" dirty="0">
                <a:latin typeface="Times New Roman" panose="02020603050405020304" pitchFamily="18" charset="0"/>
                <a:cs typeface="Times New Roman" panose="02020603050405020304" pitchFamily="18" charset="0"/>
              </a:rPr>
              <a:t> semester (Finance)</a:t>
            </a:r>
          </a:p>
          <a:p>
            <a:pPr algn="just"/>
            <a:r>
              <a:rPr lang="en-IN" dirty="0">
                <a:latin typeface="Times New Roman" panose="02020603050405020304" pitchFamily="18" charset="0"/>
                <a:cs typeface="Times New Roman" panose="02020603050405020304" pitchFamily="18" charset="0"/>
              </a:rPr>
              <a:t>Batch :- 2020 - 2022</a:t>
            </a:r>
          </a:p>
        </p:txBody>
      </p:sp>
      <p:sp>
        <p:nvSpPr>
          <p:cNvPr id="4" name="Subtitle 2">
            <a:extLst>
              <a:ext uri="{FF2B5EF4-FFF2-40B4-BE49-F238E27FC236}">
                <a16:creationId xmlns:a16="http://schemas.microsoft.com/office/drawing/2014/main" id="{891B6113-8CD0-4686-97EE-688C1CB86212}"/>
              </a:ext>
            </a:extLst>
          </p:cNvPr>
          <p:cNvSpPr txBox="1">
            <a:spLocks/>
          </p:cNvSpPr>
          <p:nvPr/>
        </p:nvSpPr>
        <p:spPr>
          <a:xfrm>
            <a:off x="7434421" y="4496761"/>
            <a:ext cx="2685545" cy="15940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sz="2000" dirty="0">
                <a:latin typeface="Times New Roman" panose="02020603050405020304" pitchFamily="18" charset="0"/>
                <a:cs typeface="Times New Roman" panose="02020603050405020304" pitchFamily="18" charset="0"/>
              </a:rPr>
              <a:t>Under the guidance of :-</a:t>
            </a:r>
          </a:p>
          <a:p>
            <a:pPr algn="just"/>
            <a:r>
              <a:rPr lang="en-IN" sz="2000" dirty="0">
                <a:latin typeface="Times New Roman" panose="02020603050405020304" pitchFamily="18" charset="0"/>
                <a:cs typeface="Times New Roman" panose="02020603050405020304" pitchFamily="18" charset="0"/>
              </a:rPr>
              <a:t>Prof. </a:t>
            </a:r>
            <a:r>
              <a:rPr lang="en-IN" sz="2000" dirty="0" err="1">
                <a:latin typeface="Times New Roman" panose="02020603050405020304" pitchFamily="18" charset="0"/>
                <a:cs typeface="Times New Roman" panose="02020603050405020304" pitchFamily="18" charset="0"/>
              </a:rPr>
              <a:t>Swarnadeep</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Maity</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Assistant professor</a:t>
            </a:r>
          </a:p>
          <a:p>
            <a:pPr algn="just"/>
            <a:r>
              <a:rPr lang="en-IN" sz="2000" dirty="0">
                <a:latin typeface="Times New Roman" panose="02020603050405020304" pitchFamily="18" charset="0"/>
                <a:cs typeface="Times New Roman" panose="02020603050405020304" pitchFamily="18" charset="0"/>
              </a:rPr>
              <a:t>MBA, (</a:t>
            </a:r>
            <a:r>
              <a:rPr lang="en-IN" sz="2000" dirty="0" err="1">
                <a:latin typeface="Times New Roman" panose="02020603050405020304" pitchFamily="18" charset="0"/>
                <a:cs typeface="Times New Roman" panose="02020603050405020304" pitchFamily="18" charset="0"/>
              </a:rPr>
              <a:t>Ph.D</a:t>
            </a:r>
            <a:r>
              <a:rPr lang="en-IN" sz="2000" dirty="0">
                <a:latin typeface="Times New Roman" panose="02020603050405020304" pitchFamily="18" charset="0"/>
                <a:cs typeface="Times New Roman" panose="02020603050405020304" pitchFamily="18" charset="0"/>
              </a:rPr>
              <a:t>)</a:t>
            </a:r>
          </a:p>
        </p:txBody>
      </p:sp>
      <p:sp>
        <p:nvSpPr>
          <p:cNvPr id="5" name="Title 1">
            <a:extLst>
              <a:ext uri="{FF2B5EF4-FFF2-40B4-BE49-F238E27FC236}">
                <a16:creationId xmlns:a16="http://schemas.microsoft.com/office/drawing/2014/main" id="{1AEC9B52-8459-4091-A8D2-1D8CEB5E4D25}"/>
              </a:ext>
            </a:extLst>
          </p:cNvPr>
          <p:cNvSpPr txBox="1">
            <a:spLocks/>
          </p:cNvSpPr>
          <p:nvPr/>
        </p:nvSpPr>
        <p:spPr>
          <a:xfrm>
            <a:off x="4905153" y="180753"/>
            <a:ext cx="2381693" cy="1725886"/>
          </a:xfrm>
          <a:prstGeom prst="rect">
            <a:avLst/>
          </a:prstGeom>
        </p:spPr>
        <p:txBody>
          <a:bodyPr vert="horz" lIns="91440" tIns="45720" rIns="91440" bIns="45720" rtlCol="0" anchor="ctr">
            <a:noAutofit/>
          </a:bodyPr>
          <a:lstStyle>
            <a:lvl1pPr algn="ctr" defTabSz="914400" rtl="0" eaLnBrk="1" latinLnBrk="0" hangingPunct="1">
              <a:lnSpc>
                <a:spcPct val="80000"/>
              </a:lnSpc>
              <a:spcBef>
                <a:spcPct val="0"/>
              </a:spcBef>
              <a:buNone/>
              <a:defRPr sz="6000" kern="1200" cap="all" spc="150" baseline="0">
                <a:solidFill>
                  <a:schemeClr val="bg2"/>
                </a:solidFill>
                <a:latin typeface="+mj-lt"/>
                <a:ea typeface="+mj-ea"/>
                <a:cs typeface="+mj-cs"/>
              </a:defRPr>
            </a:lvl1pPr>
          </a:lstStyle>
          <a:p>
            <a:pPr>
              <a:lnSpc>
                <a:spcPct val="150000"/>
              </a:lnSpc>
            </a:pPr>
            <a:r>
              <a:rPr lang="en-US" sz="3200" dirty="0">
                <a:solidFill>
                  <a:schemeClr val="tx1"/>
                </a:solidFill>
                <a:latin typeface="Times New Roman" panose="02020603050405020304" pitchFamily="18" charset="0"/>
                <a:cs typeface="Times New Roman" panose="02020603050405020304" pitchFamily="18" charset="0"/>
              </a:rPr>
              <a:t>Project</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on</a:t>
            </a:r>
            <a:endParaRPr lang="en-IN"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396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6D7F4504-64E0-48DB-A7CC-689CC190A0F7}"/>
              </a:ext>
            </a:extLst>
          </p:cNvPr>
          <p:cNvGraphicFramePr>
            <a:graphicFrameLocks noGrp="1"/>
          </p:cNvGraphicFramePr>
          <p:nvPr>
            <p:ph idx="1"/>
            <p:extLst>
              <p:ext uri="{D42A27DB-BD31-4B8C-83A1-F6EECF244321}">
                <p14:modId xmlns:p14="http://schemas.microsoft.com/office/powerpoint/2010/main" val="2238651862"/>
              </p:ext>
            </p:extLst>
          </p:nvPr>
        </p:nvGraphicFramePr>
        <p:xfrm>
          <a:off x="110836" y="2050473"/>
          <a:ext cx="11979564" cy="4480560"/>
        </p:xfrm>
        <a:graphic>
          <a:graphicData uri="http://schemas.openxmlformats.org/drawingml/2006/table">
            <a:tbl>
              <a:tblPr firstRow="1" bandRow="1">
                <a:tableStyleId>{0E3FDE45-AF77-4B5C-9715-49D594BDF05E}</a:tableStyleId>
              </a:tblPr>
              <a:tblGrid>
                <a:gridCol w="1828927">
                  <a:extLst>
                    <a:ext uri="{9D8B030D-6E8A-4147-A177-3AD203B41FA5}">
                      <a16:colId xmlns:a16="http://schemas.microsoft.com/office/drawing/2014/main" val="2989292429"/>
                    </a:ext>
                  </a:extLst>
                </a:gridCol>
                <a:gridCol w="2225837">
                  <a:extLst>
                    <a:ext uri="{9D8B030D-6E8A-4147-A177-3AD203B41FA5}">
                      <a16:colId xmlns:a16="http://schemas.microsoft.com/office/drawing/2014/main" val="3676201111"/>
                    </a:ext>
                  </a:extLst>
                </a:gridCol>
                <a:gridCol w="7924800">
                  <a:extLst>
                    <a:ext uri="{9D8B030D-6E8A-4147-A177-3AD203B41FA5}">
                      <a16:colId xmlns:a16="http://schemas.microsoft.com/office/drawing/2014/main" val="984091425"/>
                    </a:ext>
                  </a:extLst>
                </a:gridCol>
              </a:tblGrid>
              <a:tr h="305438">
                <a:tc>
                  <a:txBody>
                    <a:bodyPr/>
                    <a:lstStyle/>
                    <a:p>
                      <a:r>
                        <a:rPr lang="en-IN" dirty="0">
                          <a:solidFill>
                            <a:schemeClr val="tx1"/>
                          </a:solidFill>
                        </a:rPr>
                        <a:t>Sr. no.</a:t>
                      </a:r>
                    </a:p>
                  </a:txBody>
                  <a:tcPr/>
                </a:tc>
                <a:tc>
                  <a:txBody>
                    <a:bodyPr/>
                    <a:lstStyle/>
                    <a:p>
                      <a:r>
                        <a:rPr lang="en-IN" dirty="0">
                          <a:solidFill>
                            <a:schemeClr val="tx1"/>
                          </a:solidFill>
                        </a:rPr>
                        <a:t>Author, year</a:t>
                      </a:r>
                    </a:p>
                  </a:txBody>
                  <a:tcPr/>
                </a:tc>
                <a:tc>
                  <a:txBody>
                    <a:bodyPr/>
                    <a:lstStyle/>
                    <a:p>
                      <a:r>
                        <a:rPr lang="en-IN" dirty="0">
                          <a:solidFill>
                            <a:schemeClr val="tx1"/>
                          </a:solidFill>
                        </a:rPr>
                        <a:t>Name of research paper</a:t>
                      </a:r>
                    </a:p>
                  </a:txBody>
                  <a:tcPr/>
                </a:tc>
                <a:extLst>
                  <a:ext uri="{0D108BD9-81ED-4DB2-BD59-A6C34878D82A}">
                    <a16:rowId xmlns:a16="http://schemas.microsoft.com/office/drawing/2014/main" val="1741739668"/>
                  </a:ext>
                </a:extLst>
              </a:tr>
              <a:tr h="1679908">
                <a:tc>
                  <a:txBody>
                    <a:bodyPr/>
                    <a:lstStyle/>
                    <a:p>
                      <a:r>
                        <a:rPr lang="en-IN" dirty="0">
                          <a:solidFill>
                            <a:schemeClr val="tx1"/>
                          </a:solidFill>
                        </a:rPr>
                        <a:t>10.</a:t>
                      </a:r>
                    </a:p>
                  </a:txBody>
                  <a:tcPr/>
                </a:tc>
                <a:tc>
                  <a:txBody>
                    <a:bodyPr/>
                    <a:lstStyle/>
                    <a:p>
                      <a:r>
                        <a:rPr lang="en-IN" dirty="0">
                          <a:solidFill>
                            <a:schemeClr val="tx1"/>
                          </a:solidFill>
                        </a:rPr>
                        <a:t>PTI (2020)</a:t>
                      </a:r>
                    </a:p>
                  </a:txBody>
                  <a:tcPr/>
                </a:tc>
                <a:tc>
                  <a:txBody>
                    <a:bodyPr/>
                    <a:lstStyle/>
                    <a:p>
                      <a:r>
                        <a:rPr lang="en-US" dirty="0">
                          <a:solidFill>
                            <a:schemeClr val="tx1"/>
                          </a:solidFill>
                        </a:rPr>
                        <a:t>42% Indians have increased use of digital payments during COVID-19 lockdown:</a:t>
                      </a:r>
                    </a:p>
                    <a:p>
                      <a:r>
                        <a:rPr lang="en-US" dirty="0">
                          <a:solidFill>
                            <a:schemeClr val="tx1"/>
                          </a:solidFill>
                        </a:rPr>
                        <a:t>Report, Retrieved April 20, 2020, from Website of The New Indian Express, available at:</a:t>
                      </a:r>
                    </a:p>
                    <a:p>
                      <a:r>
                        <a:rPr lang="en-US" dirty="0">
                          <a:solidFill>
                            <a:schemeClr val="tx1"/>
                          </a:solidFill>
                        </a:rPr>
                        <a:t>www.newindianexpress.com/business/2020/apr/14/42-per-cent-indians-have-increased-useof-</a:t>
                      </a:r>
                    </a:p>
                    <a:p>
                      <a:r>
                        <a:rPr lang="en-US" dirty="0">
                          <a:solidFill>
                            <a:schemeClr val="tx1"/>
                          </a:solidFill>
                        </a:rPr>
                        <a:t>digital-payments-during-covid-19-lockdown-report-2130059.html</a:t>
                      </a:r>
                      <a:endParaRPr lang="en-IN" dirty="0">
                        <a:solidFill>
                          <a:schemeClr val="tx1"/>
                        </a:solidFill>
                      </a:endParaRPr>
                    </a:p>
                  </a:txBody>
                  <a:tcPr/>
                </a:tc>
                <a:extLst>
                  <a:ext uri="{0D108BD9-81ED-4DB2-BD59-A6C34878D82A}">
                    <a16:rowId xmlns:a16="http://schemas.microsoft.com/office/drawing/2014/main" val="4235667318"/>
                  </a:ext>
                </a:extLst>
              </a:tr>
              <a:tr h="992673">
                <a:tc>
                  <a:txBody>
                    <a:bodyPr/>
                    <a:lstStyle/>
                    <a:p>
                      <a:r>
                        <a:rPr lang="en-IN" dirty="0">
                          <a:solidFill>
                            <a:schemeClr val="tx1"/>
                          </a:solidFill>
                        </a:rPr>
                        <a:t>11.</a:t>
                      </a:r>
                    </a:p>
                  </a:txBody>
                  <a:tcPr/>
                </a:tc>
                <a:tc>
                  <a:txBody>
                    <a:bodyPr/>
                    <a:lstStyle/>
                    <a:p>
                      <a:r>
                        <a:rPr lang="en-US" dirty="0" err="1">
                          <a:solidFill>
                            <a:schemeClr val="tx1"/>
                          </a:solidFill>
                        </a:rPr>
                        <a:t>Soodan</a:t>
                      </a:r>
                      <a:r>
                        <a:rPr lang="en-US" dirty="0">
                          <a:solidFill>
                            <a:schemeClr val="tx1"/>
                          </a:solidFill>
                        </a:rPr>
                        <a:t>, V. and Rana, A. (2020)</a:t>
                      </a:r>
                      <a:endParaRPr lang="en-IN" dirty="0">
                        <a:solidFill>
                          <a:schemeClr val="tx1"/>
                        </a:solidFill>
                      </a:endParaRPr>
                    </a:p>
                  </a:txBody>
                  <a:tcPr/>
                </a:tc>
                <a:tc>
                  <a:txBody>
                    <a:bodyPr/>
                    <a:lstStyle/>
                    <a:p>
                      <a:r>
                        <a:rPr lang="en-US" dirty="0">
                          <a:solidFill>
                            <a:schemeClr val="tx1"/>
                          </a:solidFill>
                        </a:rPr>
                        <a:t>“Modeling customers’ intention to use e-wallet in a developing nation:</a:t>
                      </a:r>
                    </a:p>
                    <a:p>
                      <a:r>
                        <a:rPr lang="en-US" dirty="0">
                          <a:solidFill>
                            <a:schemeClr val="tx1"/>
                          </a:solidFill>
                        </a:rPr>
                        <a:t>extending UTAUT2 with security, privacy and savings”, Journal of Electronic Commerce in</a:t>
                      </a:r>
                    </a:p>
                    <a:p>
                      <a:r>
                        <a:rPr lang="en-US" dirty="0">
                          <a:solidFill>
                            <a:schemeClr val="tx1"/>
                          </a:solidFill>
                        </a:rPr>
                        <a:t>Organizations, Vol. 18 No. 1, pp. 89-114, </a:t>
                      </a:r>
                      <a:r>
                        <a:rPr lang="en-US" dirty="0" err="1">
                          <a:solidFill>
                            <a:schemeClr val="tx1"/>
                          </a:solidFill>
                        </a:rPr>
                        <a:t>doi</a:t>
                      </a:r>
                      <a:r>
                        <a:rPr lang="en-US" dirty="0">
                          <a:solidFill>
                            <a:schemeClr val="tx1"/>
                          </a:solidFill>
                        </a:rPr>
                        <a:t>: 10.4018/JECO.2020010105.</a:t>
                      </a:r>
                      <a:endParaRPr lang="en-IN" dirty="0">
                        <a:solidFill>
                          <a:schemeClr val="tx1"/>
                        </a:solidFill>
                      </a:endParaRPr>
                    </a:p>
                  </a:txBody>
                  <a:tcPr/>
                </a:tc>
                <a:extLst>
                  <a:ext uri="{0D108BD9-81ED-4DB2-BD59-A6C34878D82A}">
                    <a16:rowId xmlns:a16="http://schemas.microsoft.com/office/drawing/2014/main" val="674730945"/>
                  </a:ext>
                </a:extLst>
              </a:tr>
              <a:tr h="1169110">
                <a:tc>
                  <a:txBody>
                    <a:bodyPr/>
                    <a:lstStyle/>
                    <a:p>
                      <a:r>
                        <a:rPr lang="en-IN" dirty="0">
                          <a:solidFill>
                            <a:schemeClr val="tx1"/>
                          </a:solidFill>
                        </a:rPr>
                        <a:t>12.</a:t>
                      </a:r>
                    </a:p>
                  </a:txBody>
                  <a:tcPr/>
                </a:tc>
                <a:tc>
                  <a:txBody>
                    <a:bodyPr/>
                    <a:lstStyle/>
                    <a:p>
                      <a:r>
                        <a:rPr lang="en-IN" dirty="0" err="1">
                          <a:solidFill>
                            <a:schemeClr val="tx1"/>
                          </a:solidFill>
                        </a:rPr>
                        <a:t>Wijayanthi</a:t>
                      </a:r>
                      <a:r>
                        <a:rPr lang="en-IN" dirty="0">
                          <a:solidFill>
                            <a:schemeClr val="tx1"/>
                          </a:solidFill>
                        </a:rPr>
                        <a:t>, I.M. (2019)</a:t>
                      </a:r>
                    </a:p>
                  </a:txBody>
                  <a:tcPr/>
                </a:tc>
                <a:tc>
                  <a:txBody>
                    <a:bodyPr/>
                    <a:lstStyle/>
                    <a:p>
                      <a:r>
                        <a:rPr lang="en-US" sz="1800" b="0" u="none" strike="noStrike" kern="1200" baseline="0" dirty="0">
                          <a:solidFill>
                            <a:schemeClr val="tx1"/>
                          </a:solidFill>
                        </a:rPr>
                        <a:t>“Behavioral intention of young consumers towards E-Wallet adoption: an</a:t>
                      </a:r>
                    </a:p>
                    <a:p>
                      <a:r>
                        <a:rPr lang="en-US" sz="1800" b="0" u="none" strike="noStrike" kern="1200" baseline="0" dirty="0">
                          <a:solidFill>
                            <a:schemeClr val="tx1"/>
                          </a:solidFill>
                        </a:rPr>
                        <a:t>empirical study among Indonesian users”, Russian Journal of Agricultural and Socio-Economic</a:t>
                      </a:r>
                    </a:p>
                    <a:p>
                      <a:r>
                        <a:rPr lang="en-US" sz="1800" b="0" u="none" strike="noStrike" kern="1200" baseline="0" dirty="0">
                          <a:solidFill>
                            <a:schemeClr val="tx1"/>
                          </a:solidFill>
                        </a:rPr>
                        <a:t>Sciences, Vol. 85 No. 1, pp. 79-93, </a:t>
                      </a:r>
                      <a:r>
                        <a:rPr lang="en-US" sz="1800" b="0" u="none" strike="noStrike" kern="1200" baseline="0" dirty="0" err="1">
                          <a:solidFill>
                            <a:schemeClr val="tx1"/>
                          </a:solidFill>
                        </a:rPr>
                        <a:t>doi</a:t>
                      </a:r>
                      <a:r>
                        <a:rPr lang="en-US" sz="1800" b="0" u="none" strike="noStrike" kern="1200" baseline="0" dirty="0">
                          <a:solidFill>
                            <a:schemeClr val="tx1"/>
                          </a:solidFill>
                        </a:rPr>
                        <a:t>: 10.18551/rjoas.2019-01.09.</a:t>
                      </a:r>
                      <a:endParaRPr lang="en-IN"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746692189"/>
                  </a:ext>
                </a:extLst>
              </a:tr>
            </a:tbl>
          </a:graphicData>
        </a:graphic>
      </p:graphicFrame>
      <p:sp>
        <p:nvSpPr>
          <p:cNvPr id="3" name="Title 1">
            <a:extLst>
              <a:ext uri="{FF2B5EF4-FFF2-40B4-BE49-F238E27FC236}">
                <a16:creationId xmlns:a16="http://schemas.microsoft.com/office/drawing/2014/main" id="{C4CC8C6A-7A7F-4373-8504-97A244A48781}"/>
              </a:ext>
            </a:extLst>
          </p:cNvPr>
          <p:cNvSpPr>
            <a:spLocks noGrp="1"/>
          </p:cNvSpPr>
          <p:nvPr>
            <p:ph type="title"/>
          </p:nvPr>
        </p:nvSpPr>
        <p:spPr>
          <a:xfrm>
            <a:off x="1202919" y="284176"/>
            <a:ext cx="9784080" cy="1508760"/>
          </a:xfrm>
        </p:spPr>
        <p:txBody>
          <a:bodyPr/>
          <a:lstStyle/>
          <a:p>
            <a:r>
              <a:rPr lang="en-IN" dirty="0"/>
              <a:t>Review of literature</a:t>
            </a:r>
          </a:p>
        </p:txBody>
      </p:sp>
    </p:spTree>
    <p:extLst>
      <p:ext uri="{BB962C8B-B14F-4D97-AF65-F5344CB8AC3E}">
        <p14:creationId xmlns:p14="http://schemas.microsoft.com/office/powerpoint/2010/main" val="389988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3947-A9EA-4411-A07E-D6F89B7F3CCC}"/>
              </a:ext>
            </a:extLst>
          </p:cNvPr>
          <p:cNvSpPr>
            <a:spLocks noGrp="1"/>
          </p:cNvSpPr>
          <p:nvPr>
            <p:ph type="title"/>
          </p:nvPr>
        </p:nvSpPr>
        <p:spPr/>
        <p:txBody>
          <a:bodyPr/>
          <a:lstStyle/>
          <a:p>
            <a:r>
              <a:rPr lang="en-IN" dirty="0"/>
              <a:t>Research gap</a:t>
            </a:r>
          </a:p>
        </p:txBody>
      </p:sp>
      <p:sp>
        <p:nvSpPr>
          <p:cNvPr id="3" name="Content Placeholder 2">
            <a:extLst>
              <a:ext uri="{FF2B5EF4-FFF2-40B4-BE49-F238E27FC236}">
                <a16:creationId xmlns:a16="http://schemas.microsoft.com/office/drawing/2014/main" id="{E47CB8BD-5D15-4B93-933C-E2C7CBEA3A1D}"/>
              </a:ext>
            </a:extLst>
          </p:cNvPr>
          <p:cNvSpPr>
            <a:spLocks noGrp="1"/>
          </p:cNvSpPr>
          <p:nvPr>
            <p:ph idx="1"/>
          </p:nvPr>
        </p:nvSpPr>
        <p:spPr>
          <a:xfrm>
            <a:off x="625548" y="2124760"/>
            <a:ext cx="10515600" cy="991466"/>
          </a:xfrm>
        </p:spPr>
        <p:txBody>
          <a:bodyPr/>
          <a:lstStyle/>
          <a:p>
            <a:pPr marL="0" indent="0" algn="just">
              <a:lnSpc>
                <a:spcPct val="150000"/>
              </a:lnSpc>
              <a:buNone/>
            </a:pPr>
            <a:r>
              <a:rPr lang="en-US" sz="1800" b="0" i="0" u="none" strike="noStrike" baseline="0" dirty="0">
                <a:latin typeface="CIDFont+F2"/>
              </a:rPr>
              <a:t>Demographic variable such as age, education, occupation, and area of residence (rural or urban) need to be investigated with the inclusion of rural or urban </a:t>
            </a:r>
            <a:r>
              <a:rPr lang="en-IN" sz="1800" b="0" i="0" u="none" strike="noStrike" baseline="0" dirty="0">
                <a:latin typeface="CIDFont+F2"/>
              </a:rPr>
              <a:t>populations.</a:t>
            </a:r>
            <a:endParaRPr lang="en-IN" dirty="0"/>
          </a:p>
        </p:txBody>
      </p:sp>
    </p:spTree>
    <p:extLst>
      <p:ext uri="{BB962C8B-B14F-4D97-AF65-F5344CB8AC3E}">
        <p14:creationId xmlns:p14="http://schemas.microsoft.com/office/powerpoint/2010/main" val="172655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D6A7-CDBA-43F8-A79D-FB6769A6820A}"/>
              </a:ext>
            </a:extLst>
          </p:cNvPr>
          <p:cNvSpPr>
            <a:spLocks noGrp="1"/>
          </p:cNvSpPr>
          <p:nvPr>
            <p:ph type="title"/>
          </p:nvPr>
        </p:nvSpPr>
        <p:spPr/>
        <p:txBody>
          <a:bodyPr/>
          <a:lstStyle/>
          <a:p>
            <a:r>
              <a:rPr lang="en-IN" dirty="0"/>
              <a:t>Scope of the research</a:t>
            </a:r>
          </a:p>
        </p:txBody>
      </p:sp>
      <p:sp>
        <p:nvSpPr>
          <p:cNvPr id="3" name="Content Placeholder 2">
            <a:extLst>
              <a:ext uri="{FF2B5EF4-FFF2-40B4-BE49-F238E27FC236}">
                <a16:creationId xmlns:a16="http://schemas.microsoft.com/office/drawing/2014/main" id="{774DBCB3-2765-4BF8-83F6-A312C591E67B}"/>
              </a:ext>
            </a:extLst>
          </p:cNvPr>
          <p:cNvSpPr>
            <a:spLocks noGrp="1"/>
          </p:cNvSpPr>
          <p:nvPr>
            <p:ph idx="1"/>
          </p:nvPr>
        </p:nvSpPr>
        <p:spPr>
          <a:xfrm>
            <a:off x="148856" y="2011680"/>
            <a:ext cx="11897832" cy="4654934"/>
          </a:xfrm>
        </p:spPr>
        <p:txBody>
          <a:bodyPr>
            <a:norm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 study </a:t>
            </a:r>
            <a:r>
              <a:rPr lang="en-US" sz="2000" dirty="0">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s confined to security concerns and comfortability of </a:t>
            </a:r>
            <a:r>
              <a:rPr lang="en-US" sz="2000" b="0" i="0" u="none" strike="noStrike" baseline="0" dirty="0" err="1">
                <a:latin typeface="Times New Roman" panose="02020603050405020304" pitchFamily="18" charset="0"/>
                <a:cs typeface="Times New Roman" panose="02020603050405020304" pitchFamily="18" charset="0"/>
              </a:rPr>
              <a:t>eWallets</a:t>
            </a:r>
            <a:r>
              <a:rPr lang="en-US" sz="2000" b="0" i="0" u="none" strike="noStrike" baseline="0" dirty="0">
                <a:latin typeface="Times New Roman" panose="02020603050405020304" pitchFamily="18" charset="0"/>
                <a:cs typeface="Times New Roman" panose="02020603050405020304" pitchFamily="18" charset="0"/>
              </a:rPr>
              <a:t> and the influence of “gender”, “income”, “age”, “education”, “occupation”, and “area of residence (rural or urban)” on it. The respondents were from Bangalore, a </a:t>
            </a:r>
            <a:r>
              <a:rPr lang="en-IN" sz="2000" b="0" i="0" u="none" strike="noStrike" baseline="0" dirty="0">
                <a:latin typeface="Times New Roman" panose="02020603050405020304" pitchFamily="18" charset="0"/>
                <a:cs typeface="Times New Roman" panose="02020603050405020304" pitchFamily="18" charset="0"/>
              </a:rPr>
              <a:t>metropolitan city in India.</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 study attempted to capture perceived security concerns and comfortability of users and not attempted to investigate technical issues related to security and </a:t>
            </a:r>
            <a:r>
              <a:rPr lang="en-IN" sz="2000" b="0" i="0" u="none" strike="noStrike" baseline="0" dirty="0">
                <a:latin typeface="Times New Roman" panose="02020603050405020304" pitchFamily="18" charset="0"/>
                <a:cs typeface="Times New Roman" panose="02020603050405020304" pitchFamily="18" charset="0"/>
              </a:rPr>
              <a:t>comfort.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682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D6A7-CDBA-43F8-A79D-FB6769A6820A}"/>
              </a:ext>
            </a:extLst>
          </p:cNvPr>
          <p:cNvSpPr>
            <a:spLocks noGrp="1"/>
          </p:cNvSpPr>
          <p:nvPr>
            <p:ph type="title"/>
          </p:nvPr>
        </p:nvSpPr>
        <p:spPr/>
        <p:txBody>
          <a:bodyPr/>
          <a:lstStyle/>
          <a:p>
            <a:r>
              <a:rPr lang="en-IN" dirty="0"/>
              <a:t>limitation of the study</a:t>
            </a:r>
          </a:p>
        </p:txBody>
      </p:sp>
      <p:sp>
        <p:nvSpPr>
          <p:cNvPr id="3" name="Content Placeholder 2">
            <a:extLst>
              <a:ext uri="{FF2B5EF4-FFF2-40B4-BE49-F238E27FC236}">
                <a16:creationId xmlns:a16="http://schemas.microsoft.com/office/drawing/2014/main" id="{774DBCB3-2765-4BF8-83F6-A312C591E67B}"/>
              </a:ext>
            </a:extLst>
          </p:cNvPr>
          <p:cNvSpPr>
            <a:spLocks noGrp="1"/>
          </p:cNvSpPr>
          <p:nvPr>
            <p:ph idx="1"/>
          </p:nvPr>
        </p:nvSpPr>
        <p:spPr>
          <a:xfrm>
            <a:off x="148856" y="2011680"/>
            <a:ext cx="11897832" cy="4654934"/>
          </a:xfrm>
        </p:spPr>
        <p:txBody>
          <a:bodyPr>
            <a:norm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This study surveyed participants from a small geographic urban area i.e., Bangalore. The sampling method used was purposive sampling which does not ensure the representativeness of the population. Therefore, the findings of this study cannot be generalized beyond a small population aforementioned. And also, I have a very limited time period.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727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CDF5-D4F8-44BB-A582-B1A8151535C0}"/>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B169E3B-5A8F-4CFC-A9F3-DEB6211CBD67}"/>
              </a:ext>
            </a:extLst>
          </p:cNvPr>
          <p:cNvSpPr>
            <a:spLocks noGrp="1"/>
          </p:cNvSpPr>
          <p:nvPr>
            <p:ph idx="1"/>
          </p:nvPr>
        </p:nvSpPr>
        <p:spPr>
          <a:xfrm>
            <a:off x="191386" y="2011679"/>
            <a:ext cx="11876567" cy="4708097"/>
          </a:xfrm>
        </p:spPr>
        <p:txBody>
          <a:bodyPr>
            <a:normAutofit/>
          </a:bodyPr>
          <a:lstStyle/>
          <a:p>
            <a:pPr algn="just">
              <a:lnSpc>
                <a:spcPct val="150000"/>
              </a:lnSpc>
            </a:pPr>
            <a:r>
              <a:rPr lang="en-IN" sz="2000" b="1" i="0" u="sng" strike="noStrike" baseline="0" dirty="0">
                <a:latin typeface="Times New Roman" panose="02020603050405020304" pitchFamily="18" charset="0"/>
                <a:cs typeface="Times New Roman" panose="02020603050405020304" pitchFamily="18" charset="0"/>
              </a:rPr>
              <a:t>RESEARCH </a:t>
            </a:r>
            <a:r>
              <a:rPr lang="en-IN" sz="2000" b="1" u="sng" dirty="0">
                <a:latin typeface="Times New Roman" panose="02020603050405020304" pitchFamily="18" charset="0"/>
                <a:cs typeface="Times New Roman" panose="02020603050405020304" pitchFamily="18" charset="0"/>
              </a:rPr>
              <a:t>HYPOTHESIS</a:t>
            </a:r>
            <a:endParaRPr lang="en-IN" sz="2000" b="1" i="0" u="sng" strike="noStrike" baseline="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b="0" i="0" u="none" strike="noStrike" baseline="0" dirty="0">
                <a:latin typeface="Times New Roman" panose="02020603050405020304" pitchFamily="18" charset="0"/>
                <a:cs typeface="Times New Roman" panose="02020603050405020304" pitchFamily="18" charset="0"/>
              </a:rPr>
              <a:t>It is indeed essential to emphasize the fact that the Indian culture is different from the countries where previous research was conducted. The researchers predicted that the familiarity and economic benefits of developing the usage of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 during pandemic and covering the essentials aspects of security and comfort will definitely prove to be beneficial in the urban and rural areas. Therefore, the following hypothesis are adopted:</a:t>
            </a:r>
          </a:p>
        </p:txBody>
      </p:sp>
    </p:spTree>
    <p:extLst>
      <p:ext uri="{BB962C8B-B14F-4D97-AF65-F5344CB8AC3E}">
        <p14:creationId xmlns:p14="http://schemas.microsoft.com/office/powerpoint/2010/main" val="1465268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CDF5-D4F8-44BB-A582-B1A8151535C0}"/>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B169E3B-5A8F-4CFC-A9F3-DEB6211CBD67}"/>
              </a:ext>
            </a:extLst>
          </p:cNvPr>
          <p:cNvSpPr>
            <a:spLocks noGrp="1"/>
          </p:cNvSpPr>
          <p:nvPr>
            <p:ph idx="1"/>
          </p:nvPr>
        </p:nvSpPr>
        <p:spPr>
          <a:xfrm>
            <a:off x="191386" y="2011679"/>
            <a:ext cx="11876567" cy="4708097"/>
          </a:xfrm>
        </p:spPr>
        <p:txBody>
          <a:bodyPr>
            <a:normAutofit/>
          </a:bodyPr>
          <a:lstStyle/>
          <a:p>
            <a:pPr marL="0" indent="0" algn="just">
              <a:lnSpc>
                <a:spcPct val="150000"/>
              </a:lnSpc>
              <a:buNone/>
            </a:pPr>
            <a:r>
              <a:rPr lang="en-US" sz="2000" b="0" i="0" u="none" strike="noStrike" baseline="0" dirty="0">
                <a:latin typeface="Times New Roman" panose="02020603050405020304" pitchFamily="18" charset="0"/>
                <a:cs typeface="Times New Roman" panose="02020603050405020304" pitchFamily="18" charset="0"/>
              </a:rPr>
              <a:t>H1. There is a significant difference in security concerns between male and female.</a:t>
            </a:r>
          </a:p>
          <a:p>
            <a:pPr marL="0" indent="0" algn="just">
              <a:lnSpc>
                <a:spcPct val="150000"/>
              </a:lnSpc>
              <a:buNone/>
            </a:pPr>
            <a:r>
              <a:rPr lang="en-US" sz="2000" b="0" i="0" u="none" strike="noStrike" baseline="0" dirty="0">
                <a:latin typeface="Times New Roman" panose="02020603050405020304" pitchFamily="18" charset="0"/>
                <a:cs typeface="Times New Roman" panose="02020603050405020304" pitchFamily="18" charset="0"/>
              </a:rPr>
              <a:t>H2. There is a significant difference between Male and Female in their comfort using wallet transactions.</a:t>
            </a:r>
          </a:p>
          <a:p>
            <a:pPr marL="0" indent="0" algn="just">
              <a:lnSpc>
                <a:spcPct val="150000"/>
              </a:lnSpc>
              <a:buNone/>
            </a:pPr>
            <a:r>
              <a:rPr lang="en-US" sz="2000" b="0" i="0" u="none" strike="noStrike" baseline="0" dirty="0">
                <a:latin typeface="Times New Roman" panose="02020603050405020304" pitchFamily="18" charset="0"/>
                <a:cs typeface="Times New Roman" panose="02020603050405020304" pitchFamily="18" charset="0"/>
              </a:rPr>
              <a:t>H3. Security concerns differ significantly among different income groups.</a:t>
            </a:r>
          </a:p>
          <a:p>
            <a:pPr marL="0" indent="0" algn="just">
              <a:lnSpc>
                <a:spcPct val="150000"/>
              </a:lnSpc>
              <a:buNone/>
            </a:pPr>
            <a:r>
              <a:rPr lang="en-US" sz="2000" b="0" i="0" u="none" strike="noStrike" baseline="0" dirty="0">
                <a:latin typeface="Times New Roman" panose="02020603050405020304" pitchFamily="18" charset="0"/>
                <a:cs typeface="Times New Roman" panose="02020603050405020304" pitchFamily="18" charset="0"/>
              </a:rPr>
              <a:t>H4. Comfortability differs significantly among different income groups.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059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69E3B-5A8F-4CFC-A9F3-DEB6211CBD67}"/>
              </a:ext>
            </a:extLst>
          </p:cNvPr>
          <p:cNvSpPr>
            <a:spLocks noGrp="1"/>
          </p:cNvSpPr>
          <p:nvPr>
            <p:ph idx="1"/>
          </p:nvPr>
        </p:nvSpPr>
        <p:spPr>
          <a:xfrm>
            <a:off x="180752" y="2011679"/>
            <a:ext cx="11823405" cy="4644302"/>
          </a:xfrm>
        </p:spPr>
        <p:txBody>
          <a:bodyPr>
            <a:normAutofit lnSpcReduction="10000"/>
          </a:bodyPr>
          <a:lstStyle/>
          <a:p>
            <a:pPr algn="just">
              <a:lnSpc>
                <a:spcPct val="150000"/>
              </a:lnSpc>
            </a:pPr>
            <a:r>
              <a:rPr lang="en-IN" sz="2000" b="1" i="0" u="sng" strike="noStrike" baseline="0" dirty="0">
                <a:latin typeface="Times New Roman" panose="02020603050405020304" pitchFamily="18" charset="0"/>
                <a:cs typeface="Times New Roman" panose="02020603050405020304" pitchFamily="18" charset="0"/>
              </a:rPr>
              <a:t>SAMPLING PLAN - SAMPLING TECHNIQUE, TARGET POPULATION, SAMPLING FRAME, SAMPLE SIZE</a:t>
            </a:r>
          </a:p>
          <a:p>
            <a:pPr marL="0" indent="0" algn="just">
              <a:lnSpc>
                <a:spcPct val="150000"/>
              </a:lnSpc>
              <a:buNone/>
            </a:pPr>
            <a:r>
              <a:rPr lang="en-US" sz="2000" b="0" i="0" u="none" strike="noStrike" baseline="0" dirty="0">
                <a:latin typeface="Times New Roman" panose="02020603050405020304" pitchFamily="18" charset="0"/>
                <a:cs typeface="Times New Roman" panose="02020603050405020304" pitchFamily="18" charset="0"/>
              </a:rPr>
              <a:t>The sampling technique used for this research is empirical sampling and purposive sampling method. The population for this research is all the individual participant in India. The Sampling frame includes individual participant from Bangalore only. The sample size used for the study is 345.</a:t>
            </a:r>
          </a:p>
          <a:p>
            <a:pPr algn="just">
              <a:lnSpc>
                <a:spcPct val="150000"/>
              </a:lnSpc>
            </a:pPr>
            <a:r>
              <a:rPr lang="en-US" sz="2000" b="1" u="sng" dirty="0">
                <a:latin typeface="Times New Roman" panose="02020603050405020304" pitchFamily="18" charset="0"/>
                <a:cs typeface="Times New Roman" panose="02020603050405020304" pitchFamily="18" charset="0"/>
              </a:rPr>
              <a:t>DATA COLLECTION DETAILS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As mentioned, this study used a survey method based on a questionnaire in a structured and systematic approach. The questionnaire was delivered to participants via email, SMS, social media platforms. The distribution of the questionnaires was based on a sampling technique called snowball sampling or chain-referral sampling.</a:t>
            </a:r>
          </a:p>
        </p:txBody>
      </p:sp>
      <p:sp>
        <p:nvSpPr>
          <p:cNvPr id="5" name="Title 1">
            <a:extLst>
              <a:ext uri="{FF2B5EF4-FFF2-40B4-BE49-F238E27FC236}">
                <a16:creationId xmlns:a16="http://schemas.microsoft.com/office/drawing/2014/main" id="{6F1E04C5-8B4F-0D54-9C1D-A8D94D98AFFF}"/>
              </a:ext>
            </a:extLst>
          </p:cNvPr>
          <p:cNvSpPr>
            <a:spLocks noGrp="1"/>
          </p:cNvSpPr>
          <p:nvPr>
            <p:ph type="title"/>
          </p:nvPr>
        </p:nvSpPr>
        <p:spPr>
          <a:xfrm>
            <a:off x="1203325" y="284163"/>
            <a:ext cx="9783763" cy="1508125"/>
          </a:xfrm>
        </p:spPr>
        <p:txBody>
          <a:bodyPr/>
          <a:lstStyle/>
          <a:p>
            <a:r>
              <a:rPr lang="en-IN" dirty="0"/>
              <a:t>Methodology</a:t>
            </a:r>
          </a:p>
        </p:txBody>
      </p:sp>
    </p:spTree>
    <p:extLst>
      <p:ext uri="{BB962C8B-B14F-4D97-AF65-F5344CB8AC3E}">
        <p14:creationId xmlns:p14="http://schemas.microsoft.com/office/powerpoint/2010/main" val="669042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69E3B-5A8F-4CFC-A9F3-DEB6211CBD67}"/>
              </a:ext>
            </a:extLst>
          </p:cNvPr>
          <p:cNvSpPr>
            <a:spLocks noGrp="1"/>
          </p:cNvSpPr>
          <p:nvPr>
            <p:ph idx="1"/>
          </p:nvPr>
        </p:nvSpPr>
        <p:spPr>
          <a:xfrm>
            <a:off x="180752" y="2011679"/>
            <a:ext cx="11823405" cy="4644302"/>
          </a:xfrm>
        </p:spPr>
        <p:txBody>
          <a:bodyPr>
            <a:norm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DATA COLLECTION INSTRUMENTS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The study used primary sources of data. Data was collected through the use of semi structured questionnaires. Secondary data was also used in this study. Secondary data was obtained from internet, journals and newspapers.</a:t>
            </a:r>
          </a:p>
          <a:p>
            <a:pPr algn="just">
              <a:lnSpc>
                <a:spcPct val="150000"/>
              </a:lnSpc>
            </a:pPr>
            <a:r>
              <a:rPr lang="en-US" sz="2000" b="1" u="sng" dirty="0">
                <a:latin typeface="Times New Roman" panose="02020603050405020304" pitchFamily="18" charset="0"/>
                <a:cs typeface="Times New Roman" panose="02020603050405020304" pitchFamily="18" charset="0"/>
              </a:rPr>
              <a:t>PLAN OF ANALYSIS WITH SUGGESTED TOOLS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Regression, ANOVA.</a:t>
            </a:r>
          </a:p>
          <a:p>
            <a:pPr algn="just">
              <a:lnSpc>
                <a:spcPct val="150000"/>
              </a:lnSpc>
            </a:pPr>
            <a:r>
              <a:rPr lang="en-US" sz="2000" b="1" u="sng" dirty="0">
                <a:latin typeface="Times New Roman" panose="02020603050405020304" pitchFamily="18" charset="0"/>
                <a:cs typeface="Times New Roman" panose="02020603050405020304" pitchFamily="18" charset="0"/>
              </a:rPr>
              <a:t>STATISTICAL PACKAGE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Statistical Package for Social Science (SPSS), MS-Excel.</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9B9BE0C-DC9C-F561-8D54-EA4267A257C4}"/>
              </a:ext>
            </a:extLst>
          </p:cNvPr>
          <p:cNvSpPr>
            <a:spLocks noGrp="1"/>
          </p:cNvSpPr>
          <p:nvPr>
            <p:ph type="title"/>
          </p:nvPr>
        </p:nvSpPr>
        <p:spPr>
          <a:xfrm>
            <a:off x="1203325" y="284163"/>
            <a:ext cx="9783763" cy="1508125"/>
          </a:xfrm>
        </p:spPr>
        <p:txBody>
          <a:bodyPr/>
          <a:lstStyle/>
          <a:p>
            <a:r>
              <a:rPr lang="en-IN" dirty="0"/>
              <a:t>Methodology</a:t>
            </a:r>
          </a:p>
        </p:txBody>
      </p:sp>
    </p:spTree>
    <p:extLst>
      <p:ext uri="{BB962C8B-B14F-4D97-AF65-F5344CB8AC3E}">
        <p14:creationId xmlns:p14="http://schemas.microsoft.com/office/powerpoint/2010/main" val="21497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69E3B-5A8F-4CFC-A9F3-DEB6211CBD67}"/>
              </a:ext>
            </a:extLst>
          </p:cNvPr>
          <p:cNvSpPr>
            <a:spLocks noGrp="1"/>
          </p:cNvSpPr>
          <p:nvPr>
            <p:ph idx="1"/>
          </p:nvPr>
        </p:nvSpPr>
        <p:spPr>
          <a:xfrm>
            <a:off x="180752" y="2011679"/>
            <a:ext cx="11823405" cy="4644302"/>
          </a:xfrm>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As observed in model coefficient table, independent variable such as NOUTG3 and U1 are having less significance values than 0.05. So, these independent variables have an effect on dependent variable SEC1.</a:t>
            </a:r>
          </a:p>
          <a:p>
            <a:pPr algn="just">
              <a:lnSpc>
                <a:spcPct val="150000"/>
              </a:lnSpc>
            </a:pPr>
            <a:r>
              <a:rPr lang="en-US" sz="2000" dirty="0">
                <a:latin typeface="Times New Roman" panose="02020603050405020304" pitchFamily="18" charset="0"/>
                <a:cs typeface="Times New Roman" panose="02020603050405020304" pitchFamily="18" charset="0"/>
              </a:rPr>
              <a:t>As observed in model coefficient table, independent variable such as US2, R1, U1, U2, PUR6 are having less significance values than 0.05. So, these independent variables have an effect on dependent variable SEC2.</a:t>
            </a:r>
          </a:p>
          <a:p>
            <a:pPr algn="just">
              <a:lnSpc>
                <a:spcPct val="150000"/>
              </a:lnSpc>
            </a:pPr>
            <a:r>
              <a:rPr lang="en-US" sz="2000" dirty="0">
                <a:latin typeface="Times New Roman" panose="02020603050405020304" pitchFamily="18" charset="0"/>
                <a:cs typeface="Times New Roman" panose="02020603050405020304" pitchFamily="18" charset="0"/>
              </a:rPr>
              <a:t>As observed in model coefficient table, independent variable such as PR3, U1, PUR6 are having less significance values than 0.05. So, these independent variables have an effect on dependent variable SEC3.</a:t>
            </a:r>
          </a:p>
          <a:p>
            <a:pPr algn="just">
              <a:lnSpc>
                <a:spcPct val="150000"/>
              </a:lnSpc>
            </a:pPr>
            <a:r>
              <a:rPr lang="en-US" sz="2000" dirty="0">
                <a:latin typeface="Times New Roman" panose="02020603050405020304" pitchFamily="18" charset="0"/>
                <a:cs typeface="Times New Roman" panose="02020603050405020304" pitchFamily="18" charset="0"/>
              </a:rPr>
              <a:t>As observed in model coefficient table, independent variable such as PR3, R1, PUR2, SP1, OA1, OA2 are having less significance values than 0.05. So, these independent variables have an effect on dependent variable SEC4.</a:t>
            </a:r>
          </a:p>
        </p:txBody>
      </p:sp>
      <p:sp>
        <p:nvSpPr>
          <p:cNvPr id="4" name="Title 1">
            <a:extLst>
              <a:ext uri="{FF2B5EF4-FFF2-40B4-BE49-F238E27FC236}">
                <a16:creationId xmlns:a16="http://schemas.microsoft.com/office/drawing/2014/main" id="{99B9BE0C-DC9C-F561-8D54-EA4267A257C4}"/>
              </a:ext>
            </a:extLst>
          </p:cNvPr>
          <p:cNvSpPr>
            <a:spLocks noGrp="1"/>
          </p:cNvSpPr>
          <p:nvPr>
            <p:ph type="title"/>
          </p:nvPr>
        </p:nvSpPr>
        <p:spPr>
          <a:xfrm>
            <a:off x="1203325" y="284163"/>
            <a:ext cx="9783763" cy="1508125"/>
          </a:xfrm>
        </p:spPr>
        <p:txBody>
          <a:bodyPr/>
          <a:lstStyle/>
          <a:p>
            <a:r>
              <a:rPr lang="en-IN" dirty="0"/>
              <a:t>Analysis &amp; findings</a:t>
            </a:r>
          </a:p>
        </p:txBody>
      </p:sp>
    </p:spTree>
    <p:extLst>
      <p:ext uri="{BB962C8B-B14F-4D97-AF65-F5344CB8AC3E}">
        <p14:creationId xmlns:p14="http://schemas.microsoft.com/office/powerpoint/2010/main" val="4185792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69E3B-5A8F-4CFC-A9F3-DEB6211CBD67}"/>
              </a:ext>
            </a:extLst>
          </p:cNvPr>
          <p:cNvSpPr>
            <a:spLocks noGrp="1"/>
          </p:cNvSpPr>
          <p:nvPr>
            <p:ph idx="1"/>
          </p:nvPr>
        </p:nvSpPr>
        <p:spPr>
          <a:xfrm>
            <a:off x="85060" y="1892596"/>
            <a:ext cx="12025424" cy="4890976"/>
          </a:xfrm>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As observed in model coefficient table, independent variable such as PR, PR2, SP1, OA1, OA2 are having less significance values than 0.05. So, these independent variables have an effect on dependent variable SEC5.</a:t>
            </a:r>
          </a:p>
          <a:p>
            <a:pPr algn="just">
              <a:lnSpc>
                <a:spcPct val="150000"/>
              </a:lnSpc>
            </a:pPr>
            <a:r>
              <a:rPr lang="en-US" sz="2000" dirty="0">
                <a:latin typeface="Times New Roman" panose="02020603050405020304" pitchFamily="18" charset="0"/>
                <a:cs typeface="Times New Roman" panose="02020603050405020304" pitchFamily="18" charset="0"/>
              </a:rPr>
              <a:t>As observed in model coefficient table, independent variable such as PR1, US2, SEC4, SE5, PUR1 are having less significance values than 0.05. So, these independent variables have an effect on dependent variable AGE.</a:t>
            </a:r>
          </a:p>
          <a:p>
            <a:pPr algn="just">
              <a:lnSpc>
                <a:spcPct val="150000"/>
              </a:lnSpc>
            </a:pPr>
            <a:r>
              <a:rPr lang="en-US" sz="2000" dirty="0">
                <a:latin typeface="Times New Roman" panose="02020603050405020304" pitchFamily="18" charset="0"/>
                <a:cs typeface="Times New Roman" panose="02020603050405020304" pitchFamily="18" charset="0"/>
              </a:rPr>
              <a:t>As observed in model coefficient table, independent variable such as NOUTG2, OB1, PUR2, PUR3, PUR6 are having less significance values than 0.05. So, these independent variables have an effect on dependent variable GENDER.</a:t>
            </a:r>
          </a:p>
          <a:p>
            <a:pPr algn="just">
              <a:lnSpc>
                <a:spcPct val="150000"/>
              </a:lnSpc>
            </a:pPr>
            <a:r>
              <a:rPr lang="en-US" sz="2000" dirty="0">
                <a:latin typeface="Times New Roman" panose="02020603050405020304" pitchFamily="18" charset="0"/>
                <a:cs typeface="Times New Roman" panose="02020603050405020304" pitchFamily="18" charset="0"/>
              </a:rPr>
              <a:t>As observed in model coefficient table, independent variable such as PUR2, FUN1, R1, SEC4, OA3 are having less significance values than 0.05. So, these independent variables have an effect on dependent variable QUALIFICATION.</a:t>
            </a:r>
          </a:p>
        </p:txBody>
      </p:sp>
      <p:sp>
        <p:nvSpPr>
          <p:cNvPr id="4" name="Title 1">
            <a:extLst>
              <a:ext uri="{FF2B5EF4-FFF2-40B4-BE49-F238E27FC236}">
                <a16:creationId xmlns:a16="http://schemas.microsoft.com/office/drawing/2014/main" id="{99B9BE0C-DC9C-F561-8D54-EA4267A257C4}"/>
              </a:ext>
            </a:extLst>
          </p:cNvPr>
          <p:cNvSpPr>
            <a:spLocks noGrp="1"/>
          </p:cNvSpPr>
          <p:nvPr>
            <p:ph type="title"/>
          </p:nvPr>
        </p:nvSpPr>
        <p:spPr>
          <a:xfrm>
            <a:off x="1203325" y="284163"/>
            <a:ext cx="9783763" cy="1508125"/>
          </a:xfrm>
        </p:spPr>
        <p:txBody>
          <a:bodyPr/>
          <a:lstStyle/>
          <a:p>
            <a:r>
              <a:rPr lang="en-IN" dirty="0"/>
              <a:t>Analysis &amp; findings</a:t>
            </a:r>
          </a:p>
        </p:txBody>
      </p:sp>
    </p:spTree>
    <p:extLst>
      <p:ext uri="{BB962C8B-B14F-4D97-AF65-F5344CB8AC3E}">
        <p14:creationId xmlns:p14="http://schemas.microsoft.com/office/powerpoint/2010/main" val="117935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FD93-52A0-430B-B1C9-024197C6BFF7}"/>
              </a:ext>
            </a:extLst>
          </p:cNvPr>
          <p:cNvSpPr>
            <a:spLocks noGrp="1"/>
          </p:cNvSpPr>
          <p:nvPr>
            <p:ph type="title"/>
          </p:nvPr>
        </p:nvSpPr>
        <p:spPr/>
        <p:txBody>
          <a:bodyPr/>
          <a:lstStyle/>
          <a:p>
            <a:r>
              <a:rPr lang="en-IN" dirty="0"/>
              <a:t>Introduction of the project</a:t>
            </a:r>
          </a:p>
        </p:txBody>
      </p:sp>
      <p:sp>
        <p:nvSpPr>
          <p:cNvPr id="3" name="Content Placeholder 2">
            <a:extLst>
              <a:ext uri="{FF2B5EF4-FFF2-40B4-BE49-F238E27FC236}">
                <a16:creationId xmlns:a16="http://schemas.microsoft.com/office/drawing/2014/main" id="{8CBFD78D-51C3-48BF-9ED7-1A1E653B24E2}"/>
              </a:ext>
            </a:extLst>
          </p:cNvPr>
          <p:cNvSpPr>
            <a:spLocks noGrp="1"/>
          </p:cNvSpPr>
          <p:nvPr>
            <p:ph idx="1"/>
          </p:nvPr>
        </p:nvSpPr>
        <p:spPr>
          <a:xfrm>
            <a:off x="159488" y="2011680"/>
            <a:ext cx="11876568" cy="4644301"/>
          </a:xfrm>
        </p:spPr>
        <p:txBody>
          <a:bodyPr>
            <a:norm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There is an unprecedented surge in the usage of such applications. Not all people are comfortable and even willing to use </a:t>
            </a:r>
            <a:r>
              <a:rPr lang="en-US" sz="2000" b="0" i="0" u="none" strike="noStrike" baseline="0" dirty="0" err="1">
                <a:latin typeface="Times New Roman" panose="02020603050405020304" pitchFamily="18" charset="0"/>
                <a:cs typeface="Times New Roman" panose="02020603050405020304" pitchFamily="18" charset="0"/>
              </a:rPr>
              <a:t>eWallets</a:t>
            </a:r>
            <a:r>
              <a:rPr lang="en-US" sz="2000" b="0" i="0" u="none" strike="noStrike" baseline="0" dirty="0">
                <a:latin typeface="Times New Roman" panose="02020603050405020304" pitchFamily="18" charset="0"/>
                <a:cs typeface="Times New Roman" panose="02020603050405020304" pitchFamily="18" charset="0"/>
              </a:rPr>
              <a:t>.</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We attempted to capture the comfortability and security concerns of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 users and the influence of demographic variables like gender and income on it. COVID-19 Pandemic forced people to use digital payment applications. However, they are compelled due to the outbreak of the CORONA virus.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318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69E3B-5A8F-4CFC-A9F3-DEB6211CBD67}"/>
              </a:ext>
            </a:extLst>
          </p:cNvPr>
          <p:cNvSpPr>
            <a:spLocks noGrp="1"/>
          </p:cNvSpPr>
          <p:nvPr>
            <p:ph idx="1"/>
          </p:nvPr>
        </p:nvSpPr>
        <p:spPr>
          <a:xfrm>
            <a:off x="180752" y="2011679"/>
            <a:ext cx="11823405" cy="4644302"/>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As observed in model coefficient table, independent variable such as US2, PUR1, OA3 are having less significance values than 0.05. So, these independent variables have an effect on dependent variable OCCUPATION.</a:t>
            </a:r>
          </a:p>
          <a:p>
            <a:pPr algn="just">
              <a:lnSpc>
                <a:spcPct val="150000"/>
              </a:lnSpc>
            </a:pPr>
            <a:r>
              <a:rPr lang="en-US" sz="2000" dirty="0">
                <a:latin typeface="Times New Roman" panose="02020603050405020304" pitchFamily="18" charset="0"/>
                <a:cs typeface="Times New Roman" panose="02020603050405020304" pitchFamily="18" charset="0"/>
              </a:rPr>
              <a:t>As observed in model coefficient table, independent variable such as PR1, US2, PUR1, OA3, OA5 are having less significance values than 0.05. So, these independent variables have an effect on dependent variable INCOME.</a:t>
            </a:r>
          </a:p>
          <a:p>
            <a:pPr algn="just">
              <a:lnSpc>
                <a:spcPct val="150000"/>
              </a:lnSpc>
            </a:pPr>
            <a:r>
              <a:rPr lang="en-US" sz="2000" dirty="0">
                <a:latin typeface="Times New Roman" panose="02020603050405020304" pitchFamily="18" charset="0"/>
                <a:cs typeface="Times New Roman" panose="02020603050405020304" pitchFamily="18" charset="0"/>
              </a:rPr>
              <a:t>As observed in model coefficient table, independent variable such as PR1, SEC1, PUR4, OA1 are having less significance values than 0.05. So, these independent variables have an effect on dependent variable RESIDENCE.</a:t>
            </a:r>
          </a:p>
        </p:txBody>
      </p:sp>
      <p:sp>
        <p:nvSpPr>
          <p:cNvPr id="4" name="Title 1">
            <a:extLst>
              <a:ext uri="{FF2B5EF4-FFF2-40B4-BE49-F238E27FC236}">
                <a16:creationId xmlns:a16="http://schemas.microsoft.com/office/drawing/2014/main" id="{99B9BE0C-DC9C-F561-8D54-EA4267A257C4}"/>
              </a:ext>
            </a:extLst>
          </p:cNvPr>
          <p:cNvSpPr>
            <a:spLocks noGrp="1"/>
          </p:cNvSpPr>
          <p:nvPr>
            <p:ph type="title"/>
          </p:nvPr>
        </p:nvSpPr>
        <p:spPr>
          <a:xfrm>
            <a:off x="1203325" y="284163"/>
            <a:ext cx="9783763" cy="1508125"/>
          </a:xfrm>
        </p:spPr>
        <p:txBody>
          <a:bodyPr/>
          <a:lstStyle/>
          <a:p>
            <a:r>
              <a:rPr lang="en-IN" dirty="0"/>
              <a:t>Analysis &amp; findings</a:t>
            </a:r>
          </a:p>
        </p:txBody>
      </p:sp>
    </p:spTree>
    <p:extLst>
      <p:ext uri="{BB962C8B-B14F-4D97-AF65-F5344CB8AC3E}">
        <p14:creationId xmlns:p14="http://schemas.microsoft.com/office/powerpoint/2010/main" val="4101000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69E3B-5A8F-4CFC-A9F3-DEB6211CBD67}"/>
              </a:ext>
            </a:extLst>
          </p:cNvPr>
          <p:cNvSpPr>
            <a:spLocks noGrp="1"/>
          </p:cNvSpPr>
          <p:nvPr>
            <p:ph idx="1"/>
          </p:nvPr>
        </p:nvSpPr>
        <p:spPr>
          <a:xfrm>
            <a:off x="180752" y="2011679"/>
            <a:ext cx="11823405" cy="4644302"/>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effect of COVID-19 on the computerized economy has been mind boggling and diverse. The expanded reception in the present moment is probably going to speed up the supported shift toward computerized installments. Additionally, the pandemic has uncovered new viewpoints and open doors for Indian organizations and people, which must be promoted upon, by due deftness and adaptability to expected change.</a:t>
            </a:r>
          </a:p>
          <a:p>
            <a:pPr algn="just">
              <a:lnSpc>
                <a:spcPct val="150000"/>
              </a:lnSpc>
            </a:pPr>
            <a:r>
              <a:rPr lang="en-US" sz="2000" dirty="0">
                <a:latin typeface="Times New Roman" panose="02020603050405020304" pitchFamily="18" charset="0"/>
                <a:cs typeface="Times New Roman" panose="02020603050405020304" pitchFamily="18" charset="0"/>
              </a:rPr>
              <a:t>People outperformed starting agreeableness obstructions to take on advanced on the grounds that the plague and its limitation of development filled in as the first motivator, to consider, in metropolitan as well as provincial regions. Provincial economies were constrained to consider the </a:t>
            </a:r>
            <a:r>
              <a:rPr lang="en-US" sz="2000" dirty="0" err="1">
                <a:latin typeface="Times New Roman" panose="02020603050405020304" pitchFamily="18" charset="0"/>
                <a:cs typeface="Times New Roman" panose="02020603050405020304" pitchFamily="18" charset="0"/>
              </a:rPr>
              <a:t>AePS</a:t>
            </a:r>
            <a:r>
              <a:rPr lang="en-US" sz="2000" dirty="0">
                <a:latin typeface="Times New Roman" panose="02020603050405020304" pitchFamily="18" charset="0"/>
                <a:cs typeface="Times New Roman" panose="02020603050405020304" pitchFamily="18" charset="0"/>
              </a:rPr>
              <a:t> (Aadhar enabled payment systems) system which prompted an extraordinary ascent in the exchange volumes post lockdowns.</a:t>
            </a:r>
          </a:p>
        </p:txBody>
      </p:sp>
      <p:sp>
        <p:nvSpPr>
          <p:cNvPr id="4" name="Title 1">
            <a:extLst>
              <a:ext uri="{FF2B5EF4-FFF2-40B4-BE49-F238E27FC236}">
                <a16:creationId xmlns:a16="http://schemas.microsoft.com/office/drawing/2014/main" id="{99B9BE0C-DC9C-F561-8D54-EA4267A257C4}"/>
              </a:ext>
            </a:extLst>
          </p:cNvPr>
          <p:cNvSpPr>
            <a:spLocks noGrp="1"/>
          </p:cNvSpPr>
          <p:nvPr>
            <p:ph type="title"/>
          </p:nvPr>
        </p:nvSpPr>
        <p:spPr>
          <a:xfrm>
            <a:off x="1203325" y="284163"/>
            <a:ext cx="9783763" cy="1508125"/>
          </a:xfrm>
        </p:spPr>
        <p:txBody>
          <a:bodyPr/>
          <a:lstStyle/>
          <a:p>
            <a:r>
              <a:rPr lang="en-IN" dirty="0"/>
              <a:t>Recommendation or suggestion</a:t>
            </a:r>
          </a:p>
        </p:txBody>
      </p:sp>
    </p:spTree>
    <p:extLst>
      <p:ext uri="{BB962C8B-B14F-4D97-AF65-F5344CB8AC3E}">
        <p14:creationId xmlns:p14="http://schemas.microsoft.com/office/powerpoint/2010/main" val="4031848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69E3B-5A8F-4CFC-A9F3-DEB6211CBD67}"/>
              </a:ext>
            </a:extLst>
          </p:cNvPr>
          <p:cNvSpPr>
            <a:spLocks noGrp="1"/>
          </p:cNvSpPr>
          <p:nvPr>
            <p:ph idx="1"/>
          </p:nvPr>
        </p:nvSpPr>
        <p:spPr>
          <a:xfrm>
            <a:off x="180752" y="2011679"/>
            <a:ext cx="11823405" cy="4644302"/>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descending effect of COVID-19 on the installment scene has been significant and critical, yet not hopeless. Components in the installment biological system are generally versatile to disturbance and least ward on actual framework have had the option to endure, relieve and all things considered far as underwrite the emergency, making an inescapable danger advantageous for them.</a:t>
            </a:r>
          </a:p>
          <a:p>
            <a:pPr algn="just">
              <a:lnSpc>
                <a:spcPct val="150000"/>
              </a:lnSpc>
            </a:pPr>
            <a:r>
              <a:rPr lang="en-US" sz="2000" dirty="0">
                <a:latin typeface="Times New Roman" panose="02020603050405020304" pitchFamily="18" charset="0"/>
                <a:cs typeface="Times New Roman" panose="02020603050405020304" pitchFamily="18" charset="0"/>
              </a:rPr>
              <a:t>The pandemic has constrained people as well as associations to rethink their installment structure and framework in order to join contemplations of disturbance alleviation and coherence arranging Additionally, the pandemic has placed a focus on inborn imperfections delivered by unbending nature or resoluteness of being excessively dependent on cash as a sole technique for installment, for some inheritance players in the business as well as individual purchasers.</a:t>
            </a:r>
          </a:p>
        </p:txBody>
      </p:sp>
      <p:sp>
        <p:nvSpPr>
          <p:cNvPr id="4" name="Title 1">
            <a:extLst>
              <a:ext uri="{FF2B5EF4-FFF2-40B4-BE49-F238E27FC236}">
                <a16:creationId xmlns:a16="http://schemas.microsoft.com/office/drawing/2014/main" id="{99B9BE0C-DC9C-F561-8D54-EA4267A257C4}"/>
              </a:ext>
            </a:extLst>
          </p:cNvPr>
          <p:cNvSpPr>
            <a:spLocks noGrp="1"/>
          </p:cNvSpPr>
          <p:nvPr>
            <p:ph type="title"/>
          </p:nvPr>
        </p:nvSpPr>
        <p:spPr>
          <a:xfrm>
            <a:off x="1203325" y="284163"/>
            <a:ext cx="9783763" cy="1508125"/>
          </a:xfrm>
        </p:spPr>
        <p:txBody>
          <a:bodyPr/>
          <a:lstStyle/>
          <a:p>
            <a:r>
              <a:rPr lang="en-IN" dirty="0"/>
              <a:t>conclusion</a:t>
            </a:r>
          </a:p>
        </p:txBody>
      </p:sp>
    </p:spTree>
    <p:extLst>
      <p:ext uri="{BB962C8B-B14F-4D97-AF65-F5344CB8AC3E}">
        <p14:creationId xmlns:p14="http://schemas.microsoft.com/office/powerpoint/2010/main" val="827205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69E3B-5A8F-4CFC-A9F3-DEB6211CBD67}"/>
              </a:ext>
            </a:extLst>
          </p:cNvPr>
          <p:cNvSpPr>
            <a:spLocks noGrp="1"/>
          </p:cNvSpPr>
          <p:nvPr>
            <p:ph idx="1"/>
          </p:nvPr>
        </p:nvSpPr>
        <p:spPr>
          <a:xfrm>
            <a:off x="180752" y="2011679"/>
            <a:ext cx="11823405" cy="4644302"/>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ROUGH</a:t>
            </a:r>
          </a:p>
        </p:txBody>
      </p:sp>
      <p:sp>
        <p:nvSpPr>
          <p:cNvPr id="4" name="Title 1">
            <a:extLst>
              <a:ext uri="{FF2B5EF4-FFF2-40B4-BE49-F238E27FC236}">
                <a16:creationId xmlns:a16="http://schemas.microsoft.com/office/drawing/2014/main" id="{99B9BE0C-DC9C-F561-8D54-EA4267A257C4}"/>
              </a:ext>
            </a:extLst>
          </p:cNvPr>
          <p:cNvSpPr>
            <a:spLocks noGrp="1"/>
          </p:cNvSpPr>
          <p:nvPr>
            <p:ph type="title"/>
          </p:nvPr>
        </p:nvSpPr>
        <p:spPr>
          <a:xfrm>
            <a:off x="1203325" y="284163"/>
            <a:ext cx="9783763" cy="1508125"/>
          </a:xfrm>
        </p:spPr>
        <p:txBody>
          <a:bodyPr/>
          <a:lstStyle/>
          <a:p>
            <a:r>
              <a:rPr lang="en-IN" dirty="0"/>
              <a:t>rough</a:t>
            </a:r>
          </a:p>
        </p:txBody>
      </p:sp>
    </p:spTree>
    <p:extLst>
      <p:ext uri="{BB962C8B-B14F-4D97-AF65-F5344CB8AC3E}">
        <p14:creationId xmlns:p14="http://schemas.microsoft.com/office/powerpoint/2010/main" val="2641125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E832-7E1A-0BED-B2BE-5CA8CF2143FC}"/>
              </a:ext>
            </a:extLst>
          </p:cNvPr>
          <p:cNvSpPr>
            <a:spLocks noGrp="1"/>
          </p:cNvSpPr>
          <p:nvPr>
            <p:ph type="title"/>
          </p:nvPr>
        </p:nvSpPr>
        <p:spPr/>
        <p:txBody>
          <a:bodyPr/>
          <a:lstStyle/>
          <a:p>
            <a:r>
              <a:rPr lang="en-IN" dirty="0"/>
              <a:t>Pending work to add</a:t>
            </a:r>
          </a:p>
        </p:txBody>
      </p:sp>
      <p:graphicFrame>
        <p:nvGraphicFramePr>
          <p:cNvPr id="4" name="Table 4">
            <a:extLst>
              <a:ext uri="{FF2B5EF4-FFF2-40B4-BE49-F238E27FC236}">
                <a16:creationId xmlns:a16="http://schemas.microsoft.com/office/drawing/2014/main" id="{7DD1FC47-38B7-70C9-F807-AAD426A1C4AF}"/>
              </a:ext>
            </a:extLst>
          </p:cNvPr>
          <p:cNvGraphicFramePr>
            <a:graphicFrameLocks noGrp="1"/>
          </p:cNvGraphicFramePr>
          <p:nvPr>
            <p:ph idx="1"/>
            <p:extLst>
              <p:ext uri="{D42A27DB-BD31-4B8C-83A1-F6EECF244321}">
                <p14:modId xmlns:p14="http://schemas.microsoft.com/office/powerpoint/2010/main" val="1993257929"/>
              </p:ext>
            </p:extLst>
          </p:nvPr>
        </p:nvGraphicFramePr>
        <p:xfrm>
          <a:off x="4184074" y="2330624"/>
          <a:ext cx="3823856" cy="2926080"/>
        </p:xfrm>
        <a:graphic>
          <a:graphicData uri="http://schemas.openxmlformats.org/drawingml/2006/table">
            <a:tbl>
              <a:tblPr firstRow="1" bandRow="1">
                <a:tableStyleId>{2D5ABB26-0587-4C30-8999-92F81FD0307C}</a:tableStyleId>
              </a:tblPr>
              <a:tblGrid>
                <a:gridCol w="3823856">
                  <a:extLst>
                    <a:ext uri="{9D8B030D-6E8A-4147-A177-3AD203B41FA5}">
                      <a16:colId xmlns:a16="http://schemas.microsoft.com/office/drawing/2014/main" val="1579453288"/>
                    </a:ext>
                  </a:extLst>
                </a:gridCol>
              </a:tblGrid>
              <a:tr h="288597">
                <a:tc>
                  <a:txBody>
                    <a:bodyPr/>
                    <a:lstStyle/>
                    <a:p>
                      <a:pPr algn="ctr"/>
                      <a:r>
                        <a:rPr lang="en-IN" dirty="0"/>
                        <a:t>From PM’s ppt - 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9261024"/>
                  </a:ext>
                </a:extLst>
              </a:tr>
              <a:tr h="288597">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6352601"/>
                  </a:ext>
                </a:extLst>
              </a:tr>
              <a:tr h="288597">
                <a:tc>
                  <a:txBody>
                    <a:bodyPr/>
                    <a:lstStyle/>
                    <a:p>
                      <a:pPr algn="ctr"/>
                      <a:r>
                        <a:rPr lang="en-IN" dirty="0">
                          <a:solidFill>
                            <a:srgbClr val="92D050"/>
                          </a:solidFill>
                        </a:rPr>
                        <a:t>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3007768"/>
                  </a:ext>
                </a:extLst>
              </a:tr>
              <a:tr h="288597">
                <a:tc>
                  <a:txBody>
                    <a:bodyPr/>
                    <a:lstStyle/>
                    <a:p>
                      <a:pPr algn="ctr"/>
                      <a:r>
                        <a:rPr lang="en-IN" dirty="0">
                          <a:solidFill>
                            <a:srgbClr val="92D050"/>
                          </a:solidFill>
                        </a:rPr>
                        <a:t>Recommendation = suggestion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8079588"/>
                  </a:ext>
                </a:extLst>
              </a:tr>
              <a:tr h="288597">
                <a:tc>
                  <a:txBody>
                    <a:bodyPr/>
                    <a:lstStyle/>
                    <a:p>
                      <a:pPr algn="ctr"/>
                      <a:r>
                        <a:rPr lang="en-IN" dirty="0">
                          <a:solidFill>
                            <a:srgbClr val="92D050"/>
                          </a:solidFill>
                        </a:rPr>
                        <a:t>Conclusion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1766565"/>
                  </a:ext>
                </a:extLst>
              </a:tr>
              <a:tr h="288597">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4190279"/>
                  </a:ext>
                </a:extLst>
              </a:tr>
              <a:tr h="288597">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95347"/>
                  </a:ext>
                </a:extLst>
              </a:tr>
              <a:tr h="288597">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610370"/>
                  </a:ext>
                </a:extLst>
              </a:tr>
            </a:tbl>
          </a:graphicData>
        </a:graphic>
      </p:graphicFrame>
      <p:graphicFrame>
        <p:nvGraphicFramePr>
          <p:cNvPr id="5" name="Table 4">
            <a:extLst>
              <a:ext uri="{FF2B5EF4-FFF2-40B4-BE49-F238E27FC236}">
                <a16:creationId xmlns:a16="http://schemas.microsoft.com/office/drawing/2014/main" id="{4ACA6B0C-59D7-060E-10CD-207B29575DA8}"/>
              </a:ext>
            </a:extLst>
          </p:cNvPr>
          <p:cNvGraphicFramePr>
            <a:graphicFrameLocks/>
          </p:cNvGraphicFramePr>
          <p:nvPr>
            <p:extLst>
              <p:ext uri="{D42A27DB-BD31-4B8C-83A1-F6EECF244321}">
                <p14:modId xmlns:p14="http://schemas.microsoft.com/office/powerpoint/2010/main" val="2389610197"/>
              </p:ext>
            </p:extLst>
          </p:nvPr>
        </p:nvGraphicFramePr>
        <p:xfrm>
          <a:off x="8169563" y="2329094"/>
          <a:ext cx="3823856" cy="2926080"/>
        </p:xfrm>
        <a:graphic>
          <a:graphicData uri="http://schemas.openxmlformats.org/drawingml/2006/table">
            <a:tbl>
              <a:tblPr firstRow="1" bandRow="1">
                <a:tableStyleId>{2D5ABB26-0587-4C30-8999-92F81FD0307C}</a:tableStyleId>
              </a:tblPr>
              <a:tblGrid>
                <a:gridCol w="3823856">
                  <a:extLst>
                    <a:ext uri="{9D8B030D-6E8A-4147-A177-3AD203B41FA5}">
                      <a16:colId xmlns:a16="http://schemas.microsoft.com/office/drawing/2014/main" val="1579453288"/>
                    </a:ext>
                  </a:extLst>
                </a:gridCol>
              </a:tblGrid>
              <a:tr h="288597">
                <a:tc>
                  <a:txBody>
                    <a:bodyPr/>
                    <a:lstStyle/>
                    <a:p>
                      <a:pPr algn="ctr"/>
                      <a:r>
                        <a:rPr lang="en-IN" dirty="0"/>
                        <a:t>From pk main report - 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9261024"/>
                  </a:ext>
                </a:extLst>
              </a:tr>
              <a:tr h="288597">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6352601"/>
                  </a:ext>
                </a:extLst>
              </a:tr>
              <a:tr h="288597">
                <a:tc>
                  <a:txBody>
                    <a:bodyPr/>
                    <a:lstStyle/>
                    <a:p>
                      <a:pPr algn="ctr"/>
                      <a:r>
                        <a:rPr lang="en-IN" dirty="0">
                          <a:solidFill>
                            <a:srgbClr val="92D050"/>
                          </a:solidFill>
                        </a:rPr>
                        <a:t>Chapter 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3007768"/>
                  </a:ext>
                </a:extLst>
              </a:tr>
              <a:tr h="288597">
                <a:tc>
                  <a:txBody>
                    <a:bodyPr/>
                    <a:lstStyle/>
                    <a:p>
                      <a:pPr algn="ctr"/>
                      <a:r>
                        <a:rPr lang="en-IN" dirty="0">
                          <a:solidFill>
                            <a:srgbClr val="92D050"/>
                          </a:solidFill>
                        </a:rPr>
                        <a:t>Chapter 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8079588"/>
                  </a:ext>
                </a:extLst>
              </a:tr>
              <a:tr h="288597">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1766565"/>
                  </a:ext>
                </a:extLst>
              </a:tr>
              <a:tr h="288597">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4190279"/>
                  </a:ext>
                </a:extLst>
              </a:tr>
              <a:tr h="288597">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95347"/>
                  </a:ext>
                </a:extLst>
              </a:tr>
              <a:tr h="288597">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610370"/>
                  </a:ext>
                </a:extLst>
              </a:tr>
            </a:tbl>
          </a:graphicData>
        </a:graphic>
      </p:graphicFrame>
      <p:graphicFrame>
        <p:nvGraphicFramePr>
          <p:cNvPr id="6" name="Table 5">
            <a:extLst>
              <a:ext uri="{FF2B5EF4-FFF2-40B4-BE49-F238E27FC236}">
                <a16:creationId xmlns:a16="http://schemas.microsoft.com/office/drawing/2014/main" id="{E7C9FD7D-D72D-028F-CDC9-5F0B7CDE852D}"/>
              </a:ext>
            </a:extLst>
          </p:cNvPr>
          <p:cNvGraphicFramePr>
            <a:graphicFrameLocks/>
          </p:cNvGraphicFramePr>
          <p:nvPr>
            <p:extLst>
              <p:ext uri="{D42A27DB-BD31-4B8C-83A1-F6EECF244321}">
                <p14:modId xmlns:p14="http://schemas.microsoft.com/office/powerpoint/2010/main" val="3168293487"/>
              </p:ext>
            </p:extLst>
          </p:nvPr>
        </p:nvGraphicFramePr>
        <p:xfrm>
          <a:off x="198581" y="2330624"/>
          <a:ext cx="3823856" cy="2926080"/>
        </p:xfrm>
        <a:graphic>
          <a:graphicData uri="http://schemas.openxmlformats.org/drawingml/2006/table">
            <a:tbl>
              <a:tblPr firstRow="1" bandRow="1">
                <a:tableStyleId>{2D5ABB26-0587-4C30-8999-92F81FD0307C}</a:tableStyleId>
              </a:tblPr>
              <a:tblGrid>
                <a:gridCol w="3823856">
                  <a:extLst>
                    <a:ext uri="{9D8B030D-6E8A-4147-A177-3AD203B41FA5}">
                      <a16:colId xmlns:a16="http://schemas.microsoft.com/office/drawing/2014/main" val="1579453288"/>
                    </a:ext>
                  </a:extLst>
                </a:gridCol>
              </a:tblGrid>
              <a:tr h="288597">
                <a:tc>
                  <a:txBody>
                    <a:bodyPr/>
                    <a:lstStyle/>
                    <a:p>
                      <a:pPr algn="ctr"/>
                      <a:r>
                        <a:rPr lang="en-IN" dirty="0"/>
                        <a:t>From </a:t>
                      </a:r>
                      <a:r>
                        <a:rPr lang="en-IN" dirty="0" err="1"/>
                        <a:t>anish’s</a:t>
                      </a:r>
                      <a:r>
                        <a:rPr lang="en-IN" dirty="0"/>
                        <a:t> </a:t>
                      </a:r>
                      <a:r>
                        <a:rPr lang="en-IN" dirty="0" err="1"/>
                        <a:t>msg</a:t>
                      </a:r>
                      <a:r>
                        <a:rPr lang="en-IN" dirty="0"/>
                        <a:t> - 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9261024"/>
                  </a:ext>
                </a:extLst>
              </a:tr>
              <a:tr h="288597">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6352601"/>
                  </a:ext>
                </a:extLst>
              </a:tr>
              <a:tr h="288597">
                <a:tc>
                  <a:txBody>
                    <a:bodyPr/>
                    <a:lstStyle/>
                    <a:p>
                      <a:pPr algn="ctr"/>
                      <a:r>
                        <a:rPr lang="en-IN" dirty="0">
                          <a:solidFill>
                            <a:srgbClr val="92D050"/>
                          </a:solidFill>
                        </a:rPr>
                        <a:t>Analysis &amp; 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3007768"/>
                  </a:ext>
                </a:extLst>
              </a:tr>
              <a:tr h="288597">
                <a:tc>
                  <a:txBody>
                    <a:bodyPr/>
                    <a:lstStyle/>
                    <a:p>
                      <a:pPr algn="ctr"/>
                      <a:r>
                        <a:rPr lang="en-IN" dirty="0">
                          <a:solidFill>
                            <a:srgbClr val="92D050"/>
                          </a:solidFill>
                        </a:rPr>
                        <a:t>Conclusion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8079588"/>
                  </a:ext>
                </a:extLst>
              </a:tr>
              <a:tr h="288597">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1766565"/>
                  </a:ext>
                </a:extLst>
              </a:tr>
              <a:tr h="288597">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4190279"/>
                  </a:ext>
                </a:extLst>
              </a:tr>
              <a:tr h="288597">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95347"/>
                  </a:ext>
                </a:extLst>
              </a:tr>
              <a:tr h="288597">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610370"/>
                  </a:ext>
                </a:extLst>
              </a:tr>
            </a:tbl>
          </a:graphicData>
        </a:graphic>
      </p:graphicFrame>
    </p:spTree>
    <p:extLst>
      <p:ext uri="{BB962C8B-B14F-4D97-AF65-F5344CB8AC3E}">
        <p14:creationId xmlns:p14="http://schemas.microsoft.com/office/powerpoint/2010/main" val="1911185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E832-7E1A-0BED-B2BE-5CA8CF2143FC}"/>
              </a:ext>
            </a:extLst>
          </p:cNvPr>
          <p:cNvSpPr>
            <a:spLocks noGrp="1"/>
          </p:cNvSpPr>
          <p:nvPr>
            <p:ph type="title"/>
          </p:nvPr>
        </p:nvSpPr>
        <p:spPr/>
        <p:txBody>
          <a:bodyPr/>
          <a:lstStyle/>
          <a:p>
            <a:r>
              <a:rPr lang="en-IN" dirty="0"/>
              <a:t>Demographic variables</a:t>
            </a:r>
          </a:p>
        </p:txBody>
      </p:sp>
      <p:graphicFrame>
        <p:nvGraphicFramePr>
          <p:cNvPr id="16" name="Content Placeholder 15">
            <a:extLst>
              <a:ext uri="{FF2B5EF4-FFF2-40B4-BE49-F238E27FC236}">
                <a16:creationId xmlns:a16="http://schemas.microsoft.com/office/drawing/2014/main" id="{5C161689-D130-9E3D-2A45-63E199CB1BE3}"/>
              </a:ext>
            </a:extLst>
          </p:cNvPr>
          <p:cNvGraphicFramePr>
            <a:graphicFrameLocks noGrp="1"/>
          </p:cNvGraphicFramePr>
          <p:nvPr>
            <p:ph idx="1"/>
            <p:extLst>
              <p:ext uri="{D42A27DB-BD31-4B8C-83A1-F6EECF244321}">
                <p14:modId xmlns:p14="http://schemas.microsoft.com/office/powerpoint/2010/main" val="1147997410"/>
              </p:ext>
            </p:extLst>
          </p:nvPr>
        </p:nvGraphicFramePr>
        <p:xfrm>
          <a:off x="823824" y="2679809"/>
          <a:ext cx="5271135" cy="3226308"/>
        </p:xfrm>
        <a:graphic>
          <a:graphicData uri="http://schemas.openxmlformats.org/drawingml/2006/table">
            <a:tbl>
              <a:tblPr firstRow="1" firstCol="1" bandRow="1">
                <a:tableStyleId>{5C22544A-7EE6-4342-B048-85BDC9FD1C3A}</a:tableStyleId>
              </a:tblPr>
              <a:tblGrid>
                <a:gridCol w="1317625">
                  <a:extLst>
                    <a:ext uri="{9D8B030D-6E8A-4147-A177-3AD203B41FA5}">
                      <a16:colId xmlns:a16="http://schemas.microsoft.com/office/drawing/2014/main" val="1018327629"/>
                    </a:ext>
                  </a:extLst>
                </a:gridCol>
                <a:gridCol w="1317625">
                  <a:extLst>
                    <a:ext uri="{9D8B030D-6E8A-4147-A177-3AD203B41FA5}">
                      <a16:colId xmlns:a16="http://schemas.microsoft.com/office/drawing/2014/main" val="1680787027"/>
                    </a:ext>
                  </a:extLst>
                </a:gridCol>
                <a:gridCol w="1317625">
                  <a:extLst>
                    <a:ext uri="{9D8B030D-6E8A-4147-A177-3AD203B41FA5}">
                      <a16:colId xmlns:a16="http://schemas.microsoft.com/office/drawing/2014/main" val="3663910313"/>
                    </a:ext>
                  </a:extLst>
                </a:gridCol>
                <a:gridCol w="1318260">
                  <a:extLst>
                    <a:ext uri="{9D8B030D-6E8A-4147-A177-3AD203B41FA5}">
                      <a16:colId xmlns:a16="http://schemas.microsoft.com/office/drawing/2014/main" val="110224143"/>
                    </a:ext>
                  </a:extLst>
                </a:gridCol>
              </a:tblGrid>
              <a:tr h="0">
                <a:tc>
                  <a:txBody>
                    <a:bodyPr/>
                    <a:lstStyle/>
                    <a:p>
                      <a:pPr algn="ctr">
                        <a:lnSpc>
                          <a:spcPct val="150000"/>
                        </a:lnSpc>
                        <a:spcBef>
                          <a:spcPts val="1200"/>
                        </a:spcBef>
                        <a:spcAft>
                          <a:spcPts val="1000"/>
                        </a:spcAft>
                      </a:pPr>
                      <a:r>
                        <a:rPr lang="en-IN" sz="1200">
                          <a:effectLst/>
                        </a:rPr>
                        <a:t>Variables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dirty="0">
                          <a:effectLst/>
                        </a:rPr>
                        <a:t>Particulars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No. of respondents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Percentage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0904295"/>
                  </a:ext>
                </a:extLst>
              </a:tr>
              <a:tr h="0">
                <a:tc>
                  <a:txBody>
                    <a:bodyPr/>
                    <a:lstStyle/>
                    <a:p>
                      <a:pPr algn="ctr">
                        <a:lnSpc>
                          <a:spcPct val="150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18 - 30 years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177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51.3%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1209703"/>
                  </a:ext>
                </a:extLst>
              </a:tr>
              <a:tr h="0">
                <a:tc>
                  <a:txBody>
                    <a:bodyPr/>
                    <a:lstStyle/>
                    <a:p>
                      <a:pPr algn="ctr">
                        <a:lnSpc>
                          <a:spcPct val="150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31 - 40 years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144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41.7%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380992"/>
                  </a:ext>
                </a:extLst>
              </a:tr>
              <a:tr h="0">
                <a:tc>
                  <a:txBody>
                    <a:bodyPr/>
                    <a:lstStyle/>
                    <a:p>
                      <a:pPr algn="ctr">
                        <a:lnSpc>
                          <a:spcPct val="150000"/>
                        </a:lnSpc>
                        <a:spcBef>
                          <a:spcPts val="1200"/>
                        </a:spcBef>
                        <a:spcAft>
                          <a:spcPts val="1000"/>
                        </a:spcAft>
                      </a:pPr>
                      <a:r>
                        <a:rPr lang="en-IN" sz="1200">
                          <a:effectLst/>
                        </a:rPr>
                        <a:t>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41 – 50 years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2986282"/>
                  </a:ext>
                </a:extLst>
              </a:tr>
              <a:tr h="0">
                <a:tc>
                  <a:txBody>
                    <a:bodyPr/>
                    <a:lstStyle/>
                    <a:p>
                      <a:pPr algn="ctr">
                        <a:lnSpc>
                          <a:spcPct val="150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51 – 60 years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4574191"/>
                  </a:ext>
                </a:extLst>
              </a:tr>
              <a:tr h="0">
                <a:tc>
                  <a:txBody>
                    <a:bodyPr/>
                    <a:lstStyle/>
                    <a:p>
                      <a:pPr algn="ctr">
                        <a:lnSpc>
                          <a:spcPct val="150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345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6209460"/>
                  </a:ext>
                </a:extLst>
              </a:tr>
              <a:tr h="0">
                <a:tc>
                  <a:txBody>
                    <a:bodyPr/>
                    <a:lstStyle/>
                    <a:p>
                      <a:pPr algn="ctr">
                        <a:lnSpc>
                          <a:spcPct val="150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Male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213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61.7%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5759905"/>
                  </a:ext>
                </a:extLst>
              </a:tr>
              <a:tr h="0">
                <a:tc>
                  <a:txBody>
                    <a:bodyPr/>
                    <a:lstStyle/>
                    <a:p>
                      <a:pPr algn="ctr">
                        <a:lnSpc>
                          <a:spcPct val="150000"/>
                        </a:lnSpc>
                        <a:spcBef>
                          <a:spcPts val="1200"/>
                        </a:spcBef>
                        <a:spcAft>
                          <a:spcPts val="1000"/>
                        </a:spcAft>
                      </a:pPr>
                      <a:r>
                        <a:rPr lang="en-IN" sz="1200">
                          <a:effectLst/>
                        </a:rPr>
                        <a:t>Gender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Female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132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38.3%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4278399"/>
                  </a:ext>
                </a:extLst>
              </a:tr>
              <a:tr h="0">
                <a:tc>
                  <a:txBody>
                    <a:bodyPr/>
                    <a:lstStyle/>
                    <a:p>
                      <a:pPr algn="ctr">
                        <a:lnSpc>
                          <a:spcPct val="150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345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9365803"/>
                  </a:ext>
                </a:extLst>
              </a:tr>
              <a:tr h="0">
                <a:tc>
                  <a:txBody>
                    <a:bodyPr/>
                    <a:lstStyle/>
                    <a:p>
                      <a:pPr algn="ctr">
                        <a:lnSpc>
                          <a:spcPct val="150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Rural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19.1%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811671"/>
                  </a:ext>
                </a:extLst>
              </a:tr>
              <a:tr h="0">
                <a:tc>
                  <a:txBody>
                    <a:bodyPr/>
                    <a:lstStyle/>
                    <a:p>
                      <a:pPr algn="ctr">
                        <a:lnSpc>
                          <a:spcPct val="150000"/>
                        </a:lnSpc>
                        <a:spcBef>
                          <a:spcPts val="1200"/>
                        </a:spcBef>
                        <a:spcAft>
                          <a:spcPts val="1000"/>
                        </a:spcAft>
                      </a:pPr>
                      <a:r>
                        <a:rPr lang="en-IN" sz="1200">
                          <a:effectLst/>
                        </a:rPr>
                        <a:t>Residence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Urban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279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80.9%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621854"/>
                  </a:ext>
                </a:extLst>
              </a:tr>
              <a:tr h="0">
                <a:tc>
                  <a:txBody>
                    <a:bodyPr/>
                    <a:lstStyle/>
                    <a:p>
                      <a:pPr algn="ctr">
                        <a:lnSpc>
                          <a:spcPct val="150000"/>
                        </a:lnSpc>
                        <a:spcBef>
                          <a:spcPts val="1200"/>
                        </a:spcBef>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a:effectLst/>
                        </a:rPr>
                        <a:t>345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000"/>
                        </a:spcAft>
                      </a:pPr>
                      <a:r>
                        <a:rPr lang="en-IN" sz="1200" dirty="0">
                          <a:effectLst/>
                        </a:rPr>
                        <a:t>100%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5246214"/>
                  </a:ext>
                </a:extLst>
              </a:tr>
            </a:tbl>
          </a:graphicData>
        </a:graphic>
      </p:graphicFrame>
      <p:graphicFrame>
        <p:nvGraphicFramePr>
          <p:cNvPr id="17" name="Table 16">
            <a:extLst>
              <a:ext uri="{FF2B5EF4-FFF2-40B4-BE49-F238E27FC236}">
                <a16:creationId xmlns:a16="http://schemas.microsoft.com/office/drawing/2014/main" id="{E1312533-BCE0-AA18-B8A4-08CAF4C0F742}"/>
              </a:ext>
            </a:extLst>
          </p:cNvPr>
          <p:cNvGraphicFramePr>
            <a:graphicFrameLocks noGrp="1"/>
          </p:cNvGraphicFramePr>
          <p:nvPr>
            <p:extLst>
              <p:ext uri="{D42A27DB-BD31-4B8C-83A1-F6EECF244321}">
                <p14:modId xmlns:p14="http://schemas.microsoft.com/office/powerpoint/2010/main" val="2620612636"/>
              </p:ext>
            </p:extLst>
          </p:nvPr>
        </p:nvGraphicFramePr>
        <p:xfrm>
          <a:off x="6523750" y="2012102"/>
          <a:ext cx="4733025" cy="4561722"/>
        </p:xfrm>
        <a:graphic>
          <a:graphicData uri="http://schemas.openxmlformats.org/drawingml/2006/table">
            <a:tbl>
              <a:tblPr firstRow="1" firstCol="1" bandRow="1">
                <a:tableStyleId>{5C22544A-7EE6-4342-B048-85BDC9FD1C3A}</a:tableStyleId>
              </a:tblPr>
              <a:tblGrid>
                <a:gridCol w="1183114">
                  <a:extLst>
                    <a:ext uri="{9D8B030D-6E8A-4147-A177-3AD203B41FA5}">
                      <a16:colId xmlns:a16="http://schemas.microsoft.com/office/drawing/2014/main" val="1525779963"/>
                    </a:ext>
                  </a:extLst>
                </a:gridCol>
                <a:gridCol w="1238991">
                  <a:extLst>
                    <a:ext uri="{9D8B030D-6E8A-4147-A177-3AD203B41FA5}">
                      <a16:colId xmlns:a16="http://schemas.microsoft.com/office/drawing/2014/main" val="27389126"/>
                    </a:ext>
                  </a:extLst>
                </a:gridCol>
                <a:gridCol w="1127236">
                  <a:extLst>
                    <a:ext uri="{9D8B030D-6E8A-4147-A177-3AD203B41FA5}">
                      <a16:colId xmlns:a16="http://schemas.microsoft.com/office/drawing/2014/main" val="1939129650"/>
                    </a:ext>
                  </a:extLst>
                </a:gridCol>
                <a:gridCol w="1183684">
                  <a:extLst>
                    <a:ext uri="{9D8B030D-6E8A-4147-A177-3AD203B41FA5}">
                      <a16:colId xmlns:a16="http://schemas.microsoft.com/office/drawing/2014/main" val="1919043514"/>
                    </a:ext>
                  </a:extLst>
                </a:gridCol>
              </a:tblGrid>
              <a:tr h="466347">
                <a:tc>
                  <a:txBody>
                    <a:bodyPr/>
                    <a:lstStyle/>
                    <a:p>
                      <a:pPr algn="ctr">
                        <a:lnSpc>
                          <a:spcPct val="150000"/>
                        </a:lnSpc>
                        <a:spcBef>
                          <a:spcPts val="1200"/>
                        </a:spcBef>
                        <a:spcAft>
                          <a:spcPts val="1000"/>
                        </a:spcAft>
                      </a:pPr>
                      <a:r>
                        <a:rPr lang="en-IN" sz="1100" dirty="0">
                          <a:effectLst/>
                        </a:rPr>
                        <a:t>Variables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Particulars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No. of respondents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Percentage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4112281841"/>
                  </a:ext>
                </a:extLst>
              </a:tr>
              <a:tr h="220031">
                <a:tc>
                  <a:txBody>
                    <a:bodyPr/>
                    <a:lstStyle/>
                    <a:p>
                      <a:pPr algn="ctr">
                        <a:lnSpc>
                          <a:spcPct val="150000"/>
                        </a:lnSpc>
                        <a:spcBef>
                          <a:spcPts val="1200"/>
                        </a:spcBef>
                        <a:spcAft>
                          <a:spcPts val="100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10</a:t>
                      </a:r>
                      <a:r>
                        <a:rPr lang="en-IN" sz="1100" baseline="30000">
                          <a:effectLst/>
                        </a:rPr>
                        <a:t>th</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01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0.3%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4228816508"/>
                  </a:ext>
                </a:extLst>
              </a:tr>
              <a:tr h="220031">
                <a:tc>
                  <a:txBody>
                    <a:bodyPr/>
                    <a:lstStyle/>
                    <a:p>
                      <a:pPr algn="ctr">
                        <a:lnSpc>
                          <a:spcPct val="150000"/>
                        </a:lnSpc>
                        <a:spcBef>
                          <a:spcPts val="1200"/>
                        </a:spcBef>
                        <a:spcAft>
                          <a:spcPts val="100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12</a:t>
                      </a:r>
                      <a:r>
                        <a:rPr lang="en-IN" sz="1100" baseline="30000">
                          <a:effectLst/>
                        </a:rPr>
                        <a:t>th</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23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6.7%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2215865043"/>
                  </a:ext>
                </a:extLst>
              </a:tr>
              <a:tr h="220031">
                <a:tc>
                  <a:txBody>
                    <a:bodyPr/>
                    <a:lstStyle/>
                    <a:p>
                      <a:pPr algn="ctr">
                        <a:lnSpc>
                          <a:spcPct val="150000"/>
                        </a:lnSpc>
                        <a:spcBef>
                          <a:spcPts val="1200"/>
                        </a:spcBef>
                        <a:spcAft>
                          <a:spcPts val="1000"/>
                        </a:spcAft>
                      </a:pPr>
                      <a:r>
                        <a:rPr lang="en-IN" sz="1100">
                          <a:effectLst/>
                        </a:rPr>
                        <a:t>Educational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Under graduate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200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58%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704728618"/>
                  </a:ext>
                </a:extLst>
              </a:tr>
              <a:tr h="220031">
                <a:tc>
                  <a:txBody>
                    <a:bodyPr/>
                    <a:lstStyle/>
                    <a:p>
                      <a:pPr algn="ctr">
                        <a:lnSpc>
                          <a:spcPct val="150000"/>
                        </a:lnSpc>
                        <a:spcBef>
                          <a:spcPts val="1200"/>
                        </a:spcBef>
                        <a:spcAft>
                          <a:spcPts val="1000"/>
                        </a:spcAft>
                      </a:pPr>
                      <a:r>
                        <a:rPr lang="en-IN" sz="1100">
                          <a:effectLst/>
                        </a:rPr>
                        <a:t>Qualification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Post graduate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117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33.9%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3689273114"/>
                  </a:ext>
                </a:extLst>
              </a:tr>
              <a:tr h="220031">
                <a:tc>
                  <a:txBody>
                    <a:bodyPr/>
                    <a:lstStyle/>
                    <a:p>
                      <a:pPr algn="ctr">
                        <a:lnSpc>
                          <a:spcPct val="150000"/>
                        </a:lnSpc>
                        <a:spcBef>
                          <a:spcPts val="1200"/>
                        </a:spcBef>
                        <a:spcAft>
                          <a:spcPts val="100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Ph.D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04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1.2%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2032473290"/>
                  </a:ext>
                </a:extLst>
              </a:tr>
              <a:tr h="220031">
                <a:tc>
                  <a:txBody>
                    <a:bodyPr/>
                    <a:lstStyle/>
                    <a:p>
                      <a:pPr algn="ctr">
                        <a:lnSpc>
                          <a:spcPct val="150000"/>
                        </a:lnSpc>
                        <a:spcBef>
                          <a:spcPts val="1200"/>
                        </a:spcBef>
                        <a:spcAft>
                          <a:spcPts val="100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Total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345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4094832517"/>
                  </a:ext>
                </a:extLst>
              </a:tr>
              <a:tr h="220031">
                <a:tc>
                  <a:txBody>
                    <a:bodyPr/>
                    <a:lstStyle/>
                    <a:p>
                      <a:pPr algn="ctr">
                        <a:lnSpc>
                          <a:spcPct val="150000"/>
                        </a:lnSpc>
                        <a:spcBef>
                          <a:spcPts val="1200"/>
                        </a:spcBef>
                        <a:spcAft>
                          <a:spcPts val="100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Student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149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43.2%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3872037923"/>
                  </a:ext>
                </a:extLst>
              </a:tr>
              <a:tr h="220031">
                <a:tc>
                  <a:txBody>
                    <a:bodyPr/>
                    <a:lstStyle/>
                    <a:p>
                      <a:pPr algn="ctr">
                        <a:lnSpc>
                          <a:spcPct val="150000"/>
                        </a:lnSpc>
                        <a:spcBef>
                          <a:spcPts val="1200"/>
                        </a:spcBef>
                        <a:spcAft>
                          <a:spcPts val="100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Housewife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8.7%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3393355318"/>
                  </a:ext>
                </a:extLst>
              </a:tr>
              <a:tr h="220031">
                <a:tc>
                  <a:txBody>
                    <a:bodyPr/>
                    <a:lstStyle/>
                    <a:p>
                      <a:pPr algn="ctr">
                        <a:lnSpc>
                          <a:spcPct val="150000"/>
                        </a:lnSpc>
                        <a:spcBef>
                          <a:spcPts val="1200"/>
                        </a:spcBef>
                        <a:spcAft>
                          <a:spcPts val="1000"/>
                        </a:spcAft>
                      </a:pPr>
                      <a:r>
                        <a:rPr lang="en-IN" sz="1100">
                          <a:effectLst/>
                        </a:rPr>
                        <a:t>Occupation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Employed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138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40%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223929646"/>
                  </a:ext>
                </a:extLst>
              </a:tr>
              <a:tr h="220031">
                <a:tc>
                  <a:txBody>
                    <a:bodyPr/>
                    <a:lstStyle/>
                    <a:p>
                      <a:pPr algn="ctr">
                        <a:lnSpc>
                          <a:spcPct val="150000"/>
                        </a:lnSpc>
                        <a:spcBef>
                          <a:spcPts val="1200"/>
                        </a:spcBef>
                        <a:spcAft>
                          <a:spcPts val="100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Self-employed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26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7.5%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2595886023"/>
                  </a:ext>
                </a:extLst>
              </a:tr>
              <a:tr h="220031">
                <a:tc>
                  <a:txBody>
                    <a:bodyPr/>
                    <a:lstStyle/>
                    <a:p>
                      <a:pPr algn="ctr">
                        <a:lnSpc>
                          <a:spcPct val="150000"/>
                        </a:lnSpc>
                        <a:spcBef>
                          <a:spcPts val="1200"/>
                        </a:spcBef>
                        <a:spcAft>
                          <a:spcPts val="100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Service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02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0.6%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516371374"/>
                  </a:ext>
                </a:extLst>
              </a:tr>
              <a:tr h="220031">
                <a:tc>
                  <a:txBody>
                    <a:bodyPr/>
                    <a:lstStyle/>
                    <a:p>
                      <a:pPr algn="ctr">
                        <a:lnSpc>
                          <a:spcPct val="150000"/>
                        </a:lnSpc>
                        <a:spcBef>
                          <a:spcPts val="1200"/>
                        </a:spcBef>
                        <a:spcAft>
                          <a:spcPts val="100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Total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345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168641853"/>
                  </a:ext>
                </a:extLst>
              </a:tr>
              <a:tr h="220031">
                <a:tc>
                  <a:txBody>
                    <a:bodyPr/>
                    <a:lstStyle/>
                    <a:p>
                      <a:pPr algn="ctr">
                        <a:lnSpc>
                          <a:spcPct val="150000"/>
                        </a:lnSpc>
                        <a:spcBef>
                          <a:spcPts val="1200"/>
                        </a:spcBef>
                        <a:spcAft>
                          <a:spcPts val="100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0 - 2,00,000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147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42.5%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2294100085"/>
                  </a:ext>
                </a:extLst>
              </a:tr>
              <a:tr h="220031">
                <a:tc>
                  <a:txBody>
                    <a:bodyPr/>
                    <a:lstStyle/>
                    <a:p>
                      <a:pPr algn="ctr">
                        <a:lnSpc>
                          <a:spcPct val="150000"/>
                        </a:lnSpc>
                        <a:spcBef>
                          <a:spcPts val="1200"/>
                        </a:spcBef>
                        <a:spcAft>
                          <a:spcPts val="100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2,00,001 - 4,00,000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9.6%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2512200049"/>
                  </a:ext>
                </a:extLst>
              </a:tr>
              <a:tr h="220031">
                <a:tc>
                  <a:txBody>
                    <a:bodyPr/>
                    <a:lstStyle/>
                    <a:p>
                      <a:pPr algn="ctr">
                        <a:lnSpc>
                          <a:spcPct val="150000"/>
                        </a:lnSpc>
                        <a:spcBef>
                          <a:spcPts val="1200"/>
                        </a:spcBef>
                        <a:spcAft>
                          <a:spcPts val="1000"/>
                        </a:spcAft>
                      </a:pPr>
                      <a:r>
                        <a:rPr lang="en-IN" sz="1100">
                          <a:effectLst/>
                        </a:rPr>
                        <a:t>Income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4,00,001 - 6,00,000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82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23.8%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41511733"/>
                  </a:ext>
                </a:extLst>
              </a:tr>
              <a:tr h="220031">
                <a:tc>
                  <a:txBody>
                    <a:bodyPr/>
                    <a:lstStyle/>
                    <a:p>
                      <a:pPr algn="ctr">
                        <a:lnSpc>
                          <a:spcPct val="150000"/>
                        </a:lnSpc>
                        <a:spcBef>
                          <a:spcPts val="1200"/>
                        </a:spcBef>
                        <a:spcAft>
                          <a:spcPts val="100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6,00,001 and above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83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24.1%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2282437672"/>
                  </a:ext>
                </a:extLst>
              </a:tr>
              <a:tr h="220031">
                <a:tc>
                  <a:txBody>
                    <a:bodyPr/>
                    <a:lstStyle/>
                    <a:p>
                      <a:pPr algn="ctr">
                        <a:lnSpc>
                          <a:spcPct val="150000"/>
                        </a:lnSpc>
                        <a:spcBef>
                          <a:spcPts val="1200"/>
                        </a:spcBef>
                        <a:spcAft>
                          <a:spcPts val="100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Total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a:effectLst/>
                        </a:rPr>
                        <a:t>345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tc>
                  <a:txBody>
                    <a:bodyPr/>
                    <a:lstStyle/>
                    <a:p>
                      <a:pPr algn="ctr">
                        <a:lnSpc>
                          <a:spcPct val="150000"/>
                        </a:lnSpc>
                        <a:spcBef>
                          <a:spcPts val="1200"/>
                        </a:spcBef>
                        <a:spcAft>
                          <a:spcPts val="1000"/>
                        </a:spcAft>
                      </a:pPr>
                      <a:r>
                        <a:rPr lang="en-IN" sz="1100" dirty="0">
                          <a:effectLst/>
                        </a:rPr>
                        <a:t>100%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579" marR="61579" marT="0" marB="0"/>
                </a:tc>
                <a:extLst>
                  <a:ext uri="{0D108BD9-81ED-4DB2-BD59-A6C34878D82A}">
                    <a16:rowId xmlns:a16="http://schemas.microsoft.com/office/drawing/2014/main" val="832604951"/>
                  </a:ext>
                </a:extLst>
              </a:tr>
            </a:tbl>
          </a:graphicData>
        </a:graphic>
      </p:graphicFrame>
    </p:spTree>
    <p:extLst>
      <p:ext uri="{BB962C8B-B14F-4D97-AF65-F5344CB8AC3E}">
        <p14:creationId xmlns:p14="http://schemas.microsoft.com/office/powerpoint/2010/main" val="431421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E832-7E1A-0BED-B2BE-5CA8CF2143FC}"/>
              </a:ext>
            </a:extLst>
          </p:cNvPr>
          <p:cNvSpPr>
            <a:spLocks noGrp="1"/>
          </p:cNvSpPr>
          <p:nvPr>
            <p:ph type="title"/>
          </p:nvPr>
        </p:nvSpPr>
        <p:spPr/>
        <p:txBody>
          <a:bodyPr/>
          <a:lstStyle/>
          <a:p>
            <a:r>
              <a:rPr lang="en-IN" dirty="0"/>
              <a:t>Declared variables</a:t>
            </a:r>
          </a:p>
        </p:txBody>
      </p:sp>
      <p:graphicFrame>
        <p:nvGraphicFramePr>
          <p:cNvPr id="8" name="Content Placeholder 7">
            <a:extLst>
              <a:ext uri="{FF2B5EF4-FFF2-40B4-BE49-F238E27FC236}">
                <a16:creationId xmlns:a16="http://schemas.microsoft.com/office/drawing/2014/main" id="{8E9D9729-7F82-56AA-5420-CB7E56795339}"/>
              </a:ext>
            </a:extLst>
          </p:cNvPr>
          <p:cNvGraphicFramePr>
            <a:graphicFrameLocks noGrp="1"/>
          </p:cNvGraphicFramePr>
          <p:nvPr>
            <p:ph idx="1"/>
            <p:extLst>
              <p:ext uri="{D42A27DB-BD31-4B8C-83A1-F6EECF244321}">
                <p14:modId xmlns:p14="http://schemas.microsoft.com/office/powerpoint/2010/main" val="1800281983"/>
              </p:ext>
            </p:extLst>
          </p:nvPr>
        </p:nvGraphicFramePr>
        <p:xfrm>
          <a:off x="269656" y="2030413"/>
          <a:ext cx="3650101" cy="4206874"/>
        </p:xfrm>
        <a:graphic>
          <a:graphicData uri="http://schemas.openxmlformats.org/drawingml/2006/table">
            <a:tbl>
              <a:tblPr firstRow="1" firstCol="1" bandRow="1">
                <a:tableStyleId>{5C22544A-7EE6-4342-B048-85BDC9FD1C3A}</a:tableStyleId>
              </a:tblPr>
              <a:tblGrid>
                <a:gridCol w="621322">
                  <a:extLst>
                    <a:ext uri="{9D8B030D-6E8A-4147-A177-3AD203B41FA5}">
                      <a16:colId xmlns:a16="http://schemas.microsoft.com/office/drawing/2014/main" val="2005181906"/>
                    </a:ext>
                  </a:extLst>
                </a:gridCol>
                <a:gridCol w="810401">
                  <a:extLst>
                    <a:ext uri="{9D8B030D-6E8A-4147-A177-3AD203B41FA5}">
                      <a16:colId xmlns:a16="http://schemas.microsoft.com/office/drawing/2014/main" val="1891367482"/>
                    </a:ext>
                  </a:extLst>
                </a:gridCol>
                <a:gridCol w="1059281">
                  <a:extLst>
                    <a:ext uri="{9D8B030D-6E8A-4147-A177-3AD203B41FA5}">
                      <a16:colId xmlns:a16="http://schemas.microsoft.com/office/drawing/2014/main" val="3420946737"/>
                    </a:ext>
                  </a:extLst>
                </a:gridCol>
                <a:gridCol w="1159097">
                  <a:extLst>
                    <a:ext uri="{9D8B030D-6E8A-4147-A177-3AD203B41FA5}">
                      <a16:colId xmlns:a16="http://schemas.microsoft.com/office/drawing/2014/main" val="3592652772"/>
                    </a:ext>
                  </a:extLst>
                </a:gridCol>
              </a:tblGrid>
              <a:tr h="169688">
                <a:tc>
                  <a:txBody>
                    <a:bodyPr/>
                    <a:lstStyle/>
                    <a:p>
                      <a:pPr algn="ctr">
                        <a:lnSpc>
                          <a:spcPct val="150000"/>
                        </a:lnSpc>
                        <a:spcBef>
                          <a:spcPts val="1200"/>
                        </a:spcBef>
                        <a:spcAft>
                          <a:spcPts val="1000"/>
                        </a:spcAft>
                      </a:pPr>
                      <a:r>
                        <a:rPr lang="en-US" sz="800">
                          <a:effectLst/>
                        </a:rPr>
                        <a:t>Sr. no.: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dirty="0">
                          <a:effectLst/>
                        </a:rPr>
                        <a:t>Variable 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Variable Factor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Question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extLst>
                  <a:ext uri="{0D108BD9-81ED-4DB2-BD59-A6C34878D82A}">
                    <a16:rowId xmlns:a16="http://schemas.microsoft.com/office/drawing/2014/main" val="4104672293"/>
                  </a:ext>
                </a:extLst>
              </a:tr>
              <a:tr h="549604">
                <a:tc>
                  <a:txBody>
                    <a:bodyPr/>
                    <a:lstStyle/>
                    <a:p>
                      <a:pPr algn="ctr">
                        <a:lnSpc>
                          <a:spcPct val="150000"/>
                        </a:lnSpc>
                        <a:spcBef>
                          <a:spcPts val="1200"/>
                        </a:spcBef>
                        <a:spcAft>
                          <a:spcPts val="1000"/>
                        </a:spcAft>
                      </a:pPr>
                      <a:r>
                        <a:rPr lang="en-US" sz="800">
                          <a:effectLst/>
                        </a:rPr>
                        <a:t>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FUN1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Functionality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dirty="0">
                          <a:effectLst/>
                        </a:rPr>
                        <a:t>Are you aware regarding the functionality of e-wallets?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extLst>
                  <a:ext uri="{0D108BD9-81ED-4DB2-BD59-A6C34878D82A}">
                    <a16:rowId xmlns:a16="http://schemas.microsoft.com/office/drawing/2014/main" val="857703696"/>
                  </a:ext>
                </a:extLst>
              </a:tr>
              <a:tr h="739562">
                <a:tc>
                  <a:txBody>
                    <a:bodyPr/>
                    <a:lstStyle/>
                    <a:p>
                      <a:pPr algn="ctr">
                        <a:lnSpc>
                          <a:spcPct val="150000"/>
                        </a:lnSpc>
                        <a:spcBef>
                          <a:spcPts val="1200"/>
                        </a:spcBef>
                        <a:spcAft>
                          <a:spcPts val="1000"/>
                        </a:spcAft>
                      </a:pPr>
                      <a:r>
                        <a:rPr lang="en-US" sz="800">
                          <a:effectLst/>
                        </a:rPr>
                        <a:t>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PR1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Preference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Why do you prefer e-wallet over other modes of payment? [Time saving]</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extLst>
                  <a:ext uri="{0D108BD9-81ED-4DB2-BD59-A6C34878D82A}">
                    <a16:rowId xmlns:a16="http://schemas.microsoft.com/office/drawing/2014/main" val="4089199295"/>
                  </a:ext>
                </a:extLst>
              </a:tr>
              <a:tr h="739562">
                <a:tc>
                  <a:txBody>
                    <a:bodyPr/>
                    <a:lstStyle/>
                    <a:p>
                      <a:pPr algn="ctr">
                        <a:lnSpc>
                          <a:spcPct val="150000"/>
                        </a:lnSpc>
                        <a:spcBef>
                          <a:spcPts val="1200"/>
                        </a:spcBef>
                        <a:spcAft>
                          <a:spcPts val="1000"/>
                        </a:spcAft>
                      </a:pPr>
                      <a:r>
                        <a:rPr lang="en-US" sz="8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PR2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Preference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Why do you prefer e-wallet over other modes of payment? [Ease of use]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extLst>
                  <a:ext uri="{0D108BD9-81ED-4DB2-BD59-A6C34878D82A}">
                    <a16:rowId xmlns:a16="http://schemas.microsoft.com/office/drawing/2014/main" val="3571171538"/>
                  </a:ext>
                </a:extLst>
              </a:tr>
              <a:tr h="549604">
                <a:tc>
                  <a:txBody>
                    <a:bodyPr/>
                    <a:lstStyle/>
                    <a:p>
                      <a:pPr algn="ctr">
                        <a:lnSpc>
                          <a:spcPct val="150000"/>
                        </a:lnSpc>
                        <a:spcBef>
                          <a:spcPts val="1200"/>
                        </a:spcBef>
                        <a:spcAft>
                          <a:spcPts val="1000"/>
                        </a:spcAft>
                      </a:pPr>
                      <a:r>
                        <a:rPr lang="en-US" sz="800">
                          <a:effectLst/>
                        </a:rPr>
                        <a:t>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PR3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Preference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Why do you prefer e-wallet over other modes of payment? [Security]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extLst>
                  <a:ext uri="{0D108BD9-81ED-4DB2-BD59-A6C34878D82A}">
                    <a16:rowId xmlns:a16="http://schemas.microsoft.com/office/drawing/2014/main" val="3301499380"/>
                  </a:ext>
                </a:extLst>
              </a:tr>
              <a:tr h="549604">
                <a:tc>
                  <a:txBody>
                    <a:bodyPr/>
                    <a:lstStyle/>
                    <a:p>
                      <a:pPr algn="ctr">
                        <a:lnSpc>
                          <a:spcPct val="150000"/>
                        </a:lnSpc>
                        <a:spcBef>
                          <a:spcPts val="1200"/>
                        </a:spcBef>
                        <a:spcAft>
                          <a:spcPts val="1000"/>
                        </a:spcAft>
                      </a:pPr>
                      <a:r>
                        <a:rPr lang="en-US" sz="800">
                          <a:effectLst/>
                        </a:rPr>
                        <a:t>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PR4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Preference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Why do you prefer e-wallet over other modes of payment? [Other]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extLst>
                  <a:ext uri="{0D108BD9-81ED-4DB2-BD59-A6C34878D82A}">
                    <a16:rowId xmlns:a16="http://schemas.microsoft.com/office/drawing/2014/main" val="2967550846"/>
                  </a:ext>
                </a:extLst>
              </a:tr>
              <a:tr h="359646">
                <a:tc>
                  <a:txBody>
                    <a:bodyPr/>
                    <a:lstStyle/>
                    <a:p>
                      <a:pPr algn="ctr">
                        <a:lnSpc>
                          <a:spcPct val="150000"/>
                        </a:lnSpc>
                        <a:spcBef>
                          <a:spcPts val="1200"/>
                        </a:spcBef>
                        <a:spcAft>
                          <a:spcPts val="1000"/>
                        </a:spcAft>
                      </a:pPr>
                      <a:r>
                        <a:rPr lang="en-US" sz="800">
                          <a:effectLst/>
                        </a:rPr>
                        <a:t>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US1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Usage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How many times you use e-wallet in a week?</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extLst>
                  <a:ext uri="{0D108BD9-81ED-4DB2-BD59-A6C34878D82A}">
                    <a16:rowId xmlns:a16="http://schemas.microsoft.com/office/drawing/2014/main" val="3150805847"/>
                  </a:ext>
                </a:extLst>
              </a:tr>
              <a:tr h="549604">
                <a:tc>
                  <a:txBody>
                    <a:bodyPr/>
                    <a:lstStyle/>
                    <a:p>
                      <a:pPr algn="ctr">
                        <a:lnSpc>
                          <a:spcPct val="150000"/>
                        </a:lnSpc>
                        <a:spcBef>
                          <a:spcPts val="1200"/>
                        </a:spcBef>
                        <a:spcAft>
                          <a:spcPts val="1000"/>
                        </a:spcAft>
                      </a:pPr>
                      <a:r>
                        <a:rPr lang="en-US" sz="800">
                          <a:effectLst/>
                        </a:rPr>
                        <a:t>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US2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Usage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dirty="0">
                          <a:effectLst/>
                        </a:rPr>
                        <a:t>How much money do you load in e-wallet on a monthly basis?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extLst>
                  <a:ext uri="{0D108BD9-81ED-4DB2-BD59-A6C34878D82A}">
                    <a16:rowId xmlns:a16="http://schemas.microsoft.com/office/drawing/2014/main" val="2956960027"/>
                  </a:ext>
                </a:extLst>
              </a:tr>
            </a:tbl>
          </a:graphicData>
        </a:graphic>
      </p:graphicFrame>
      <p:graphicFrame>
        <p:nvGraphicFramePr>
          <p:cNvPr id="9" name="Table 8">
            <a:extLst>
              <a:ext uri="{FF2B5EF4-FFF2-40B4-BE49-F238E27FC236}">
                <a16:creationId xmlns:a16="http://schemas.microsoft.com/office/drawing/2014/main" id="{E33952B3-43E3-D8D4-980B-A86AC2EA6E18}"/>
              </a:ext>
            </a:extLst>
          </p:cNvPr>
          <p:cNvGraphicFramePr>
            <a:graphicFrameLocks noGrp="1"/>
          </p:cNvGraphicFramePr>
          <p:nvPr>
            <p:extLst>
              <p:ext uri="{D42A27DB-BD31-4B8C-83A1-F6EECF244321}">
                <p14:modId xmlns:p14="http://schemas.microsoft.com/office/powerpoint/2010/main" val="245268331"/>
              </p:ext>
            </p:extLst>
          </p:nvPr>
        </p:nvGraphicFramePr>
        <p:xfrm>
          <a:off x="4270156" y="2011363"/>
          <a:ext cx="3650101" cy="4206874"/>
        </p:xfrm>
        <a:graphic>
          <a:graphicData uri="http://schemas.openxmlformats.org/drawingml/2006/table">
            <a:tbl>
              <a:tblPr firstCol="1" bandRow="1">
                <a:tableStyleId>{5C22544A-7EE6-4342-B048-85BDC9FD1C3A}</a:tableStyleId>
              </a:tblPr>
              <a:tblGrid>
                <a:gridCol w="621322">
                  <a:extLst>
                    <a:ext uri="{9D8B030D-6E8A-4147-A177-3AD203B41FA5}">
                      <a16:colId xmlns:a16="http://schemas.microsoft.com/office/drawing/2014/main" val="1756839083"/>
                    </a:ext>
                  </a:extLst>
                </a:gridCol>
                <a:gridCol w="810401">
                  <a:extLst>
                    <a:ext uri="{9D8B030D-6E8A-4147-A177-3AD203B41FA5}">
                      <a16:colId xmlns:a16="http://schemas.microsoft.com/office/drawing/2014/main" val="3573836385"/>
                    </a:ext>
                  </a:extLst>
                </a:gridCol>
                <a:gridCol w="1059281">
                  <a:extLst>
                    <a:ext uri="{9D8B030D-6E8A-4147-A177-3AD203B41FA5}">
                      <a16:colId xmlns:a16="http://schemas.microsoft.com/office/drawing/2014/main" val="1851162383"/>
                    </a:ext>
                  </a:extLst>
                </a:gridCol>
                <a:gridCol w="1159097">
                  <a:extLst>
                    <a:ext uri="{9D8B030D-6E8A-4147-A177-3AD203B41FA5}">
                      <a16:colId xmlns:a16="http://schemas.microsoft.com/office/drawing/2014/main" val="4079520276"/>
                    </a:ext>
                  </a:extLst>
                </a:gridCol>
              </a:tblGrid>
              <a:tr h="739562">
                <a:tc>
                  <a:txBody>
                    <a:bodyPr/>
                    <a:lstStyle/>
                    <a:p>
                      <a:pPr algn="ctr">
                        <a:lnSpc>
                          <a:spcPct val="150000"/>
                        </a:lnSpc>
                        <a:spcBef>
                          <a:spcPts val="1200"/>
                        </a:spcBef>
                        <a:spcAft>
                          <a:spcPts val="1000"/>
                        </a:spcAft>
                      </a:pPr>
                      <a:r>
                        <a:rPr lang="en-US" sz="800">
                          <a:effectLst/>
                        </a:rPr>
                        <a:t>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NOUTG1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Need of using to get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What do you keep in mind when you use e-wallet? [Available discount]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extLst>
                  <a:ext uri="{0D108BD9-81ED-4DB2-BD59-A6C34878D82A}">
                    <a16:rowId xmlns:a16="http://schemas.microsoft.com/office/drawing/2014/main" val="2740416796"/>
                  </a:ext>
                </a:extLst>
              </a:tr>
              <a:tr h="549604">
                <a:tc>
                  <a:txBody>
                    <a:bodyPr/>
                    <a:lstStyle/>
                    <a:p>
                      <a:pPr algn="ctr">
                        <a:lnSpc>
                          <a:spcPct val="150000"/>
                        </a:lnSpc>
                        <a:spcBef>
                          <a:spcPts val="1200"/>
                        </a:spcBef>
                        <a:spcAft>
                          <a:spcPts val="1000"/>
                        </a:spcAft>
                      </a:pPr>
                      <a:r>
                        <a:rPr lang="en-US" sz="800">
                          <a:effectLst/>
                        </a:rPr>
                        <a:t>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NOUTG2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Need of using to get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What do you keep in mind when you use e-wallet? [Premium offers]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extLst>
                  <a:ext uri="{0D108BD9-81ED-4DB2-BD59-A6C34878D82A}">
                    <a16:rowId xmlns:a16="http://schemas.microsoft.com/office/drawing/2014/main" val="275810038"/>
                  </a:ext>
                </a:extLst>
              </a:tr>
              <a:tr h="549604">
                <a:tc>
                  <a:txBody>
                    <a:bodyPr/>
                    <a:lstStyle/>
                    <a:p>
                      <a:pPr algn="ctr">
                        <a:lnSpc>
                          <a:spcPct val="150000"/>
                        </a:lnSpc>
                        <a:spcBef>
                          <a:spcPts val="1200"/>
                        </a:spcBef>
                        <a:spcAft>
                          <a:spcPts val="1000"/>
                        </a:spcAft>
                      </a:pPr>
                      <a:r>
                        <a:rPr lang="en-US" sz="8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NOUTG3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Need of using to get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What do you keep in mind when you use e-wallet? [Cashback]</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extLst>
                  <a:ext uri="{0D108BD9-81ED-4DB2-BD59-A6C34878D82A}">
                    <a16:rowId xmlns:a16="http://schemas.microsoft.com/office/drawing/2014/main" val="1458315186"/>
                  </a:ext>
                </a:extLst>
              </a:tr>
              <a:tr h="549604">
                <a:tc>
                  <a:txBody>
                    <a:bodyPr/>
                    <a:lstStyle/>
                    <a:p>
                      <a:pPr algn="ctr">
                        <a:lnSpc>
                          <a:spcPct val="150000"/>
                        </a:lnSpc>
                        <a:spcBef>
                          <a:spcPts val="1200"/>
                        </a:spcBef>
                        <a:spcAft>
                          <a:spcPts val="1000"/>
                        </a:spcAft>
                      </a:pPr>
                      <a:r>
                        <a:rPr lang="en-US" sz="800">
                          <a:effectLst/>
                        </a:rPr>
                        <a:t>11.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dirty="0">
                          <a:effectLst/>
                        </a:rPr>
                        <a:t>NOUTG4</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Need of using to get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What do you keep in mind when you use e-wallet? [Security]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extLst>
                  <a:ext uri="{0D108BD9-81ED-4DB2-BD59-A6C34878D82A}">
                    <a16:rowId xmlns:a16="http://schemas.microsoft.com/office/drawing/2014/main" val="2683907525"/>
                  </a:ext>
                </a:extLst>
              </a:tr>
              <a:tr h="549604">
                <a:tc>
                  <a:txBody>
                    <a:bodyPr/>
                    <a:lstStyle/>
                    <a:p>
                      <a:pPr algn="ctr">
                        <a:lnSpc>
                          <a:spcPct val="150000"/>
                        </a:lnSpc>
                        <a:spcBef>
                          <a:spcPts val="1200"/>
                        </a:spcBef>
                        <a:spcAft>
                          <a:spcPts val="1000"/>
                        </a:spcAft>
                      </a:pPr>
                      <a:r>
                        <a:rPr lang="en-US" sz="800">
                          <a:effectLst/>
                        </a:rPr>
                        <a:t>12.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R1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Rate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How do you rate the e-wallet service that you used?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extLst>
                  <a:ext uri="{0D108BD9-81ED-4DB2-BD59-A6C34878D82A}">
                    <a16:rowId xmlns:a16="http://schemas.microsoft.com/office/drawing/2014/main" val="3926862431"/>
                  </a:ext>
                </a:extLst>
              </a:tr>
              <a:tr h="359646">
                <a:tc>
                  <a:txBody>
                    <a:bodyPr/>
                    <a:lstStyle/>
                    <a:p>
                      <a:pPr algn="ctr">
                        <a:lnSpc>
                          <a:spcPct val="150000"/>
                        </a:lnSpc>
                        <a:spcBef>
                          <a:spcPts val="1200"/>
                        </a:spcBef>
                        <a:spcAft>
                          <a:spcPts val="1000"/>
                        </a:spcAft>
                      </a:pPr>
                      <a:r>
                        <a:rPr lang="en-US" sz="800">
                          <a:effectLst/>
                        </a:rPr>
                        <a:t>13.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U1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Use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Would you want to continue using e-wallet?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extLst>
                  <a:ext uri="{0D108BD9-81ED-4DB2-BD59-A6C34878D82A}">
                    <a16:rowId xmlns:a16="http://schemas.microsoft.com/office/drawing/2014/main" val="2542237073"/>
                  </a:ext>
                </a:extLst>
              </a:tr>
              <a:tr h="549604">
                <a:tc>
                  <a:txBody>
                    <a:bodyPr/>
                    <a:lstStyle/>
                    <a:p>
                      <a:pPr algn="ctr">
                        <a:lnSpc>
                          <a:spcPct val="150000"/>
                        </a:lnSpc>
                        <a:spcBef>
                          <a:spcPts val="1200"/>
                        </a:spcBef>
                        <a:spcAft>
                          <a:spcPts val="1000"/>
                        </a:spcAft>
                      </a:pPr>
                      <a:r>
                        <a:rPr lang="en-US" sz="800">
                          <a:effectLst/>
                        </a:rPr>
                        <a:t>14.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U2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Use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Do you think that using e-wallet makes your life easier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extLst>
                  <a:ext uri="{0D108BD9-81ED-4DB2-BD59-A6C34878D82A}">
                    <a16:rowId xmlns:a16="http://schemas.microsoft.com/office/drawing/2014/main" val="3945946843"/>
                  </a:ext>
                </a:extLst>
              </a:tr>
              <a:tr h="359646">
                <a:tc>
                  <a:txBody>
                    <a:bodyPr/>
                    <a:lstStyle/>
                    <a:p>
                      <a:pPr algn="ctr">
                        <a:lnSpc>
                          <a:spcPct val="150000"/>
                        </a:lnSpc>
                        <a:spcBef>
                          <a:spcPts val="1200"/>
                        </a:spcBef>
                        <a:spcAft>
                          <a:spcPts val="1000"/>
                        </a:spcAft>
                      </a:pPr>
                      <a:r>
                        <a:rPr lang="en-US" sz="800">
                          <a:effectLst/>
                        </a:rPr>
                        <a:t>15.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OB1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a:effectLst/>
                        </a:rPr>
                        <a:t>Obstacles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tc>
                  <a:txBody>
                    <a:bodyPr/>
                    <a:lstStyle/>
                    <a:p>
                      <a:pPr algn="ctr">
                        <a:lnSpc>
                          <a:spcPct val="150000"/>
                        </a:lnSpc>
                        <a:spcBef>
                          <a:spcPts val="1200"/>
                        </a:spcBef>
                        <a:spcAft>
                          <a:spcPts val="1000"/>
                        </a:spcAft>
                      </a:pPr>
                      <a:r>
                        <a:rPr lang="en-US" sz="800" dirty="0">
                          <a:effectLst/>
                        </a:rPr>
                        <a:t>What are the obstacles when you use e-wallet?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490" marR="47490" marT="0" marB="0"/>
                </a:tc>
                <a:extLst>
                  <a:ext uri="{0D108BD9-81ED-4DB2-BD59-A6C34878D82A}">
                    <a16:rowId xmlns:a16="http://schemas.microsoft.com/office/drawing/2014/main" val="388000412"/>
                  </a:ext>
                </a:extLst>
              </a:tr>
            </a:tbl>
          </a:graphicData>
        </a:graphic>
      </p:graphicFrame>
      <p:graphicFrame>
        <p:nvGraphicFramePr>
          <p:cNvPr id="10" name="Table 9">
            <a:extLst>
              <a:ext uri="{FF2B5EF4-FFF2-40B4-BE49-F238E27FC236}">
                <a16:creationId xmlns:a16="http://schemas.microsoft.com/office/drawing/2014/main" id="{4AB7B99A-5C05-8235-D003-80322CE66B10}"/>
              </a:ext>
            </a:extLst>
          </p:cNvPr>
          <p:cNvGraphicFramePr>
            <a:graphicFrameLocks noGrp="1"/>
          </p:cNvGraphicFramePr>
          <p:nvPr>
            <p:extLst>
              <p:ext uri="{D42A27DB-BD31-4B8C-83A1-F6EECF244321}">
                <p14:modId xmlns:p14="http://schemas.microsoft.com/office/powerpoint/2010/main" val="1738958316"/>
              </p:ext>
            </p:extLst>
          </p:nvPr>
        </p:nvGraphicFramePr>
        <p:xfrm>
          <a:off x="8302224" y="1891315"/>
          <a:ext cx="3333039" cy="4805747"/>
        </p:xfrm>
        <a:graphic>
          <a:graphicData uri="http://schemas.openxmlformats.org/drawingml/2006/table">
            <a:tbl>
              <a:tblPr firstCol="1" bandRow="1">
                <a:tableStyleId>{5C22544A-7EE6-4342-B048-85BDC9FD1C3A}</a:tableStyleId>
              </a:tblPr>
              <a:tblGrid>
                <a:gridCol w="567351">
                  <a:extLst>
                    <a:ext uri="{9D8B030D-6E8A-4147-A177-3AD203B41FA5}">
                      <a16:colId xmlns:a16="http://schemas.microsoft.com/office/drawing/2014/main" val="2938125823"/>
                    </a:ext>
                  </a:extLst>
                </a:gridCol>
                <a:gridCol w="740006">
                  <a:extLst>
                    <a:ext uri="{9D8B030D-6E8A-4147-A177-3AD203B41FA5}">
                      <a16:colId xmlns:a16="http://schemas.microsoft.com/office/drawing/2014/main" val="3113851842"/>
                    </a:ext>
                  </a:extLst>
                </a:gridCol>
                <a:gridCol w="967268">
                  <a:extLst>
                    <a:ext uri="{9D8B030D-6E8A-4147-A177-3AD203B41FA5}">
                      <a16:colId xmlns:a16="http://schemas.microsoft.com/office/drawing/2014/main" val="4077227531"/>
                    </a:ext>
                  </a:extLst>
                </a:gridCol>
                <a:gridCol w="1058414">
                  <a:extLst>
                    <a:ext uri="{9D8B030D-6E8A-4147-A177-3AD203B41FA5}">
                      <a16:colId xmlns:a16="http://schemas.microsoft.com/office/drawing/2014/main" val="1699081371"/>
                    </a:ext>
                  </a:extLst>
                </a:gridCol>
              </a:tblGrid>
              <a:tr h="328406">
                <a:tc>
                  <a:txBody>
                    <a:bodyPr/>
                    <a:lstStyle/>
                    <a:p>
                      <a:pPr algn="ctr">
                        <a:lnSpc>
                          <a:spcPct val="150000"/>
                        </a:lnSpc>
                        <a:spcBef>
                          <a:spcPts val="1200"/>
                        </a:spcBef>
                        <a:spcAft>
                          <a:spcPts val="1000"/>
                        </a:spcAft>
                      </a:pPr>
                      <a:r>
                        <a:rPr lang="en-US" sz="800">
                          <a:effectLst/>
                        </a:rPr>
                        <a:t>16.</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dirty="0">
                          <a:effectLst/>
                        </a:rPr>
                        <a:t>SEC1</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a:effectLst/>
                        </a:rPr>
                        <a:t>Security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a:effectLst/>
                        </a:rPr>
                        <a:t>Is e-wallet services safe mode of payment?</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extLst>
                  <a:ext uri="{0D108BD9-81ED-4DB2-BD59-A6C34878D82A}">
                    <a16:rowId xmlns:a16="http://schemas.microsoft.com/office/drawing/2014/main" val="316680483"/>
                  </a:ext>
                </a:extLst>
              </a:tr>
              <a:tr h="675321">
                <a:tc>
                  <a:txBody>
                    <a:bodyPr/>
                    <a:lstStyle/>
                    <a:p>
                      <a:pPr algn="ctr">
                        <a:lnSpc>
                          <a:spcPct val="150000"/>
                        </a:lnSpc>
                        <a:spcBef>
                          <a:spcPts val="1200"/>
                        </a:spcBef>
                        <a:spcAft>
                          <a:spcPts val="1000"/>
                        </a:spcAft>
                      </a:pPr>
                      <a:r>
                        <a:rPr lang="en-US" sz="800">
                          <a:effectLst/>
                        </a:rPr>
                        <a:t>17.</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a:effectLst/>
                        </a:rPr>
                        <a:t>SEC2</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a:effectLst/>
                        </a:rPr>
                        <a:t>Security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a:effectLst/>
                        </a:rPr>
                        <a:t>Would you like to refer your friend to use e-wallet as security concern?</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extLst>
                  <a:ext uri="{0D108BD9-81ED-4DB2-BD59-A6C34878D82A}">
                    <a16:rowId xmlns:a16="http://schemas.microsoft.com/office/drawing/2014/main" val="271624998"/>
                  </a:ext>
                </a:extLst>
              </a:tr>
              <a:tr h="328406">
                <a:tc>
                  <a:txBody>
                    <a:bodyPr/>
                    <a:lstStyle/>
                    <a:p>
                      <a:pPr algn="ctr">
                        <a:lnSpc>
                          <a:spcPct val="150000"/>
                        </a:lnSpc>
                        <a:spcBef>
                          <a:spcPts val="1200"/>
                        </a:spcBef>
                        <a:spcAft>
                          <a:spcPts val="1000"/>
                        </a:spcAft>
                      </a:pPr>
                      <a:r>
                        <a:rPr lang="en-US" sz="800">
                          <a:effectLst/>
                        </a:rPr>
                        <a:t>18.</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a:effectLst/>
                        </a:rPr>
                        <a:t>SEC3</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a:effectLst/>
                        </a:rPr>
                        <a:t>Security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dirty="0">
                          <a:effectLst/>
                        </a:rPr>
                        <a:t>Making payment using e-wallet is secure?</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extLst>
                  <a:ext uri="{0D108BD9-81ED-4DB2-BD59-A6C34878D82A}">
                    <a16:rowId xmlns:a16="http://schemas.microsoft.com/office/drawing/2014/main" val="2990887387"/>
                  </a:ext>
                </a:extLst>
              </a:tr>
              <a:tr h="848779">
                <a:tc>
                  <a:txBody>
                    <a:bodyPr/>
                    <a:lstStyle/>
                    <a:p>
                      <a:pPr algn="ctr">
                        <a:lnSpc>
                          <a:spcPct val="150000"/>
                        </a:lnSpc>
                        <a:spcBef>
                          <a:spcPts val="1200"/>
                        </a:spcBef>
                        <a:spcAft>
                          <a:spcPts val="1000"/>
                        </a:spcAft>
                      </a:pPr>
                      <a:r>
                        <a:rPr lang="en-US" sz="800" dirty="0">
                          <a:effectLst/>
                        </a:rPr>
                        <a:t>19.</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dirty="0">
                          <a:effectLst/>
                        </a:rPr>
                        <a:t>SEC4</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dirty="0">
                          <a:effectLst/>
                        </a:rPr>
                        <a:t>Security</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a:effectLst/>
                        </a:rPr>
                        <a:t>Have you lost the money due to digital fraud (online bank account hacked, credit card stolen, etc.)</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extLst>
                  <a:ext uri="{0D108BD9-81ED-4DB2-BD59-A6C34878D82A}">
                    <a16:rowId xmlns:a16="http://schemas.microsoft.com/office/drawing/2014/main" val="3958933566"/>
                  </a:ext>
                </a:extLst>
              </a:tr>
              <a:tr h="501863">
                <a:tc>
                  <a:txBody>
                    <a:bodyPr/>
                    <a:lstStyle/>
                    <a:p>
                      <a:pPr algn="ctr">
                        <a:lnSpc>
                          <a:spcPct val="150000"/>
                        </a:lnSpc>
                        <a:spcBef>
                          <a:spcPts val="1200"/>
                        </a:spcBef>
                        <a:spcAft>
                          <a:spcPts val="1000"/>
                        </a:spcAft>
                      </a:pPr>
                      <a:r>
                        <a:rPr lang="en-US" sz="800">
                          <a:effectLst/>
                        </a:rPr>
                        <a:t>20.</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a:effectLst/>
                        </a:rPr>
                        <a:t>SEC5</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a:effectLst/>
                        </a:rPr>
                        <a:t>Security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a:effectLst/>
                        </a:rPr>
                        <a:t>Do you have security protection installed on your device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extLst>
                  <a:ext uri="{0D108BD9-81ED-4DB2-BD59-A6C34878D82A}">
                    <a16:rowId xmlns:a16="http://schemas.microsoft.com/office/drawing/2014/main" val="887291037"/>
                  </a:ext>
                </a:extLst>
              </a:tr>
              <a:tr h="501863">
                <a:tc>
                  <a:txBody>
                    <a:bodyPr/>
                    <a:lstStyle/>
                    <a:p>
                      <a:pPr algn="ctr">
                        <a:lnSpc>
                          <a:spcPct val="150000"/>
                        </a:lnSpc>
                        <a:spcBef>
                          <a:spcPts val="1200"/>
                        </a:spcBef>
                        <a:spcAft>
                          <a:spcPts val="1000"/>
                        </a:spcAft>
                      </a:pPr>
                      <a:r>
                        <a:rPr lang="en-US" sz="800">
                          <a:effectLst/>
                        </a:rPr>
                        <a:t>21.</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a:effectLst/>
                        </a:rPr>
                        <a:t>PUR1</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a:effectLst/>
                        </a:rPr>
                        <a:t>Purpose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a:effectLst/>
                        </a:rPr>
                        <a:t>What are the reasons for choosing the online payments? [Better rates]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extLst>
                  <a:ext uri="{0D108BD9-81ED-4DB2-BD59-A6C34878D82A}">
                    <a16:rowId xmlns:a16="http://schemas.microsoft.com/office/drawing/2014/main" val="3030459783"/>
                  </a:ext>
                </a:extLst>
              </a:tr>
              <a:tr h="1022237">
                <a:tc>
                  <a:txBody>
                    <a:bodyPr/>
                    <a:lstStyle/>
                    <a:p>
                      <a:pPr algn="ctr">
                        <a:lnSpc>
                          <a:spcPct val="150000"/>
                        </a:lnSpc>
                        <a:spcBef>
                          <a:spcPts val="1200"/>
                        </a:spcBef>
                        <a:spcAft>
                          <a:spcPts val="1000"/>
                        </a:spcAft>
                      </a:pPr>
                      <a:r>
                        <a:rPr lang="en-US" sz="800">
                          <a:effectLst/>
                        </a:rPr>
                        <a:t>22.</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a:effectLst/>
                        </a:rPr>
                        <a:t>PUR2</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a:effectLst/>
                        </a:rPr>
                        <a:t>Purpose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tc>
                  <a:txBody>
                    <a:bodyPr/>
                    <a:lstStyle/>
                    <a:p>
                      <a:pPr algn="ctr">
                        <a:lnSpc>
                          <a:spcPct val="150000"/>
                        </a:lnSpc>
                        <a:spcBef>
                          <a:spcPts val="1200"/>
                        </a:spcBef>
                        <a:spcAft>
                          <a:spcPts val="1000"/>
                        </a:spcAft>
                      </a:pPr>
                      <a:r>
                        <a:rPr lang="en-US" sz="800" dirty="0">
                          <a:effectLst/>
                        </a:rPr>
                        <a:t>What are the reasons for choosing the online payments? [Convenience (24 </a:t>
                      </a:r>
                      <a:r>
                        <a:rPr lang="en-US" sz="800" dirty="0" err="1">
                          <a:effectLst/>
                        </a:rPr>
                        <a:t>hrs</a:t>
                      </a:r>
                      <a:r>
                        <a:rPr lang="en-US" sz="800" dirty="0">
                          <a:effectLst/>
                        </a:rPr>
                        <a:t> service, anywhere connectivity)]</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364" marR="43364" marT="0" marB="0"/>
                </a:tc>
                <a:extLst>
                  <a:ext uri="{0D108BD9-81ED-4DB2-BD59-A6C34878D82A}">
                    <a16:rowId xmlns:a16="http://schemas.microsoft.com/office/drawing/2014/main" val="523569677"/>
                  </a:ext>
                </a:extLst>
              </a:tr>
            </a:tbl>
          </a:graphicData>
        </a:graphic>
      </p:graphicFrame>
    </p:spTree>
    <p:extLst>
      <p:ext uri="{BB962C8B-B14F-4D97-AF65-F5344CB8AC3E}">
        <p14:creationId xmlns:p14="http://schemas.microsoft.com/office/powerpoint/2010/main" val="2132575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E832-7E1A-0BED-B2BE-5CA8CF2143FC}"/>
              </a:ext>
            </a:extLst>
          </p:cNvPr>
          <p:cNvSpPr>
            <a:spLocks noGrp="1"/>
          </p:cNvSpPr>
          <p:nvPr>
            <p:ph type="title"/>
          </p:nvPr>
        </p:nvSpPr>
        <p:spPr/>
        <p:txBody>
          <a:bodyPr/>
          <a:lstStyle/>
          <a:p>
            <a:r>
              <a:rPr lang="en-IN" dirty="0"/>
              <a:t>Declared variables</a:t>
            </a:r>
          </a:p>
        </p:txBody>
      </p:sp>
      <p:graphicFrame>
        <p:nvGraphicFramePr>
          <p:cNvPr id="5" name="Content Placeholder 4">
            <a:extLst>
              <a:ext uri="{FF2B5EF4-FFF2-40B4-BE49-F238E27FC236}">
                <a16:creationId xmlns:a16="http://schemas.microsoft.com/office/drawing/2014/main" id="{C5F1D093-53DD-F56D-D9B1-F924566D4132}"/>
              </a:ext>
            </a:extLst>
          </p:cNvPr>
          <p:cNvGraphicFramePr>
            <a:graphicFrameLocks noGrp="1"/>
          </p:cNvGraphicFramePr>
          <p:nvPr>
            <p:ph idx="1"/>
            <p:extLst>
              <p:ext uri="{D42A27DB-BD31-4B8C-83A1-F6EECF244321}">
                <p14:modId xmlns:p14="http://schemas.microsoft.com/office/powerpoint/2010/main" val="1740316242"/>
              </p:ext>
            </p:extLst>
          </p:nvPr>
        </p:nvGraphicFramePr>
        <p:xfrm>
          <a:off x="873797" y="2212726"/>
          <a:ext cx="3187584" cy="4206876"/>
        </p:xfrm>
        <a:graphic>
          <a:graphicData uri="http://schemas.openxmlformats.org/drawingml/2006/table">
            <a:tbl>
              <a:tblPr firstCol="1" bandRow="1">
                <a:tableStyleId>{5C22544A-7EE6-4342-B048-85BDC9FD1C3A}</a:tableStyleId>
              </a:tblPr>
              <a:tblGrid>
                <a:gridCol w="542592">
                  <a:extLst>
                    <a:ext uri="{9D8B030D-6E8A-4147-A177-3AD203B41FA5}">
                      <a16:colId xmlns:a16="http://schemas.microsoft.com/office/drawing/2014/main" val="3702639958"/>
                    </a:ext>
                  </a:extLst>
                </a:gridCol>
                <a:gridCol w="707712">
                  <a:extLst>
                    <a:ext uri="{9D8B030D-6E8A-4147-A177-3AD203B41FA5}">
                      <a16:colId xmlns:a16="http://schemas.microsoft.com/office/drawing/2014/main" val="2400035234"/>
                    </a:ext>
                  </a:extLst>
                </a:gridCol>
                <a:gridCol w="925056">
                  <a:extLst>
                    <a:ext uri="{9D8B030D-6E8A-4147-A177-3AD203B41FA5}">
                      <a16:colId xmlns:a16="http://schemas.microsoft.com/office/drawing/2014/main" val="3465546535"/>
                    </a:ext>
                  </a:extLst>
                </a:gridCol>
                <a:gridCol w="1012224">
                  <a:extLst>
                    <a:ext uri="{9D8B030D-6E8A-4147-A177-3AD203B41FA5}">
                      <a16:colId xmlns:a16="http://schemas.microsoft.com/office/drawing/2014/main" val="1841068825"/>
                    </a:ext>
                  </a:extLst>
                </a:gridCol>
              </a:tblGrid>
              <a:tr h="977626">
                <a:tc>
                  <a:txBody>
                    <a:bodyPr/>
                    <a:lstStyle/>
                    <a:p>
                      <a:pPr algn="ctr">
                        <a:lnSpc>
                          <a:spcPct val="150000"/>
                        </a:lnSpc>
                        <a:spcBef>
                          <a:spcPts val="1200"/>
                        </a:spcBef>
                        <a:spcAft>
                          <a:spcPts val="1000"/>
                        </a:spcAft>
                      </a:pPr>
                      <a:r>
                        <a:rPr lang="en-US" sz="700">
                          <a:effectLst/>
                        </a:rPr>
                        <a:t>23.</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a:effectLst/>
                        </a:rPr>
                        <a:t>PUR3</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dirty="0">
                          <a:effectLst/>
                        </a:rPr>
                        <a:t>Purpose</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a:effectLst/>
                        </a:rPr>
                        <a:t>What are the reasons for choosing the online payments? [Easy to maintain banking transaction activity (see statement)]</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extLst>
                  <a:ext uri="{0D108BD9-81ED-4DB2-BD59-A6C34878D82A}">
                    <a16:rowId xmlns:a16="http://schemas.microsoft.com/office/drawing/2014/main" val="903812529"/>
                  </a:ext>
                </a:extLst>
              </a:tr>
              <a:tr h="645850">
                <a:tc>
                  <a:txBody>
                    <a:bodyPr/>
                    <a:lstStyle/>
                    <a:p>
                      <a:pPr algn="ctr">
                        <a:lnSpc>
                          <a:spcPct val="150000"/>
                        </a:lnSpc>
                        <a:spcBef>
                          <a:spcPts val="1200"/>
                        </a:spcBef>
                        <a:spcAft>
                          <a:spcPts val="1000"/>
                        </a:spcAft>
                      </a:pPr>
                      <a:r>
                        <a:rPr lang="en-US" sz="700">
                          <a:effectLst/>
                        </a:rPr>
                        <a:t>24.</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a:effectLst/>
                        </a:rPr>
                        <a:t>PUR4</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a:effectLst/>
                        </a:rPr>
                        <a:t>Purpose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dirty="0">
                          <a:effectLst/>
                        </a:rPr>
                        <a:t>What are the reasons for choosing the online payments? [Low service charge]</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extLst>
                  <a:ext uri="{0D108BD9-81ED-4DB2-BD59-A6C34878D82A}">
                    <a16:rowId xmlns:a16="http://schemas.microsoft.com/office/drawing/2014/main" val="2430545251"/>
                  </a:ext>
                </a:extLst>
              </a:tr>
              <a:tr h="645850">
                <a:tc>
                  <a:txBody>
                    <a:bodyPr/>
                    <a:lstStyle/>
                    <a:p>
                      <a:pPr algn="ctr">
                        <a:lnSpc>
                          <a:spcPct val="150000"/>
                        </a:lnSpc>
                        <a:spcBef>
                          <a:spcPts val="1200"/>
                        </a:spcBef>
                        <a:spcAft>
                          <a:spcPts val="1000"/>
                        </a:spcAft>
                      </a:pPr>
                      <a:r>
                        <a:rPr lang="en-US" sz="700">
                          <a:effectLst/>
                        </a:rPr>
                        <a:t>25.</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a:effectLst/>
                        </a:rPr>
                        <a:t>PUR5</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a:effectLst/>
                        </a:rPr>
                        <a:t>Purpose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a:effectLst/>
                        </a:rPr>
                        <a:t>What are the reasons for choosing the online payments? [Safe and secure]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extLst>
                  <a:ext uri="{0D108BD9-81ED-4DB2-BD59-A6C34878D82A}">
                    <a16:rowId xmlns:a16="http://schemas.microsoft.com/office/drawing/2014/main" val="474092997"/>
                  </a:ext>
                </a:extLst>
              </a:tr>
              <a:tr h="479962">
                <a:tc>
                  <a:txBody>
                    <a:bodyPr/>
                    <a:lstStyle/>
                    <a:p>
                      <a:pPr algn="ctr">
                        <a:lnSpc>
                          <a:spcPct val="150000"/>
                        </a:lnSpc>
                        <a:spcBef>
                          <a:spcPts val="1200"/>
                        </a:spcBef>
                        <a:spcAft>
                          <a:spcPts val="1000"/>
                        </a:spcAft>
                      </a:pPr>
                      <a:r>
                        <a:rPr lang="en-US" sz="700">
                          <a:effectLst/>
                        </a:rPr>
                        <a:t>26.</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a:effectLst/>
                        </a:rPr>
                        <a:t>PUR6</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a:effectLst/>
                        </a:rPr>
                        <a:t>Purpose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a:effectLst/>
                        </a:rPr>
                        <a:t>What are the reasons for choosing the online payments? [Privacy]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extLst>
                  <a:ext uri="{0D108BD9-81ED-4DB2-BD59-A6C34878D82A}">
                    <a16:rowId xmlns:a16="http://schemas.microsoft.com/office/drawing/2014/main" val="1647302119"/>
                  </a:ext>
                </a:extLst>
              </a:tr>
              <a:tr h="479962">
                <a:tc>
                  <a:txBody>
                    <a:bodyPr/>
                    <a:lstStyle/>
                    <a:p>
                      <a:pPr algn="ctr">
                        <a:lnSpc>
                          <a:spcPct val="150000"/>
                        </a:lnSpc>
                        <a:spcBef>
                          <a:spcPts val="1200"/>
                        </a:spcBef>
                        <a:spcAft>
                          <a:spcPts val="1000"/>
                        </a:spcAft>
                      </a:pPr>
                      <a:r>
                        <a:rPr lang="en-US" sz="700">
                          <a:effectLst/>
                        </a:rPr>
                        <a:t>27.</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a:effectLst/>
                        </a:rPr>
                        <a:t>SP1</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a:effectLst/>
                        </a:rPr>
                        <a:t>Security Procedures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a:effectLst/>
                        </a:rPr>
                        <a:t>Have you read bank’s online security procedures?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extLst>
                  <a:ext uri="{0D108BD9-81ED-4DB2-BD59-A6C34878D82A}">
                    <a16:rowId xmlns:a16="http://schemas.microsoft.com/office/drawing/2014/main" val="1800518822"/>
                  </a:ext>
                </a:extLst>
              </a:tr>
              <a:tr h="977626">
                <a:tc>
                  <a:txBody>
                    <a:bodyPr/>
                    <a:lstStyle/>
                    <a:p>
                      <a:pPr algn="ctr">
                        <a:lnSpc>
                          <a:spcPct val="150000"/>
                        </a:lnSpc>
                        <a:spcBef>
                          <a:spcPts val="1200"/>
                        </a:spcBef>
                        <a:spcAft>
                          <a:spcPts val="1000"/>
                        </a:spcAft>
                      </a:pPr>
                      <a:r>
                        <a:rPr lang="en-US" sz="700">
                          <a:effectLst/>
                        </a:rPr>
                        <a:t>28.</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a:effectLst/>
                        </a:rPr>
                        <a:t>OA1</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a:effectLst/>
                        </a:rPr>
                        <a:t>Overall Analysis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tc>
                  <a:txBody>
                    <a:bodyPr/>
                    <a:lstStyle/>
                    <a:p>
                      <a:pPr algn="ctr">
                        <a:lnSpc>
                          <a:spcPct val="150000"/>
                        </a:lnSpc>
                        <a:spcBef>
                          <a:spcPts val="1200"/>
                        </a:spcBef>
                        <a:spcAft>
                          <a:spcPts val="1000"/>
                        </a:spcAft>
                      </a:pPr>
                      <a:r>
                        <a:rPr lang="en-US" sz="700" dirty="0">
                          <a:effectLst/>
                        </a:rPr>
                        <a:t>Overall analysis of e-Payment (digital and online payment) systems. [E-Payment systems save you time and money.]</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472" marR="41472" marT="0" marB="0"/>
                </a:tc>
                <a:extLst>
                  <a:ext uri="{0D108BD9-81ED-4DB2-BD59-A6C34878D82A}">
                    <a16:rowId xmlns:a16="http://schemas.microsoft.com/office/drawing/2014/main" val="2068668550"/>
                  </a:ext>
                </a:extLst>
              </a:tr>
            </a:tbl>
          </a:graphicData>
        </a:graphic>
      </p:graphicFrame>
      <p:graphicFrame>
        <p:nvGraphicFramePr>
          <p:cNvPr id="6" name="Table 5">
            <a:extLst>
              <a:ext uri="{FF2B5EF4-FFF2-40B4-BE49-F238E27FC236}">
                <a16:creationId xmlns:a16="http://schemas.microsoft.com/office/drawing/2014/main" id="{F136C525-7BB1-A750-9304-5F154716C1DF}"/>
              </a:ext>
            </a:extLst>
          </p:cNvPr>
          <p:cNvGraphicFramePr>
            <a:graphicFrameLocks noGrp="1"/>
          </p:cNvGraphicFramePr>
          <p:nvPr>
            <p:extLst>
              <p:ext uri="{D42A27DB-BD31-4B8C-83A1-F6EECF244321}">
                <p14:modId xmlns:p14="http://schemas.microsoft.com/office/powerpoint/2010/main" val="4218426947"/>
              </p:ext>
            </p:extLst>
          </p:nvPr>
        </p:nvGraphicFramePr>
        <p:xfrm>
          <a:off x="4170047" y="2212726"/>
          <a:ext cx="2829098" cy="4206874"/>
        </p:xfrm>
        <a:graphic>
          <a:graphicData uri="http://schemas.openxmlformats.org/drawingml/2006/table">
            <a:tbl>
              <a:tblPr firstCol="1" bandRow="1">
                <a:tableStyleId>{5C22544A-7EE6-4342-B048-85BDC9FD1C3A}</a:tableStyleId>
              </a:tblPr>
              <a:tblGrid>
                <a:gridCol w="481570">
                  <a:extLst>
                    <a:ext uri="{9D8B030D-6E8A-4147-A177-3AD203B41FA5}">
                      <a16:colId xmlns:a16="http://schemas.microsoft.com/office/drawing/2014/main" val="3299389496"/>
                    </a:ext>
                  </a:extLst>
                </a:gridCol>
                <a:gridCol w="628121">
                  <a:extLst>
                    <a:ext uri="{9D8B030D-6E8A-4147-A177-3AD203B41FA5}">
                      <a16:colId xmlns:a16="http://schemas.microsoft.com/office/drawing/2014/main" val="1919169369"/>
                    </a:ext>
                  </a:extLst>
                </a:gridCol>
                <a:gridCol w="821021">
                  <a:extLst>
                    <a:ext uri="{9D8B030D-6E8A-4147-A177-3AD203B41FA5}">
                      <a16:colId xmlns:a16="http://schemas.microsoft.com/office/drawing/2014/main" val="2103958477"/>
                    </a:ext>
                  </a:extLst>
                </a:gridCol>
                <a:gridCol w="898386">
                  <a:extLst>
                    <a:ext uri="{9D8B030D-6E8A-4147-A177-3AD203B41FA5}">
                      <a16:colId xmlns:a16="http://schemas.microsoft.com/office/drawing/2014/main" val="3398634238"/>
                    </a:ext>
                  </a:extLst>
                </a:gridCol>
              </a:tblGrid>
              <a:tr h="867679">
                <a:tc>
                  <a:txBody>
                    <a:bodyPr/>
                    <a:lstStyle/>
                    <a:p>
                      <a:pPr algn="ctr">
                        <a:lnSpc>
                          <a:spcPct val="150000"/>
                        </a:lnSpc>
                        <a:spcBef>
                          <a:spcPts val="1200"/>
                        </a:spcBef>
                        <a:spcAft>
                          <a:spcPts val="1000"/>
                        </a:spcAft>
                      </a:pPr>
                      <a:r>
                        <a:rPr lang="en-US" sz="600">
                          <a:effectLst/>
                        </a:rPr>
                        <a:t>29.</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808" marR="36808" marT="0" marB="0"/>
                </a:tc>
                <a:tc>
                  <a:txBody>
                    <a:bodyPr/>
                    <a:lstStyle/>
                    <a:p>
                      <a:pPr algn="ctr">
                        <a:lnSpc>
                          <a:spcPct val="150000"/>
                        </a:lnSpc>
                        <a:spcBef>
                          <a:spcPts val="1200"/>
                        </a:spcBef>
                        <a:spcAft>
                          <a:spcPts val="1000"/>
                        </a:spcAft>
                      </a:pPr>
                      <a:r>
                        <a:rPr lang="en-US" sz="600" dirty="0">
                          <a:effectLst/>
                        </a:rPr>
                        <a:t>OA2</a:t>
                      </a:r>
                      <a:endParaRPr lang="en-IN"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6808" marR="36808" marT="0" marB="0"/>
                </a:tc>
                <a:tc>
                  <a:txBody>
                    <a:bodyPr/>
                    <a:lstStyle/>
                    <a:p>
                      <a:pPr algn="ctr">
                        <a:lnSpc>
                          <a:spcPct val="150000"/>
                        </a:lnSpc>
                        <a:spcBef>
                          <a:spcPts val="1200"/>
                        </a:spcBef>
                        <a:spcAft>
                          <a:spcPts val="1000"/>
                        </a:spcAft>
                      </a:pPr>
                      <a:r>
                        <a:rPr lang="en-US" sz="600" dirty="0">
                          <a:effectLst/>
                        </a:rPr>
                        <a:t>Overall Analysis</a:t>
                      </a:r>
                      <a:endParaRPr lang="en-IN"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6808" marR="36808" marT="0" marB="0"/>
                </a:tc>
                <a:tc>
                  <a:txBody>
                    <a:bodyPr/>
                    <a:lstStyle/>
                    <a:p>
                      <a:pPr algn="ctr">
                        <a:lnSpc>
                          <a:spcPct val="150000"/>
                        </a:lnSpc>
                        <a:spcBef>
                          <a:spcPts val="1200"/>
                        </a:spcBef>
                        <a:spcAft>
                          <a:spcPts val="1000"/>
                        </a:spcAft>
                      </a:pPr>
                      <a:r>
                        <a:rPr lang="en-US" sz="600">
                          <a:effectLst/>
                        </a:rPr>
                        <a:t>Overall analysis of e-Payment (digital and online payment) systems. [E-Payment systems are better than cash.]</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808" marR="36808" marT="0" marB="0"/>
                </a:tc>
                <a:extLst>
                  <a:ext uri="{0D108BD9-81ED-4DB2-BD59-A6C34878D82A}">
                    <a16:rowId xmlns:a16="http://schemas.microsoft.com/office/drawing/2014/main" val="432661729"/>
                  </a:ext>
                </a:extLst>
              </a:tr>
              <a:tr h="1162142">
                <a:tc>
                  <a:txBody>
                    <a:bodyPr/>
                    <a:lstStyle/>
                    <a:p>
                      <a:pPr algn="ctr">
                        <a:lnSpc>
                          <a:spcPct val="150000"/>
                        </a:lnSpc>
                        <a:spcBef>
                          <a:spcPts val="1200"/>
                        </a:spcBef>
                        <a:spcAft>
                          <a:spcPts val="1000"/>
                        </a:spcAft>
                      </a:pPr>
                      <a:r>
                        <a:rPr lang="en-US" sz="600">
                          <a:effectLst/>
                        </a:rPr>
                        <a:t>30.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808" marR="36808" marT="0" marB="0"/>
                </a:tc>
                <a:tc>
                  <a:txBody>
                    <a:bodyPr/>
                    <a:lstStyle/>
                    <a:p>
                      <a:pPr algn="ctr">
                        <a:lnSpc>
                          <a:spcPct val="150000"/>
                        </a:lnSpc>
                        <a:spcBef>
                          <a:spcPts val="1200"/>
                        </a:spcBef>
                        <a:spcAft>
                          <a:spcPts val="1000"/>
                        </a:spcAft>
                      </a:pPr>
                      <a:r>
                        <a:rPr lang="en-US" sz="600">
                          <a:effectLst/>
                        </a:rPr>
                        <a:t>OA3</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808" marR="36808" marT="0" marB="0"/>
                </a:tc>
                <a:tc>
                  <a:txBody>
                    <a:bodyPr/>
                    <a:lstStyle/>
                    <a:p>
                      <a:pPr algn="ctr">
                        <a:lnSpc>
                          <a:spcPct val="150000"/>
                        </a:lnSpc>
                        <a:spcBef>
                          <a:spcPts val="1200"/>
                        </a:spcBef>
                        <a:spcAft>
                          <a:spcPts val="1000"/>
                        </a:spcAft>
                      </a:pPr>
                      <a:r>
                        <a:rPr lang="en-US" sz="600" dirty="0">
                          <a:effectLst/>
                        </a:rPr>
                        <a:t>Overall Analysis</a:t>
                      </a:r>
                      <a:endParaRPr lang="en-IN"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6808" marR="36808" marT="0" marB="0"/>
                </a:tc>
                <a:tc>
                  <a:txBody>
                    <a:bodyPr/>
                    <a:lstStyle/>
                    <a:p>
                      <a:pPr algn="ctr">
                        <a:lnSpc>
                          <a:spcPct val="150000"/>
                        </a:lnSpc>
                        <a:spcBef>
                          <a:spcPts val="1200"/>
                        </a:spcBef>
                        <a:spcAft>
                          <a:spcPts val="1000"/>
                        </a:spcAft>
                      </a:pPr>
                      <a:r>
                        <a:rPr lang="en-US" sz="600">
                          <a:effectLst/>
                        </a:rPr>
                        <a:t>Overall analysis of e-Payment (digital and online payment) systems. [A digital customer has to be alert to security issues when using e-Payment systems.]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808" marR="36808" marT="0" marB="0"/>
                </a:tc>
                <a:extLst>
                  <a:ext uri="{0D108BD9-81ED-4DB2-BD59-A6C34878D82A}">
                    <a16:rowId xmlns:a16="http://schemas.microsoft.com/office/drawing/2014/main" val="3269845833"/>
                  </a:ext>
                </a:extLst>
              </a:tr>
              <a:tr h="1309374">
                <a:tc>
                  <a:txBody>
                    <a:bodyPr/>
                    <a:lstStyle/>
                    <a:p>
                      <a:pPr algn="ctr">
                        <a:lnSpc>
                          <a:spcPct val="150000"/>
                        </a:lnSpc>
                        <a:spcBef>
                          <a:spcPts val="1200"/>
                        </a:spcBef>
                        <a:spcAft>
                          <a:spcPts val="1000"/>
                        </a:spcAft>
                      </a:pPr>
                      <a:r>
                        <a:rPr lang="en-US" sz="600">
                          <a:effectLst/>
                        </a:rPr>
                        <a:t>31.</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808" marR="36808" marT="0" marB="0"/>
                </a:tc>
                <a:tc>
                  <a:txBody>
                    <a:bodyPr/>
                    <a:lstStyle/>
                    <a:p>
                      <a:pPr algn="ctr">
                        <a:lnSpc>
                          <a:spcPct val="150000"/>
                        </a:lnSpc>
                        <a:spcBef>
                          <a:spcPts val="1200"/>
                        </a:spcBef>
                        <a:spcAft>
                          <a:spcPts val="1000"/>
                        </a:spcAft>
                      </a:pPr>
                      <a:r>
                        <a:rPr lang="en-US" sz="600">
                          <a:effectLst/>
                        </a:rPr>
                        <a:t>OA4</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808" marR="36808" marT="0" marB="0"/>
                </a:tc>
                <a:tc>
                  <a:txBody>
                    <a:bodyPr/>
                    <a:lstStyle/>
                    <a:p>
                      <a:pPr algn="ctr">
                        <a:lnSpc>
                          <a:spcPct val="150000"/>
                        </a:lnSpc>
                        <a:spcBef>
                          <a:spcPts val="1200"/>
                        </a:spcBef>
                        <a:spcAft>
                          <a:spcPts val="1000"/>
                        </a:spcAft>
                      </a:pPr>
                      <a:r>
                        <a:rPr lang="en-US" sz="600">
                          <a:effectLst/>
                        </a:rPr>
                        <a:t>Overall Analysis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808" marR="36808" marT="0" marB="0"/>
                </a:tc>
                <a:tc>
                  <a:txBody>
                    <a:bodyPr/>
                    <a:lstStyle/>
                    <a:p>
                      <a:pPr algn="ctr">
                        <a:lnSpc>
                          <a:spcPct val="150000"/>
                        </a:lnSpc>
                        <a:spcBef>
                          <a:spcPts val="1200"/>
                        </a:spcBef>
                        <a:spcAft>
                          <a:spcPts val="1000"/>
                        </a:spcAft>
                      </a:pPr>
                      <a:r>
                        <a:rPr lang="en-US" sz="600">
                          <a:effectLst/>
                        </a:rPr>
                        <a:t>Overall analysis of e-Payment (digital and online payment) systems. [E-Payment offers a greater choice for consumer and merchant in the way they send and receive payment]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808" marR="36808" marT="0" marB="0"/>
                </a:tc>
                <a:extLst>
                  <a:ext uri="{0D108BD9-81ED-4DB2-BD59-A6C34878D82A}">
                    <a16:rowId xmlns:a16="http://schemas.microsoft.com/office/drawing/2014/main" val="60444812"/>
                  </a:ext>
                </a:extLst>
              </a:tr>
              <a:tr h="867679">
                <a:tc>
                  <a:txBody>
                    <a:bodyPr/>
                    <a:lstStyle/>
                    <a:p>
                      <a:pPr algn="ctr">
                        <a:lnSpc>
                          <a:spcPct val="150000"/>
                        </a:lnSpc>
                        <a:spcBef>
                          <a:spcPts val="1200"/>
                        </a:spcBef>
                        <a:spcAft>
                          <a:spcPts val="1000"/>
                        </a:spcAft>
                      </a:pPr>
                      <a:r>
                        <a:rPr lang="en-US" sz="600">
                          <a:effectLst/>
                        </a:rPr>
                        <a:t>32.</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808" marR="36808" marT="0" marB="0"/>
                </a:tc>
                <a:tc>
                  <a:txBody>
                    <a:bodyPr/>
                    <a:lstStyle/>
                    <a:p>
                      <a:pPr algn="ctr">
                        <a:lnSpc>
                          <a:spcPct val="150000"/>
                        </a:lnSpc>
                        <a:spcBef>
                          <a:spcPts val="1200"/>
                        </a:spcBef>
                        <a:spcAft>
                          <a:spcPts val="1000"/>
                        </a:spcAft>
                      </a:pPr>
                      <a:r>
                        <a:rPr lang="en-US" sz="600">
                          <a:effectLst/>
                        </a:rPr>
                        <a:t>OA5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808" marR="36808" marT="0" marB="0"/>
                </a:tc>
                <a:tc>
                  <a:txBody>
                    <a:bodyPr/>
                    <a:lstStyle/>
                    <a:p>
                      <a:pPr algn="ctr">
                        <a:lnSpc>
                          <a:spcPct val="150000"/>
                        </a:lnSpc>
                        <a:spcBef>
                          <a:spcPts val="1200"/>
                        </a:spcBef>
                        <a:spcAft>
                          <a:spcPts val="1000"/>
                        </a:spcAft>
                      </a:pPr>
                      <a:r>
                        <a:rPr lang="en-US" sz="600">
                          <a:effectLst/>
                        </a:rPr>
                        <a:t>Overall Analysis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808" marR="36808" marT="0" marB="0"/>
                </a:tc>
                <a:tc>
                  <a:txBody>
                    <a:bodyPr/>
                    <a:lstStyle/>
                    <a:p>
                      <a:pPr algn="ctr">
                        <a:lnSpc>
                          <a:spcPct val="150000"/>
                        </a:lnSpc>
                        <a:spcBef>
                          <a:spcPts val="1200"/>
                        </a:spcBef>
                        <a:spcAft>
                          <a:spcPts val="1000"/>
                        </a:spcAft>
                      </a:pPr>
                      <a:r>
                        <a:rPr lang="en-US" sz="600" dirty="0">
                          <a:effectLst/>
                        </a:rPr>
                        <a:t>Overall analysis of e-Payment (digital and online payment) systems. [E-Payment transaction costs are hidden from users.]</a:t>
                      </a:r>
                      <a:endParaRPr lang="en-IN"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6808" marR="36808" marT="0" marB="0"/>
                </a:tc>
                <a:extLst>
                  <a:ext uri="{0D108BD9-81ED-4DB2-BD59-A6C34878D82A}">
                    <a16:rowId xmlns:a16="http://schemas.microsoft.com/office/drawing/2014/main" val="3101529276"/>
                  </a:ext>
                </a:extLst>
              </a:tr>
            </a:tbl>
          </a:graphicData>
        </a:graphic>
      </p:graphicFrame>
      <p:graphicFrame>
        <p:nvGraphicFramePr>
          <p:cNvPr id="7" name="Table 6">
            <a:extLst>
              <a:ext uri="{FF2B5EF4-FFF2-40B4-BE49-F238E27FC236}">
                <a16:creationId xmlns:a16="http://schemas.microsoft.com/office/drawing/2014/main" id="{C872BF7E-7F93-7718-B0D5-AEA3F98C141C}"/>
              </a:ext>
            </a:extLst>
          </p:cNvPr>
          <p:cNvGraphicFramePr>
            <a:graphicFrameLocks noGrp="1"/>
          </p:cNvGraphicFramePr>
          <p:nvPr>
            <p:extLst>
              <p:ext uri="{D42A27DB-BD31-4B8C-83A1-F6EECF244321}">
                <p14:modId xmlns:p14="http://schemas.microsoft.com/office/powerpoint/2010/main" val="1138054838"/>
              </p:ext>
            </p:extLst>
          </p:nvPr>
        </p:nvGraphicFramePr>
        <p:xfrm>
          <a:off x="7107807" y="1932372"/>
          <a:ext cx="3822712" cy="4561844"/>
        </p:xfrm>
        <a:graphic>
          <a:graphicData uri="http://schemas.openxmlformats.org/drawingml/2006/table">
            <a:tbl>
              <a:tblPr firstCol="1" bandRow="1">
                <a:tableStyleId>{5C22544A-7EE6-4342-B048-85BDC9FD1C3A}</a:tableStyleId>
              </a:tblPr>
              <a:tblGrid>
                <a:gridCol w="650704">
                  <a:extLst>
                    <a:ext uri="{9D8B030D-6E8A-4147-A177-3AD203B41FA5}">
                      <a16:colId xmlns:a16="http://schemas.microsoft.com/office/drawing/2014/main" val="1286929284"/>
                    </a:ext>
                  </a:extLst>
                </a:gridCol>
                <a:gridCol w="848724">
                  <a:extLst>
                    <a:ext uri="{9D8B030D-6E8A-4147-A177-3AD203B41FA5}">
                      <a16:colId xmlns:a16="http://schemas.microsoft.com/office/drawing/2014/main" val="570537094"/>
                    </a:ext>
                  </a:extLst>
                </a:gridCol>
                <a:gridCol w="1109374">
                  <a:extLst>
                    <a:ext uri="{9D8B030D-6E8A-4147-A177-3AD203B41FA5}">
                      <a16:colId xmlns:a16="http://schemas.microsoft.com/office/drawing/2014/main" val="185961532"/>
                    </a:ext>
                  </a:extLst>
                </a:gridCol>
                <a:gridCol w="1213910">
                  <a:extLst>
                    <a:ext uri="{9D8B030D-6E8A-4147-A177-3AD203B41FA5}">
                      <a16:colId xmlns:a16="http://schemas.microsoft.com/office/drawing/2014/main" val="1443858829"/>
                    </a:ext>
                  </a:extLst>
                </a:gridCol>
              </a:tblGrid>
              <a:tr h="1172419">
                <a:tc>
                  <a:txBody>
                    <a:bodyPr/>
                    <a:lstStyle/>
                    <a:p>
                      <a:pPr algn="ctr">
                        <a:lnSpc>
                          <a:spcPct val="150000"/>
                        </a:lnSpc>
                        <a:spcBef>
                          <a:spcPts val="1200"/>
                        </a:spcBef>
                        <a:spcAft>
                          <a:spcPts val="1000"/>
                        </a:spcAft>
                      </a:pPr>
                      <a:r>
                        <a:rPr lang="en-US" sz="900" dirty="0">
                          <a:effectLst/>
                        </a:rPr>
                        <a:t>33.</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dirty="0">
                          <a:effectLst/>
                        </a:rPr>
                        <a:t>OA6</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dirty="0">
                          <a:effectLst/>
                        </a:rPr>
                        <a:t>Overall Analysis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Overall analysis of e-Payment (digital and online payment) systems. [Problems will not arise if your debit card is lost or stolen]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extLst>
                  <a:ext uri="{0D108BD9-81ED-4DB2-BD59-A6C34878D82A}">
                    <a16:rowId xmlns:a16="http://schemas.microsoft.com/office/drawing/2014/main" val="2786490022"/>
                  </a:ext>
                </a:extLst>
              </a:tr>
              <a:tr h="1371360">
                <a:tc>
                  <a:txBody>
                    <a:bodyPr/>
                    <a:lstStyle/>
                    <a:p>
                      <a:pPr algn="ctr">
                        <a:lnSpc>
                          <a:spcPct val="150000"/>
                        </a:lnSpc>
                        <a:spcBef>
                          <a:spcPts val="1200"/>
                        </a:spcBef>
                        <a:spcAft>
                          <a:spcPts val="1000"/>
                        </a:spcAft>
                      </a:pPr>
                      <a:r>
                        <a:rPr lang="en-US" sz="900">
                          <a:effectLst/>
                        </a:rPr>
                        <a:t>34.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OA7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Overall Analysis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Overall analysis of e-Payment (digital and online payment) systems. [E-Payment systems can be easily understood and readily adopted.]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extLst>
                  <a:ext uri="{0D108BD9-81ED-4DB2-BD59-A6C34878D82A}">
                    <a16:rowId xmlns:a16="http://schemas.microsoft.com/office/drawing/2014/main" val="1981861847"/>
                  </a:ext>
                </a:extLst>
              </a:tr>
              <a:tr h="177712">
                <a:tc>
                  <a:txBody>
                    <a:bodyPr/>
                    <a:lstStyle/>
                    <a:p>
                      <a:pPr algn="ctr">
                        <a:lnSpc>
                          <a:spcPct val="150000"/>
                        </a:lnSpc>
                        <a:spcBef>
                          <a:spcPts val="1200"/>
                        </a:spcBef>
                        <a:spcAft>
                          <a:spcPts val="1000"/>
                        </a:spcAft>
                      </a:pPr>
                      <a:r>
                        <a:rPr lang="en-US" sz="900">
                          <a:effectLst/>
                        </a:rPr>
                        <a:t>35.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DEM1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Demographic</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Please mention your age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extLst>
                  <a:ext uri="{0D108BD9-81ED-4DB2-BD59-A6C34878D82A}">
                    <a16:rowId xmlns:a16="http://schemas.microsoft.com/office/drawing/2014/main" val="3807257881"/>
                  </a:ext>
                </a:extLst>
              </a:tr>
              <a:tr h="376653">
                <a:tc>
                  <a:txBody>
                    <a:bodyPr/>
                    <a:lstStyle/>
                    <a:p>
                      <a:pPr algn="ctr">
                        <a:lnSpc>
                          <a:spcPct val="150000"/>
                        </a:lnSpc>
                        <a:spcBef>
                          <a:spcPts val="1200"/>
                        </a:spcBef>
                        <a:spcAft>
                          <a:spcPts val="1000"/>
                        </a:spcAft>
                      </a:pPr>
                      <a:r>
                        <a:rPr lang="en-US" sz="900">
                          <a:effectLst/>
                        </a:rPr>
                        <a:t>36.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DEM2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Demographic</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Please mention your gender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extLst>
                  <a:ext uri="{0D108BD9-81ED-4DB2-BD59-A6C34878D82A}">
                    <a16:rowId xmlns:a16="http://schemas.microsoft.com/office/drawing/2014/main" val="3126554260"/>
                  </a:ext>
                </a:extLst>
              </a:tr>
              <a:tr h="376653">
                <a:tc>
                  <a:txBody>
                    <a:bodyPr/>
                    <a:lstStyle/>
                    <a:p>
                      <a:pPr algn="ctr">
                        <a:lnSpc>
                          <a:spcPct val="150000"/>
                        </a:lnSpc>
                        <a:spcBef>
                          <a:spcPts val="1200"/>
                        </a:spcBef>
                        <a:spcAft>
                          <a:spcPts val="1000"/>
                        </a:spcAft>
                      </a:pPr>
                      <a:r>
                        <a:rPr lang="en-US" sz="900">
                          <a:effectLst/>
                        </a:rPr>
                        <a:t>37.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DEM3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Demographic</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What is your qualification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extLst>
                  <a:ext uri="{0D108BD9-81ED-4DB2-BD59-A6C34878D82A}">
                    <a16:rowId xmlns:a16="http://schemas.microsoft.com/office/drawing/2014/main" val="1205354012"/>
                  </a:ext>
                </a:extLst>
              </a:tr>
              <a:tr h="376653">
                <a:tc>
                  <a:txBody>
                    <a:bodyPr/>
                    <a:lstStyle/>
                    <a:p>
                      <a:pPr algn="ctr">
                        <a:lnSpc>
                          <a:spcPct val="150000"/>
                        </a:lnSpc>
                        <a:spcBef>
                          <a:spcPts val="1200"/>
                        </a:spcBef>
                        <a:spcAft>
                          <a:spcPts val="1000"/>
                        </a:spcAft>
                      </a:pPr>
                      <a:r>
                        <a:rPr lang="en-US" sz="900">
                          <a:effectLst/>
                        </a:rPr>
                        <a:t>38.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DEM4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Demographic</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Please mention your occupation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extLst>
                  <a:ext uri="{0D108BD9-81ED-4DB2-BD59-A6C34878D82A}">
                    <a16:rowId xmlns:a16="http://schemas.microsoft.com/office/drawing/2014/main" val="3658265032"/>
                  </a:ext>
                </a:extLst>
              </a:tr>
              <a:tr h="177712">
                <a:tc>
                  <a:txBody>
                    <a:bodyPr/>
                    <a:lstStyle/>
                    <a:p>
                      <a:pPr algn="ctr">
                        <a:lnSpc>
                          <a:spcPct val="150000"/>
                        </a:lnSpc>
                        <a:spcBef>
                          <a:spcPts val="1200"/>
                        </a:spcBef>
                        <a:spcAft>
                          <a:spcPts val="1000"/>
                        </a:spcAft>
                      </a:pPr>
                      <a:r>
                        <a:rPr lang="en-US" sz="900">
                          <a:effectLst/>
                        </a:rPr>
                        <a:t>39.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DEM5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Demographic</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What is your income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extLst>
                  <a:ext uri="{0D108BD9-81ED-4DB2-BD59-A6C34878D82A}">
                    <a16:rowId xmlns:a16="http://schemas.microsoft.com/office/drawing/2014/main" val="1064652688"/>
                  </a:ext>
                </a:extLst>
              </a:tr>
              <a:tr h="177712">
                <a:tc>
                  <a:txBody>
                    <a:bodyPr/>
                    <a:lstStyle/>
                    <a:p>
                      <a:pPr algn="ctr">
                        <a:lnSpc>
                          <a:spcPct val="150000"/>
                        </a:lnSpc>
                        <a:spcBef>
                          <a:spcPts val="1200"/>
                        </a:spcBef>
                        <a:spcAft>
                          <a:spcPts val="1000"/>
                        </a:spcAft>
                      </a:pPr>
                      <a:r>
                        <a:rPr lang="en-US" sz="900">
                          <a:effectLst/>
                        </a:rPr>
                        <a:t>40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dirty="0">
                          <a:effectLst/>
                        </a:rPr>
                        <a:t>DEM6</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a:effectLst/>
                        </a:rPr>
                        <a:t>Demographic</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tc>
                  <a:txBody>
                    <a:bodyPr/>
                    <a:lstStyle/>
                    <a:p>
                      <a:pPr algn="ctr">
                        <a:lnSpc>
                          <a:spcPct val="150000"/>
                        </a:lnSpc>
                        <a:spcBef>
                          <a:spcPts val="1200"/>
                        </a:spcBef>
                        <a:spcAft>
                          <a:spcPts val="1000"/>
                        </a:spcAft>
                      </a:pPr>
                      <a:r>
                        <a:rPr lang="en-US" sz="900" dirty="0">
                          <a:effectLst/>
                        </a:rPr>
                        <a:t>Area of residence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735" marR="49735" marT="0" marB="0"/>
                </a:tc>
                <a:extLst>
                  <a:ext uri="{0D108BD9-81ED-4DB2-BD59-A6C34878D82A}">
                    <a16:rowId xmlns:a16="http://schemas.microsoft.com/office/drawing/2014/main" val="2677277501"/>
                  </a:ext>
                </a:extLst>
              </a:tr>
            </a:tbl>
          </a:graphicData>
        </a:graphic>
      </p:graphicFrame>
    </p:spTree>
    <p:extLst>
      <p:ext uri="{BB962C8B-B14F-4D97-AF65-F5344CB8AC3E}">
        <p14:creationId xmlns:p14="http://schemas.microsoft.com/office/powerpoint/2010/main" val="353812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E832-7E1A-0BED-B2BE-5CA8CF2143FC}"/>
              </a:ext>
            </a:extLst>
          </p:cNvPr>
          <p:cNvSpPr>
            <a:spLocks noGrp="1"/>
          </p:cNvSpPr>
          <p:nvPr>
            <p:ph type="title"/>
          </p:nvPr>
        </p:nvSpPr>
        <p:spPr/>
        <p:txBody>
          <a:bodyPr/>
          <a:lstStyle/>
          <a:p>
            <a:r>
              <a:rPr lang="en-IN" dirty="0" err="1"/>
              <a:t>questionaire</a:t>
            </a:r>
            <a:endParaRPr lang="en-IN" dirty="0"/>
          </a:p>
        </p:txBody>
      </p:sp>
      <p:graphicFrame>
        <p:nvGraphicFramePr>
          <p:cNvPr id="5" name="Content Placeholder 4">
            <a:extLst>
              <a:ext uri="{FF2B5EF4-FFF2-40B4-BE49-F238E27FC236}">
                <a16:creationId xmlns:a16="http://schemas.microsoft.com/office/drawing/2014/main" id="{6AFAF4BC-269A-5FD5-0281-27DE9CD147E8}"/>
              </a:ext>
            </a:extLst>
          </p:cNvPr>
          <p:cNvGraphicFramePr>
            <a:graphicFrameLocks noGrp="1"/>
          </p:cNvGraphicFramePr>
          <p:nvPr>
            <p:ph idx="1"/>
            <p:extLst>
              <p:ext uri="{D42A27DB-BD31-4B8C-83A1-F6EECF244321}">
                <p14:modId xmlns:p14="http://schemas.microsoft.com/office/powerpoint/2010/main" val="2346714757"/>
              </p:ext>
            </p:extLst>
          </p:nvPr>
        </p:nvGraphicFramePr>
        <p:xfrm>
          <a:off x="326358" y="2151723"/>
          <a:ext cx="2774756" cy="4223861"/>
        </p:xfrm>
        <a:graphic>
          <a:graphicData uri="http://schemas.openxmlformats.org/drawingml/2006/table">
            <a:tbl>
              <a:tblPr firstRow="1" firstCol="1" bandRow="1">
                <a:tableStyleId>{5C22544A-7EE6-4342-B048-85BDC9FD1C3A}</a:tableStyleId>
              </a:tblPr>
              <a:tblGrid>
                <a:gridCol w="443324">
                  <a:extLst>
                    <a:ext uri="{9D8B030D-6E8A-4147-A177-3AD203B41FA5}">
                      <a16:colId xmlns:a16="http://schemas.microsoft.com/office/drawing/2014/main" val="3426174349"/>
                    </a:ext>
                  </a:extLst>
                </a:gridCol>
                <a:gridCol w="862603">
                  <a:extLst>
                    <a:ext uri="{9D8B030D-6E8A-4147-A177-3AD203B41FA5}">
                      <a16:colId xmlns:a16="http://schemas.microsoft.com/office/drawing/2014/main" val="3196213448"/>
                    </a:ext>
                  </a:extLst>
                </a:gridCol>
                <a:gridCol w="1468829">
                  <a:extLst>
                    <a:ext uri="{9D8B030D-6E8A-4147-A177-3AD203B41FA5}">
                      <a16:colId xmlns:a16="http://schemas.microsoft.com/office/drawing/2014/main" val="3730613488"/>
                    </a:ext>
                  </a:extLst>
                </a:gridCol>
              </a:tblGrid>
              <a:tr h="105091">
                <a:tc>
                  <a:txBody>
                    <a:bodyPr/>
                    <a:lstStyle/>
                    <a:p>
                      <a:pPr algn="ctr">
                        <a:lnSpc>
                          <a:spcPct val="115000"/>
                        </a:lnSpc>
                        <a:spcAft>
                          <a:spcPts val="1000"/>
                        </a:spcAft>
                      </a:pPr>
                      <a:r>
                        <a:rPr lang="en-US" sz="600">
                          <a:effectLst/>
                        </a:rPr>
                        <a:t>Sr. No.</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algn="ctr">
                        <a:lnSpc>
                          <a:spcPct val="115000"/>
                        </a:lnSpc>
                        <a:spcAft>
                          <a:spcPts val="1000"/>
                        </a:spcAft>
                      </a:pPr>
                      <a:r>
                        <a:rPr lang="en-US" sz="600">
                          <a:effectLst/>
                        </a:rPr>
                        <a:t>Questions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algn="ctr">
                        <a:lnSpc>
                          <a:spcPct val="115000"/>
                        </a:lnSpc>
                        <a:spcAft>
                          <a:spcPts val="1000"/>
                        </a:spcAft>
                      </a:pPr>
                      <a:r>
                        <a:rPr lang="en-US" sz="600">
                          <a:effectLst/>
                        </a:rPr>
                        <a:t>Options to select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extLst>
                  <a:ext uri="{0D108BD9-81ED-4DB2-BD59-A6C34878D82A}">
                    <a16:rowId xmlns:a16="http://schemas.microsoft.com/office/drawing/2014/main" val="870263019"/>
                  </a:ext>
                </a:extLst>
              </a:tr>
              <a:tr h="441597">
                <a:tc>
                  <a:txBody>
                    <a:bodyPr/>
                    <a:lstStyle/>
                    <a:p>
                      <a:pPr algn="ctr">
                        <a:lnSpc>
                          <a:spcPct val="115000"/>
                        </a:lnSpc>
                        <a:spcAft>
                          <a:spcPts val="1000"/>
                        </a:spcAft>
                      </a:pPr>
                      <a:r>
                        <a:rPr lang="en-US" sz="600">
                          <a:effectLst/>
                        </a:rPr>
                        <a:t>1.</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algn="ctr">
                        <a:lnSpc>
                          <a:spcPct val="115000"/>
                        </a:lnSpc>
                        <a:spcAft>
                          <a:spcPts val="1000"/>
                        </a:spcAft>
                      </a:pPr>
                      <a:r>
                        <a:rPr lang="en-US" sz="600">
                          <a:effectLst/>
                        </a:rPr>
                        <a:t>Are you aware regarding the functionality of e-wallets?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marL="342900" lvl="0" indent="-342900" algn="just">
                        <a:lnSpc>
                          <a:spcPct val="107000"/>
                        </a:lnSpc>
                        <a:buFont typeface="Symbol" panose="05050102010706020507" pitchFamily="18" charset="2"/>
                        <a:buChar char=""/>
                      </a:pPr>
                      <a:r>
                        <a:rPr lang="en-IN" sz="600">
                          <a:effectLst/>
                        </a:rPr>
                        <a:t>Fully aware</a:t>
                      </a:r>
                    </a:p>
                    <a:p>
                      <a:pPr marL="342900" lvl="0" indent="-342900" algn="just">
                        <a:lnSpc>
                          <a:spcPct val="107000"/>
                        </a:lnSpc>
                        <a:buFont typeface="Symbol" panose="05050102010706020507" pitchFamily="18" charset="2"/>
                        <a:buChar char=""/>
                      </a:pPr>
                      <a:r>
                        <a:rPr lang="en-IN" sz="600">
                          <a:effectLst/>
                        </a:rPr>
                        <a:t>Partially aware</a:t>
                      </a:r>
                    </a:p>
                    <a:p>
                      <a:pPr marL="342900" lvl="0" indent="-342900" algn="just">
                        <a:lnSpc>
                          <a:spcPct val="107000"/>
                        </a:lnSpc>
                        <a:spcAft>
                          <a:spcPts val="800"/>
                        </a:spcAft>
                        <a:buFont typeface="Symbol" panose="05050102010706020507" pitchFamily="18" charset="2"/>
                        <a:buChar char=""/>
                      </a:pPr>
                      <a:r>
                        <a:rPr lang="en-IN" sz="600">
                          <a:effectLst/>
                        </a:rPr>
                        <a:t>Not aware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extLst>
                  <a:ext uri="{0D108BD9-81ED-4DB2-BD59-A6C34878D82A}">
                    <a16:rowId xmlns:a16="http://schemas.microsoft.com/office/drawing/2014/main" val="35997617"/>
                  </a:ext>
                </a:extLst>
              </a:tr>
              <a:tr h="329428">
                <a:tc>
                  <a:txBody>
                    <a:bodyPr/>
                    <a:lstStyle/>
                    <a:p>
                      <a:pPr algn="ctr">
                        <a:lnSpc>
                          <a:spcPct val="115000"/>
                        </a:lnSpc>
                        <a:spcAft>
                          <a:spcPts val="1000"/>
                        </a:spcAft>
                      </a:pPr>
                      <a:r>
                        <a:rPr lang="en-US" sz="600">
                          <a:effectLst/>
                        </a:rPr>
                        <a:t>2.</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algn="ctr">
                        <a:lnSpc>
                          <a:spcPct val="115000"/>
                        </a:lnSpc>
                        <a:spcAft>
                          <a:spcPts val="1000"/>
                        </a:spcAft>
                      </a:pPr>
                      <a:r>
                        <a:rPr lang="en-US" sz="600">
                          <a:effectLst/>
                        </a:rPr>
                        <a:t>Where did you get information about e-wallets?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marL="342900" lvl="0" indent="-342900" algn="just">
                        <a:lnSpc>
                          <a:spcPct val="107000"/>
                        </a:lnSpc>
                        <a:buFont typeface="Symbol" panose="05050102010706020507" pitchFamily="18" charset="2"/>
                        <a:buChar char=""/>
                      </a:pPr>
                      <a:r>
                        <a:rPr lang="en-IN" sz="600">
                          <a:effectLst/>
                        </a:rPr>
                        <a:t>Social media</a:t>
                      </a:r>
                    </a:p>
                    <a:p>
                      <a:pPr marL="342900" lvl="0" indent="-342900" algn="just">
                        <a:lnSpc>
                          <a:spcPct val="107000"/>
                        </a:lnSpc>
                        <a:buFont typeface="Symbol" panose="05050102010706020507" pitchFamily="18" charset="2"/>
                        <a:buChar char=""/>
                      </a:pPr>
                      <a:r>
                        <a:rPr lang="en-IN" sz="600">
                          <a:effectLst/>
                        </a:rPr>
                        <a:t>Friends</a:t>
                      </a:r>
                    </a:p>
                    <a:p>
                      <a:pPr marL="342900" lvl="0" indent="-342900" algn="just">
                        <a:lnSpc>
                          <a:spcPct val="107000"/>
                        </a:lnSpc>
                        <a:spcAft>
                          <a:spcPts val="800"/>
                        </a:spcAft>
                        <a:buFont typeface="Symbol" panose="05050102010706020507" pitchFamily="18" charset="2"/>
                        <a:buChar char=""/>
                      </a:pPr>
                      <a:r>
                        <a:rPr lang="en-IN" sz="600">
                          <a:effectLst/>
                        </a:rPr>
                        <a:t>Magazine/Television</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extLst>
                  <a:ext uri="{0D108BD9-81ED-4DB2-BD59-A6C34878D82A}">
                    <a16:rowId xmlns:a16="http://schemas.microsoft.com/office/drawing/2014/main" val="1828886274"/>
                  </a:ext>
                </a:extLst>
              </a:tr>
              <a:tr h="412404">
                <a:tc>
                  <a:txBody>
                    <a:bodyPr/>
                    <a:lstStyle/>
                    <a:p>
                      <a:pPr algn="ctr">
                        <a:lnSpc>
                          <a:spcPct val="115000"/>
                        </a:lnSpc>
                        <a:spcAft>
                          <a:spcPts val="1000"/>
                        </a:spcAft>
                      </a:pPr>
                      <a:r>
                        <a:rPr lang="en-US" sz="600">
                          <a:effectLst/>
                        </a:rPr>
                        <a:t>3.</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algn="ctr">
                        <a:lnSpc>
                          <a:spcPct val="115000"/>
                        </a:lnSpc>
                        <a:spcAft>
                          <a:spcPts val="1000"/>
                        </a:spcAft>
                      </a:pPr>
                      <a:r>
                        <a:rPr lang="en-US" sz="600">
                          <a:effectLst/>
                        </a:rPr>
                        <a:t>Which device do you use for making the payment via e-wallet?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marL="342900" lvl="0" indent="-342900" algn="just">
                        <a:lnSpc>
                          <a:spcPct val="107000"/>
                        </a:lnSpc>
                        <a:buFont typeface="Symbol" panose="05050102010706020507" pitchFamily="18" charset="2"/>
                        <a:buChar char=""/>
                      </a:pPr>
                      <a:r>
                        <a:rPr lang="en-IN" sz="600" dirty="0">
                          <a:effectLst/>
                        </a:rPr>
                        <a:t>Smartphone</a:t>
                      </a:r>
                    </a:p>
                    <a:p>
                      <a:pPr marL="342900" lvl="0" indent="-342900" algn="just">
                        <a:lnSpc>
                          <a:spcPct val="107000"/>
                        </a:lnSpc>
                        <a:buFont typeface="Symbol" panose="05050102010706020507" pitchFamily="18" charset="2"/>
                        <a:buChar char=""/>
                      </a:pPr>
                      <a:r>
                        <a:rPr lang="en-IN" sz="600" dirty="0">
                          <a:effectLst/>
                        </a:rPr>
                        <a:t>Desktop</a:t>
                      </a:r>
                    </a:p>
                    <a:p>
                      <a:pPr marL="342900" lvl="0" indent="-342900" algn="just">
                        <a:lnSpc>
                          <a:spcPct val="107000"/>
                        </a:lnSpc>
                        <a:buFont typeface="Symbol" panose="05050102010706020507" pitchFamily="18" charset="2"/>
                        <a:buChar char=""/>
                      </a:pPr>
                      <a:r>
                        <a:rPr lang="en-IN" sz="600" dirty="0">
                          <a:effectLst/>
                        </a:rPr>
                        <a:t>Laptop</a:t>
                      </a:r>
                    </a:p>
                    <a:p>
                      <a:pPr marL="342900" lvl="0" indent="-342900" algn="just">
                        <a:lnSpc>
                          <a:spcPct val="107000"/>
                        </a:lnSpc>
                        <a:spcAft>
                          <a:spcPts val="800"/>
                        </a:spcAft>
                        <a:buFont typeface="Symbol" panose="05050102010706020507" pitchFamily="18" charset="2"/>
                        <a:buChar char=""/>
                      </a:pPr>
                      <a:r>
                        <a:rPr lang="en-IN" sz="600" dirty="0">
                          <a:effectLst/>
                        </a:rPr>
                        <a:t>Tab</a:t>
                      </a:r>
                      <a:endParaRPr lang="en-IN"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extLst>
                  <a:ext uri="{0D108BD9-81ED-4DB2-BD59-A6C34878D82A}">
                    <a16:rowId xmlns:a16="http://schemas.microsoft.com/office/drawing/2014/main" val="786527038"/>
                  </a:ext>
                </a:extLst>
              </a:tr>
              <a:tr h="829921">
                <a:tc>
                  <a:txBody>
                    <a:bodyPr/>
                    <a:lstStyle/>
                    <a:p>
                      <a:pPr algn="ctr">
                        <a:lnSpc>
                          <a:spcPct val="115000"/>
                        </a:lnSpc>
                        <a:spcAft>
                          <a:spcPts val="1000"/>
                        </a:spcAft>
                      </a:pPr>
                      <a:r>
                        <a:rPr lang="en-US" sz="600">
                          <a:effectLst/>
                        </a:rPr>
                        <a:t>4.</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algn="ctr">
                        <a:lnSpc>
                          <a:spcPct val="115000"/>
                        </a:lnSpc>
                        <a:spcAft>
                          <a:spcPts val="1000"/>
                        </a:spcAft>
                      </a:pPr>
                      <a:r>
                        <a:rPr lang="en-US" sz="600">
                          <a:effectLst/>
                        </a:rPr>
                        <a:t>Which e-wallet you prefer most of the time?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marL="342900" lvl="0" indent="-342900" algn="just">
                        <a:lnSpc>
                          <a:spcPct val="107000"/>
                        </a:lnSpc>
                        <a:buFont typeface="Symbol" panose="05050102010706020507" pitchFamily="18" charset="2"/>
                        <a:buChar char=""/>
                      </a:pPr>
                      <a:r>
                        <a:rPr lang="en-IN" sz="600">
                          <a:effectLst/>
                        </a:rPr>
                        <a:t>Paytm</a:t>
                      </a:r>
                    </a:p>
                    <a:p>
                      <a:pPr marL="342900" lvl="0" indent="-342900" algn="just">
                        <a:lnSpc>
                          <a:spcPct val="107000"/>
                        </a:lnSpc>
                        <a:buFont typeface="Symbol" panose="05050102010706020507" pitchFamily="18" charset="2"/>
                        <a:buChar char=""/>
                      </a:pPr>
                      <a:r>
                        <a:rPr lang="en-IN" sz="600">
                          <a:effectLst/>
                        </a:rPr>
                        <a:t>Google pay</a:t>
                      </a:r>
                    </a:p>
                    <a:p>
                      <a:pPr marL="342900" lvl="0" indent="-342900" algn="just">
                        <a:lnSpc>
                          <a:spcPct val="107000"/>
                        </a:lnSpc>
                        <a:buFont typeface="Symbol" panose="05050102010706020507" pitchFamily="18" charset="2"/>
                        <a:buChar char=""/>
                      </a:pPr>
                      <a:r>
                        <a:rPr lang="en-IN" sz="600">
                          <a:effectLst/>
                        </a:rPr>
                        <a:t>Paypal</a:t>
                      </a:r>
                    </a:p>
                    <a:p>
                      <a:pPr marL="342900" lvl="0" indent="-342900" algn="just">
                        <a:lnSpc>
                          <a:spcPct val="107000"/>
                        </a:lnSpc>
                        <a:buFont typeface="Symbol" panose="05050102010706020507" pitchFamily="18" charset="2"/>
                        <a:buChar char=""/>
                      </a:pPr>
                      <a:r>
                        <a:rPr lang="en-IN" sz="600">
                          <a:effectLst/>
                        </a:rPr>
                        <a:t>PhonePe</a:t>
                      </a:r>
                    </a:p>
                    <a:p>
                      <a:pPr marL="342900" lvl="0" indent="-342900" algn="just">
                        <a:lnSpc>
                          <a:spcPct val="107000"/>
                        </a:lnSpc>
                        <a:buFont typeface="Symbol" panose="05050102010706020507" pitchFamily="18" charset="2"/>
                        <a:buChar char=""/>
                      </a:pPr>
                      <a:r>
                        <a:rPr lang="en-IN" sz="600">
                          <a:effectLst/>
                        </a:rPr>
                        <a:t>Amazonpay</a:t>
                      </a:r>
                    </a:p>
                    <a:p>
                      <a:pPr marL="342900" lvl="0" indent="-342900" algn="just">
                        <a:lnSpc>
                          <a:spcPct val="107000"/>
                        </a:lnSpc>
                        <a:buFont typeface="Symbol" panose="05050102010706020507" pitchFamily="18" charset="2"/>
                        <a:buChar char=""/>
                      </a:pPr>
                      <a:r>
                        <a:rPr lang="en-IN" sz="600">
                          <a:effectLst/>
                        </a:rPr>
                        <a:t>Whatsapp pay</a:t>
                      </a:r>
                    </a:p>
                    <a:p>
                      <a:pPr marL="342900" lvl="0" indent="-342900" algn="just">
                        <a:lnSpc>
                          <a:spcPct val="107000"/>
                        </a:lnSpc>
                        <a:buFont typeface="Symbol" panose="05050102010706020507" pitchFamily="18" charset="2"/>
                        <a:buChar char=""/>
                      </a:pPr>
                      <a:r>
                        <a:rPr lang="en-IN" sz="600">
                          <a:effectLst/>
                        </a:rPr>
                        <a:t>Ru pay</a:t>
                      </a:r>
                    </a:p>
                    <a:p>
                      <a:pPr marL="342900" lvl="0" indent="-342900" algn="just">
                        <a:lnSpc>
                          <a:spcPct val="107000"/>
                        </a:lnSpc>
                        <a:spcAft>
                          <a:spcPts val="800"/>
                        </a:spcAft>
                        <a:buFont typeface="Symbol" panose="05050102010706020507" pitchFamily="18" charset="2"/>
                        <a:buChar char=""/>
                      </a:pPr>
                      <a:r>
                        <a:rPr lang="en-IN" sz="600">
                          <a:effectLst/>
                        </a:rPr>
                        <a:t>Other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extLst>
                  <a:ext uri="{0D108BD9-81ED-4DB2-BD59-A6C34878D82A}">
                    <a16:rowId xmlns:a16="http://schemas.microsoft.com/office/drawing/2014/main" val="1861763260"/>
                  </a:ext>
                </a:extLst>
              </a:tr>
              <a:tr h="778104">
                <a:tc>
                  <a:txBody>
                    <a:bodyPr/>
                    <a:lstStyle/>
                    <a:p>
                      <a:pPr algn="ctr">
                        <a:lnSpc>
                          <a:spcPct val="115000"/>
                        </a:lnSpc>
                        <a:spcAft>
                          <a:spcPts val="1000"/>
                        </a:spcAft>
                      </a:pPr>
                      <a:r>
                        <a:rPr lang="en-US" sz="600">
                          <a:effectLst/>
                        </a:rPr>
                        <a:t>5.</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algn="ctr">
                        <a:lnSpc>
                          <a:spcPct val="115000"/>
                        </a:lnSpc>
                        <a:spcAft>
                          <a:spcPts val="1000"/>
                        </a:spcAft>
                      </a:pPr>
                      <a:r>
                        <a:rPr lang="en-US" sz="600">
                          <a:effectLst/>
                        </a:rPr>
                        <a:t>Why do you prefer e-wallet over other modes of payment? (Please rate accordingly where 1 means strongly disagree and 5 means strongly agree)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marL="342900" lvl="0" indent="-342900" algn="just">
                        <a:lnSpc>
                          <a:spcPct val="107000"/>
                        </a:lnSpc>
                        <a:buFont typeface="Symbol" panose="05050102010706020507" pitchFamily="18" charset="2"/>
                        <a:buChar char=""/>
                      </a:pPr>
                      <a:r>
                        <a:rPr lang="en-IN" sz="600">
                          <a:effectLst/>
                        </a:rPr>
                        <a:t>Time saving</a:t>
                      </a:r>
                    </a:p>
                    <a:p>
                      <a:pPr marL="342900" lvl="0" indent="-342900" algn="just">
                        <a:lnSpc>
                          <a:spcPct val="107000"/>
                        </a:lnSpc>
                        <a:buFont typeface="Symbol" panose="05050102010706020507" pitchFamily="18" charset="2"/>
                        <a:buChar char=""/>
                      </a:pPr>
                      <a:r>
                        <a:rPr lang="en-IN" sz="600">
                          <a:effectLst/>
                        </a:rPr>
                        <a:t>Ease of use</a:t>
                      </a:r>
                    </a:p>
                    <a:p>
                      <a:pPr marL="342900" lvl="0" indent="-342900" algn="just">
                        <a:lnSpc>
                          <a:spcPct val="107000"/>
                        </a:lnSpc>
                        <a:buFont typeface="Symbol" panose="05050102010706020507" pitchFamily="18" charset="2"/>
                        <a:buChar char=""/>
                      </a:pPr>
                      <a:r>
                        <a:rPr lang="en-IN" sz="600">
                          <a:effectLst/>
                        </a:rPr>
                        <a:t>Security</a:t>
                      </a:r>
                    </a:p>
                    <a:p>
                      <a:pPr marL="342900" lvl="0" indent="-342900" algn="just">
                        <a:lnSpc>
                          <a:spcPct val="107000"/>
                        </a:lnSpc>
                        <a:spcAft>
                          <a:spcPts val="800"/>
                        </a:spcAft>
                        <a:buFont typeface="Symbol" panose="05050102010706020507" pitchFamily="18" charset="2"/>
                        <a:buChar char=""/>
                      </a:pPr>
                      <a:r>
                        <a:rPr lang="en-IN" sz="600">
                          <a:effectLst/>
                        </a:rPr>
                        <a:t>Other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extLst>
                  <a:ext uri="{0D108BD9-81ED-4DB2-BD59-A6C34878D82A}">
                    <a16:rowId xmlns:a16="http://schemas.microsoft.com/office/drawing/2014/main" val="736514406"/>
                  </a:ext>
                </a:extLst>
              </a:tr>
              <a:tr h="308024">
                <a:tc>
                  <a:txBody>
                    <a:bodyPr/>
                    <a:lstStyle/>
                    <a:p>
                      <a:pPr algn="ctr">
                        <a:lnSpc>
                          <a:spcPct val="115000"/>
                        </a:lnSpc>
                        <a:spcAft>
                          <a:spcPts val="1000"/>
                        </a:spcAft>
                      </a:pPr>
                      <a:r>
                        <a:rPr lang="en-US" sz="600">
                          <a:effectLst/>
                        </a:rPr>
                        <a:t>6.</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algn="ctr">
                        <a:lnSpc>
                          <a:spcPct val="115000"/>
                        </a:lnSpc>
                        <a:spcAft>
                          <a:spcPts val="1000"/>
                        </a:spcAft>
                      </a:pPr>
                      <a:r>
                        <a:rPr lang="en-US" sz="600">
                          <a:effectLst/>
                        </a:rPr>
                        <a:t>How many times you use e-wallet in a week?</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marL="342900" lvl="0" indent="-342900" algn="just">
                        <a:lnSpc>
                          <a:spcPct val="107000"/>
                        </a:lnSpc>
                        <a:buFont typeface="Symbol" panose="05050102010706020507" pitchFamily="18" charset="2"/>
                        <a:buChar char=""/>
                      </a:pPr>
                      <a:r>
                        <a:rPr lang="en-IN" sz="600">
                          <a:effectLst/>
                        </a:rPr>
                        <a:t>Only once</a:t>
                      </a:r>
                    </a:p>
                    <a:p>
                      <a:pPr marL="342900" lvl="0" indent="-342900" algn="just">
                        <a:lnSpc>
                          <a:spcPct val="107000"/>
                        </a:lnSpc>
                        <a:buFont typeface="Symbol" panose="05050102010706020507" pitchFamily="18" charset="2"/>
                        <a:buChar char=""/>
                      </a:pPr>
                      <a:r>
                        <a:rPr lang="en-IN" sz="600">
                          <a:effectLst/>
                        </a:rPr>
                        <a:t>5 to 10 times</a:t>
                      </a:r>
                    </a:p>
                    <a:p>
                      <a:pPr marL="342900" lvl="0" indent="-342900" algn="just">
                        <a:lnSpc>
                          <a:spcPct val="107000"/>
                        </a:lnSpc>
                        <a:spcAft>
                          <a:spcPts val="800"/>
                        </a:spcAft>
                        <a:buFont typeface="Symbol" panose="05050102010706020507" pitchFamily="18" charset="2"/>
                        <a:buChar char=""/>
                      </a:pPr>
                      <a:r>
                        <a:rPr lang="en-IN" sz="600">
                          <a:effectLst/>
                        </a:rPr>
                        <a:t>More than 10 times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extLst>
                  <a:ext uri="{0D108BD9-81ED-4DB2-BD59-A6C34878D82A}">
                    <a16:rowId xmlns:a16="http://schemas.microsoft.com/office/drawing/2014/main" val="729130618"/>
                  </a:ext>
                </a:extLst>
              </a:tr>
              <a:tr h="329428">
                <a:tc>
                  <a:txBody>
                    <a:bodyPr/>
                    <a:lstStyle/>
                    <a:p>
                      <a:pPr algn="ctr">
                        <a:lnSpc>
                          <a:spcPct val="115000"/>
                        </a:lnSpc>
                        <a:spcAft>
                          <a:spcPts val="1000"/>
                        </a:spcAft>
                      </a:pPr>
                      <a:r>
                        <a:rPr lang="en-US" sz="600">
                          <a:effectLst/>
                        </a:rPr>
                        <a:t>7.</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algn="ctr">
                        <a:lnSpc>
                          <a:spcPct val="115000"/>
                        </a:lnSpc>
                        <a:spcAft>
                          <a:spcPts val="1000"/>
                        </a:spcAft>
                      </a:pPr>
                      <a:r>
                        <a:rPr lang="en-US" sz="600">
                          <a:effectLst/>
                        </a:rPr>
                        <a:t>How much money do you load in e-wallet on a monthly basis?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marL="342900" lvl="0" indent="-342900" algn="just">
                        <a:lnSpc>
                          <a:spcPct val="107000"/>
                        </a:lnSpc>
                        <a:buFont typeface="Symbol" panose="05050102010706020507" pitchFamily="18" charset="2"/>
                        <a:buChar char=""/>
                      </a:pPr>
                      <a:r>
                        <a:rPr lang="en-IN" sz="600">
                          <a:effectLst/>
                        </a:rPr>
                        <a:t>Less than 5000</a:t>
                      </a:r>
                    </a:p>
                    <a:p>
                      <a:pPr marL="342900" lvl="0" indent="-342900" algn="just">
                        <a:lnSpc>
                          <a:spcPct val="107000"/>
                        </a:lnSpc>
                        <a:buFont typeface="Symbol" panose="05050102010706020507" pitchFamily="18" charset="2"/>
                        <a:buChar char=""/>
                      </a:pPr>
                      <a:r>
                        <a:rPr lang="en-IN" sz="600">
                          <a:effectLst/>
                        </a:rPr>
                        <a:t>5001-10,000</a:t>
                      </a:r>
                    </a:p>
                    <a:p>
                      <a:pPr marL="342900" lvl="0" indent="-342900" algn="just">
                        <a:lnSpc>
                          <a:spcPct val="107000"/>
                        </a:lnSpc>
                        <a:spcAft>
                          <a:spcPts val="800"/>
                        </a:spcAft>
                        <a:buFont typeface="Symbol" panose="05050102010706020507" pitchFamily="18" charset="2"/>
                        <a:buChar char=""/>
                      </a:pPr>
                      <a:r>
                        <a:rPr lang="en-IN" sz="600">
                          <a:effectLst/>
                        </a:rPr>
                        <a:t>More than 10,000</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extLst>
                  <a:ext uri="{0D108BD9-81ED-4DB2-BD59-A6C34878D82A}">
                    <a16:rowId xmlns:a16="http://schemas.microsoft.com/office/drawing/2014/main" val="3781338603"/>
                  </a:ext>
                </a:extLst>
              </a:tr>
              <a:tr h="672877">
                <a:tc>
                  <a:txBody>
                    <a:bodyPr/>
                    <a:lstStyle/>
                    <a:p>
                      <a:pPr algn="ctr">
                        <a:lnSpc>
                          <a:spcPct val="115000"/>
                        </a:lnSpc>
                        <a:spcAft>
                          <a:spcPts val="1000"/>
                        </a:spcAft>
                      </a:pPr>
                      <a:r>
                        <a:rPr lang="en-US" sz="600">
                          <a:effectLst/>
                        </a:rPr>
                        <a:t>8.</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algn="ctr">
                        <a:lnSpc>
                          <a:spcPct val="115000"/>
                        </a:lnSpc>
                        <a:spcAft>
                          <a:spcPts val="1000"/>
                        </a:spcAft>
                      </a:pPr>
                      <a:r>
                        <a:rPr lang="en-US" sz="600">
                          <a:effectLst/>
                        </a:rPr>
                        <a:t>What is your purpose of using e-wallet?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tc>
                  <a:txBody>
                    <a:bodyPr/>
                    <a:lstStyle/>
                    <a:p>
                      <a:pPr marL="342900" lvl="0" indent="-342900" algn="just">
                        <a:lnSpc>
                          <a:spcPct val="107000"/>
                        </a:lnSpc>
                        <a:buFont typeface="Symbol" panose="05050102010706020507" pitchFamily="18" charset="2"/>
                        <a:buChar char=""/>
                      </a:pPr>
                      <a:r>
                        <a:rPr lang="en-IN" sz="600" dirty="0">
                          <a:effectLst/>
                        </a:rPr>
                        <a:t>Money Transfer</a:t>
                      </a:r>
                    </a:p>
                    <a:p>
                      <a:pPr marL="342900" lvl="0" indent="-342900" algn="just">
                        <a:lnSpc>
                          <a:spcPct val="107000"/>
                        </a:lnSpc>
                        <a:buFont typeface="Symbol" panose="05050102010706020507" pitchFamily="18" charset="2"/>
                        <a:buChar char=""/>
                      </a:pPr>
                      <a:r>
                        <a:rPr lang="en-IN" sz="600" dirty="0">
                          <a:effectLst/>
                        </a:rPr>
                        <a:t>Recharge</a:t>
                      </a:r>
                    </a:p>
                    <a:p>
                      <a:pPr marL="342900" lvl="0" indent="-342900" algn="just">
                        <a:lnSpc>
                          <a:spcPct val="107000"/>
                        </a:lnSpc>
                        <a:buFont typeface="Symbol" panose="05050102010706020507" pitchFamily="18" charset="2"/>
                        <a:buChar char=""/>
                      </a:pPr>
                      <a:r>
                        <a:rPr lang="en-IN" sz="600" dirty="0">
                          <a:effectLst/>
                        </a:rPr>
                        <a:t>Utility &amp; Bill payment</a:t>
                      </a:r>
                    </a:p>
                    <a:p>
                      <a:pPr marL="342900" lvl="0" indent="-342900" algn="just">
                        <a:lnSpc>
                          <a:spcPct val="107000"/>
                        </a:lnSpc>
                        <a:buFont typeface="Symbol" panose="05050102010706020507" pitchFamily="18" charset="2"/>
                        <a:buChar char=""/>
                      </a:pPr>
                      <a:r>
                        <a:rPr lang="en-IN" sz="600" dirty="0">
                          <a:effectLst/>
                        </a:rPr>
                        <a:t>Entertainment (movies etc.)</a:t>
                      </a:r>
                    </a:p>
                    <a:p>
                      <a:pPr marL="342900" lvl="0" indent="-342900" algn="just">
                        <a:lnSpc>
                          <a:spcPct val="107000"/>
                        </a:lnSpc>
                        <a:spcAft>
                          <a:spcPts val="800"/>
                        </a:spcAft>
                        <a:buFont typeface="Symbol" panose="05050102010706020507" pitchFamily="18" charset="2"/>
                        <a:buChar char=""/>
                      </a:pPr>
                      <a:r>
                        <a:rPr lang="en-IN" sz="600" dirty="0">
                          <a:effectLst/>
                        </a:rPr>
                        <a:t>All of the above</a:t>
                      </a:r>
                    </a:p>
                    <a:p>
                      <a:pPr>
                        <a:lnSpc>
                          <a:spcPct val="115000"/>
                        </a:lnSpc>
                        <a:spcAft>
                          <a:spcPts val="1000"/>
                        </a:spcAft>
                      </a:pPr>
                      <a:r>
                        <a:rPr lang="en-IN" sz="600" dirty="0">
                          <a:effectLst/>
                        </a:rPr>
                        <a:t> </a:t>
                      </a:r>
                      <a:endParaRPr lang="en-IN"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6577" marR="36577" marT="0" marB="0"/>
                </a:tc>
                <a:extLst>
                  <a:ext uri="{0D108BD9-81ED-4DB2-BD59-A6C34878D82A}">
                    <a16:rowId xmlns:a16="http://schemas.microsoft.com/office/drawing/2014/main" val="2742633548"/>
                  </a:ext>
                </a:extLst>
              </a:tr>
            </a:tbl>
          </a:graphicData>
        </a:graphic>
      </p:graphicFrame>
      <p:graphicFrame>
        <p:nvGraphicFramePr>
          <p:cNvPr id="6" name="Table 5">
            <a:extLst>
              <a:ext uri="{FF2B5EF4-FFF2-40B4-BE49-F238E27FC236}">
                <a16:creationId xmlns:a16="http://schemas.microsoft.com/office/drawing/2014/main" id="{26907000-286A-C80B-0FF4-861BC948D31A}"/>
              </a:ext>
            </a:extLst>
          </p:cNvPr>
          <p:cNvGraphicFramePr>
            <a:graphicFrameLocks noGrp="1"/>
          </p:cNvGraphicFramePr>
          <p:nvPr>
            <p:extLst>
              <p:ext uri="{D42A27DB-BD31-4B8C-83A1-F6EECF244321}">
                <p14:modId xmlns:p14="http://schemas.microsoft.com/office/powerpoint/2010/main" val="4071962432"/>
              </p:ext>
            </p:extLst>
          </p:nvPr>
        </p:nvGraphicFramePr>
        <p:xfrm>
          <a:off x="3226602" y="1907803"/>
          <a:ext cx="2479028" cy="4711704"/>
        </p:xfrm>
        <a:graphic>
          <a:graphicData uri="http://schemas.openxmlformats.org/drawingml/2006/table">
            <a:tbl>
              <a:tblPr firstCol="1" bandRow="1">
                <a:tableStyleId>{5C22544A-7EE6-4342-B048-85BDC9FD1C3A}</a:tableStyleId>
              </a:tblPr>
              <a:tblGrid>
                <a:gridCol w="396076">
                  <a:extLst>
                    <a:ext uri="{9D8B030D-6E8A-4147-A177-3AD203B41FA5}">
                      <a16:colId xmlns:a16="http://schemas.microsoft.com/office/drawing/2014/main" val="2197567338"/>
                    </a:ext>
                  </a:extLst>
                </a:gridCol>
                <a:gridCol w="770668">
                  <a:extLst>
                    <a:ext uri="{9D8B030D-6E8A-4147-A177-3AD203B41FA5}">
                      <a16:colId xmlns:a16="http://schemas.microsoft.com/office/drawing/2014/main" val="196905406"/>
                    </a:ext>
                  </a:extLst>
                </a:gridCol>
                <a:gridCol w="1312284">
                  <a:extLst>
                    <a:ext uri="{9D8B030D-6E8A-4147-A177-3AD203B41FA5}">
                      <a16:colId xmlns:a16="http://schemas.microsoft.com/office/drawing/2014/main" val="4029384618"/>
                    </a:ext>
                  </a:extLst>
                </a:gridCol>
              </a:tblGrid>
              <a:tr h="695175">
                <a:tc>
                  <a:txBody>
                    <a:bodyPr/>
                    <a:lstStyle/>
                    <a:p>
                      <a:pPr algn="ctr">
                        <a:lnSpc>
                          <a:spcPct val="115000"/>
                        </a:lnSpc>
                        <a:spcAft>
                          <a:spcPts val="1000"/>
                        </a:spcAft>
                      </a:pPr>
                      <a:r>
                        <a:rPr lang="en-US" sz="600" dirty="0">
                          <a:effectLst/>
                        </a:rPr>
                        <a:t>9.</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tc>
                  <a:txBody>
                    <a:bodyPr/>
                    <a:lstStyle/>
                    <a:p>
                      <a:pPr algn="ctr">
                        <a:lnSpc>
                          <a:spcPct val="115000"/>
                        </a:lnSpc>
                        <a:spcAft>
                          <a:spcPts val="1000"/>
                        </a:spcAft>
                      </a:pPr>
                      <a:r>
                        <a:rPr lang="en-US" sz="600" dirty="0">
                          <a:effectLst/>
                        </a:rPr>
                        <a:t>What do you keep in mind when you use e-wallet? (Please rate accordingly where 1 means strongly disagree and 5 means strongly agree)</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tc>
                  <a:txBody>
                    <a:bodyPr/>
                    <a:lstStyle/>
                    <a:p>
                      <a:pPr marL="342900" lvl="0" indent="-342900" algn="just">
                        <a:lnSpc>
                          <a:spcPct val="107000"/>
                        </a:lnSpc>
                        <a:buFont typeface="Symbol" panose="05050102010706020507" pitchFamily="18" charset="2"/>
                        <a:buChar char=""/>
                      </a:pPr>
                      <a:r>
                        <a:rPr lang="en-IN" sz="600" dirty="0">
                          <a:effectLst/>
                        </a:rPr>
                        <a:t>Available discount</a:t>
                      </a:r>
                      <a:endParaRPr lang="en-IN" sz="500" dirty="0">
                        <a:effectLst/>
                      </a:endParaRPr>
                    </a:p>
                    <a:p>
                      <a:pPr marL="342900" lvl="0" indent="-342900" algn="just">
                        <a:lnSpc>
                          <a:spcPct val="107000"/>
                        </a:lnSpc>
                        <a:buFont typeface="Symbol" panose="05050102010706020507" pitchFamily="18" charset="2"/>
                        <a:buChar char=""/>
                      </a:pPr>
                      <a:r>
                        <a:rPr lang="en-IN" sz="600" dirty="0">
                          <a:effectLst/>
                        </a:rPr>
                        <a:t>Premium offers</a:t>
                      </a:r>
                      <a:endParaRPr lang="en-IN" sz="500" dirty="0">
                        <a:effectLst/>
                      </a:endParaRPr>
                    </a:p>
                    <a:p>
                      <a:pPr marL="342900" lvl="0" indent="-342900" algn="just">
                        <a:lnSpc>
                          <a:spcPct val="107000"/>
                        </a:lnSpc>
                        <a:buFont typeface="Symbol" panose="05050102010706020507" pitchFamily="18" charset="2"/>
                        <a:buChar char=""/>
                      </a:pPr>
                      <a:r>
                        <a:rPr lang="en-IN" sz="600" dirty="0">
                          <a:effectLst/>
                        </a:rPr>
                        <a:t>Cashback</a:t>
                      </a:r>
                      <a:endParaRPr lang="en-IN" sz="500" dirty="0">
                        <a:effectLst/>
                      </a:endParaRPr>
                    </a:p>
                    <a:p>
                      <a:pPr marL="342900" lvl="0" indent="-342900" algn="just">
                        <a:lnSpc>
                          <a:spcPct val="107000"/>
                        </a:lnSpc>
                        <a:spcAft>
                          <a:spcPts val="800"/>
                        </a:spcAft>
                        <a:buFont typeface="Symbol" panose="05050102010706020507" pitchFamily="18" charset="2"/>
                        <a:buChar char=""/>
                      </a:pPr>
                      <a:r>
                        <a:rPr lang="en-IN" sz="600" dirty="0">
                          <a:effectLst/>
                        </a:rPr>
                        <a:t>Security</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extLst>
                  <a:ext uri="{0D108BD9-81ED-4DB2-BD59-A6C34878D82A}">
                    <a16:rowId xmlns:a16="http://schemas.microsoft.com/office/drawing/2014/main" val="2389687719"/>
                  </a:ext>
                </a:extLst>
              </a:tr>
              <a:tr h="461705">
                <a:tc>
                  <a:txBody>
                    <a:bodyPr/>
                    <a:lstStyle/>
                    <a:p>
                      <a:pPr algn="ctr">
                        <a:lnSpc>
                          <a:spcPct val="115000"/>
                        </a:lnSpc>
                        <a:spcAft>
                          <a:spcPts val="1000"/>
                        </a:spcAft>
                      </a:pPr>
                      <a:r>
                        <a:rPr lang="en-US" sz="600">
                          <a:effectLst/>
                        </a:rPr>
                        <a:t>10.</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tc>
                  <a:txBody>
                    <a:bodyPr/>
                    <a:lstStyle/>
                    <a:p>
                      <a:pPr algn="ctr">
                        <a:lnSpc>
                          <a:spcPct val="115000"/>
                        </a:lnSpc>
                        <a:spcAft>
                          <a:spcPts val="1000"/>
                        </a:spcAft>
                      </a:pPr>
                      <a:r>
                        <a:rPr lang="en-US" sz="600">
                          <a:effectLst/>
                        </a:rPr>
                        <a:t>How do you rate the e-wallet service that you used?</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tc>
                  <a:txBody>
                    <a:bodyPr/>
                    <a:lstStyle/>
                    <a:p>
                      <a:pPr marL="342900" lvl="0" indent="-342900" algn="just">
                        <a:lnSpc>
                          <a:spcPct val="107000"/>
                        </a:lnSpc>
                        <a:buFont typeface="Symbol" panose="05050102010706020507" pitchFamily="18" charset="2"/>
                        <a:buChar char=""/>
                      </a:pPr>
                      <a:r>
                        <a:rPr lang="en-IN" sz="600">
                          <a:effectLst/>
                        </a:rPr>
                        <a:t>Highly satisfied</a:t>
                      </a:r>
                      <a:endParaRPr lang="en-IN" sz="500">
                        <a:effectLst/>
                      </a:endParaRPr>
                    </a:p>
                    <a:p>
                      <a:pPr marL="342900" lvl="0" indent="-342900" algn="just">
                        <a:lnSpc>
                          <a:spcPct val="107000"/>
                        </a:lnSpc>
                        <a:buFont typeface="Symbol" panose="05050102010706020507" pitchFamily="18" charset="2"/>
                        <a:buChar char=""/>
                      </a:pPr>
                      <a:r>
                        <a:rPr lang="en-IN" sz="600">
                          <a:effectLst/>
                        </a:rPr>
                        <a:t>Satisfied</a:t>
                      </a:r>
                      <a:endParaRPr lang="en-IN" sz="500">
                        <a:effectLst/>
                      </a:endParaRPr>
                    </a:p>
                    <a:p>
                      <a:pPr marL="342900" lvl="0" indent="-342900" algn="just">
                        <a:lnSpc>
                          <a:spcPct val="107000"/>
                        </a:lnSpc>
                        <a:buFont typeface="Symbol" panose="05050102010706020507" pitchFamily="18" charset="2"/>
                        <a:buChar char=""/>
                      </a:pPr>
                      <a:r>
                        <a:rPr lang="en-IN" sz="600">
                          <a:effectLst/>
                        </a:rPr>
                        <a:t>Neutral</a:t>
                      </a:r>
                      <a:endParaRPr lang="en-IN" sz="500">
                        <a:effectLst/>
                      </a:endParaRPr>
                    </a:p>
                    <a:p>
                      <a:pPr marL="342900" lvl="0" indent="-342900" algn="just">
                        <a:lnSpc>
                          <a:spcPct val="107000"/>
                        </a:lnSpc>
                        <a:buFont typeface="Symbol" panose="05050102010706020507" pitchFamily="18" charset="2"/>
                        <a:buChar char=""/>
                      </a:pPr>
                      <a:r>
                        <a:rPr lang="en-IN" sz="600">
                          <a:effectLst/>
                        </a:rPr>
                        <a:t>Unsatisfied</a:t>
                      </a:r>
                      <a:endParaRPr lang="en-IN" sz="500">
                        <a:effectLst/>
                      </a:endParaRPr>
                    </a:p>
                    <a:p>
                      <a:pPr marL="342900" lvl="0" indent="-342900" algn="just">
                        <a:lnSpc>
                          <a:spcPct val="107000"/>
                        </a:lnSpc>
                        <a:spcAft>
                          <a:spcPts val="800"/>
                        </a:spcAft>
                        <a:buFont typeface="Symbol" panose="05050102010706020507" pitchFamily="18" charset="2"/>
                        <a:buChar char=""/>
                      </a:pPr>
                      <a:r>
                        <a:rPr lang="en-IN" sz="600">
                          <a:effectLst/>
                        </a:rPr>
                        <a:t>Highly unsatisfied</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extLst>
                  <a:ext uri="{0D108BD9-81ED-4DB2-BD59-A6C34878D82A}">
                    <a16:rowId xmlns:a16="http://schemas.microsoft.com/office/drawing/2014/main" val="2975319261"/>
                  </a:ext>
                </a:extLst>
              </a:tr>
              <a:tr h="461705">
                <a:tc>
                  <a:txBody>
                    <a:bodyPr/>
                    <a:lstStyle/>
                    <a:p>
                      <a:pPr algn="ctr">
                        <a:lnSpc>
                          <a:spcPct val="115000"/>
                        </a:lnSpc>
                        <a:spcAft>
                          <a:spcPts val="1000"/>
                        </a:spcAft>
                      </a:pPr>
                      <a:r>
                        <a:rPr lang="en-US" sz="600">
                          <a:effectLst/>
                        </a:rPr>
                        <a:t>11.</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tc>
                  <a:txBody>
                    <a:bodyPr/>
                    <a:lstStyle/>
                    <a:p>
                      <a:pPr algn="ctr">
                        <a:lnSpc>
                          <a:spcPct val="115000"/>
                        </a:lnSpc>
                        <a:spcAft>
                          <a:spcPts val="1000"/>
                        </a:spcAft>
                      </a:pPr>
                      <a:r>
                        <a:rPr lang="en-US" sz="600">
                          <a:effectLst/>
                        </a:rPr>
                        <a:t>Would you want to continue using e-wallet?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tc>
                  <a:txBody>
                    <a:bodyPr/>
                    <a:lstStyle/>
                    <a:p>
                      <a:pPr marL="342900" lvl="0" indent="-342900" algn="just">
                        <a:lnSpc>
                          <a:spcPct val="107000"/>
                        </a:lnSpc>
                        <a:buFont typeface="Symbol" panose="05050102010706020507" pitchFamily="18" charset="2"/>
                        <a:buChar char=""/>
                      </a:pPr>
                      <a:r>
                        <a:rPr lang="en-IN" sz="600" dirty="0">
                          <a:effectLst/>
                        </a:rPr>
                        <a:t>Very likely</a:t>
                      </a:r>
                      <a:endParaRPr lang="en-IN" sz="500" dirty="0">
                        <a:effectLst/>
                      </a:endParaRPr>
                    </a:p>
                    <a:p>
                      <a:pPr marL="342900" lvl="0" indent="-342900" algn="just">
                        <a:lnSpc>
                          <a:spcPct val="107000"/>
                        </a:lnSpc>
                        <a:buFont typeface="Symbol" panose="05050102010706020507" pitchFamily="18" charset="2"/>
                        <a:buChar char=""/>
                      </a:pPr>
                      <a:r>
                        <a:rPr lang="en-IN" sz="600" dirty="0">
                          <a:effectLst/>
                        </a:rPr>
                        <a:t>Likely</a:t>
                      </a:r>
                      <a:endParaRPr lang="en-IN" sz="500" dirty="0">
                        <a:effectLst/>
                      </a:endParaRPr>
                    </a:p>
                    <a:p>
                      <a:pPr marL="342900" lvl="0" indent="-342900" algn="just">
                        <a:lnSpc>
                          <a:spcPct val="107000"/>
                        </a:lnSpc>
                        <a:buFont typeface="Symbol" panose="05050102010706020507" pitchFamily="18" charset="2"/>
                        <a:buChar char=""/>
                      </a:pPr>
                      <a:r>
                        <a:rPr lang="en-IN" sz="600" dirty="0">
                          <a:effectLst/>
                        </a:rPr>
                        <a:t>Neutral</a:t>
                      </a:r>
                      <a:endParaRPr lang="en-IN" sz="500" dirty="0">
                        <a:effectLst/>
                      </a:endParaRPr>
                    </a:p>
                    <a:p>
                      <a:pPr marL="342900" lvl="0" indent="-342900" algn="just">
                        <a:lnSpc>
                          <a:spcPct val="107000"/>
                        </a:lnSpc>
                        <a:buFont typeface="Symbol" panose="05050102010706020507" pitchFamily="18" charset="2"/>
                        <a:buChar char=""/>
                      </a:pPr>
                      <a:r>
                        <a:rPr lang="en-IN" sz="600" dirty="0">
                          <a:effectLst/>
                        </a:rPr>
                        <a:t>Unlikely</a:t>
                      </a:r>
                      <a:endParaRPr lang="en-IN" sz="500" dirty="0">
                        <a:effectLst/>
                      </a:endParaRPr>
                    </a:p>
                    <a:p>
                      <a:pPr marL="342900" lvl="0" indent="-342900" algn="just">
                        <a:lnSpc>
                          <a:spcPct val="107000"/>
                        </a:lnSpc>
                        <a:spcAft>
                          <a:spcPts val="800"/>
                        </a:spcAft>
                        <a:buFont typeface="Symbol" panose="05050102010706020507" pitchFamily="18" charset="2"/>
                        <a:buChar char=""/>
                      </a:pPr>
                      <a:r>
                        <a:rPr lang="en-IN" sz="600" dirty="0">
                          <a:effectLst/>
                        </a:rPr>
                        <a:t>Very unlikely</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extLst>
                  <a:ext uri="{0D108BD9-81ED-4DB2-BD59-A6C34878D82A}">
                    <a16:rowId xmlns:a16="http://schemas.microsoft.com/office/drawing/2014/main" val="2415027146"/>
                  </a:ext>
                </a:extLst>
              </a:tr>
              <a:tr h="461705">
                <a:tc>
                  <a:txBody>
                    <a:bodyPr/>
                    <a:lstStyle/>
                    <a:p>
                      <a:pPr algn="ctr">
                        <a:lnSpc>
                          <a:spcPct val="115000"/>
                        </a:lnSpc>
                        <a:spcAft>
                          <a:spcPts val="1000"/>
                        </a:spcAft>
                      </a:pPr>
                      <a:r>
                        <a:rPr lang="en-US" sz="600">
                          <a:effectLst/>
                        </a:rPr>
                        <a:t>12.</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tc>
                  <a:txBody>
                    <a:bodyPr/>
                    <a:lstStyle/>
                    <a:p>
                      <a:pPr algn="ctr">
                        <a:lnSpc>
                          <a:spcPct val="115000"/>
                        </a:lnSpc>
                        <a:spcAft>
                          <a:spcPts val="1000"/>
                        </a:spcAft>
                      </a:pPr>
                      <a:r>
                        <a:rPr lang="en-US" sz="600">
                          <a:effectLst/>
                        </a:rPr>
                        <a:t>What are the obstacles when you use e-wallet?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tc>
                  <a:txBody>
                    <a:bodyPr/>
                    <a:lstStyle/>
                    <a:p>
                      <a:pPr marL="342900" lvl="0" indent="-342900" algn="just">
                        <a:lnSpc>
                          <a:spcPct val="107000"/>
                        </a:lnSpc>
                        <a:buFont typeface="Symbol" panose="05050102010706020507" pitchFamily="18" charset="2"/>
                        <a:buChar char=""/>
                      </a:pPr>
                      <a:r>
                        <a:rPr lang="en-IN" sz="600">
                          <a:effectLst/>
                        </a:rPr>
                        <a:t>Network issues</a:t>
                      </a:r>
                      <a:endParaRPr lang="en-IN" sz="500">
                        <a:effectLst/>
                      </a:endParaRPr>
                    </a:p>
                    <a:p>
                      <a:pPr marL="342900" lvl="0" indent="-342900" algn="just">
                        <a:lnSpc>
                          <a:spcPct val="107000"/>
                        </a:lnSpc>
                        <a:buFont typeface="Symbol" panose="05050102010706020507" pitchFamily="18" charset="2"/>
                        <a:buChar char=""/>
                      </a:pPr>
                      <a:r>
                        <a:rPr lang="en-IN" sz="600">
                          <a:effectLst/>
                        </a:rPr>
                        <a:t>Some technical issues at bank</a:t>
                      </a:r>
                      <a:endParaRPr lang="en-IN" sz="500">
                        <a:effectLst/>
                      </a:endParaRPr>
                    </a:p>
                    <a:p>
                      <a:pPr marL="342900" lvl="0" indent="-342900" algn="just">
                        <a:lnSpc>
                          <a:spcPct val="107000"/>
                        </a:lnSpc>
                        <a:buFont typeface="Symbol" panose="05050102010706020507" pitchFamily="18" charset="2"/>
                        <a:buChar char=""/>
                      </a:pPr>
                      <a:r>
                        <a:rPr lang="en-IN" sz="600">
                          <a:effectLst/>
                        </a:rPr>
                        <a:t>Involves danger of losing money</a:t>
                      </a:r>
                      <a:endParaRPr lang="en-IN" sz="500">
                        <a:effectLst/>
                      </a:endParaRPr>
                    </a:p>
                    <a:p>
                      <a:pPr marL="342900" lvl="0" indent="-342900" algn="just">
                        <a:lnSpc>
                          <a:spcPct val="107000"/>
                        </a:lnSpc>
                        <a:spcAft>
                          <a:spcPts val="800"/>
                        </a:spcAft>
                        <a:buFont typeface="Symbol" panose="05050102010706020507" pitchFamily="18" charset="2"/>
                        <a:buChar char=""/>
                      </a:pPr>
                      <a:r>
                        <a:rPr lang="en-IN" sz="600">
                          <a:effectLst/>
                        </a:rPr>
                        <a:t>Cannot be used for international transaction</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extLst>
                  <a:ext uri="{0D108BD9-81ED-4DB2-BD59-A6C34878D82A}">
                    <a16:rowId xmlns:a16="http://schemas.microsoft.com/office/drawing/2014/main" val="4241069314"/>
                  </a:ext>
                </a:extLst>
              </a:tr>
              <a:tr h="461705">
                <a:tc>
                  <a:txBody>
                    <a:bodyPr/>
                    <a:lstStyle/>
                    <a:p>
                      <a:pPr algn="ctr">
                        <a:lnSpc>
                          <a:spcPct val="115000"/>
                        </a:lnSpc>
                        <a:spcAft>
                          <a:spcPts val="1000"/>
                        </a:spcAft>
                      </a:pPr>
                      <a:r>
                        <a:rPr lang="en-US" sz="600">
                          <a:effectLst/>
                        </a:rPr>
                        <a:t>13.</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tc>
                  <a:txBody>
                    <a:bodyPr/>
                    <a:lstStyle/>
                    <a:p>
                      <a:pPr algn="ctr">
                        <a:lnSpc>
                          <a:spcPct val="115000"/>
                        </a:lnSpc>
                        <a:spcAft>
                          <a:spcPts val="1000"/>
                        </a:spcAft>
                      </a:pPr>
                      <a:r>
                        <a:rPr lang="en-US" sz="600">
                          <a:effectLst/>
                        </a:rPr>
                        <a:t>Is e-wallet services useful mode of payment?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tc>
                  <a:txBody>
                    <a:bodyPr/>
                    <a:lstStyle/>
                    <a:p>
                      <a:pPr marL="342900" lvl="0" indent="-342900" algn="just">
                        <a:lnSpc>
                          <a:spcPct val="107000"/>
                        </a:lnSpc>
                        <a:buFont typeface="Symbol" panose="05050102010706020507" pitchFamily="18" charset="2"/>
                        <a:buChar char=""/>
                      </a:pPr>
                      <a:r>
                        <a:rPr lang="en-IN" sz="600">
                          <a:effectLst/>
                        </a:rPr>
                        <a:t>Strongly Agree</a:t>
                      </a:r>
                      <a:endParaRPr lang="en-IN" sz="500">
                        <a:effectLst/>
                      </a:endParaRPr>
                    </a:p>
                    <a:p>
                      <a:pPr marL="342900" lvl="0" indent="-342900" algn="just">
                        <a:lnSpc>
                          <a:spcPct val="107000"/>
                        </a:lnSpc>
                        <a:buFont typeface="Symbol" panose="05050102010706020507" pitchFamily="18" charset="2"/>
                        <a:buChar char=""/>
                      </a:pPr>
                      <a:r>
                        <a:rPr lang="en-IN" sz="600">
                          <a:effectLst/>
                        </a:rPr>
                        <a:t>Agree</a:t>
                      </a:r>
                      <a:endParaRPr lang="en-IN" sz="500">
                        <a:effectLst/>
                      </a:endParaRPr>
                    </a:p>
                    <a:p>
                      <a:pPr marL="342900" lvl="0" indent="-342900" algn="just">
                        <a:lnSpc>
                          <a:spcPct val="107000"/>
                        </a:lnSpc>
                        <a:buFont typeface="Symbol" panose="05050102010706020507" pitchFamily="18" charset="2"/>
                        <a:buChar char=""/>
                      </a:pPr>
                      <a:r>
                        <a:rPr lang="en-IN" sz="600">
                          <a:effectLst/>
                        </a:rPr>
                        <a:t>Neutral</a:t>
                      </a:r>
                      <a:endParaRPr lang="en-IN" sz="500">
                        <a:effectLst/>
                      </a:endParaRPr>
                    </a:p>
                    <a:p>
                      <a:pPr marL="342900" lvl="0" indent="-342900" algn="just">
                        <a:lnSpc>
                          <a:spcPct val="107000"/>
                        </a:lnSpc>
                        <a:buFont typeface="Symbol" panose="05050102010706020507" pitchFamily="18" charset="2"/>
                        <a:buChar char=""/>
                      </a:pPr>
                      <a:r>
                        <a:rPr lang="en-IN" sz="600">
                          <a:effectLst/>
                        </a:rPr>
                        <a:t>Disagree</a:t>
                      </a:r>
                      <a:endParaRPr lang="en-IN" sz="500">
                        <a:effectLst/>
                      </a:endParaRPr>
                    </a:p>
                    <a:p>
                      <a:pPr marL="342900" lvl="0" indent="-342900" algn="just">
                        <a:lnSpc>
                          <a:spcPct val="107000"/>
                        </a:lnSpc>
                        <a:spcAft>
                          <a:spcPts val="800"/>
                        </a:spcAft>
                        <a:buFont typeface="Symbol" panose="05050102010706020507" pitchFamily="18" charset="2"/>
                        <a:buChar char=""/>
                      </a:pPr>
                      <a:r>
                        <a:rPr lang="en-IN" sz="600">
                          <a:effectLst/>
                        </a:rPr>
                        <a:t>Strongly Disagree</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extLst>
                  <a:ext uri="{0D108BD9-81ED-4DB2-BD59-A6C34878D82A}">
                    <a16:rowId xmlns:a16="http://schemas.microsoft.com/office/drawing/2014/main" val="478726914"/>
                  </a:ext>
                </a:extLst>
              </a:tr>
              <a:tr h="461705">
                <a:tc>
                  <a:txBody>
                    <a:bodyPr/>
                    <a:lstStyle/>
                    <a:p>
                      <a:pPr algn="ctr">
                        <a:lnSpc>
                          <a:spcPct val="115000"/>
                        </a:lnSpc>
                        <a:spcAft>
                          <a:spcPts val="1000"/>
                        </a:spcAft>
                      </a:pPr>
                      <a:r>
                        <a:rPr lang="en-US" sz="600">
                          <a:effectLst/>
                        </a:rPr>
                        <a:t>14.</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tc>
                  <a:txBody>
                    <a:bodyPr/>
                    <a:lstStyle/>
                    <a:p>
                      <a:pPr algn="ctr">
                        <a:lnSpc>
                          <a:spcPct val="115000"/>
                        </a:lnSpc>
                        <a:spcAft>
                          <a:spcPts val="1000"/>
                        </a:spcAft>
                      </a:pPr>
                      <a:r>
                        <a:rPr lang="en-US" sz="600">
                          <a:effectLst/>
                        </a:rPr>
                        <a:t>Would you like to refer your friend to use e-wallet as security concern?</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tc>
                  <a:txBody>
                    <a:bodyPr/>
                    <a:lstStyle/>
                    <a:p>
                      <a:pPr marL="342900" lvl="0" indent="-342900" algn="just">
                        <a:lnSpc>
                          <a:spcPct val="107000"/>
                        </a:lnSpc>
                        <a:buFont typeface="Symbol" panose="05050102010706020507" pitchFamily="18" charset="2"/>
                        <a:buChar char=""/>
                      </a:pPr>
                      <a:r>
                        <a:rPr lang="en-IN" sz="600">
                          <a:effectLst/>
                        </a:rPr>
                        <a:t>Very likely</a:t>
                      </a:r>
                      <a:endParaRPr lang="en-IN" sz="500">
                        <a:effectLst/>
                      </a:endParaRPr>
                    </a:p>
                    <a:p>
                      <a:pPr marL="342900" lvl="0" indent="-342900" algn="just">
                        <a:lnSpc>
                          <a:spcPct val="107000"/>
                        </a:lnSpc>
                        <a:buFont typeface="Symbol" panose="05050102010706020507" pitchFamily="18" charset="2"/>
                        <a:buChar char=""/>
                      </a:pPr>
                      <a:r>
                        <a:rPr lang="en-IN" sz="600">
                          <a:effectLst/>
                        </a:rPr>
                        <a:t>Likely</a:t>
                      </a:r>
                      <a:endParaRPr lang="en-IN" sz="500">
                        <a:effectLst/>
                      </a:endParaRPr>
                    </a:p>
                    <a:p>
                      <a:pPr marL="342900" lvl="0" indent="-342900" algn="just">
                        <a:lnSpc>
                          <a:spcPct val="107000"/>
                        </a:lnSpc>
                        <a:buFont typeface="Symbol" panose="05050102010706020507" pitchFamily="18" charset="2"/>
                        <a:buChar char=""/>
                      </a:pPr>
                      <a:r>
                        <a:rPr lang="en-IN" sz="600">
                          <a:effectLst/>
                        </a:rPr>
                        <a:t>Neutral</a:t>
                      </a:r>
                      <a:endParaRPr lang="en-IN" sz="500">
                        <a:effectLst/>
                      </a:endParaRPr>
                    </a:p>
                    <a:p>
                      <a:pPr marL="342900" lvl="0" indent="-342900" algn="just">
                        <a:lnSpc>
                          <a:spcPct val="107000"/>
                        </a:lnSpc>
                        <a:buFont typeface="Symbol" panose="05050102010706020507" pitchFamily="18" charset="2"/>
                        <a:buChar char=""/>
                      </a:pPr>
                      <a:r>
                        <a:rPr lang="en-IN" sz="600">
                          <a:effectLst/>
                        </a:rPr>
                        <a:t>Unlikely</a:t>
                      </a:r>
                      <a:endParaRPr lang="en-IN" sz="500">
                        <a:effectLst/>
                      </a:endParaRPr>
                    </a:p>
                    <a:p>
                      <a:pPr marL="342900" lvl="0" indent="-342900" algn="just">
                        <a:lnSpc>
                          <a:spcPct val="107000"/>
                        </a:lnSpc>
                        <a:spcAft>
                          <a:spcPts val="800"/>
                        </a:spcAft>
                        <a:buFont typeface="Symbol" panose="05050102010706020507" pitchFamily="18" charset="2"/>
                        <a:buChar char=""/>
                      </a:pPr>
                      <a:r>
                        <a:rPr lang="en-IN" sz="600">
                          <a:effectLst/>
                        </a:rPr>
                        <a:t>Very unlikely</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extLst>
                  <a:ext uri="{0D108BD9-81ED-4DB2-BD59-A6C34878D82A}">
                    <a16:rowId xmlns:a16="http://schemas.microsoft.com/office/drawing/2014/main" val="24662030"/>
                  </a:ext>
                </a:extLst>
              </a:tr>
              <a:tr h="461705">
                <a:tc>
                  <a:txBody>
                    <a:bodyPr/>
                    <a:lstStyle/>
                    <a:p>
                      <a:pPr algn="ctr">
                        <a:lnSpc>
                          <a:spcPct val="115000"/>
                        </a:lnSpc>
                        <a:spcAft>
                          <a:spcPts val="1000"/>
                        </a:spcAft>
                      </a:pPr>
                      <a:r>
                        <a:rPr lang="en-US" sz="600">
                          <a:effectLst/>
                        </a:rPr>
                        <a:t>15.</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tc>
                  <a:txBody>
                    <a:bodyPr/>
                    <a:lstStyle/>
                    <a:p>
                      <a:pPr algn="ctr">
                        <a:lnSpc>
                          <a:spcPct val="115000"/>
                        </a:lnSpc>
                        <a:spcAft>
                          <a:spcPts val="1000"/>
                        </a:spcAft>
                      </a:pPr>
                      <a:r>
                        <a:rPr lang="en-US" sz="600">
                          <a:effectLst/>
                        </a:rPr>
                        <a:t>Making payment using e-wallet is secure?</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tc>
                  <a:txBody>
                    <a:bodyPr/>
                    <a:lstStyle/>
                    <a:p>
                      <a:pPr marL="342900" lvl="0" indent="-342900" algn="just">
                        <a:lnSpc>
                          <a:spcPct val="107000"/>
                        </a:lnSpc>
                        <a:buFont typeface="Symbol" panose="05050102010706020507" pitchFamily="18" charset="2"/>
                        <a:buChar char=""/>
                      </a:pPr>
                      <a:r>
                        <a:rPr lang="en-IN" sz="600">
                          <a:effectLst/>
                        </a:rPr>
                        <a:t>Strongly Disagree</a:t>
                      </a:r>
                      <a:endParaRPr lang="en-IN" sz="500">
                        <a:effectLst/>
                      </a:endParaRPr>
                    </a:p>
                    <a:p>
                      <a:pPr marL="342900" lvl="0" indent="-342900" algn="just">
                        <a:lnSpc>
                          <a:spcPct val="107000"/>
                        </a:lnSpc>
                        <a:buFont typeface="Symbol" panose="05050102010706020507" pitchFamily="18" charset="2"/>
                        <a:buChar char=""/>
                      </a:pPr>
                      <a:r>
                        <a:rPr lang="en-IN" sz="600">
                          <a:effectLst/>
                        </a:rPr>
                        <a:t>Disagree</a:t>
                      </a:r>
                      <a:endParaRPr lang="en-IN" sz="500">
                        <a:effectLst/>
                      </a:endParaRPr>
                    </a:p>
                    <a:p>
                      <a:pPr marL="342900" lvl="0" indent="-342900" algn="just">
                        <a:lnSpc>
                          <a:spcPct val="107000"/>
                        </a:lnSpc>
                        <a:buFont typeface="Symbol" panose="05050102010706020507" pitchFamily="18" charset="2"/>
                        <a:buChar char=""/>
                      </a:pPr>
                      <a:r>
                        <a:rPr lang="en-IN" sz="600">
                          <a:effectLst/>
                        </a:rPr>
                        <a:t>Neutral</a:t>
                      </a:r>
                      <a:endParaRPr lang="en-IN" sz="500">
                        <a:effectLst/>
                      </a:endParaRPr>
                    </a:p>
                    <a:p>
                      <a:pPr marL="342900" lvl="0" indent="-342900" algn="just">
                        <a:lnSpc>
                          <a:spcPct val="107000"/>
                        </a:lnSpc>
                        <a:buFont typeface="Symbol" panose="05050102010706020507" pitchFamily="18" charset="2"/>
                        <a:buChar char=""/>
                      </a:pPr>
                      <a:r>
                        <a:rPr lang="en-IN" sz="600">
                          <a:effectLst/>
                        </a:rPr>
                        <a:t>Agree</a:t>
                      </a:r>
                      <a:endParaRPr lang="en-IN" sz="500">
                        <a:effectLst/>
                      </a:endParaRPr>
                    </a:p>
                    <a:p>
                      <a:pPr marL="342900" lvl="0" indent="-342900" algn="just">
                        <a:lnSpc>
                          <a:spcPct val="107000"/>
                        </a:lnSpc>
                        <a:spcAft>
                          <a:spcPts val="800"/>
                        </a:spcAft>
                        <a:buFont typeface="Symbol" panose="05050102010706020507" pitchFamily="18" charset="2"/>
                        <a:buChar char=""/>
                      </a:pPr>
                      <a:r>
                        <a:rPr lang="en-IN" sz="600">
                          <a:effectLst/>
                        </a:rPr>
                        <a:t>Strongly Agree</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extLst>
                  <a:ext uri="{0D108BD9-81ED-4DB2-BD59-A6C34878D82A}">
                    <a16:rowId xmlns:a16="http://schemas.microsoft.com/office/drawing/2014/main" val="2108300240"/>
                  </a:ext>
                </a:extLst>
              </a:tr>
              <a:tr h="741469">
                <a:tc>
                  <a:txBody>
                    <a:bodyPr/>
                    <a:lstStyle/>
                    <a:p>
                      <a:pPr algn="ctr">
                        <a:lnSpc>
                          <a:spcPct val="115000"/>
                        </a:lnSpc>
                        <a:spcAft>
                          <a:spcPts val="1000"/>
                        </a:spcAft>
                      </a:pPr>
                      <a:r>
                        <a:rPr lang="en-US" sz="600">
                          <a:effectLst/>
                        </a:rPr>
                        <a:t>16.</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tc>
                  <a:txBody>
                    <a:bodyPr/>
                    <a:lstStyle/>
                    <a:p>
                      <a:pPr algn="ctr">
                        <a:lnSpc>
                          <a:spcPct val="115000"/>
                        </a:lnSpc>
                        <a:spcAft>
                          <a:spcPts val="1000"/>
                        </a:spcAft>
                      </a:pPr>
                      <a:r>
                        <a:rPr lang="en-US" sz="600">
                          <a:effectLst/>
                        </a:rPr>
                        <a:t>What are the reasons for choosing the online payments? (Please rate accordingly where 1 means strongly disagree and 5 means strongly agree)</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tc>
                  <a:txBody>
                    <a:bodyPr/>
                    <a:lstStyle/>
                    <a:p>
                      <a:pPr marL="342900" lvl="0" indent="-342900" algn="just">
                        <a:lnSpc>
                          <a:spcPct val="107000"/>
                        </a:lnSpc>
                        <a:buFont typeface="Symbol" panose="05050102010706020507" pitchFamily="18" charset="2"/>
                        <a:buChar char=""/>
                      </a:pPr>
                      <a:r>
                        <a:rPr lang="en-IN" sz="600" dirty="0">
                          <a:effectLst/>
                        </a:rPr>
                        <a:t>Better rates</a:t>
                      </a:r>
                      <a:endParaRPr lang="en-IN" sz="500" dirty="0">
                        <a:effectLst/>
                      </a:endParaRPr>
                    </a:p>
                    <a:p>
                      <a:pPr marL="342900" lvl="0" indent="-342900" algn="just">
                        <a:lnSpc>
                          <a:spcPct val="107000"/>
                        </a:lnSpc>
                        <a:buFont typeface="Symbol" panose="05050102010706020507" pitchFamily="18" charset="2"/>
                        <a:buChar char=""/>
                      </a:pPr>
                      <a:r>
                        <a:rPr lang="en-IN" sz="600" dirty="0">
                          <a:effectLst/>
                        </a:rPr>
                        <a:t>Convenience (24 hrs service, anywhere connectivity)</a:t>
                      </a:r>
                      <a:endParaRPr lang="en-IN" sz="500" dirty="0">
                        <a:effectLst/>
                      </a:endParaRPr>
                    </a:p>
                    <a:p>
                      <a:pPr marL="342900" lvl="0" indent="-342900" algn="just">
                        <a:lnSpc>
                          <a:spcPct val="107000"/>
                        </a:lnSpc>
                        <a:buFont typeface="Symbol" panose="05050102010706020507" pitchFamily="18" charset="2"/>
                        <a:buChar char=""/>
                      </a:pPr>
                      <a:r>
                        <a:rPr lang="en-IN" sz="600" dirty="0">
                          <a:effectLst/>
                        </a:rPr>
                        <a:t>Easy to maintain banking transaction activity (see statement)</a:t>
                      </a:r>
                      <a:endParaRPr lang="en-IN" sz="500" dirty="0">
                        <a:effectLst/>
                      </a:endParaRPr>
                    </a:p>
                    <a:p>
                      <a:pPr marL="342900" lvl="0" indent="-342900" algn="just">
                        <a:lnSpc>
                          <a:spcPct val="107000"/>
                        </a:lnSpc>
                        <a:buFont typeface="Symbol" panose="05050102010706020507" pitchFamily="18" charset="2"/>
                        <a:buChar char=""/>
                      </a:pPr>
                      <a:r>
                        <a:rPr lang="en-IN" sz="600" dirty="0">
                          <a:effectLst/>
                        </a:rPr>
                        <a:t>Low service charge</a:t>
                      </a:r>
                      <a:endParaRPr lang="en-IN" sz="500" dirty="0">
                        <a:effectLst/>
                      </a:endParaRPr>
                    </a:p>
                    <a:p>
                      <a:pPr marL="342900" lvl="0" indent="-342900" algn="just">
                        <a:lnSpc>
                          <a:spcPct val="107000"/>
                        </a:lnSpc>
                        <a:buFont typeface="Symbol" panose="05050102010706020507" pitchFamily="18" charset="2"/>
                        <a:buChar char=""/>
                      </a:pPr>
                      <a:r>
                        <a:rPr lang="en-IN" sz="600" dirty="0">
                          <a:effectLst/>
                        </a:rPr>
                        <a:t>Safe and secure</a:t>
                      </a:r>
                      <a:endParaRPr lang="en-IN" sz="500" dirty="0">
                        <a:effectLst/>
                      </a:endParaRPr>
                    </a:p>
                    <a:p>
                      <a:pPr marL="342900" lvl="0" indent="-342900" algn="just">
                        <a:lnSpc>
                          <a:spcPct val="107000"/>
                        </a:lnSpc>
                        <a:spcAft>
                          <a:spcPts val="800"/>
                        </a:spcAft>
                        <a:buFont typeface="Symbol" panose="05050102010706020507" pitchFamily="18" charset="2"/>
                        <a:buChar char=""/>
                      </a:pPr>
                      <a:r>
                        <a:rPr lang="en-IN" sz="600" dirty="0">
                          <a:effectLst/>
                        </a:rPr>
                        <a:t>privacy</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2679" marR="32679" marT="0" marB="0"/>
                </a:tc>
                <a:extLst>
                  <a:ext uri="{0D108BD9-81ED-4DB2-BD59-A6C34878D82A}">
                    <a16:rowId xmlns:a16="http://schemas.microsoft.com/office/drawing/2014/main" val="3681045653"/>
                  </a:ext>
                </a:extLst>
              </a:tr>
            </a:tbl>
          </a:graphicData>
        </a:graphic>
      </p:graphicFrame>
      <p:graphicFrame>
        <p:nvGraphicFramePr>
          <p:cNvPr id="7" name="Table 6">
            <a:extLst>
              <a:ext uri="{FF2B5EF4-FFF2-40B4-BE49-F238E27FC236}">
                <a16:creationId xmlns:a16="http://schemas.microsoft.com/office/drawing/2014/main" id="{EF0A8C79-270F-7B87-3FB1-62F537533E3F}"/>
              </a:ext>
            </a:extLst>
          </p:cNvPr>
          <p:cNvGraphicFramePr>
            <a:graphicFrameLocks noGrp="1"/>
          </p:cNvGraphicFramePr>
          <p:nvPr>
            <p:extLst>
              <p:ext uri="{D42A27DB-BD31-4B8C-83A1-F6EECF244321}">
                <p14:modId xmlns:p14="http://schemas.microsoft.com/office/powerpoint/2010/main" val="1202743893"/>
              </p:ext>
            </p:extLst>
          </p:nvPr>
        </p:nvGraphicFramePr>
        <p:xfrm>
          <a:off x="5916179" y="1945338"/>
          <a:ext cx="2517542" cy="4643694"/>
        </p:xfrm>
        <a:graphic>
          <a:graphicData uri="http://schemas.openxmlformats.org/drawingml/2006/table">
            <a:tbl>
              <a:tblPr firstCol="1" bandRow="1">
                <a:tableStyleId>{5C22544A-7EE6-4342-B048-85BDC9FD1C3A}</a:tableStyleId>
              </a:tblPr>
              <a:tblGrid>
                <a:gridCol w="402229">
                  <a:extLst>
                    <a:ext uri="{9D8B030D-6E8A-4147-A177-3AD203B41FA5}">
                      <a16:colId xmlns:a16="http://schemas.microsoft.com/office/drawing/2014/main" val="3422323524"/>
                    </a:ext>
                  </a:extLst>
                </a:gridCol>
                <a:gridCol w="782641">
                  <a:extLst>
                    <a:ext uri="{9D8B030D-6E8A-4147-A177-3AD203B41FA5}">
                      <a16:colId xmlns:a16="http://schemas.microsoft.com/office/drawing/2014/main" val="4037979618"/>
                    </a:ext>
                  </a:extLst>
                </a:gridCol>
                <a:gridCol w="1332672">
                  <a:extLst>
                    <a:ext uri="{9D8B030D-6E8A-4147-A177-3AD203B41FA5}">
                      <a16:colId xmlns:a16="http://schemas.microsoft.com/office/drawing/2014/main" val="757815852"/>
                    </a:ext>
                  </a:extLst>
                </a:gridCol>
              </a:tblGrid>
              <a:tr h="298891">
                <a:tc>
                  <a:txBody>
                    <a:bodyPr/>
                    <a:lstStyle/>
                    <a:p>
                      <a:pPr algn="ctr">
                        <a:lnSpc>
                          <a:spcPct val="115000"/>
                        </a:lnSpc>
                        <a:spcAft>
                          <a:spcPts val="1000"/>
                        </a:spcAft>
                      </a:pPr>
                      <a:r>
                        <a:rPr lang="en-US" sz="600">
                          <a:effectLst/>
                        </a:rPr>
                        <a:t>17.</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tc>
                  <a:txBody>
                    <a:bodyPr/>
                    <a:lstStyle/>
                    <a:p>
                      <a:pPr algn="ctr">
                        <a:lnSpc>
                          <a:spcPct val="115000"/>
                        </a:lnSpc>
                        <a:spcAft>
                          <a:spcPts val="1000"/>
                        </a:spcAft>
                      </a:pPr>
                      <a:r>
                        <a:rPr lang="en-US" sz="600" dirty="0">
                          <a:effectLst/>
                        </a:rPr>
                        <a:t>Do you think that using e-wallet makes your life easier</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tc>
                  <a:txBody>
                    <a:bodyPr/>
                    <a:lstStyle/>
                    <a:p>
                      <a:pPr marL="342900" lvl="0" indent="-342900" algn="just">
                        <a:lnSpc>
                          <a:spcPct val="107000"/>
                        </a:lnSpc>
                        <a:buFont typeface="Symbol" panose="05050102010706020507" pitchFamily="18" charset="2"/>
                        <a:buChar char=""/>
                      </a:pPr>
                      <a:r>
                        <a:rPr lang="en-IN" sz="600">
                          <a:effectLst/>
                        </a:rPr>
                        <a:t>Yes</a:t>
                      </a:r>
                      <a:endParaRPr lang="en-IN" sz="500">
                        <a:effectLst/>
                      </a:endParaRPr>
                    </a:p>
                    <a:p>
                      <a:pPr marL="342900" lvl="0" indent="-342900" algn="just">
                        <a:lnSpc>
                          <a:spcPct val="107000"/>
                        </a:lnSpc>
                        <a:buFont typeface="Symbol" panose="05050102010706020507" pitchFamily="18" charset="2"/>
                        <a:buChar char=""/>
                      </a:pPr>
                      <a:r>
                        <a:rPr lang="en-IN" sz="600">
                          <a:effectLst/>
                        </a:rPr>
                        <a:t>No</a:t>
                      </a:r>
                      <a:endParaRPr lang="en-IN" sz="500">
                        <a:effectLst/>
                      </a:endParaRPr>
                    </a:p>
                    <a:p>
                      <a:pPr marL="342900" lvl="0" indent="-342900" algn="just">
                        <a:lnSpc>
                          <a:spcPct val="107000"/>
                        </a:lnSpc>
                        <a:spcAft>
                          <a:spcPts val="800"/>
                        </a:spcAft>
                        <a:buFont typeface="Symbol" panose="05050102010706020507" pitchFamily="18" charset="2"/>
                        <a:buChar char=""/>
                      </a:pPr>
                      <a:r>
                        <a:rPr lang="en-IN" sz="600">
                          <a:effectLst/>
                        </a:rPr>
                        <a:t>Maybe</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extLst>
                  <a:ext uri="{0D108BD9-81ED-4DB2-BD59-A6C34878D82A}">
                    <a16:rowId xmlns:a16="http://schemas.microsoft.com/office/drawing/2014/main" val="1962346751"/>
                  </a:ext>
                </a:extLst>
              </a:tr>
              <a:tr h="298891">
                <a:tc>
                  <a:txBody>
                    <a:bodyPr/>
                    <a:lstStyle/>
                    <a:p>
                      <a:pPr algn="ctr">
                        <a:lnSpc>
                          <a:spcPct val="115000"/>
                        </a:lnSpc>
                        <a:spcAft>
                          <a:spcPts val="1000"/>
                        </a:spcAft>
                      </a:pPr>
                      <a:r>
                        <a:rPr lang="en-US" sz="600">
                          <a:effectLst/>
                        </a:rPr>
                        <a:t>18.</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tc>
                  <a:txBody>
                    <a:bodyPr/>
                    <a:lstStyle/>
                    <a:p>
                      <a:pPr algn="ctr">
                        <a:lnSpc>
                          <a:spcPct val="115000"/>
                        </a:lnSpc>
                        <a:spcAft>
                          <a:spcPts val="1000"/>
                        </a:spcAft>
                      </a:pPr>
                      <a:r>
                        <a:rPr lang="en-US" sz="600">
                          <a:effectLst/>
                        </a:rPr>
                        <a:t>Have you read bank’s online security procedures</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tc>
                  <a:txBody>
                    <a:bodyPr/>
                    <a:lstStyle/>
                    <a:p>
                      <a:pPr marL="342900" lvl="0" indent="-342900" algn="just">
                        <a:lnSpc>
                          <a:spcPct val="107000"/>
                        </a:lnSpc>
                        <a:buFont typeface="Symbol" panose="05050102010706020507" pitchFamily="18" charset="2"/>
                        <a:buChar char=""/>
                      </a:pPr>
                      <a:r>
                        <a:rPr lang="en-IN" sz="600" dirty="0">
                          <a:effectLst/>
                        </a:rPr>
                        <a:t>Yes</a:t>
                      </a:r>
                      <a:endParaRPr lang="en-IN" sz="500" dirty="0">
                        <a:effectLst/>
                      </a:endParaRPr>
                    </a:p>
                    <a:p>
                      <a:pPr marL="342900" lvl="0" indent="-342900" algn="just">
                        <a:lnSpc>
                          <a:spcPct val="107000"/>
                        </a:lnSpc>
                        <a:spcAft>
                          <a:spcPts val="800"/>
                        </a:spcAft>
                        <a:buFont typeface="Symbol" panose="05050102010706020507" pitchFamily="18" charset="2"/>
                        <a:buChar char=""/>
                      </a:pPr>
                      <a:r>
                        <a:rPr lang="en-IN" sz="600" dirty="0">
                          <a:effectLst/>
                        </a:rPr>
                        <a:t>No</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extLst>
                  <a:ext uri="{0D108BD9-81ED-4DB2-BD59-A6C34878D82A}">
                    <a16:rowId xmlns:a16="http://schemas.microsoft.com/office/drawing/2014/main" val="2082590765"/>
                  </a:ext>
                </a:extLst>
              </a:tr>
              <a:tr h="502433">
                <a:tc>
                  <a:txBody>
                    <a:bodyPr/>
                    <a:lstStyle/>
                    <a:p>
                      <a:pPr algn="ctr">
                        <a:lnSpc>
                          <a:spcPct val="115000"/>
                        </a:lnSpc>
                        <a:spcAft>
                          <a:spcPts val="1000"/>
                        </a:spcAft>
                      </a:pPr>
                      <a:r>
                        <a:rPr lang="en-US" sz="600">
                          <a:effectLst/>
                        </a:rPr>
                        <a:t>19.</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tc>
                  <a:txBody>
                    <a:bodyPr/>
                    <a:lstStyle/>
                    <a:p>
                      <a:pPr algn="ctr">
                        <a:lnSpc>
                          <a:spcPct val="115000"/>
                        </a:lnSpc>
                        <a:spcAft>
                          <a:spcPts val="1000"/>
                        </a:spcAft>
                      </a:pPr>
                      <a:r>
                        <a:rPr lang="en-US" sz="600">
                          <a:effectLst/>
                        </a:rPr>
                        <a:t>Have you lost the money due to digital fraud (online bank account hacked, credit card stolen, etc.)</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tc>
                  <a:txBody>
                    <a:bodyPr/>
                    <a:lstStyle/>
                    <a:p>
                      <a:pPr marL="342900" lvl="0" indent="-342900" algn="just">
                        <a:lnSpc>
                          <a:spcPct val="107000"/>
                        </a:lnSpc>
                        <a:buFont typeface="Symbol" panose="05050102010706020507" pitchFamily="18" charset="2"/>
                        <a:buChar char=""/>
                      </a:pPr>
                      <a:r>
                        <a:rPr lang="en-IN" sz="600">
                          <a:effectLst/>
                        </a:rPr>
                        <a:t>Yes</a:t>
                      </a:r>
                      <a:endParaRPr lang="en-IN" sz="500">
                        <a:effectLst/>
                      </a:endParaRPr>
                    </a:p>
                    <a:p>
                      <a:pPr marL="342900" lvl="0" indent="-342900" algn="just">
                        <a:lnSpc>
                          <a:spcPct val="107000"/>
                        </a:lnSpc>
                        <a:spcAft>
                          <a:spcPts val="800"/>
                        </a:spcAft>
                        <a:buFont typeface="Symbol" panose="05050102010706020507" pitchFamily="18" charset="2"/>
                        <a:buChar char=""/>
                      </a:pPr>
                      <a:r>
                        <a:rPr lang="en-IN" sz="600">
                          <a:effectLst/>
                        </a:rPr>
                        <a:t>No</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extLst>
                  <a:ext uri="{0D108BD9-81ED-4DB2-BD59-A6C34878D82A}">
                    <a16:rowId xmlns:a16="http://schemas.microsoft.com/office/drawing/2014/main" val="2604674714"/>
                  </a:ext>
                </a:extLst>
              </a:tr>
              <a:tr h="942396">
                <a:tc>
                  <a:txBody>
                    <a:bodyPr/>
                    <a:lstStyle/>
                    <a:p>
                      <a:pPr algn="ctr">
                        <a:lnSpc>
                          <a:spcPct val="115000"/>
                        </a:lnSpc>
                        <a:spcAft>
                          <a:spcPts val="1000"/>
                        </a:spcAft>
                      </a:pPr>
                      <a:r>
                        <a:rPr lang="en-US" sz="600">
                          <a:effectLst/>
                        </a:rPr>
                        <a:t>20.</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tc>
                  <a:txBody>
                    <a:bodyPr/>
                    <a:lstStyle/>
                    <a:p>
                      <a:pPr algn="ctr">
                        <a:lnSpc>
                          <a:spcPct val="115000"/>
                        </a:lnSpc>
                        <a:spcAft>
                          <a:spcPts val="1000"/>
                        </a:spcAft>
                      </a:pPr>
                      <a:r>
                        <a:rPr lang="en-US" sz="600">
                          <a:effectLst/>
                        </a:rPr>
                        <a:t>Do you have security protection installed on your device</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tc>
                  <a:txBody>
                    <a:bodyPr/>
                    <a:lstStyle/>
                    <a:p>
                      <a:pPr marL="342900" lvl="0" indent="-342900" algn="just">
                        <a:lnSpc>
                          <a:spcPct val="107000"/>
                        </a:lnSpc>
                        <a:buFont typeface="Symbol" panose="05050102010706020507" pitchFamily="18" charset="2"/>
                        <a:buChar char=""/>
                      </a:pPr>
                      <a:r>
                        <a:rPr lang="en-IN" sz="600" dirty="0">
                          <a:effectLst/>
                        </a:rPr>
                        <a:t>Anti-virus software</a:t>
                      </a:r>
                      <a:endParaRPr lang="en-IN" sz="500" dirty="0">
                        <a:effectLst/>
                      </a:endParaRPr>
                    </a:p>
                    <a:p>
                      <a:pPr marL="342900" lvl="0" indent="-342900" algn="just">
                        <a:lnSpc>
                          <a:spcPct val="107000"/>
                        </a:lnSpc>
                        <a:buFont typeface="Symbol" panose="05050102010706020507" pitchFamily="18" charset="2"/>
                        <a:buChar char=""/>
                      </a:pPr>
                      <a:r>
                        <a:rPr lang="en-IN" sz="600" dirty="0">
                          <a:effectLst/>
                        </a:rPr>
                        <a:t>Firewall protection</a:t>
                      </a:r>
                      <a:endParaRPr lang="en-IN" sz="500" dirty="0">
                        <a:effectLst/>
                      </a:endParaRPr>
                    </a:p>
                    <a:p>
                      <a:pPr marL="342900" lvl="0" indent="-342900" algn="just">
                        <a:lnSpc>
                          <a:spcPct val="107000"/>
                        </a:lnSpc>
                        <a:buFont typeface="Symbol" panose="05050102010706020507" pitchFamily="18" charset="2"/>
                        <a:buChar char=""/>
                      </a:pPr>
                      <a:r>
                        <a:rPr lang="en-IN" sz="600" dirty="0">
                          <a:effectLst/>
                        </a:rPr>
                        <a:t>Adware / popup window blocking tool</a:t>
                      </a:r>
                      <a:endParaRPr lang="en-IN" sz="500" dirty="0">
                        <a:effectLst/>
                      </a:endParaRPr>
                    </a:p>
                    <a:p>
                      <a:pPr marL="342900" lvl="0" indent="-342900" algn="just">
                        <a:lnSpc>
                          <a:spcPct val="107000"/>
                        </a:lnSpc>
                        <a:buFont typeface="Symbol" panose="05050102010706020507" pitchFamily="18" charset="2"/>
                        <a:buChar char=""/>
                      </a:pPr>
                      <a:r>
                        <a:rPr lang="en-IN" sz="600" dirty="0">
                          <a:effectLst/>
                        </a:rPr>
                        <a:t>Yes, I have installed security protection, but I am not sure what type of security protection is installed</a:t>
                      </a:r>
                      <a:endParaRPr lang="en-IN" sz="500" dirty="0">
                        <a:effectLst/>
                      </a:endParaRPr>
                    </a:p>
                    <a:p>
                      <a:pPr marL="342900" lvl="0" indent="-342900" algn="just">
                        <a:lnSpc>
                          <a:spcPct val="107000"/>
                        </a:lnSpc>
                        <a:spcAft>
                          <a:spcPts val="800"/>
                        </a:spcAft>
                        <a:buFont typeface="Symbol" panose="05050102010706020507" pitchFamily="18" charset="2"/>
                        <a:buChar char=""/>
                      </a:pPr>
                      <a:r>
                        <a:rPr lang="en-IN" sz="600" dirty="0">
                          <a:effectLst/>
                        </a:rPr>
                        <a:t>None – I don’t have security software</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extLst>
                  <a:ext uri="{0D108BD9-81ED-4DB2-BD59-A6C34878D82A}">
                    <a16:rowId xmlns:a16="http://schemas.microsoft.com/office/drawing/2014/main" val="3080325811"/>
                  </a:ext>
                </a:extLst>
              </a:tr>
              <a:tr h="1510618">
                <a:tc>
                  <a:txBody>
                    <a:bodyPr/>
                    <a:lstStyle/>
                    <a:p>
                      <a:pPr algn="ctr">
                        <a:lnSpc>
                          <a:spcPct val="115000"/>
                        </a:lnSpc>
                        <a:spcAft>
                          <a:spcPts val="1000"/>
                        </a:spcAft>
                      </a:pPr>
                      <a:r>
                        <a:rPr lang="en-US" sz="600">
                          <a:effectLst/>
                        </a:rPr>
                        <a:t>21.</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tc>
                  <a:txBody>
                    <a:bodyPr/>
                    <a:lstStyle/>
                    <a:p>
                      <a:pPr algn="ctr">
                        <a:lnSpc>
                          <a:spcPct val="115000"/>
                        </a:lnSpc>
                        <a:spcAft>
                          <a:spcPts val="1000"/>
                        </a:spcAft>
                      </a:pPr>
                      <a:r>
                        <a:rPr lang="en-US" sz="600">
                          <a:effectLst/>
                        </a:rPr>
                        <a:t>Overall analysis of e-Payment (digital and online payment) systems. (Please rate accordingly where 1 means strongly disagree and 5 means strongly agree)</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tc>
                  <a:txBody>
                    <a:bodyPr/>
                    <a:lstStyle/>
                    <a:p>
                      <a:pPr marL="342900" lvl="0" indent="-342900" algn="just">
                        <a:lnSpc>
                          <a:spcPct val="107000"/>
                        </a:lnSpc>
                        <a:buFont typeface="Symbol" panose="05050102010706020507" pitchFamily="18" charset="2"/>
                        <a:buChar char=""/>
                      </a:pPr>
                      <a:r>
                        <a:rPr lang="en-IN" sz="600">
                          <a:effectLst/>
                        </a:rPr>
                        <a:t>e-Payment systems save you time and money.</a:t>
                      </a:r>
                      <a:endParaRPr lang="en-IN" sz="500">
                        <a:effectLst/>
                      </a:endParaRPr>
                    </a:p>
                    <a:p>
                      <a:pPr marL="342900" lvl="0" indent="-342900" algn="just">
                        <a:lnSpc>
                          <a:spcPct val="107000"/>
                        </a:lnSpc>
                        <a:buFont typeface="Symbol" panose="05050102010706020507" pitchFamily="18" charset="2"/>
                        <a:buChar char=""/>
                      </a:pPr>
                      <a:r>
                        <a:rPr lang="en-IN" sz="600">
                          <a:effectLst/>
                        </a:rPr>
                        <a:t>e-Payment systems are better than cash.</a:t>
                      </a:r>
                      <a:endParaRPr lang="en-IN" sz="500">
                        <a:effectLst/>
                      </a:endParaRPr>
                    </a:p>
                    <a:p>
                      <a:pPr marL="342900" lvl="0" indent="-342900" algn="just">
                        <a:lnSpc>
                          <a:spcPct val="107000"/>
                        </a:lnSpc>
                        <a:buFont typeface="Symbol" panose="05050102010706020507" pitchFamily="18" charset="2"/>
                        <a:buChar char=""/>
                      </a:pPr>
                      <a:r>
                        <a:rPr lang="en-IN" sz="600">
                          <a:effectLst/>
                        </a:rPr>
                        <a:t>A digital customer has to be alert to security issues when using e-Payment systems.</a:t>
                      </a:r>
                      <a:endParaRPr lang="en-IN" sz="500">
                        <a:effectLst/>
                      </a:endParaRPr>
                    </a:p>
                    <a:p>
                      <a:pPr marL="342900" lvl="0" indent="-342900" algn="just">
                        <a:lnSpc>
                          <a:spcPct val="107000"/>
                        </a:lnSpc>
                        <a:buFont typeface="Symbol" panose="05050102010706020507" pitchFamily="18" charset="2"/>
                        <a:buChar char=""/>
                      </a:pPr>
                      <a:r>
                        <a:rPr lang="en-IN" sz="600">
                          <a:effectLst/>
                        </a:rPr>
                        <a:t>e-Payment offers a greater choice for consumer and merchant in the way they send and receive payment.</a:t>
                      </a:r>
                      <a:endParaRPr lang="en-IN" sz="500">
                        <a:effectLst/>
                      </a:endParaRPr>
                    </a:p>
                    <a:p>
                      <a:pPr marL="342900" lvl="0" indent="-342900" algn="just">
                        <a:lnSpc>
                          <a:spcPct val="107000"/>
                        </a:lnSpc>
                        <a:buFont typeface="Symbol" panose="05050102010706020507" pitchFamily="18" charset="2"/>
                        <a:buChar char=""/>
                      </a:pPr>
                      <a:r>
                        <a:rPr lang="en-IN" sz="600">
                          <a:effectLst/>
                        </a:rPr>
                        <a:t>e-Payment transaction costs are hidden from users.</a:t>
                      </a:r>
                      <a:endParaRPr lang="en-IN" sz="500">
                        <a:effectLst/>
                      </a:endParaRPr>
                    </a:p>
                    <a:p>
                      <a:pPr marL="342900" lvl="0" indent="-342900" algn="just">
                        <a:lnSpc>
                          <a:spcPct val="107000"/>
                        </a:lnSpc>
                        <a:buFont typeface="Symbol" panose="05050102010706020507" pitchFamily="18" charset="2"/>
                        <a:buChar char=""/>
                      </a:pPr>
                      <a:r>
                        <a:rPr lang="en-IN" sz="600">
                          <a:effectLst/>
                        </a:rPr>
                        <a:t>Problems will not arise if your debit card is lost or stolen</a:t>
                      </a:r>
                      <a:endParaRPr lang="en-IN" sz="500">
                        <a:effectLst/>
                      </a:endParaRPr>
                    </a:p>
                    <a:p>
                      <a:pPr marL="342900" lvl="0" indent="-342900" algn="just">
                        <a:lnSpc>
                          <a:spcPct val="107000"/>
                        </a:lnSpc>
                        <a:spcAft>
                          <a:spcPts val="800"/>
                        </a:spcAft>
                        <a:buFont typeface="Symbol" panose="05050102010706020507" pitchFamily="18" charset="2"/>
                        <a:buChar char=""/>
                      </a:pPr>
                      <a:r>
                        <a:rPr lang="en-IN" sz="600">
                          <a:effectLst/>
                        </a:rPr>
                        <a:t>e-Payment systems can be easily understood and readily adopted.</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extLst>
                  <a:ext uri="{0D108BD9-81ED-4DB2-BD59-A6C34878D82A}">
                    <a16:rowId xmlns:a16="http://schemas.microsoft.com/office/drawing/2014/main" val="3133249043"/>
                  </a:ext>
                </a:extLst>
              </a:tr>
              <a:tr h="374175">
                <a:tc>
                  <a:txBody>
                    <a:bodyPr/>
                    <a:lstStyle/>
                    <a:p>
                      <a:pPr algn="ctr">
                        <a:lnSpc>
                          <a:spcPct val="115000"/>
                        </a:lnSpc>
                        <a:spcAft>
                          <a:spcPts val="1000"/>
                        </a:spcAft>
                      </a:pPr>
                      <a:r>
                        <a:rPr lang="en-US" sz="600">
                          <a:effectLst/>
                        </a:rPr>
                        <a:t>22.</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tc>
                  <a:txBody>
                    <a:bodyPr/>
                    <a:lstStyle/>
                    <a:p>
                      <a:pPr algn="ctr">
                        <a:lnSpc>
                          <a:spcPct val="115000"/>
                        </a:lnSpc>
                        <a:spcAft>
                          <a:spcPts val="1000"/>
                        </a:spcAft>
                      </a:pPr>
                      <a:r>
                        <a:rPr lang="en-US" sz="600">
                          <a:effectLst/>
                        </a:rPr>
                        <a:t>Please mention your age</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tc>
                  <a:txBody>
                    <a:bodyPr/>
                    <a:lstStyle/>
                    <a:p>
                      <a:pPr marL="342900" lvl="0" indent="-342900" algn="just">
                        <a:lnSpc>
                          <a:spcPct val="107000"/>
                        </a:lnSpc>
                        <a:buFont typeface="Symbol" panose="05050102010706020507" pitchFamily="18" charset="2"/>
                        <a:buChar char=""/>
                      </a:pPr>
                      <a:r>
                        <a:rPr lang="en-IN" sz="600">
                          <a:effectLst/>
                        </a:rPr>
                        <a:t>18-30 yrs.</a:t>
                      </a:r>
                      <a:endParaRPr lang="en-IN" sz="500">
                        <a:effectLst/>
                      </a:endParaRPr>
                    </a:p>
                    <a:p>
                      <a:pPr marL="342900" lvl="0" indent="-342900" algn="just">
                        <a:lnSpc>
                          <a:spcPct val="107000"/>
                        </a:lnSpc>
                        <a:buFont typeface="Symbol" panose="05050102010706020507" pitchFamily="18" charset="2"/>
                        <a:buChar char=""/>
                      </a:pPr>
                      <a:r>
                        <a:rPr lang="en-IN" sz="600">
                          <a:effectLst/>
                        </a:rPr>
                        <a:t>31-40 yrs.</a:t>
                      </a:r>
                      <a:endParaRPr lang="en-IN" sz="500">
                        <a:effectLst/>
                      </a:endParaRPr>
                    </a:p>
                    <a:p>
                      <a:pPr marL="342900" lvl="0" indent="-342900" algn="just">
                        <a:lnSpc>
                          <a:spcPct val="107000"/>
                        </a:lnSpc>
                        <a:buFont typeface="Symbol" panose="05050102010706020507" pitchFamily="18" charset="2"/>
                        <a:buChar char=""/>
                      </a:pPr>
                      <a:r>
                        <a:rPr lang="en-IN" sz="600">
                          <a:effectLst/>
                        </a:rPr>
                        <a:t>41-50 yrs.</a:t>
                      </a:r>
                      <a:endParaRPr lang="en-IN" sz="500">
                        <a:effectLst/>
                      </a:endParaRPr>
                    </a:p>
                    <a:p>
                      <a:pPr marL="342900" lvl="0" indent="-342900" algn="just">
                        <a:lnSpc>
                          <a:spcPct val="107000"/>
                        </a:lnSpc>
                        <a:spcAft>
                          <a:spcPts val="800"/>
                        </a:spcAft>
                        <a:buFont typeface="Symbol" panose="05050102010706020507" pitchFamily="18" charset="2"/>
                        <a:buChar char=""/>
                      </a:pPr>
                      <a:r>
                        <a:rPr lang="en-IN" sz="600">
                          <a:effectLst/>
                        </a:rPr>
                        <a:t>51-60 yrs.</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extLst>
                  <a:ext uri="{0D108BD9-81ED-4DB2-BD59-A6C34878D82A}">
                    <a16:rowId xmlns:a16="http://schemas.microsoft.com/office/drawing/2014/main" val="3507342658"/>
                  </a:ext>
                </a:extLst>
              </a:tr>
              <a:tr h="279471">
                <a:tc>
                  <a:txBody>
                    <a:bodyPr/>
                    <a:lstStyle/>
                    <a:p>
                      <a:pPr algn="ctr">
                        <a:lnSpc>
                          <a:spcPct val="115000"/>
                        </a:lnSpc>
                        <a:spcAft>
                          <a:spcPts val="1000"/>
                        </a:spcAft>
                      </a:pPr>
                      <a:r>
                        <a:rPr lang="en-US" sz="600">
                          <a:effectLst/>
                        </a:rPr>
                        <a:t>23.</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tc>
                  <a:txBody>
                    <a:bodyPr/>
                    <a:lstStyle/>
                    <a:p>
                      <a:pPr algn="ctr">
                        <a:lnSpc>
                          <a:spcPct val="115000"/>
                        </a:lnSpc>
                        <a:spcAft>
                          <a:spcPts val="1000"/>
                        </a:spcAft>
                      </a:pPr>
                      <a:r>
                        <a:rPr lang="en-US" sz="600">
                          <a:effectLst/>
                        </a:rPr>
                        <a:t>Please mention your gender</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tc>
                  <a:txBody>
                    <a:bodyPr/>
                    <a:lstStyle/>
                    <a:p>
                      <a:pPr marL="342900" lvl="0" indent="-342900" algn="just">
                        <a:lnSpc>
                          <a:spcPct val="107000"/>
                        </a:lnSpc>
                        <a:buFont typeface="Symbol" panose="05050102010706020507" pitchFamily="18" charset="2"/>
                        <a:buChar char=""/>
                      </a:pPr>
                      <a:r>
                        <a:rPr lang="en-IN" sz="600" dirty="0">
                          <a:effectLst/>
                        </a:rPr>
                        <a:t>Male</a:t>
                      </a:r>
                      <a:endParaRPr lang="en-IN" sz="500" dirty="0">
                        <a:effectLst/>
                      </a:endParaRPr>
                    </a:p>
                    <a:p>
                      <a:pPr marL="342900" lvl="0" indent="-342900" algn="just">
                        <a:lnSpc>
                          <a:spcPct val="107000"/>
                        </a:lnSpc>
                        <a:buFont typeface="Symbol" panose="05050102010706020507" pitchFamily="18" charset="2"/>
                        <a:buChar char=""/>
                      </a:pPr>
                      <a:r>
                        <a:rPr lang="en-IN" sz="600" dirty="0">
                          <a:effectLst/>
                        </a:rPr>
                        <a:t>Female</a:t>
                      </a:r>
                      <a:endParaRPr lang="en-IN" sz="500" dirty="0">
                        <a:effectLst/>
                      </a:endParaRPr>
                    </a:p>
                    <a:p>
                      <a:pPr marL="342900" lvl="0" indent="-342900" algn="just">
                        <a:lnSpc>
                          <a:spcPct val="107000"/>
                        </a:lnSpc>
                        <a:spcAft>
                          <a:spcPts val="800"/>
                        </a:spcAft>
                        <a:buFont typeface="Symbol" panose="05050102010706020507" pitchFamily="18" charset="2"/>
                        <a:buChar char=""/>
                      </a:pPr>
                      <a:r>
                        <a:rPr lang="en-IN" sz="600" dirty="0">
                          <a:effectLst/>
                        </a:rPr>
                        <a:t>Other</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3186" marR="33186" marT="0" marB="0"/>
                </a:tc>
                <a:extLst>
                  <a:ext uri="{0D108BD9-81ED-4DB2-BD59-A6C34878D82A}">
                    <a16:rowId xmlns:a16="http://schemas.microsoft.com/office/drawing/2014/main" val="3717932590"/>
                  </a:ext>
                </a:extLst>
              </a:tr>
            </a:tbl>
          </a:graphicData>
        </a:graphic>
      </p:graphicFrame>
      <p:graphicFrame>
        <p:nvGraphicFramePr>
          <p:cNvPr id="8" name="Table 7">
            <a:extLst>
              <a:ext uri="{FF2B5EF4-FFF2-40B4-BE49-F238E27FC236}">
                <a16:creationId xmlns:a16="http://schemas.microsoft.com/office/drawing/2014/main" id="{10F9A90D-CCFF-9EE7-BE6F-DE0AED9505CA}"/>
              </a:ext>
            </a:extLst>
          </p:cNvPr>
          <p:cNvGraphicFramePr>
            <a:graphicFrameLocks noGrp="1"/>
          </p:cNvGraphicFramePr>
          <p:nvPr>
            <p:extLst>
              <p:ext uri="{D42A27DB-BD31-4B8C-83A1-F6EECF244321}">
                <p14:modId xmlns:p14="http://schemas.microsoft.com/office/powerpoint/2010/main" val="2491909005"/>
              </p:ext>
            </p:extLst>
          </p:nvPr>
        </p:nvGraphicFramePr>
        <p:xfrm>
          <a:off x="8559209" y="2702507"/>
          <a:ext cx="3273680" cy="3122295"/>
        </p:xfrm>
        <a:graphic>
          <a:graphicData uri="http://schemas.openxmlformats.org/drawingml/2006/table">
            <a:tbl>
              <a:tblPr firstCol="1" bandRow="1">
                <a:tableStyleId>{5C22544A-7EE6-4342-B048-85BDC9FD1C3A}</a:tableStyleId>
              </a:tblPr>
              <a:tblGrid>
                <a:gridCol w="523037">
                  <a:extLst>
                    <a:ext uri="{9D8B030D-6E8A-4147-A177-3AD203B41FA5}">
                      <a16:colId xmlns:a16="http://schemas.microsoft.com/office/drawing/2014/main" val="919678864"/>
                    </a:ext>
                  </a:extLst>
                </a:gridCol>
                <a:gridCol w="1017706">
                  <a:extLst>
                    <a:ext uri="{9D8B030D-6E8A-4147-A177-3AD203B41FA5}">
                      <a16:colId xmlns:a16="http://schemas.microsoft.com/office/drawing/2014/main" val="621569388"/>
                    </a:ext>
                  </a:extLst>
                </a:gridCol>
                <a:gridCol w="1732937">
                  <a:extLst>
                    <a:ext uri="{9D8B030D-6E8A-4147-A177-3AD203B41FA5}">
                      <a16:colId xmlns:a16="http://schemas.microsoft.com/office/drawing/2014/main" val="2475294859"/>
                    </a:ext>
                  </a:extLst>
                </a:gridCol>
              </a:tblGrid>
              <a:tr h="925484">
                <a:tc>
                  <a:txBody>
                    <a:bodyPr/>
                    <a:lstStyle/>
                    <a:p>
                      <a:pPr algn="ctr">
                        <a:lnSpc>
                          <a:spcPct val="115000"/>
                        </a:lnSpc>
                        <a:spcAft>
                          <a:spcPts val="1000"/>
                        </a:spcAft>
                      </a:pPr>
                      <a:r>
                        <a:rPr lang="en-US" sz="1200" dirty="0">
                          <a:effectLst/>
                        </a:rPr>
                        <a:t>24.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dirty="0">
                          <a:effectLst/>
                        </a:rPr>
                        <a:t>What is your qualification?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buFont typeface="Symbol" panose="05050102010706020507" pitchFamily="18" charset="2"/>
                        <a:buChar char=""/>
                      </a:pPr>
                      <a:r>
                        <a:rPr lang="en-IN" sz="1200" dirty="0">
                          <a:effectLst/>
                        </a:rPr>
                        <a:t>10th</a:t>
                      </a:r>
                      <a:endParaRPr lang="en-IN" sz="1100" dirty="0">
                        <a:effectLst/>
                      </a:endParaRPr>
                    </a:p>
                    <a:p>
                      <a:pPr marL="342900" lvl="0" indent="-342900" algn="just">
                        <a:lnSpc>
                          <a:spcPct val="107000"/>
                        </a:lnSpc>
                        <a:buFont typeface="Symbol" panose="05050102010706020507" pitchFamily="18" charset="2"/>
                        <a:buChar char=""/>
                      </a:pPr>
                      <a:r>
                        <a:rPr lang="en-IN" sz="1200" dirty="0">
                          <a:effectLst/>
                        </a:rPr>
                        <a:t>12th</a:t>
                      </a:r>
                      <a:endParaRPr lang="en-IN" sz="1100" dirty="0">
                        <a:effectLst/>
                      </a:endParaRPr>
                    </a:p>
                    <a:p>
                      <a:pPr marL="342900" lvl="0" indent="-342900" algn="just">
                        <a:lnSpc>
                          <a:spcPct val="107000"/>
                        </a:lnSpc>
                        <a:buFont typeface="Symbol" panose="05050102010706020507" pitchFamily="18" charset="2"/>
                        <a:buChar char=""/>
                      </a:pPr>
                      <a:r>
                        <a:rPr lang="en-IN" sz="1200" dirty="0">
                          <a:effectLst/>
                        </a:rPr>
                        <a:t>Under Graduate</a:t>
                      </a:r>
                      <a:endParaRPr lang="en-IN" sz="1100" dirty="0">
                        <a:effectLst/>
                      </a:endParaRPr>
                    </a:p>
                    <a:p>
                      <a:pPr marL="342900" lvl="0" indent="-342900" algn="just">
                        <a:lnSpc>
                          <a:spcPct val="107000"/>
                        </a:lnSpc>
                        <a:buFont typeface="Symbol" panose="05050102010706020507" pitchFamily="18" charset="2"/>
                        <a:buChar char=""/>
                      </a:pPr>
                      <a:r>
                        <a:rPr lang="en-IN" sz="1200" dirty="0">
                          <a:effectLst/>
                        </a:rPr>
                        <a:t>Post Graduate</a:t>
                      </a:r>
                      <a:endParaRPr lang="en-IN" sz="1100" dirty="0">
                        <a:effectLst/>
                      </a:endParaRPr>
                    </a:p>
                    <a:p>
                      <a:pPr marL="342900" lvl="0" indent="-342900" algn="just">
                        <a:lnSpc>
                          <a:spcPct val="107000"/>
                        </a:lnSpc>
                        <a:spcAft>
                          <a:spcPts val="800"/>
                        </a:spcAft>
                        <a:buFont typeface="Symbol" panose="05050102010706020507" pitchFamily="18" charset="2"/>
                        <a:buChar char=""/>
                      </a:pPr>
                      <a:r>
                        <a:rPr lang="en-IN" sz="1200" dirty="0" err="1">
                          <a:effectLst/>
                        </a:rPr>
                        <a:t>Ph.D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2725604"/>
                  </a:ext>
                </a:extLst>
              </a:tr>
              <a:tr h="925484">
                <a:tc>
                  <a:txBody>
                    <a:bodyPr/>
                    <a:lstStyle/>
                    <a:p>
                      <a:pPr algn="ctr">
                        <a:lnSpc>
                          <a:spcPct val="115000"/>
                        </a:lnSpc>
                        <a:spcAft>
                          <a:spcPts val="1000"/>
                        </a:spcAft>
                      </a:pPr>
                      <a:r>
                        <a:rPr lang="en-US" sz="12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dirty="0">
                          <a:effectLst/>
                        </a:rPr>
                        <a:t>Please mention your occupation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buFont typeface="Symbol" panose="05050102010706020507" pitchFamily="18" charset="2"/>
                        <a:buChar char=""/>
                      </a:pPr>
                      <a:r>
                        <a:rPr lang="en-IN" sz="1200">
                          <a:effectLst/>
                        </a:rPr>
                        <a:t>Student</a:t>
                      </a:r>
                      <a:endParaRPr lang="en-IN" sz="1100">
                        <a:effectLst/>
                      </a:endParaRPr>
                    </a:p>
                    <a:p>
                      <a:pPr marL="342900" lvl="0" indent="-342900" algn="just">
                        <a:lnSpc>
                          <a:spcPct val="107000"/>
                        </a:lnSpc>
                        <a:buFont typeface="Symbol" panose="05050102010706020507" pitchFamily="18" charset="2"/>
                        <a:buChar char=""/>
                      </a:pPr>
                      <a:r>
                        <a:rPr lang="en-IN" sz="1200">
                          <a:effectLst/>
                        </a:rPr>
                        <a:t>Housewife</a:t>
                      </a:r>
                      <a:endParaRPr lang="en-IN" sz="1100">
                        <a:effectLst/>
                      </a:endParaRPr>
                    </a:p>
                    <a:p>
                      <a:pPr marL="342900" lvl="0" indent="-342900" algn="just">
                        <a:lnSpc>
                          <a:spcPct val="107000"/>
                        </a:lnSpc>
                        <a:buFont typeface="Symbol" panose="05050102010706020507" pitchFamily="18" charset="2"/>
                        <a:buChar char=""/>
                      </a:pPr>
                      <a:r>
                        <a:rPr lang="en-IN" sz="1200">
                          <a:effectLst/>
                        </a:rPr>
                        <a:t>Employed</a:t>
                      </a:r>
                      <a:endParaRPr lang="en-IN" sz="1100">
                        <a:effectLst/>
                      </a:endParaRPr>
                    </a:p>
                    <a:p>
                      <a:pPr marL="342900" lvl="0" indent="-342900" algn="just">
                        <a:lnSpc>
                          <a:spcPct val="107000"/>
                        </a:lnSpc>
                        <a:buFont typeface="Symbol" panose="05050102010706020507" pitchFamily="18" charset="2"/>
                        <a:buChar char=""/>
                      </a:pPr>
                      <a:r>
                        <a:rPr lang="en-IN" sz="1200">
                          <a:effectLst/>
                        </a:rPr>
                        <a:t>Self Employed</a:t>
                      </a:r>
                      <a:endParaRPr lang="en-IN" sz="1100">
                        <a:effectLst/>
                      </a:endParaRPr>
                    </a:p>
                    <a:p>
                      <a:pPr marL="342900" lvl="0" indent="-342900" algn="just">
                        <a:lnSpc>
                          <a:spcPct val="107000"/>
                        </a:lnSpc>
                        <a:spcAft>
                          <a:spcPts val="800"/>
                        </a:spcAft>
                        <a:buFont typeface="Symbol" panose="05050102010706020507" pitchFamily="18" charset="2"/>
                        <a:buChar char=""/>
                      </a:pPr>
                      <a:r>
                        <a:rPr lang="en-IN" sz="1200">
                          <a:effectLst/>
                        </a:rPr>
                        <a:t>Service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8584702"/>
                  </a:ext>
                </a:extLst>
              </a:tr>
              <a:tr h="738739">
                <a:tc>
                  <a:txBody>
                    <a:bodyPr/>
                    <a:lstStyle/>
                    <a:p>
                      <a:pPr algn="ctr">
                        <a:lnSpc>
                          <a:spcPct val="115000"/>
                        </a:lnSpc>
                        <a:spcAft>
                          <a:spcPts val="1000"/>
                        </a:spcAft>
                      </a:pPr>
                      <a:r>
                        <a:rPr lang="en-US" sz="1200">
                          <a:effectLst/>
                        </a:rPr>
                        <a:t>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a:effectLst/>
                        </a:rPr>
                        <a:t>What is your income?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buFont typeface="Symbol" panose="05050102010706020507" pitchFamily="18" charset="2"/>
                        <a:buChar char=""/>
                      </a:pPr>
                      <a:r>
                        <a:rPr lang="en-IN" sz="1200">
                          <a:effectLst/>
                        </a:rPr>
                        <a:t>0 - 2,00,000</a:t>
                      </a:r>
                      <a:endParaRPr lang="en-IN" sz="1100">
                        <a:effectLst/>
                      </a:endParaRPr>
                    </a:p>
                    <a:p>
                      <a:pPr marL="342900" lvl="0" indent="-342900" algn="just">
                        <a:lnSpc>
                          <a:spcPct val="107000"/>
                        </a:lnSpc>
                        <a:buFont typeface="Symbol" panose="05050102010706020507" pitchFamily="18" charset="2"/>
                        <a:buChar char=""/>
                      </a:pPr>
                      <a:r>
                        <a:rPr lang="en-IN" sz="1200">
                          <a:effectLst/>
                        </a:rPr>
                        <a:t>2,00,001 - 4,00,000</a:t>
                      </a:r>
                      <a:endParaRPr lang="en-IN" sz="1100">
                        <a:effectLst/>
                      </a:endParaRPr>
                    </a:p>
                    <a:p>
                      <a:pPr marL="342900" lvl="0" indent="-342900" algn="just">
                        <a:lnSpc>
                          <a:spcPct val="107000"/>
                        </a:lnSpc>
                        <a:buFont typeface="Symbol" panose="05050102010706020507" pitchFamily="18" charset="2"/>
                        <a:buChar char=""/>
                      </a:pPr>
                      <a:r>
                        <a:rPr lang="en-IN" sz="1200">
                          <a:effectLst/>
                        </a:rPr>
                        <a:t>4,00,001 - 6,00,000</a:t>
                      </a:r>
                      <a:endParaRPr lang="en-IN" sz="1100">
                        <a:effectLst/>
                      </a:endParaRPr>
                    </a:p>
                    <a:p>
                      <a:pPr marL="342900" lvl="0" indent="-342900" algn="just">
                        <a:lnSpc>
                          <a:spcPct val="107000"/>
                        </a:lnSpc>
                        <a:spcAft>
                          <a:spcPts val="800"/>
                        </a:spcAft>
                        <a:buFont typeface="Symbol" panose="05050102010706020507" pitchFamily="18" charset="2"/>
                        <a:buChar char=""/>
                      </a:pPr>
                      <a:r>
                        <a:rPr lang="en-IN" sz="1200">
                          <a:effectLst/>
                        </a:rPr>
                        <a:t>6,00,001 and above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7962138"/>
                  </a:ext>
                </a:extLst>
              </a:tr>
              <a:tr h="389607">
                <a:tc>
                  <a:txBody>
                    <a:bodyPr/>
                    <a:lstStyle/>
                    <a:p>
                      <a:pPr algn="ctr">
                        <a:lnSpc>
                          <a:spcPct val="115000"/>
                        </a:lnSpc>
                        <a:spcAft>
                          <a:spcPts val="1000"/>
                        </a:spcAft>
                      </a:pPr>
                      <a:r>
                        <a:rPr lang="en-US" sz="1200">
                          <a:effectLst/>
                        </a:rPr>
                        <a:t>27.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a:effectLst/>
                        </a:rPr>
                        <a:t>Area of residence: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buFont typeface="Symbol" panose="05050102010706020507" pitchFamily="18" charset="2"/>
                        <a:buChar char=""/>
                      </a:pPr>
                      <a:r>
                        <a:rPr lang="en-IN" sz="1200" dirty="0">
                          <a:effectLst/>
                        </a:rPr>
                        <a:t>Rural</a:t>
                      </a:r>
                      <a:endParaRPr lang="en-IN" sz="1100" dirty="0">
                        <a:effectLst/>
                      </a:endParaRPr>
                    </a:p>
                    <a:p>
                      <a:pPr marL="342900" lvl="0" indent="-342900" algn="just">
                        <a:lnSpc>
                          <a:spcPct val="107000"/>
                        </a:lnSpc>
                        <a:spcAft>
                          <a:spcPts val="800"/>
                        </a:spcAft>
                        <a:buFont typeface="Symbol" panose="05050102010706020507" pitchFamily="18" charset="2"/>
                        <a:buChar char=""/>
                      </a:pPr>
                      <a:r>
                        <a:rPr lang="en-IN" sz="1200" dirty="0">
                          <a:effectLst/>
                        </a:rPr>
                        <a:t>Urban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6084733"/>
                  </a:ext>
                </a:extLst>
              </a:tr>
            </a:tbl>
          </a:graphicData>
        </a:graphic>
      </p:graphicFrame>
    </p:spTree>
    <p:extLst>
      <p:ext uri="{BB962C8B-B14F-4D97-AF65-F5344CB8AC3E}">
        <p14:creationId xmlns:p14="http://schemas.microsoft.com/office/powerpoint/2010/main" val="2387472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BA30-3522-4DDE-9AE1-B76D842834FF}"/>
              </a:ext>
            </a:extLst>
          </p:cNvPr>
          <p:cNvSpPr>
            <a:spLocks noGrp="1"/>
          </p:cNvSpPr>
          <p:nvPr>
            <p:ph type="title"/>
          </p:nvPr>
        </p:nvSpPr>
        <p:spPr/>
        <p:txBody>
          <a:bodyPr/>
          <a:lstStyle/>
          <a:p>
            <a:r>
              <a:rPr lang="en-IN" dirty="0"/>
              <a:t>Statement of the problem</a:t>
            </a:r>
          </a:p>
        </p:txBody>
      </p:sp>
      <p:sp>
        <p:nvSpPr>
          <p:cNvPr id="3" name="Content Placeholder 2">
            <a:extLst>
              <a:ext uri="{FF2B5EF4-FFF2-40B4-BE49-F238E27FC236}">
                <a16:creationId xmlns:a16="http://schemas.microsoft.com/office/drawing/2014/main" id="{CE844D94-35C0-4308-9B6D-AA9BBF6858BF}"/>
              </a:ext>
            </a:extLst>
          </p:cNvPr>
          <p:cNvSpPr>
            <a:spLocks noGrp="1"/>
          </p:cNvSpPr>
          <p:nvPr>
            <p:ph idx="1"/>
          </p:nvPr>
        </p:nvSpPr>
        <p:spPr>
          <a:xfrm>
            <a:off x="191386" y="2011680"/>
            <a:ext cx="11834037" cy="4644301"/>
          </a:xfrm>
        </p:spPr>
        <p:txBody>
          <a:bodyPr>
            <a:norm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This has posed serious challenges and there are increasing concerns about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 security. This pandemic has forced a premature surge in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 usage.</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 socio-economic environment and the peoples’ mindset in the country yet not ready for this kind of rise in digital transactions.</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Issues concerning security have gotten impressive scholastic consideration lately and network safety has turned into a first concern for some legislatures, </a:t>
            </a:r>
            <a:r>
              <a:rPr lang="en-IN" sz="2000" b="0" i="0" u="none" strike="noStrike" baseline="0" dirty="0">
                <a:latin typeface="Times New Roman" panose="02020603050405020304" pitchFamily="18" charset="0"/>
                <a:cs typeface="Times New Roman" panose="02020603050405020304" pitchFamily="18" charset="0"/>
              </a:rPr>
              <a:t>associations, and businesses.</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Shockingly, the consideration committed to digital wrongdoing issues has zeroed in essentially on the specialize  component of PC </a:t>
            </a:r>
            <a:r>
              <a:rPr lang="en-IN" sz="2000" b="0" i="0" u="none" strike="noStrike" baseline="0" dirty="0">
                <a:latin typeface="Times New Roman" panose="02020603050405020304" pitchFamily="18" charset="0"/>
                <a:cs typeface="Times New Roman" panose="02020603050405020304" pitchFamily="18" charset="0"/>
              </a:rPr>
              <a:t>wrongdoing.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97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8187-BDDA-443F-B1D4-E8C185DF8120}"/>
              </a:ext>
            </a:extLst>
          </p:cNvPr>
          <p:cNvSpPr>
            <a:spLocks noGrp="1"/>
          </p:cNvSpPr>
          <p:nvPr>
            <p:ph type="title"/>
          </p:nvPr>
        </p:nvSpPr>
        <p:spPr/>
        <p:txBody>
          <a:bodyPr/>
          <a:lstStyle/>
          <a:p>
            <a:r>
              <a:rPr lang="en-IN" dirty="0"/>
              <a:t>Research question</a:t>
            </a:r>
          </a:p>
        </p:txBody>
      </p:sp>
      <p:sp>
        <p:nvSpPr>
          <p:cNvPr id="3" name="Content Placeholder 2">
            <a:extLst>
              <a:ext uri="{FF2B5EF4-FFF2-40B4-BE49-F238E27FC236}">
                <a16:creationId xmlns:a16="http://schemas.microsoft.com/office/drawing/2014/main" id="{A45123B9-C770-4FEF-9882-C6861A2465F6}"/>
              </a:ext>
            </a:extLst>
          </p:cNvPr>
          <p:cNvSpPr>
            <a:spLocks noGrp="1"/>
          </p:cNvSpPr>
          <p:nvPr>
            <p:ph idx="1"/>
          </p:nvPr>
        </p:nvSpPr>
        <p:spPr>
          <a:xfrm>
            <a:off x="191386" y="2011679"/>
            <a:ext cx="11791507" cy="4665567"/>
          </a:xfrm>
        </p:spPr>
        <p:txBody>
          <a:bodyPr>
            <a:normAutofit/>
          </a:bodyPr>
          <a:lstStyle/>
          <a:p>
            <a:pPr marL="514350" indent="-514350" algn="just">
              <a:lnSpc>
                <a:spcPct val="150000"/>
              </a:lnSpc>
              <a:buFont typeface="+mj-lt"/>
              <a:buAutoNum type="romanUcPeriod"/>
            </a:pPr>
            <a:r>
              <a:rPr lang="en-US" sz="2000" b="0" i="0" u="none" strike="noStrike" baseline="0" dirty="0">
                <a:latin typeface="Times New Roman" panose="02020603050405020304" pitchFamily="18" charset="0"/>
                <a:cs typeface="Times New Roman" panose="02020603050405020304" pitchFamily="18" charset="0"/>
              </a:rPr>
              <a:t>What are the influencing factors that would determine the security and </a:t>
            </a:r>
            <a:r>
              <a:rPr lang="en-IN" sz="2000" b="0" i="0" u="none" strike="noStrike" baseline="0" dirty="0">
                <a:latin typeface="Times New Roman" panose="02020603050405020304" pitchFamily="18" charset="0"/>
                <a:cs typeface="Times New Roman" panose="02020603050405020304" pitchFamily="18" charset="0"/>
              </a:rPr>
              <a:t>comfort in using </a:t>
            </a:r>
            <a:r>
              <a:rPr lang="en-IN" sz="2000" b="0" i="0" u="none" strike="noStrike" baseline="0" dirty="0" err="1">
                <a:latin typeface="Times New Roman" panose="02020603050405020304" pitchFamily="18" charset="0"/>
                <a:cs typeface="Times New Roman" panose="02020603050405020304" pitchFamily="18" charset="0"/>
              </a:rPr>
              <a:t>eWallets</a:t>
            </a:r>
            <a:r>
              <a:rPr lang="en-IN" sz="2000" b="0" i="0" u="none" strike="noStrike" baseline="0" dirty="0">
                <a:latin typeface="Times New Roman" panose="02020603050405020304" pitchFamily="18" charset="0"/>
                <a:cs typeface="Times New Roman" panose="02020603050405020304" pitchFamily="18" charset="0"/>
              </a:rPr>
              <a:t>.</a:t>
            </a:r>
          </a:p>
          <a:p>
            <a:pPr marL="514350" indent="-514350" algn="just">
              <a:lnSpc>
                <a:spcPct val="150000"/>
              </a:lnSpc>
              <a:buFont typeface="+mj-lt"/>
              <a:buAutoNum type="romanUcPeriod"/>
            </a:pPr>
            <a:r>
              <a:rPr lang="en-US" sz="2000" b="0" i="0" u="none" strike="noStrike" baseline="0" dirty="0">
                <a:latin typeface="Times New Roman" panose="02020603050405020304" pitchFamily="18" charset="0"/>
                <a:cs typeface="Times New Roman" panose="02020603050405020304" pitchFamily="18" charset="0"/>
              </a:rPr>
              <a:t>To capture how much people are comfortable using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a:t>
            </a:r>
          </a:p>
          <a:p>
            <a:pPr marL="514350" indent="-514350" algn="just">
              <a:lnSpc>
                <a:spcPct val="150000"/>
              </a:lnSpc>
              <a:buFont typeface="+mj-lt"/>
              <a:buAutoNum type="romanUcPeriod"/>
            </a:pPr>
            <a:r>
              <a:rPr lang="en-US" sz="2000" dirty="0">
                <a:latin typeface="Times New Roman" panose="02020603050405020304" pitchFamily="18" charset="0"/>
                <a:cs typeface="Times New Roman" panose="02020603050405020304" pitchFamily="18" charset="0"/>
              </a:rPr>
              <a:t>Whether they are concerned about the security of </a:t>
            </a:r>
            <a:r>
              <a:rPr lang="en-US" sz="2000" dirty="0" err="1">
                <a:latin typeface="Times New Roman" panose="02020603050405020304" pitchFamily="18" charset="0"/>
                <a:cs typeface="Times New Roman" panose="02020603050405020304" pitchFamily="18" charset="0"/>
              </a:rPr>
              <a:t>eWallet</a:t>
            </a:r>
            <a:r>
              <a:rPr lang="en-US" sz="2000" dirty="0">
                <a:latin typeface="Times New Roman" panose="02020603050405020304" pitchFamily="18" charset="0"/>
                <a:cs typeface="Times New Roman" panose="02020603050405020304" pitchFamily="18" charset="0"/>
              </a:rPr>
              <a:t> transactions.</a:t>
            </a:r>
          </a:p>
          <a:p>
            <a:pPr marL="514350" indent="-514350" algn="just">
              <a:lnSpc>
                <a:spcPct val="150000"/>
              </a:lnSpc>
              <a:buFont typeface="+mj-lt"/>
              <a:buAutoNum type="romanUcPeriod"/>
            </a:pPr>
            <a:r>
              <a:rPr lang="en-US" sz="2000" dirty="0">
                <a:latin typeface="Times New Roman" panose="02020603050405020304" pitchFamily="18" charset="0"/>
                <a:cs typeface="Times New Roman" panose="02020603050405020304" pitchFamily="18" charset="0"/>
              </a:rPr>
              <a:t>Whether demographics influence “comfort” and “security” concerns regarding use of </a:t>
            </a:r>
            <a:r>
              <a:rPr lang="en-US" sz="2000" dirty="0" err="1">
                <a:latin typeface="Times New Roman" panose="02020603050405020304" pitchFamily="18" charset="0"/>
                <a:cs typeface="Times New Roman" panose="02020603050405020304" pitchFamily="18" charset="0"/>
              </a:rPr>
              <a:t>eWallets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77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F2C2-2226-42AB-B038-6F7EFB655B86}"/>
              </a:ext>
            </a:extLst>
          </p:cNvPr>
          <p:cNvSpPr>
            <a:spLocks noGrp="1"/>
          </p:cNvSpPr>
          <p:nvPr>
            <p:ph type="title"/>
          </p:nvPr>
        </p:nvSpPr>
        <p:spPr/>
        <p:txBody>
          <a:bodyPr/>
          <a:lstStyle/>
          <a:p>
            <a:r>
              <a:rPr lang="en-IN" dirty="0"/>
              <a:t>Research objectives</a:t>
            </a:r>
          </a:p>
        </p:txBody>
      </p:sp>
      <p:sp>
        <p:nvSpPr>
          <p:cNvPr id="3" name="Content Placeholder 2">
            <a:extLst>
              <a:ext uri="{FF2B5EF4-FFF2-40B4-BE49-F238E27FC236}">
                <a16:creationId xmlns:a16="http://schemas.microsoft.com/office/drawing/2014/main" id="{65466F4C-B38C-4374-AFA8-B97943E6732B}"/>
              </a:ext>
            </a:extLst>
          </p:cNvPr>
          <p:cNvSpPr>
            <a:spLocks noGrp="1"/>
          </p:cNvSpPr>
          <p:nvPr>
            <p:ph idx="1"/>
          </p:nvPr>
        </p:nvSpPr>
        <p:spPr>
          <a:xfrm>
            <a:off x="191386" y="2011679"/>
            <a:ext cx="11802140" cy="4665567"/>
          </a:xfrm>
        </p:spPr>
        <p:txBody>
          <a:bodyPr>
            <a:norm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 objectives of this study is to capture “security concern” and “comfortability” in regard to using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 during the COVID-19 pandemic situation.</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 study further investigated the influence of demographics like gender and income on security concern and comfortability in using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Comfortability differs significantly among different income groups.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569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EC52-165D-489B-95BB-71A6C8312E4A}"/>
              </a:ext>
            </a:extLst>
          </p:cNvPr>
          <p:cNvSpPr>
            <a:spLocks noGrp="1"/>
          </p:cNvSpPr>
          <p:nvPr>
            <p:ph type="title"/>
          </p:nvPr>
        </p:nvSpPr>
        <p:spPr/>
        <p:txBody>
          <a:bodyPr/>
          <a:lstStyle/>
          <a:p>
            <a:r>
              <a:rPr lang="en-IN" dirty="0"/>
              <a:t>Need for the study</a:t>
            </a:r>
          </a:p>
        </p:txBody>
      </p:sp>
      <p:sp>
        <p:nvSpPr>
          <p:cNvPr id="3" name="Content Placeholder 2">
            <a:extLst>
              <a:ext uri="{FF2B5EF4-FFF2-40B4-BE49-F238E27FC236}">
                <a16:creationId xmlns:a16="http://schemas.microsoft.com/office/drawing/2014/main" id="{CBD2091B-F6FA-4E75-BFE4-9646DE1BE958}"/>
              </a:ext>
            </a:extLst>
          </p:cNvPr>
          <p:cNvSpPr>
            <a:spLocks noGrp="1"/>
          </p:cNvSpPr>
          <p:nvPr>
            <p:ph idx="1"/>
          </p:nvPr>
        </p:nvSpPr>
        <p:spPr>
          <a:xfrm>
            <a:off x="148856" y="2011679"/>
            <a:ext cx="11876567" cy="4676199"/>
          </a:xfrm>
        </p:spPr>
        <p:txBody>
          <a:bodyPr>
            <a:norm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(COVID-19) pandemic constrained cross country lockdown in India. During the time of lockdown use of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 expanded by 44%. With the expanded use of advanced exchanges, digital wrongdoing assaults additionally expanded as much as by 86%. The financial climate and the people groups' outlook in the country yet not prepared for this sort of ascend in advanced exchanges. </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 reason for this review is to catch "security concern" and "agreeableness" as to utilizing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 during the COVID-19 pandemic circumstance. The concentrate additionally researched the impact of socioeconomics, for example, sex and pay on "security concern" and "agreeableness" in utilizing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50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E8FF-5531-4AB7-9B17-F106DC2D1425}"/>
              </a:ext>
            </a:extLst>
          </p:cNvPr>
          <p:cNvSpPr>
            <a:spLocks noGrp="1"/>
          </p:cNvSpPr>
          <p:nvPr>
            <p:ph type="title"/>
          </p:nvPr>
        </p:nvSpPr>
        <p:spPr>
          <a:xfrm>
            <a:off x="1202919" y="284176"/>
            <a:ext cx="9784080" cy="1508760"/>
          </a:xfrm>
        </p:spPr>
        <p:txBody>
          <a:bodyPr/>
          <a:lstStyle/>
          <a:p>
            <a:r>
              <a:rPr lang="en-IN" dirty="0"/>
              <a:t>Review of literature</a:t>
            </a:r>
          </a:p>
        </p:txBody>
      </p:sp>
      <p:graphicFrame>
        <p:nvGraphicFramePr>
          <p:cNvPr id="4" name="Table 5">
            <a:extLst>
              <a:ext uri="{FF2B5EF4-FFF2-40B4-BE49-F238E27FC236}">
                <a16:creationId xmlns:a16="http://schemas.microsoft.com/office/drawing/2014/main" id="{6D7F4504-64E0-48DB-A7CC-689CC190A0F7}"/>
              </a:ext>
            </a:extLst>
          </p:cNvPr>
          <p:cNvGraphicFramePr>
            <a:graphicFrameLocks noGrp="1"/>
          </p:cNvGraphicFramePr>
          <p:nvPr>
            <p:ph idx="1"/>
            <p:extLst>
              <p:ext uri="{D42A27DB-BD31-4B8C-83A1-F6EECF244321}">
                <p14:modId xmlns:p14="http://schemas.microsoft.com/office/powerpoint/2010/main" val="3461500773"/>
              </p:ext>
            </p:extLst>
          </p:nvPr>
        </p:nvGraphicFramePr>
        <p:xfrm>
          <a:off x="110836" y="2189014"/>
          <a:ext cx="11979564" cy="4298515"/>
        </p:xfrm>
        <a:graphic>
          <a:graphicData uri="http://schemas.openxmlformats.org/drawingml/2006/table">
            <a:tbl>
              <a:tblPr firstRow="1" bandRow="1">
                <a:tableStyleId>{0E3FDE45-AF77-4B5C-9715-49D594BDF05E}</a:tableStyleId>
              </a:tblPr>
              <a:tblGrid>
                <a:gridCol w="1828927">
                  <a:extLst>
                    <a:ext uri="{9D8B030D-6E8A-4147-A177-3AD203B41FA5}">
                      <a16:colId xmlns:a16="http://schemas.microsoft.com/office/drawing/2014/main" val="2989292429"/>
                    </a:ext>
                  </a:extLst>
                </a:gridCol>
                <a:gridCol w="3186419">
                  <a:extLst>
                    <a:ext uri="{9D8B030D-6E8A-4147-A177-3AD203B41FA5}">
                      <a16:colId xmlns:a16="http://schemas.microsoft.com/office/drawing/2014/main" val="3676201111"/>
                    </a:ext>
                  </a:extLst>
                </a:gridCol>
                <a:gridCol w="6964218">
                  <a:extLst>
                    <a:ext uri="{9D8B030D-6E8A-4147-A177-3AD203B41FA5}">
                      <a16:colId xmlns:a16="http://schemas.microsoft.com/office/drawing/2014/main" val="984091425"/>
                    </a:ext>
                  </a:extLst>
                </a:gridCol>
              </a:tblGrid>
              <a:tr h="378518">
                <a:tc>
                  <a:txBody>
                    <a:bodyPr/>
                    <a:lstStyle/>
                    <a:p>
                      <a:r>
                        <a:rPr lang="en-IN" dirty="0">
                          <a:solidFill>
                            <a:schemeClr val="tx1"/>
                          </a:solidFill>
                        </a:rPr>
                        <a:t>Sr. no.</a:t>
                      </a:r>
                    </a:p>
                  </a:txBody>
                  <a:tcPr/>
                </a:tc>
                <a:tc>
                  <a:txBody>
                    <a:bodyPr/>
                    <a:lstStyle/>
                    <a:p>
                      <a:r>
                        <a:rPr lang="en-IN" dirty="0">
                          <a:solidFill>
                            <a:schemeClr val="tx1"/>
                          </a:solidFill>
                        </a:rPr>
                        <a:t>Author, year</a:t>
                      </a:r>
                    </a:p>
                  </a:txBody>
                  <a:tcPr/>
                </a:tc>
                <a:tc>
                  <a:txBody>
                    <a:bodyPr/>
                    <a:lstStyle/>
                    <a:p>
                      <a:r>
                        <a:rPr lang="en-IN" dirty="0">
                          <a:solidFill>
                            <a:schemeClr val="tx1"/>
                          </a:solidFill>
                        </a:rPr>
                        <a:t>Name of research paper</a:t>
                      </a:r>
                    </a:p>
                  </a:txBody>
                  <a:tcPr/>
                </a:tc>
                <a:extLst>
                  <a:ext uri="{0D108BD9-81ED-4DB2-BD59-A6C34878D82A}">
                    <a16:rowId xmlns:a16="http://schemas.microsoft.com/office/drawing/2014/main" val="1741739668"/>
                  </a:ext>
                </a:extLst>
              </a:tr>
              <a:tr h="933333">
                <a:tc>
                  <a:txBody>
                    <a:bodyPr/>
                    <a:lstStyle/>
                    <a:p>
                      <a:r>
                        <a:rPr lang="en-IN" dirty="0">
                          <a:solidFill>
                            <a:schemeClr val="tx1"/>
                          </a:solidFill>
                        </a:rPr>
                        <a:t>1.</a:t>
                      </a:r>
                    </a:p>
                  </a:txBody>
                  <a:tcPr/>
                </a:tc>
                <a:tc>
                  <a:txBody>
                    <a:bodyPr/>
                    <a:lstStyle/>
                    <a:p>
                      <a:r>
                        <a:rPr lang="en-US" dirty="0">
                          <a:solidFill>
                            <a:schemeClr val="tx1"/>
                          </a:solidFill>
                        </a:rPr>
                        <a:t>Jung, I.Y. and Jang, G.-J. (2014)</a:t>
                      </a:r>
                      <a:endParaRPr lang="en-IN" dirty="0">
                        <a:solidFill>
                          <a:schemeClr val="tx1"/>
                        </a:solidFill>
                      </a:endParaRPr>
                    </a:p>
                  </a:txBody>
                  <a:tcPr/>
                </a:tc>
                <a:tc>
                  <a:txBody>
                    <a:bodyPr/>
                    <a:lstStyle/>
                    <a:p>
                      <a:r>
                        <a:rPr lang="en-US" dirty="0">
                          <a:solidFill>
                            <a:schemeClr val="tx1"/>
                          </a:solidFill>
                        </a:rPr>
                        <a:t>“A secure and reliable e-Wallet using a smart SSD”, Life Science Journal,</a:t>
                      </a:r>
                    </a:p>
                    <a:p>
                      <a:r>
                        <a:rPr lang="en-US" dirty="0">
                          <a:solidFill>
                            <a:schemeClr val="tx1"/>
                          </a:solidFill>
                        </a:rPr>
                        <a:t>Vol. 11 No. 7.</a:t>
                      </a:r>
                      <a:endParaRPr lang="en-IN" dirty="0">
                        <a:solidFill>
                          <a:schemeClr val="tx1"/>
                        </a:solidFill>
                      </a:endParaRPr>
                    </a:p>
                  </a:txBody>
                  <a:tcPr/>
                </a:tc>
                <a:extLst>
                  <a:ext uri="{0D108BD9-81ED-4DB2-BD59-A6C34878D82A}">
                    <a16:rowId xmlns:a16="http://schemas.microsoft.com/office/drawing/2014/main" val="4235667318"/>
                  </a:ext>
                </a:extLst>
              </a:tr>
              <a:tr h="1213332">
                <a:tc>
                  <a:txBody>
                    <a:bodyPr/>
                    <a:lstStyle/>
                    <a:p>
                      <a:r>
                        <a:rPr lang="en-IN" dirty="0">
                          <a:solidFill>
                            <a:schemeClr val="tx1"/>
                          </a:solidFill>
                        </a:rPr>
                        <a:t>2..</a:t>
                      </a:r>
                    </a:p>
                  </a:txBody>
                  <a:tcPr/>
                </a:tc>
                <a:tc>
                  <a:txBody>
                    <a:bodyPr/>
                    <a:lstStyle/>
                    <a:p>
                      <a:r>
                        <a:rPr lang="en-US" sz="1800" b="0" u="none" strike="noStrike" kern="1200" baseline="0" dirty="0">
                          <a:solidFill>
                            <a:schemeClr val="tx1"/>
                          </a:solidFill>
                        </a:rPr>
                        <a:t>Kim, C., Tao, W., Shin, N. and Kim, K.S. (2010)</a:t>
                      </a:r>
                      <a:endParaRPr lang="en-IN" dirty="0">
                        <a:solidFill>
                          <a:schemeClr val="tx1"/>
                        </a:solidFill>
                      </a:endParaRPr>
                    </a:p>
                  </a:txBody>
                  <a:tcPr/>
                </a:tc>
                <a:tc>
                  <a:txBody>
                    <a:bodyPr/>
                    <a:lstStyle/>
                    <a:p>
                      <a:r>
                        <a:rPr lang="en-US" sz="1800" b="0" u="none" strike="noStrike" kern="1200" baseline="0" dirty="0">
                          <a:solidFill>
                            <a:schemeClr val="tx1"/>
                          </a:solidFill>
                        </a:rPr>
                        <a:t>“An empirical study of customers’ perceptions of</a:t>
                      </a:r>
                    </a:p>
                    <a:p>
                      <a:r>
                        <a:rPr lang="en-US" sz="1800" b="0" u="none" strike="noStrike" kern="1200" baseline="0" dirty="0">
                          <a:solidFill>
                            <a:schemeClr val="tx1"/>
                          </a:solidFill>
                        </a:rPr>
                        <a:t>security and trust in e-payment systems”, Electronic Commerce Research and Applications,</a:t>
                      </a:r>
                    </a:p>
                    <a:p>
                      <a:r>
                        <a:rPr lang="en-IN" sz="1800" b="0" u="none" strike="noStrike" kern="1200" baseline="0" dirty="0">
                          <a:solidFill>
                            <a:schemeClr val="tx1"/>
                          </a:solidFill>
                        </a:rPr>
                        <a:t>Vol. 9 No. 1</a:t>
                      </a:r>
                      <a:endParaRPr lang="en-IN" dirty="0">
                        <a:solidFill>
                          <a:schemeClr val="tx1"/>
                        </a:solidFill>
                      </a:endParaRPr>
                    </a:p>
                  </a:txBody>
                  <a:tcPr/>
                </a:tc>
                <a:extLst>
                  <a:ext uri="{0D108BD9-81ED-4DB2-BD59-A6C34878D82A}">
                    <a16:rowId xmlns:a16="http://schemas.microsoft.com/office/drawing/2014/main" val="674730945"/>
                  </a:ext>
                </a:extLst>
              </a:tr>
              <a:tr h="1773332">
                <a:tc>
                  <a:txBody>
                    <a:bodyPr/>
                    <a:lstStyle/>
                    <a:p>
                      <a:r>
                        <a:rPr lang="en-IN" dirty="0">
                          <a:solidFill>
                            <a:schemeClr val="tx1"/>
                          </a:solidFill>
                        </a:rPr>
                        <a:t>3.</a:t>
                      </a:r>
                    </a:p>
                  </a:txBody>
                  <a:tcPr/>
                </a:tc>
                <a:tc>
                  <a:txBody>
                    <a:bodyPr/>
                    <a:lstStyle/>
                    <a:p>
                      <a:r>
                        <a:rPr lang="en-IN" sz="1800" b="0" u="none" strike="noStrike" kern="1200" baseline="0" dirty="0">
                          <a:solidFill>
                            <a:schemeClr val="tx1"/>
                          </a:solidFill>
                        </a:rPr>
                        <a:t>Desai, R.D. (2020)</a:t>
                      </a:r>
                      <a:endParaRPr lang="en-IN" dirty="0">
                        <a:solidFill>
                          <a:schemeClr val="tx1"/>
                        </a:solidFill>
                      </a:endParaRPr>
                    </a:p>
                  </a:txBody>
                  <a:tcPr/>
                </a:tc>
                <a:tc>
                  <a:txBody>
                    <a:bodyPr/>
                    <a:lstStyle/>
                    <a:p>
                      <a:r>
                        <a:rPr lang="en-US" sz="1800" b="0" u="none" strike="noStrike" kern="1200" baseline="0" dirty="0">
                          <a:solidFill>
                            <a:schemeClr val="tx1"/>
                          </a:solidFill>
                        </a:rPr>
                        <a:t>“Cybercrime in India surges amidst coronavirus lockdown”, Retrieved May 27, 2020,</a:t>
                      </a:r>
                    </a:p>
                    <a:p>
                      <a:r>
                        <a:rPr lang="en-US" sz="1800" b="0" u="none" strike="noStrike" kern="1200" baseline="0" dirty="0">
                          <a:solidFill>
                            <a:schemeClr val="tx1"/>
                          </a:solidFill>
                        </a:rPr>
                        <a:t>from A website of Forbes, available at: www.forbes.com/sites/ronakdesai/2020/05/14/</a:t>
                      </a:r>
                    </a:p>
                    <a:p>
                      <a:r>
                        <a:rPr lang="en-IN" sz="1800" b="0" u="none" strike="noStrike" kern="1200" baseline="0" dirty="0">
                          <a:solidFill>
                            <a:schemeClr val="tx1"/>
                          </a:solidFill>
                        </a:rPr>
                        <a:t>cybercrime-in-</a:t>
                      </a:r>
                      <a:r>
                        <a:rPr lang="en-IN" sz="1800" b="0" u="none" strike="noStrike" kern="1200" baseline="0" dirty="0" err="1">
                          <a:solidFill>
                            <a:schemeClr val="tx1"/>
                          </a:solidFill>
                        </a:rPr>
                        <a:t>india</a:t>
                      </a:r>
                      <a:r>
                        <a:rPr lang="en-IN" sz="1800" b="0" u="none" strike="noStrike" kern="1200" baseline="0" dirty="0">
                          <a:solidFill>
                            <a:schemeClr val="tx1"/>
                          </a:solidFill>
                        </a:rPr>
                        <a:t>-surges-amidst-coronavirus-lockdown/#232e2aa2392e</a:t>
                      </a:r>
                      <a:endParaRPr lang="en-IN"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746692189"/>
                  </a:ext>
                </a:extLst>
              </a:tr>
            </a:tbl>
          </a:graphicData>
        </a:graphic>
      </p:graphicFrame>
    </p:spTree>
    <p:extLst>
      <p:ext uri="{BB962C8B-B14F-4D97-AF65-F5344CB8AC3E}">
        <p14:creationId xmlns:p14="http://schemas.microsoft.com/office/powerpoint/2010/main" val="362361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6D7F4504-64E0-48DB-A7CC-689CC190A0F7}"/>
              </a:ext>
            </a:extLst>
          </p:cNvPr>
          <p:cNvGraphicFramePr>
            <a:graphicFrameLocks noGrp="1"/>
          </p:cNvGraphicFramePr>
          <p:nvPr>
            <p:ph idx="1"/>
            <p:extLst>
              <p:ext uri="{D42A27DB-BD31-4B8C-83A1-F6EECF244321}">
                <p14:modId xmlns:p14="http://schemas.microsoft.com/office/powerpoint/2010/main" val="464740666"/>
              </p:ext>
            </p:extLst>
          </p:nvPr>
        </p:nvGraphicFramePr>
        <p:xfrm>
          <a:off x="110836" y="2105880"/>
          <a:ext cx="11979564" cy="4480560"/>
        </p:xfrm>
        <a:graphic>
          <a:graphicData uri="http://schemas.openxmlformats.org/drawingml/2006/table">
            <a:tbl>
              <a:tblPr firstRow="1" bandRow="1">
                <a:tableStyleId>{0E3FDE45-AF77-4B5C-9715-49D594BDF05E}</a:tableStyleId>
              </a:tblPr>
              <a:tblGrid>
                <a:gridCol w="1828927">
                  <a:extLst>
                    <a:ext uri="{9D8B030D-6E8A-4147-A177-3AD203B41FA5}">
                      <a16:colId xmlns:a16="http://schemas.microsoft.com/office/drawing/2014/main" val="2989292429"/>
                    </a:ext>
                  </a:extLst>
                </a:gridCol>
                <a:gridCol w="1957982">
                  <a:extLst>
                    <a:ext uri="{9D8B030D-6E8A-4147-A177-3AD203B41FA5}">
                      <a16:colId xmlns:a16="http://schemas.microsoft.com/office/drawing/2014/main" val="3676201111"/>
                    </a:ext>
                  </a:extLst>
                </a:gridCol>
                <a:gridCol w="8192655">
                  <a:extLst>
                    <a:ext uri="{9D8B030D-6E8A-4147-A177-3AD203B41FA5}">
                      <a16:colId xmlns:a16="http://schemas.microsoft.com/office/drawing/2014/main" val="984091425"/>
                    </a:ext>
                  </a:extLst>
                </a:gridCol>
              </a:tblGrid>
              <a:tr h="225703">
                <a:tc>
                  <a:txBody>
                    <a:bodyPr/>
                    <a:lstStyle/>
                    <a:p>
                      <a:r>
                        <a:rPr lang="en-IN" dirty="0">
                          <a:solidFill>
                            <a:schemeClr val="tx1"/>
                          </a:solidFill>
                        </a:rPr>
                        <a:t>Sr. no.</a:t>
                      </a:r>
                    </a:p>
                  </a:txBody>
                  <a:tcPr/>
                </a:tc>
                <a:tc>
                  <a:txBody>
                    <a:bodyPr/>
                    <a:lstStyle/>
                    <a:p>
                      <a:r>
                        <a:rPr lang="en-IN" dirty="0">
                          <a:solidFill>
                            <a:schemeClr val="tx1"/>
                          </a:solidFill>
                        </a:rPr>
                        <a:t>Author, year</a:t>
                      </a:r>
                    </a:p>
                  </a:txBody>
                  <a:tcPr/>
                </a:tc>
                <a:tc>
                  <a:txBody>
                    <a:bodyPr/>
                    <a:lstStyle/>
                    <a:p>
                      <a:r>
                        <a:rPr lang="en-IN" dirty="0">
                          <a:solidFill>
                            <a:schemeClr val="tx1"/>
                          </a:solidFill>
                        </a:rPr>
                        <a:t>Name of research paper</a:t>
                      </a:r>
                    </a:p>
                  </a:txBody>
                  <a:tcPr/>
                </a:tc>
                <a:extLst>
                  <a:ext uri="{0D108BD9-81ED-4DB2-BD59-A6C34878D82A}">
                    <a16:rowId xmlns:a16="http://schemas.microsoft.com/office/drawing/2014/main" val="1741739668"/>
                  </a:ext>
                </a:extLst>
              </a:tr>
              <a:tr h="1072091">
                <a:tc>
                  <a:txBody>
                    <a:bodyPr/>
                    <a:lstStyle/>
                    <a:p>
                      <a:r>
                        <a:rPr lang="en-IN" dirty="0">
                          <a:solidFill>
                            <a:schemeClr val="tx1"/>
                          </a:solidFill>
                        </a:rPr>
                        <a:t>4.</a:t>
                      </a:r>
                    </a:p>
                  </a:txBody>
                  <a:tcPr/>
                </a:tc>
                <a:tc>
                  <a:txBody>
                    <a:bodyPr/>
                    <a:lstStyle/>
                    <a:p>
                      <a:r>
                        <a:rPr lang="en-IN" sz="1800" b="0" u="none" strike="noStrike" kern="1200" baseline="0" dirty="0">
                          <a:solidFill>
                            <a:schemeClr val="tx1"/>
                          </a:solidFill>
                        </a:rPr>
                        <a:t>Kohli, R. (2018)</a:t>
                      </a:r>
                      <a:endParaRPr lang="en-IN" dirty="0">
                        <a:solidFill>
                          <a:schemeClr val="tx1"/>
                        </a:solidFill>
                      </a:endParaRPr>
                    </a:p>
                  </a:txBody>
                  <a:tcPr/>
                </a:tc>
                <a:tc>
                  <a:txBody>
                    <a:bodyPr/>
                    <a:lstStyle/>
                    <a:p>
                      <a:r>
                        <a:rPr lang="en-US" sz="1800" b="0" u="none" strike="noStrike" kern="1200" baseline="0" dirty="0">
                          <a:solidFill>
                            <a:schemeClr val="tx1"/>
                          </a:solidFill>
                        </a:rPr>
                        <a:t>“Women and banking: India’s financial inclusion suffers from a gender gap”,</a:t>
                      </a:r>
                    </a:p>
                    <a:p>
                      <a:r>
                        <a:rPr lang="en-US" sz="1800" b="0" u="none" strike="noStrike" kern="1200" baseline="0" dirty="0">
                          <a:solidFill>
                            <a:schemeClr val="tx1"/>
                          </a:solidFill>
                        </a:rPr>
                        <a:t>Financial Express. INDIA: Indian Express Group. Retrieved May 21, 2020, available at:</a:t>
                      </a:r>
                    </a:p>
                    <a:p>
                      <a:r>
                        <a:rPr lang="en-IN" sz="1800" b="0" u="none" strike="noStrike" kern="1200" baseline="0" dirty="0">
                          <a:solidFill>
                            <a:schemeClr val="tx1"/>
                          </a:solidFill>
                        </a:rPr>
                        <a:t>www.financialexpress.com/opinion/women-banking-indias-financial-inclusion-suffers-froma-</a:t>
                      </a:r>
                    </a:p>
                    <a:p>
                      <a:r>
                        <a:rPr lang="en-IN" sz="1800" b="0" u="none" strike="noStrike" kern="1200" baseline="0" dirty="0">
                          <a:solidFill>
                            <a:schemeClr val="tx1"/>
                          </a:solidFill>
                        </a:rPr>
                        <a:t>gender-gap/1173467/</a:t>
                      </a:r>
                      <a:endParaRPr lang="en-IN" dirty="0">
                        <a:solidFill>
                          <a:schemeClr val="tx1"/>
                        </a:solidFill>
                      </a:endParaRPr>
                    </a:p>
                  </a:txBody>
                  <a:tcPr/>
                </a:tc>
                <a:extLst>
                  <a:ext uri="{0D108BD9-81ED-4DB2-BD59-A6C34878D82A}">
                    <a16:rowId xmlns:a16="http://schemas.microsoft.com/office/drawing/2014/main" val="4235667318"/>
                  </a:ext>
                </a:extLst>
              </a:tr>
              <a:tr h="733536">
                <a:tc>
                  <a:txBody>
                    <a:bodyPr/>
                    <a:lstStyle/>
                    <a:p>
                      <a:r>
                        <a:rPr lang="en-IN" dirty="0">
                          <a:solidFill>
                            <a:schemeClr val="tx1"/>
                          </a:solidFill>
                        </a:rPr>
                        <a:t>5.</a:t>
                      </a:r>
                    </a:p>
                  </a:txBody>
                  <a:tcPr/>
                </a:tc>
                <a:tc>
                  <a:txBody>
                    <a:bodyPr/>
                    <a:lstStyle/>
                    <a:p>
                      <a:r>
                        <a:rPr lang="en-IN" sz="1800" b="0" u="none" strike="noStrike" kern="1200" baseline="0" dirty="0">
                          <a:solidFill>
                            <a:schemeClr val="tx1"/>
                          </a:solidFill>
                        </a:rPr>
                        <a:t>Lai, P.C. (2016)</a:t>
                      </a:r>
                      <a:endParaRPr lang="en-IN" dirty="0">
                        <a:solidFill>
                          <a:schemeClr val="tx1"/>
                        </a:solidFill>
                      </a:endParaRPr>
                    </a:p>
                  </a:txBody>
                  <a:tcPr/>
                </a:tc>
                <a:tc>
                  <a:txBody>
                    <a:bodyPr/>
                    <a:lstStyle/>
                    <a:p>
                      <a:r>
                        <a:rPr lang="en-US" sz="1800" b="0" u="none" strike="noStrike" kern="1200" baseline="0" dirty="0">
                          <a:solidFill>
                            <a:schemeClr val="tx1"/>
                          </a:solidFill>
                        </a:rPr>
                        <a:t>“Design and security impact on consumers’ intention to use single platform E-payment”,</a:t>
                      </a:r>
                    </a:p>
                    <a:p>
                      <a:r>
                        <a:rPr lang="en-IN" sz="1800" b="0" u="none" strike="noStrike" kern="1200" baseline="0" dirty="0">
                          <a:solidFill>
                            <a:schemeClr val="tx1"/>
                          </a:solidFill>
                        </a:rPr>
                        <a:t>Interdisciplinary Information Sciences, Vol. 22 No. 1, pp. 111-122, </a:t>
                      </a:r>
                      <a:r>
                        <a:rPr lang="en-IN" sz="1800" b="0" u="none" strike="noStrike" kern="1200" baseline="0" dirty="0" err="1">
                          <a:solidFill>
                            <a:schemeClr val="tx1"/>
                          </a:solidFill>
                        </a:rPr>
                        <a:t>doi</a:t>
                      </a:r>
                      <a:r>
                        <a:rPr lang="en-IN" sz="1800" b="0" u="none" strike="noStrike" kern="1200" baseline="0" dirty="0">
                          <a:solidFill>
                            <a:schemeClr val="tx1"/>
                          </a:solidFill>
                        </a:rPr>
                        <a:t>: 10.4036/iis.2016.r.05.</a:t>
                      </a:r>
                      <a:endParaRPr lang="en-IN" dirty="0">
                        <a:solidFill>
                          <a:schemeClr val="tx1"/>
                        </a:solidFill>
                      </a:endParaRPr>
                    </a:p>
                  </a:txBody>
                  <a:tcPr/>
                </a:tc>
                <a:extLst>
                  <a:ext uri="{0D108BD9-81ED-4DB2-BD59-A6C34878D82A}">
                    <a16:rowId xmlns:a16="http://schemas.microsoft.com/office/drawing/2014/main" val="674730945"/>
                  </a:ext>
                </a:extLst>
              </a:tr>
              <a:tr h="1072091">
                <a:tc>
                  <a:txBody>
                    <a:bodyPr/>
                    <a:lstStyle/>
                    <a:p>
                      <a:r>
                        <a:rPr lang="en-IN" dirty="0">
                          <a:solidFill>
                            <a:schemeClr val="tx1"/>
                          </a:solidFill>
                        </a:rPr>
                        <a:t>6.</a:t>
                      </a:r>
                    </a:p>
                  </a:txBody>
                  <a:tcPr/>
                </a:tc>
                <a:tc>
                  <a:txBody>
                    <a:bodyPr/>
                    <a:lstStyle/>
                    <a:p>
                      <a:r>
                        <a:rPr lang="en-IN" sz="1800" b="0" u="none" strike="noStrike" kern="1200" baseline="0" dirty="0" err="1">
                          <a:solidFill>
                            <a:schemeClr val="tx1"/>
                          </a:solidFill>
                        </a:rPr>
                        <a:t>Madaan</a:t>
                      </a:r>
                      <a:r>
                        <a:rPr lang="en-IN" sz="1800" b="0" u="none" strike="noStrike" kern="1200" baseline="0" dirty="0">
                          <a:solidFill>
                            <a:schemeClr val="tx1"/>
                          </a:solidFill>
                        </a:rPr>
                        <a:t>, N. (2020)</a:t>
                      </a:r>
                      <a:endParaRPr lang="en-IN" dirty="0">
                        <a:solidFill>
                          <a:schemeClr val="tx1"/>
                        </a:solidFill>
                      </a:endParaRPr>
                    </a:p>
                  </a:txBody>
                  <a:tcPr/>
                </a:tc>
                <a:tc>
                  <a:txBody>
                    <a:bodyPr/>
                    <a:lstStyle/>
                    <a:p>
                      <a:r>
                        <a:rPr lang="en-US" sz="1800" b="0" u="none" strike="noStrike" kern="1200" baseline="0" dirty="0">
                          <a:solidFill>
                            <a:schemeClr val="tx1"/>
                          </a:solidFill>
                        </a:rPr>
                        <a:t>“Pune: cybercrime complaints go past 2019 tally in 8 months”, The Times of</a:t>
                      </a:r>
                    </a:p>
                    <a:p>
                      <a:r>
                        <a:rPr lang="en-US" sz="1800" b="0" u="none" strike="noStrike" kern="1200" baseline="0" dirty="0">
                          <a:solidFill>
                            <a:schemeClr val="tx1"/>
                          </a:solidFill>
                        </a:rPr>
                        <a:t>India, Bennett, Coleman and Co. Ltd, Retrieved October 6, 2020, available at: https://</a:t>
                      </a:r>
                    </a:p>
                    <a:p>
                      <a:r>
                        <a:rPr lang="en-US" sz="1800" b="0" u="none" strike="noStrike" kern="1200" baseline="0" dirty="0">
                          <a:solidFill>
                            <a:schemeClr val="tx1"/>
                          </a:solidFill>
                        </a:rPr>
                        <a:t>timesofindia.indiatimes.com/city/</a:t>
                      </a:r>
                      <a:r>
                        <a:rPr lang="en-US" sz="1800" b="0" u="none" strike="noStrike" kern="1200" baseline="0" dirty="0" err="1">
                          <a:solidFill>
                            <a:schemeClr val="tx1"/>
                          </a:solidFill>
                        </a:rPr>
                        <a:t>pune</a:t>
                      </a:r>
                      <a:r>
                        <a:rPr lang="en-US" sz="1800" b="0" u="none" strike="noStrike" kern="1200" baseline="0" dirty="0">
                          <a:solidFill>
                            <a:schemeClr val="tx1"/>
                          </a:solidFill>
                        </a:rPr>
                        <a:t>/cybercrime-complaints-go-past-2019-tally-in-8-mont</a:t>
                      </a:r>
                    </a:p>
                    <a:p>
                      <a:r>
                        <a:rPr lang="en-IN" sz="1800" b="0" u="none" strike="noStrike" kern="1200" baseline="0" dirty="0" err="1">
                          <a:solidFill>
                            <a:schemeClr val="tx1"/>
                          </a:solidFill>
                        </a:rPr>
                        <a:t>hs</a:t>
                      </a:r>
                      <a:r>
                        <a:rPr lang="en-IN" sz="1800" b="0" u="none" strike="noStrike" kern="1200" baseline="0" dirty="0">
                          <a:solidFill>
                            <a:schemeClr val="tx1"/>
                          </a:solidFill>
                        </a:rPr>
                        <a:t>/</a:t>
                      </a:r>
                      <a:r>
                        <a:rPr lang="en-IN" sz="1800" b="0" u="none" strike="noStrike" kern="1200" baseline="0" dirty="0" err="1">
                          <a:solidFill>
                            <a:schemeClr val="tx1"/>
                          </a:solidFill>
                        </a:rPr>
                        <a:t>articleshow</a:t>
                      </a:r>
                      <a:r>
                        <a:rPr lang="en-IN" sz="1800" b="0" u="none" strike="noStrike" kern="1200" baseline="0" dirty="0">
                          <a:solidFill>
                            <a:schemeClr val="tx1"/>
                          </a:solidFill>
                        </a:rPr>
                        <a:t>/77643486.cms</a:t>
                      </a:r>
                      <a:endParaRPr lang="en-IN"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746692189"/>
                  </a:ext>
                </a:extLst>
              </a:tr>
            </a:tbl>
          </a:graphicData>
        </a:graphic>
      </p:graphicFrame>
      <p:sp>
        <p:nvSpPr>
          <p:cNvPr id="6" name="Title 1">
            <a:extLst>
              <a:ext uri="{FF2B5EF4-FFF2-40B4-BE49-F238E27FC236}">
                <a16:creationId xmlns:a16="http://schemas.microsoft.com/office/drawing/2014/main" id="{8A8D3A0A-4A49-41A3-8ADB-E92390558DA3}"/>
              </a:ext>
            </a:extLst>
          </p:cNvPr>
          <p:cNvSpPr>
            <a:spLocks noGrp="1"/>
          </p:cNvSpPr>
          <p:nvPr>
            <p:ph type="title"/>
          </p:nvPr>
        </p:nvSpPr>
        <p:spPr>
          <a:xfrm>
            <a:off x="1202919" y="284176"/>
            <a:ext cx="9784080" cy="1508760"/>
          </a:xfrm>
        </p:spPr>
        <p:txBody>
          <a:bodyPr/>
          <a:lstStyle/>
          <a:p>
            <a:r>
              <a:rPr lang="en-IN" dirty="0"/>
              <a:t>Review of literature</a:t>
            </a:r>
          </a:p>
        </p:txBody>
      </p:sp>
    </p:spTree>
    <p:extLst>
      <p:ext uri="{BB962C8B-B14F-4D97-AF65-F5344CB8AC3E}">
        <p14:creationId xmlns:p14="http://schemas.microsoft.com/office/powerpoint/2010/main" val="69493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6D7F4504-64E0-48DB-A7CC-689CC190A0F7}"/>
              </a:ext>
            </a:extLst>
          </p:cNvPr>
          <p:cNvGraphicFramePr>
            <a:graphicFrameLocks noGrp="1"/>
          </p:cNvGraphicFramePr>
          <p:nvPr>
            <p:ph idx="1"/>
            <p:extLst>
              <p:ext uri="{D42A27DB-BD31-4B8C-83A1-F6EECF244321}">
                <p14:modId xmlns:p14="http://schemas.microsoft.com/office/powerpoint/2010/main" val="1254763065"/>
              </p:ext>
            </p:extLst>
          </p:nvPr>
        </p:nvGraphicFramePr>
        <p:xfrm>
          <a:off x="110836" y="1985821"/>
          <a:ext cx="11979564" cy="4754880"/>
        </p:xfrm>
        <a:graphic>
          <a:graphicData uri="http://schemas.openxmlformats.org/drawingml/2006/table">
            <a:tbl>
              <a:tblPr firstRow="1" bandRow="1">
                <a:tableStyleId>{0E3FDE45-AF77-4B5C-9715-49D594BDF05E}</a:tableStyleId>
              </a:tblPr>
              <a:tblGrid>
                <a:gridCol w="1828927">
                  <a:extLst>
                    <a:ext uri="{9D8B030D-6E8A-4147-A177-3AD203B41FA5}">
                      <a16:colId xmlns:a16="http://schemas.microsoft.com/office/drawing/2014/main" val="2989292429"/>
                    </a:ext>
                  </a:extLst>
                </a:gridCol>
                <a:gridCol w="2456746">
                  <a:extLst>
                    <a:ext uri="{9D8B030D-6E8A-4147-A177-3AD203B41FA5}">
                      <a16:colId xmlns:a16="http://schemas.microsoft.com/office/drawing/2014/main" val="3676201111"/>
                    </a:ext>
                  </a:extLst>
                </a:gridCol>
                <a:gridCol w="7693891">
                  <a:extLst>
                    <a:ext uri="{9D8B030D-6E8A-4147-A177-3AD203B41FA5}">
                      <a16:colId xmlns:a16="http://schemas.microsoft.com/office/drawing/2014/main" val="984091425"/>
                    </a:ext>
                  </a:extLst>
                </a:gridCol>
              </a:tblGrid>
              <a:tr h="305438">
                <a:tc>
                  <a:txBody>
                    <a:bodyPr/>
                    <a:lstStyle/>
                    <a:p>
                      <a:r>
                        <a:rPr lang="en-IN" dirty="0">
                          <a:solidFill>
                            <a:schemeClr val="tx1"/>
                          </a:solidFill>
                        </a:rPr>
                        <a:t>Sr. no.</a:t>
                      </a:r>
                    </a:p>
                  </a:txBody>
                  <a:tcPr/>
                </a:tc>
                <a:tc>
                  <a:txBody>
                    <a:bodyPr/>
                    <a:lstStyle/>
                    <a:p>
                      <a:r>
                        <a:rPr lang="en-IN" dirty="0">
                          <a:solidFill>
                            <a:schemeClr val="tx1"/>
                          </a:solidFill>
                        </a:rPr>
                        <a:t>Author, year</a:t>
                      </a:r>
                    </a:p>
                  </a:txBody>
                  <a:tcPr/>
                </a:tc>
                <a:tc>
                  <a:txBody>
                    <a:bodyPr/>
                    <a:lstStyle/>
                    <a:p>
                      <a:r>
                        <a:rPr lang="en-IN" dirty="0">
                          <a:solidFill>
                            <a:schemeClr val="tx1"/>
                          </a:solidFill>
                        </a:rPr>
                        <a:t>Name of research paper</a:t>
                      </a:r>
                    </a:p>
                  </a:txBody>
                  <a:tcPr/>
                </a:tc>
                <a:extLst>
                  <a:ext uri="{0D108BD9-81ED-4DB2-BD59-A6C34878D82A}">
                    <a16:rowId xmlns:a16="http://schemas.microsoft.com/office/drawing/2014/main" val="1741739668"/>
                  </a:ext>
                </a:extLst>
              </a:tr>
              <a:tr h="1679908">
                <a:tc>
                  <a:txBody>
                    <a:bodyPr/>
                    <a:lstStyle/>
                    <a:p>
                      <a:r>
                        <a:rPr lang="en-IN" dirty="0">
                          <a:solidFill>
                            <a:schemeClr val="tx1"/>
                          </a:solidFill>
                        </a:rPr>
                        <a:t>7.</a:t>
                      </a:r>
                    </a:p>
                  </a:txBody>
                  <a:tcPr/>
                </a:tc>
                <a:tc>
                  <a:txBody>
                    <a:bodyPr/>
                    <a:lstStyle/>
                    <a:p>
                      <a:r>
                        <a:rPr lang="en-IN" dirty="0">
                          <a:solidFill>
                            <a:schemeClr val="tx1"/>
                          </a:solidFill>
                        </a:rPr>
                        <a:t>Mehta, R. (2020)</a:t>
                      </a:r>
                    </a:p>
                  </a:txBody>
                  <a:tcPr/>
                </a:tc>
                <a:tc>
                  <a:txBody>
                    <a:bodyPr/>
                    <a:lstStyle/>
                    <a:p>
                      <a:r>
                        <a:rPr lang="en-US" dirty="0">
                          <a:solidFill>
                            <a:schemeClr val="tx1"/>
                          </a:solidFill>
                        </a:rPr>
                        <a:t>“Cyber criminals stole Rs 1.2 trillion from Indians in 2019: Survey”, The Economic</a:t>
                      </a:r>
                    </a:p>
                    <a:p>
                      <a:r>
                        <a:rPr lang="en-US" dirty="0">
                          <a:solidFill>
                            <a:schemeClr val="tx1"/>
                          </a:solidFill>
                        </a:rPr>
                        <a:t>Times, Bennett, Coleman and Co. Ltd., available at: https://economictimes.indiatimes.com/</a:t>
                      </a:r>
                    </a:p>
                    <a:p>
                      <a:r>
                        <a:rPr lang="en-US" dirty="0">
                          <a:solidFill>
                            <a:schemeClr val="tx1"/>
                          </a:solidFill>
                        </a:rPr>
                        <a:t>wealth/personal-finance-news/cyber-criminals-stole-rs-1-2-trillion-from-indians-in-2019-surv</a:t>
                      </a:r>
                    </a:p>
                    <a:p>
                      <a:r>
                        <a:rPr lang="en-US" dirty="0" err="1">
                          <a:solidFill>
                            <a:schemeClr val="tx1"/>
                          </a:solidFill>
                        </a:rPr>
                        <a:t>ey</a:t>
                      </a:r>
                      <a:r>
                        <a:rPr lang="en-US" dirty="0">
                          <a:solidFill>
                            <a:schemeClr val="tx1"/>
                          </a:solidFill>
                        </a:rPr>
                        <a:t>/</a:t>
                      </a:r>
                      <a:r>
                        <a:rPr lang="en-US" dirty="0" err="1">
                          <a:solidFill>
                            <a:schemeClr val="tx1"/>
                          </a:solidFill>
                        </a:rPr>
                        <a:t>articleshow</a:t>
                      </a:r>
                      <a:r>
                        <a:rPr lang="en-US" dirty="0">
                          <a:solidFill>
                            <a:schemeClr val="tx1"/>
                          </a:solidFill>
                        </a:rPr>
                        <a:t>/75093578.cms</a:t>
                      </a:r>
                      <a:endParaRPr lang="en-IN" dirty="0">
                        <a:solidFill>
                          <a:schemeClr val="tx1"/>
                        </a:solidFill>
                      </a:endParaRPr>
                    </a:p>
                  </a:txBody>
                  <a:tcPr/>
                </a:tc>
                <a:extLst>
                  <a:ext uri="{0D108BD9-81ED-4DB2-BD59-A6C34878D82A}">
                    <a16:rowId xmlns:a16="http://schemas.microsoft.com/office/drawing/2014/main" val="4235667318"/>
                  </a:ext>
                </a:extLst>
              </a:tr>
              <a:tr h="992673">
                <a:tc>
                  <a:txBody>
                    <a:bodyPr/>
                    <a:lstStyle/>
                    <a:p>
                      <a:r>
                        <a:rPr lang="en-IN" dirty="0">
                          <a:solidFill>
                            <a:schemeClr val="tx1"/>
                          </a:solidFill>
                        </a:rPr>
                        <a:t>8.</a:t>
                      </a:r>
                    </a:p>
                  </a:txBody>
                  <a:tcPr/>
                </a:tc>
                <a:tc>
                  <a:txBody>
                    <a:bodyPr/>
                    <a:lstStyle/>
                    <a:p>
                      <a:r>
                        <a:rPr lang="en-US" dirty="0" err="1">
                          <a:solidFill>
                            <a:schemeClr val="tx1"/>
                          </a:solidFill>
                        </a:rPr>
                        <a:t>Nachappa</a:t>
                      </a:r>
                      <a:r>
                        <a:rPr lang="en-US" dirty="0">
                          <a:solidFill>
                            <a:schemeClr val="tx1"/>
                          </a:solidFill>
                        </a:rPr>
                        <a:t>, M.N. and </a:t>
                      </a:r>
                      <a:r>
                        <a:rPr lang="en-US" dirty="0" err="1">
                          <a:solidFill>
                            <a:schemeClr val="tx1"/>
                          </a:solidFill>
                        </a:rPr>
                        <a:t>Lathesh</a:t>
                      </a:r>
                      <a:r>
                        <a:rPr lang="en-US" dirty="0">
                          <a:solidFill>
                            <a:schemeClr val="tx1"/>
                          </a:solidFill>
                        </a:rPr>
                        <a:t>, C.K. (2018)</a:t>
                      </a:r>
                      <a:endParaRPr lang="en-IN" dirty="0">
                        <a:solidFill>
                          <a:schemeClr val="tx1"/>
                        </a:solidFill>
                      </a:endParaRPr>
                    </a:p>
                  </a:txBody>
                  <a:tcPr/>
                </a:tc>
                <a:tc>
                  <a:txBody>
                    <a:bodyPr/>
                    <a:lstStyle/>
                    <a:p>
                      <a:r>
                        <a:rPr lang="en-US" dirty="0">
                          <a:solidFill>
                            <a:schemeClr val="tx1"/>
                          </a:solidFill>
                        </a:rPr>
                        <a:t>“Optimized e-Transaction to have a secure safe: </a:t>
                      </a:r>
                      <a:r>
                        <a:rPr lang="en-US" dirty="0" err="1">
                          <a:solidFill>
                            <a:schemeClr val="tx1"/>
                          </a:solidFill>
                        </a:rPr>
                        <a:t>EWallet</a:t>
                      </a:r>
                      <a:r>
                        <a:rPr lang="en-US" dirty="0">
                          <a:solidFill>
                            <a:schemeClr val="tx1"/>
                          </a:solidFill>
                        </a:rPr>
                        <a:t>”,</a:t>
                      </a:r>
                    </a:p>
                    <a:p>
                      <a:r>
                        <a:rPr lang="en-US" dirty="0">
                          <a:solidFill>
                            <a:schemeClr val="tx1"/>
                          </a:solidFill>
                        </a:rPr>
                        <a:t>IJISET - International Journal of Innovative Science, Engineering and Technology,</a:t>
                      </a:r>
                    </a:p>
                    <a:p>
                      <a:r>
                        <a:rPr lang="en-US" dirty="0">
                          <a:solidFill>
                            <a:schemeClr val="tx1"/>
                          </a:solidFill>
                        </a:rPr>
                        <a:t>Vol. 5 No. 9.</a:t>
                      </a:r>
                      <a:endParaRPr lang="en-IN" dirty="0">
                        <a:solidFill>
                          <a:schemeClr val="tx1"/>
                        </a:solidFill>
                      </a:endParaRPr>
                    </a:p>
                  </a:txBody>
                  <a:tcPr/>
                </a:tc>
                <a:extLst>
                  <a:ext uri="{0D108BD9-81ED-4DB2-BD59-A6C34878D82A}">
                    <a16:rowId xmlns:a16="http://schemas.microsoft.com/office/drawing/2014/main" val="674730945"/>
                  </a:ext>
                </a:extLst>
              </a:tr>
              <a:tr h="1169110">
                <a:tc>
                  <a:txBody>
                    <a:bodyPr/>
                    <a:lstStyle/>
                    <a:p>
                      <a:r>
                        <a:rPr lang="en-IN" dirty="0">
                          <a:solidFill>
                            <a:schemeClr val="tx1"/>
                          </a:solidFill>
                        </a:rPr>
                        <a:t>9.</a:t>
                      </a:r>
                    </a:p>
                  </a:txBody>
                  <a:tcPr/>
                </a:tc>
                <a:tc>
                  <a:txBody>
                    <a:bodyPr/>
                    <a:lstStyle/>
                    <a:p>
                      <a:r>
                        <a:rPr lang="en-IN" dirty="0">
                          <a:solidFill>
                            <a:schemeClr val="tx1"/>
                          </a:solidFill>
                        </a:rPr>
                        <a:t>Nag, K.A. and </a:t>
                      </a:r>
                      <a:r>
                        <a:rPr lang="en-IN" dirty="0" err="1">
                          <a:solidFill>
                            <a:schemeClr val="tx1"/>
                          </a:solidFill>
                        </a:rPr>
                        <a:t>Gilitwala</a:t>
                      </a:r>
                      <a:r>
                        <a:rPr lang="en-IN" dirty="0">
                          <a:solidFill>
                            <a:schemeClr val="tx1"/>
                          </a:solidFill>
                        </a:rPr>
                        <a:t>, B. (2019)</a:t>
                      </a:r>
                    </a:p>
                  </a:txBody>
                  <a:tcPr/>
                </a:tc>
                <a:tc>
                  <a:txBody>
                    <a:bodyPr/>
                    <a:lstStyle/>
                    <a:p>
                      <a:r>
                        <a:rPr lang="en-US" sz="1800" b="0" u="none" strike="noStrike" kern="1200" baseline="0" dirty="0">
                          <a:solidFill>
                            <a:schemeClr val="tx1"/>
                          </a:solidFill>
                        </a:rPr>
                        <a:t>“E-Wallet- factors affecting its intention to use”,</a:t>
                      </a:r>
                    </a:p>
                    <a:p>
                      <a:r>
                        <a:rPr lang="en-US" sz="1800" b="0" u="none" strike="noStrike" kern="1200" baseline="0" dirty="0">
                          <a:solidFill>
                            <a:schemeClr val="tx1"/>
                          </a:solidFill>
                        </a:rPr>
                        <a:t>International Journal of Recent Technology and Engineering (IJRTE), Vol. 8 No. 4, </a:t>
                      </a:r>
                      <a:r>
                        <a:rPr lang="en-US" sz="1800" b="0" u="none" strike="noStrike" kern="1200" baseline="0" dirty="0" err="1">
                          <a:solidFill>
                            <a:schemeClr val="tx1"/>
                          </a:solidFill>
                        </a:rPr>
                        <a:t>doi</a:t>
                      </a:r>
                      <a:r>
                        <a:rPr lang="en-US" sz="1800" b="0" u="none" strike="noStrike" kern="1200" baseline="0" dirty="0">
                          <a:solidFill>
                            <a:schemeClr val="tx1"/>
                          </a:solidFill>
                        </a:rPr>
                        <a:t>:</a:t>
                      </a:r>
                    </a:p>
                    <a:p>
                      <a:r>
                        <a:rPr lang="en-US" sz="1800" b="0" u="none" strike="noStrike" kern="1200" baseline="0" dirty="0">
                          <a:solidFill>
                            <a:schemeClr val="tx1"/>
                          </a:solidFill>
                        </a:rPr>
                        <a:t>10.35940/ijrte.D6756.118419.</a:t>
                      </a:r>
                      <a:endParaRPr lang="en-IN"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746692189"/>
                  </a:ext>
                </a:extLst>
              </a:tr>
            </a:tbl>
          </a:graphicData>
        </a:graphic>
      </p:graphicFrame>
      <p:sp>
        <p:nvSpPr>
          <p:cNvPr id="3" name="Title 1">
            <a:extLst>
              <a:ext uri="{FF2B5EF4-FFF2-40B4-BE49-F238E27FC236}">
                <a16:creationId xmlns:a16="http://schemas.microsoft.com/office/drawing/2014/main" id="{4FB1B882-2364-4BDF-B5FC-85645B249FD6}"/>
              </a:ext>
            </a:extLst>
          </p:cNvPr>
          <p:cNvSpPr>
            <a:spLocks noGrp="1"/>
          </p:cNvSpPr>
          <p:nvPr>
            <p:ph type="title"/>
          </p:nvPr>
        </p:nvSpPr>
        <p:spPr>
          <a:xfrm>
            <a:off x="1202919" y="284176"/>
            <a:ext cx="9784080" cy="1508760"/>
          </a:xfrm>
        </p:spPr>
        <p:txBody>
          <a:bodyPr/>
          <a:lstStyle/>
          <a:p>
            <a:r>
              <a:rPr lang="en-IN" dirty="0"/>
              <a:t>Review of literature</a:t>
            </a:r>
          </a:p>
        </p:txBody>
      </p:sp>
    </p:spTree>
    <p:extLst>
      <p:ext uri="{BB962C8B-B14F-4D97-AF65-F5344CB8AC3E}">
        <p14:creationId xmlns:p14="http://schemas.microsoft.com/office/powerpoint/2010/main" val="2382661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TM03090430[[fn=Banded]]</Template>
  <TotalTime>849</TotalTime>
  <Words>4021</Words>
  <Application>Microsoft Office PowerPoint</Application>
  <PresentationFormat>Widescreen</PresentationFormat>
  <Paragraphs>628</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CIDFont+F2</vt:lpstr>
      <vt:lpstr>Constantia</vt:lpstr>
      <vt:lpstr>Corbel</vt:lpstr>
      <vt:lpstr>Symbol</vt:lpstr>
      <vt:lpstr>Times New Roman</vt:lpstr>
      <vt:lpstr>Wingdings</vt:lpstr>
      <vt:lpstr>Banded</vt:lpstr>
      <vt:lpstr>Study on the perception towards eWallet security during the COVID-19 Pandemic</vt:lpstr>
      <vt:lpstr>Introduction of the project</vt:lpstr>
      <vt:lpstr>Statement of the problem</vt:lpstr>
      <vt:lpstr>Research question</vt:lpstr>
      <vt:lpstr>Research objectives</vt:lpstr>
      <vt:lpstr>Need for the study</vt:lpstr>
      <vt:lpstr>Review of literature</vt:lpstr>
      <vt:lpstr>Review of literature</vt:lpstr>
      <vt:lpstr>Review of literature</vt:lpstr>
      <vt:lpstr>Review of literature</vt:lpstr>
      <vt:lpstr>Research gap</vt:lpstr>
      <vt:lpstr>Scope of the research</vt:lpstr>
      <vt:lpstr>limitation of the study</vt:lpstr>
      <vt:lpstr>Methodology</vt:lpstr>
      <vt:lpstr>Methodology</vt:lpstr>
      <vt:lpstr>Methodology</vt:lpstr>
      <vt:lpstr>Methodology</vt:lpstr>
      <vt:lpstr>Analysis &amp; findings</vt:lpstr>
      <vt:lpstr>Analysis &amp; findings</vt:lpstr>
      <vt:lpstr>Analysis &amp; findings</vt:lpstr>
      <vt:lpstr>Recommendation or suggestion</vt:lpstr>
      <vt:lpstr>conclusion</vt:lpstr>
      <vt:lpstr>rough</vt:lpstr>
      <vt:lpstr>Pending work to add</vt:lpstr>
      <vt:lpstr>Demographic variables</vt:lpstr>
      <vt:lpstr>Declared variables</vt:lpstr>
      <vt:lpstr>Declared variables</vt:lpstr>
      <vt:lpstr>questionaire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pralay kalaskar</dc:creator>
  <cp:lastModifiedBy>pralay kalaskar</cp:lastModifiedBy>
  <cp:revision>43</cp:revision>
  <dcterms:created xsi:type="dcterms:W3CDTF">2021-11-27T16:44:00Z</dcterms:created>
  <dcterms:modified xsi:type="dcterms:W3CDTF">2022-05-26T06:29:20Z</dcterms:modified>
</cp:coreProperties>
</file>