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6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F78F-DEB0-43FF-880C-D1EF0439CEAC}" type="datetimeFigureOut">
              <a:rPr lang="en-US" smtClean="0"/>
              <a:t>29-Feb-24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C36C-7C94-4D9C-86C5-13F48E25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55" y="665419"/>
            <a:ext cx="10515600" cy="4351338"/>
          </a:xfrm>
        </p:spPr>
        <p:txBody>
          <a:bodyPr/>
          <a:lstStyle/>
          <a:p>
            <a:r>
              <a:rPr lang="en-US" b="1" dirty="0"/>
              <a:t>Bar Graph V/s Histogram</a:t>
            </a:r>
          </a:p>
          <a:p>
            <a:r>
              <a:rPr lang="en-US" dirty="0"/>
              <a:t>A bar graph is a pictorial representation using vertical and horizontal bars in a graph. The length of the bar is proportional to the measure of data. It is also called a bar chart.</a:t>
            </a:r>
          </a:p>
          <a:p>
            <a:r>
              <a:rPr lang="en-US" dirty="0"/>
              <a:t>A histogram is also a pictorial representation of data using rectangular bars, that are adjacent to each other. It is used to represent grouped frequency distribution with continuous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50036"/>
              </p:ext>
            </p:extLst>
          </p:nvPr>
        </p:nvGraphicFramePr>
        <p:xfrm>
          <a:off x="137652" y="285135"/>
          <a:ext cx="5702710" cy="4129547"/>
        </p:xfrm>
        <a:graphic>
          <a:graphicData uri="http://schemas.openxmlformats.org/drawingml/2006/table">
            <a:tbl>
              <a:tblPr/>
              <a:tblGrid>
                <a:gridCol w="1140542">
                  <a:extLst>
                    <a:ext uri="{9D8B030D-6E8A-4147-A177-3AD203B41FA5}">
                      <a16:colId xmlns:a16="http://schemas.microsoft.com/office/drawing/2014/main" val="2851741506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25695341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323657066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184385156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636706298"/>
                    </a:ext>
                  </a:extLst>
                </a:gridCol>
              </a:tblGrid>
              <a:tr h="473044">
                <a:tc rowSpan="2"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Sales (in units)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95506"/>
                  </a:ext>
                </a:extLst>
              </a:tr>
              <a:tr h="473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Shade 1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Shade 2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Shade 3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Shade 4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2000"/>
                  </a:ext>
                </a:extLst>
              </a:tr>
              <a:tr h="47304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January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4500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1600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4400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3245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37553"/>
                  </a:ext>
                </a:extLst>
              </a:tr>
              <a:tr h="81823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February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2870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5645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5675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6754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94394"/>
                  </a:ext>
                </a:extLst>
              </a:tr>
              <a:tr h="47304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March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3985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8900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9768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7786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64049"/>
                  </a:ext>
                </a:extLst>
              </a:tr>
              <a:tr h="47304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April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6855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8976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9008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8965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18743"/>
                  </a:ext>
                </a:extLst>
              </a:tr>
              <a:tr h="47304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May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3200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5678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5643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7865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88626"/>
                  </a:ext>
                </a:extLst>
              </a:tr>
              <a:tr h="47304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June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3456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4555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2233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6547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8906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84" y="2438400"/>
            <a:ext cx="634180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961" y="538767"/>
            <a:ext cx="10874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Poppins"/>
              </a:rPr>
              <a:t>A </a:t>
            </a:r>
            <a:r>
              <a:rPr lang="en-US" b="1" i="0" dirty="0" smtClean="0">
                <a:solidFill>
                  <a:srgbClr val="444444"/>
                </a:solidFill>
                <a:effectLst/>
                <a:latin typeface="Poppins"/>
              </a:rPr>
              <a:t>line graph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Poppins"/>
              </a:rPr>
              <a:t> is a unique graph which is commonly used in statistics. It represents the change in a quantity with respect to another quantity</a:t>
            </a:r>
            <a:endParaRPr lang="en-US" dirty="0"/>
          </a:p>
        </p:txBody>
      </p:sp>
      <p:pic>
        <p:nvPicPr>
          <p:cNvPr id="9218" name="Picture 2" descr="Double Line Grap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143" y="1313272"/>
            <a:ext cx="714375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8" y="229710"/>
            <a:ext cx="10451480" cy="627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0" y="1274304"/>
            <a:ext cx="8501523" cy="55836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1" y="407529"/>
            <a:ext cx="86296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75" y="975404"/>
            <a:ext cx="8268930" cy="52620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6333" y="265159"/>
            <a:ext cx="6332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444444"/>
                </a:solidFill>
                <a:effectLst/>
                <a:latin typeface="Poppins"/>
              </a:rPr>
              <a:t>Bar Graph (Gaps between bars)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37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23" y="1470383"/>
            <a:ext cx="7890079" cy="48987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6164" y="658450"/>
            <a:ext cx="6946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444444"/>
                </a:solidFill>
                <a:effectLst/>
                <a:latin typeface="Poppins"/>
              </a:rPr>
              <a:t>Histogram (No gaps between bars)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64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5767" y="337151"/>
            <a:ext cx="11120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B444F"/>
                </a:solidFill>
                <a:effectLst/>
                <a:latin typeface="open-sans"/>
              </a:rPr>
              <a:t>A guy who’s weighs himself every Saturday for the past 30 weeks. The table below shows his recorded weights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9602"/>
              </p:ext>
            </p:extLst>
          </p:nvPr>
        </p:nvGraphicFramePr>
        <p:xfrm>
          <a:off x="5455577" y="784547"/>
          <a:ext cx="5404206" cy="2379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701">
                  <a:extLst>
                    <a:ext uri="{9D8B030D-6E8A-4147-A177-3AD203B41FA5}">
                      <a16:colId xmlns:a16="http://schemas.microsoft.com/office/drawing/2014/main" val="3033495306"/>
                    </a:ext>
                  </a:extLst>
                </a:gridCol>
                <a:gridCol w="900701">
                  <a:extLst>
                    <a:ext uri="{9D8B030D-6E8A-4147-A177-3AD203B41FA5}">
                      <a16:colId xmlns:a16="http://schemas.microsoft.com/office/drawing/2014/main" val="1612977025"/>
                    </a:ext>
                  </a:extLst>
                </a:gridCol>
                <a:gridCol w="900701">
                  <a:extLst>
                    <a:ext uri="{9D8B030D-6E8A-4147-A177-3AD203B41FA5}">
                      <a16:colId xmlns:a16="http://schemas.microsoft.com/office/drawing/2014/main" val="3147668497"/>
                    </a:ext>
                  </a:extLst>
                </a:gridCol>
                <a:gridCol w="900701">
                  <a:extLst>
                    <a:ext uri="{9D8B030D-6E8A-4147-A177-3AD203B41FA5}">
                      <a16:colId xmlns:a16="http://schemas.microsoft.com/office/drawing/2014/main" val="3182230899"/>
                    </a:ext>
                  </a:extLst>
                </a:gridCol>
                <a:gridCol w="900701">
                  <a:extLst>
                    <a:ext uri="{9D8B030D-6E8A-4147-A177-3AD203B41FA5}">
                      <a16:colId xmlns:a16="http://schemas.microsoft.com/office/drawing/2014/main" val="684197653"/>
                    </a:ext>
                  </a:extLst>
                </a:gridCol>
                <a:gridCol w="900701">
                  <a:extLst>
                    <a:ext uri="{9D8B030D-6E8A-4147-A177-3AD203B41FA5}">
                      <a16:colId xmlns:a16="http://schemas.microsoft.com/office/drawing/2014/main" val="2989152156"/>
                    </a:ext>
                  </a:extLst>
                </a:gridCol>
              </a:tblGrid>
              <a:tr h="47597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21543"/>
                  </a:ext>
                </a:extLst>
              </a:tr>
              <a:tr h="47597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94558"/>
                  </a:ext>
                </a:extLst>
              </a:tr>
              <a:tr h="47597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7206"/>
                  </a:ext>
                </a:extLst>
              </a:tr>
              <a:tr h="47597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9583"/>
                  </a:ext>
                </a:extLst>
              </a:tr>
              <a:tr h="47597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78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9798" y="40162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B444F"/>
                </a:solidFill>
                <a:effectLst/>
                <a:latin typeface="open-sans"/>
              </a:rPr>
              <a:t>For histograms, we usually want to have from 5 to 20 intervals. Since the data range is from 132 to 148, it is convenient to have a class of width 2 since that will give us 9 intervals.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35605"/>
              </p:ext>
            </p:extLst>
          </p:nvPr>
        </p:nvGraphicFramePr>
        <p:xfrm>
          <a:off x="6815306" y="3566160"/>
          <a:ext cx="2684748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2374">
                  <a:extLst>
                    <a:ext uri="{9D8B030D-6E8A-4147-A177-3AD203B41FA5}">
                      <a16:colId xmlns:a16="http://schemas.microsoft.com/office/drawing/2014/main" val="2948336580"/>
                    </a:ext>
                  </a:extLst>
                </a:gridCol>
                <a:gridCol w="1342374">
                  <a:extLst>
                    <a:ext uri="{9D8B030D-6E8A-4147-A177-3AD203B41FA5}">
                      <a16:colId xmlns:a16="http://schemas.microsoft.com/office/drawing/2014/main" val="2375015905"/>
                    </a:ext>
                  </a:extLst>
                </a:gridCol>
              </a:tblGrid>
              <a:tr h="342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3B444F"/>
                          </a:solidFill>
                          <a:effectLst/>
                          <a:latin typeface="open-sans"/>
                        </a:rPr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3B444F"/>
                          </a:solidFill>
                          <a:effectLst/>
                          <a:latin typeface="open-sans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29431"/>
                  </a:ext>
                </a:extLst>
              </a:tr>
              <a:tr h="342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effectLst/>
                        </a:rPr>
                        <a:t>131.5-133.5</a:t>
                      </a: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94753"/>
                  </a:ext>
                </a:extLst>
              </a:tr>
              <a:tr h="342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135.5-137.5</a:t>
                      </a: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03661"/>
                  </a:ext>
                </a:extLst>
              </a:tr>
              <a:tr h="342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137.5-139.5</a:t>
                      </a: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422785"/>
                  </a:ext>
                </a:extLst>
              </a:tr>
              <a:tr h="342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139.5-141.5</a:t>
                      </a: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72911"/>
                  </a:ext>
                </a:extLst>
              </a:tr>
              <a:tr h="342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141.5-143.5</a:t>
                      </a: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15632"/>
                  </a:ext>
                </a:extLst>
              </a:tr>
              <a:tr h="342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143.5-145.5</a:t>
                      </a: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88746"/>
                  </a:ext>
                </a:extLst>
              </a:tr>
              <a:tr h="342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145.5-147.5</a:t>
                      </a: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84574"/>
                  </a:ext>
                </a:extLst>
              </a:tr>
              <a:tr h="342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147.5-149.5</a:t>
                      </a: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solidFill>
                          <a:srgbClr val="3B444F"/>
                        </a:solidFill>
                        <a:effectLst/>
                        <a:latin typeface="open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2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2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istogram of Jessica's weights with the midpoints of the interval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92" y="609599"/>
            <a:ext cx="8251447" cy="54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3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is is a histogram that matches the supplied data. The x-axis consists of 5 bars in intervals of 5 from 0 to 25. The y-axis is marked in increments of 1 from 0 to 10. The x-axis shows the number of hours spent playing video games on the weekends, and the y-axis shows the number of studen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78" y="2589571"/>
            <a:ext cx="47339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19830"/>
              </p:ext>
            </p:extLst>
          </p:nvPr>
        </p:nvGraphicFramePr>
        <p:xfrm>
          <a:off x="303820" y="311002"/>
          <a:ext cx="8466555" cy="2331720"/>
        </p:xfrm>
        <a:graphic>
          <a:graphicData uri="http://schemas.openxmlformats.org/drawingml/2006/table">
            <a:tbl>
              <a:tblPr/>
              <a:tblGrid>
                <a:gridCol w="1693311">
                  <a:extLst>
                    <a:ext uri="{9D8B030D-6E8A-4147-A177-3AD203B41FA5}">
                      <a16:colId xmlns:a16="http://schemas.microsoft.com/office/drawing/2014/main" val="1602886412"/>
                    </a:ext>
                  </a:extLst>
                </a:gridCol>
                <a:gridCol w="1693311">
                  <a:extLst>
                    <a:ext uri="{9D8B030D-6E8A-4147-A177-3AD203B41FA5}">
                      <a16:colId xmlns:a16="http://schemas.microsoft.com/office/drawing/2014/main" val="2303605464"/>
                    </a:ext>
                  </a:extLst>
                </a:gridCol>
                <a:gridCol w="1693311">
                  <a:extLst>
                    <a:ext uri="{9D8B030D-6E8A-4147-A177-3AD203B41FA5}">
                      <a16:colId xmlns:a16="http://schemas.microsoft.com/office/drawing/2014/main" val="391607335"/>
                    </a:ext>
                  </a:extLst>
                </a:gridCol>
                <a:gridCol w="1693311">
                  <a:extLst>
                    <a:ext uri="{9D8B030D-6E8A-4147-A177-3AD203B41FA5}">
                      <a16:colId xmlns:a16="http://schemas.microsoft.com/office/drawing/2014/main" val="1375782623"/>
                    </a:ext>
                  </a:extLst>
                </a:gridCol>
                <a:gridCol w="1693311">
                  <a:extLst>
                    <a:ext uri="{9D8B030D-6E8A-4147-A177-3AD203B41FA5}">
                      <a16:colId xmlns:a16="http://schemas.microsoft.com/office/drawing/2014/main" val="219150795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  <a:latin typeface="proxima-nova"/>
                        </a:rPr>
                        <a:t>Number of Hours My Classmates Spent Playing Video Games on Weekends</a:t>
                      </a: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35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9.95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2.25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16.75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0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39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19.5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</a:t>
                      </a:r>
                      <a:endParaRPr lang="en-US" dirty="0"/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7.5</a:t>
                      </a:r>
                      <a:r>
                        <a:rPr lang="en-US" b="0" i="0" dirty="0" smtClean="0">
                          <a:effectLst/>
                          <a:latin typeface="proxima-nova"/>
                        </a:rPr>
                        <a:t>7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15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12</a:t>
                      </a:r>
                      <a:r>
                        <a:rPr lang="en-US" b="0" i="0" dirty="0" smtClean="0">
                          <a:effectLst/>
                          <a:latin typeface="proxima-nova"/>
                        </a:rPr>
                        <a:t>.75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7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5.5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10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20.75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17</a:t>
                      </a:r>
                      <a:r>
                        <a:rPr lang="en-US" b="0" i="0" dirty="0" smtClean="0">
                          <a:effectLst/>
                          <a:latin typeface="proxima-nova"/>
                        </a:rPr>
                        <a:t>.5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48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23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21.9</a:t>
                      </a:r>
                      <a:endParaRPr lang="en-US" dirty="0"/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24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23.75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18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1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20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22.9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18.8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dirty="0" smtClean="0">
                          <a:effectLst/>
                          <a:latin typeface="MJXc-TeX-main-R"/>
                        </a:rPr>
                        <a:t>20.5</a:t>
                      </a:r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4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72021"/>
              </p:ext>
            </p:extLst>
          </p:nvPr>
        </p:nvGraphicFramePr>
        <p:xfrm>
          <a:off x="472353" y="283717"/>
          <a:ext cx="5151698" cy="3255898"/>
        </p:xfrm>
        <a:graphic>
          <a:graphicData uri="http://schemas.openxmlformats.org/drawingml/2006/table">
            <a:tbl>
              <a:tblPr/>
              <a:tblGrid>
                <a:gridCol w="2575849">
                  <a:extLst>
                    <a:ext uri="{9D8B030D-6E8A-4147-A177-3AD203B41FA5}">
                      <a16:colId xmlns:a16="http://schemas.microsoft.com/office/drawing/2014/main" val="3293098161"/>
                    </a:ext>
                  </a:extLst>
                </a:gridCol>
                <a:gridCol w="2575849">
                  <a:extLst>
                    <a:ext uri="{9D8B030D-6E8A-4147-A177-3AD203B41FA5}">
                      <a16:colId xmlns:a16="http://schemas.microsoft.com/office/drawing/2014/main" val="4184904779"/>
                    </a:ext>
                  </a:extLst>
                </a:gridCol>
              </a:tblGrid>
              <a:tr h="102145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Savings (in percentage)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 of Employees(Frequency)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8808"/>
                  </a:ext>
                </a:extLst>
              </a:tr>
              <a:tr h="44688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105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070733"/>
                  </a:ext>
                </a:extLst>
              </a:tr>
              <a:tr h="44688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199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3664"/>
                  </a:ext>
                </a:extLst>
              </a:tr>
              <a:tr h="44688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29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64089"/>
                  </a:ext>
                </a:extLst>
              </a:tr>
              <a:tr h="44688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73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29913"/>
                  </a:ext>
                </a:extLst>
              </a:tr>
              <a:tr h="44688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88805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23" y="1743219"/>
            <a:ext cx="5756633" cy="35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54733"/>
              </p:ext>
            </p:extLst>
          </p:nvPr>
        </p:nvGraphicFramePr>
        <p:xfrm>
          <a:off x="442859" y="239964"/>
          <a:ext cx="5397502" cy="4027235"/>
        </p:xfrm>
        <a:graphic>
          <a:graphicData uri="http://schemas.openxmlformats.org/drawingml/2006/table">
            <a:tbl>
              <a:tblPr/>
              <a:tblGrid>
                <a:gridCol w="2698751">
                  <a:extLst>
                    <a:ext uri="{9D8B030D-6E8A-4147-A177-3AD203B41FA5}">
                      <a16:colId xmlns:a16="http://schemas.microsoft.com/office/drawing/2014/main" val="2980064236"/>
                    </a:ext>
                  </a:extLst>
                </a:gridCol>
                <a:gridCol w="2698751">
                  <a:extLst>
                    <a:ext uri="{9D8B030D-6E8A-4147-A177-3AD203B41FA5}">
                      <a16:colId xmlns:a16="http://schemas.microsoft.com/office/drawing/2014/main" val="269196052"/>
                    </a:ext>
                  </a:extLst>
                </a:gridCol>
              </a:tblGrid>
              <a:tr h="765508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 of the Sport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Total Number of Students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902412"/>
                  </a:ext>
                </a:extLst>
              </a:tr>
              <a:tr h="46596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Cricket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45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67336"/>
                  </a:ext>
                </a:extLst>
              </a:tr>
              <a:tr h="4659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Football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53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35558"/>
                  </a:ext>
                </a:extLst>
              </a:tr>
              <a:tr h="4659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Basketball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99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40343"/>
                  </a:ext>
                </a:extLst>
              </a:tr>
              <a:tr h="4659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Volleyball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44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64647"/>
                  </a:ext>
                </a:extLst>
              </a:tr>
              <a:tr h="4659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Chess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66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4816"/>
                  </a:ext>
                </a:extLst>
              </a:tr>
              <a:tr h="4659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Table Tennis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8996"/>
                  </a:ext>
                </a:extLst>
              </a:tr>
              <a:tr h="4659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Badminton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37</a:t>
                      </a:r>
                    </a:p>
                  </a:txBody>
                  <a:tcPr marL="50800" marR="50800" marT="76200" marB="76200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1612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512055" y="1209057"/>
            <a:ext cx="119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</a:rPr>
              <a:t>Class work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40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313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MJXc-TeX-main-R</vt:lpstr>
      <vt:lpstr>open-sans</vt:lpstr>
      <vt:lpstr>Poppins</vt:lpstr>
      <vt:lpstr>proxima-nova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Riyaza</dc:creator>
  <cp:lastModifiedBy>Riyaza</cp:lastModifiedBy>
  <cp:revision>21</cp:revision>
  <dcterms:created xsi:type="dcterms:W3CDTF">2023-08-02T03:24:42Z</dcterms:created>
  <dcterms:modified xsi:type="dcterms:W3CDTF">2024-02-29T08:21:39Z</dcterms:modified>
</cp:coreProperties>
</file>