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7" r:id="rId10"/>
    <p:sldId id="268" r:id="rId11"/>
    <p:sldId id="273" r:id="rId12"/>
    <p:sldId id="269" r:id="rId13"/>
    <p:sldId id="270" r:id="rId14"/>
    <p:sldId id="271" r:id="rId15"/>
    <p:sldId id="272" r:id="rId16"/>
    <p:sldId id="282" r:id="rId17"/>
    <p:sldId id="263" r:id="rId18"/>
    <p:sldId id="264" r:id="rId19"/>
    <p:sldId id="265" r:id="rId20"/>
    <p:sldId id="28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60"/>
        <p:guide pos="280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9525" y="-3175"/>
            <a:ext cx="9153525" cy="6861175"/>
          </a:xfrm>
          <a:prstGeom prst="rect">
            <a:avLst/>
          </a:prstGeom>
          <a:noFill/>
          <a:ln w="9525">
            <a:noFill/>
          </a:ln>
        </p:spPr>
      </p:pic>
      <p:sp>
        <p:nvSpPr>
          <p:cNvPr id="2051" name="Rectangle 3"/>
          <p:cNvSpPr>
            <a:spLocks noGrp="1" noChangeArrowheads="1"/>
          </p:cNvSpPr>
          <p:nvPr>
            <p:ph type="ctrTitle"/>
          </p:nvPr>
        </p:nvSpPr>
        <p:spPr>
          <a:xfrm>
            <a:off x="1547813" y="1125538"/>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351088"/>
            <a:ext cx="6913562"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9148763" cy="6861175"/>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660" y="712470"/>
            <a:ext cx="6583680" cy="824230"/>
          </a:xfrm>
        </p:spPr>
        <p:txBody>
          <a:bodyPr/>
          <a:lstStyle/>
          <a:p>
            <a:pPr algn="l"/>
            <a:r>
              <a:rPr sz="3200" b="1" u="sng">
                <a:latin typeface="Copperplate Gothic Light" panose="020E0507020206020404" charset="0"/>
                <a:cs typeface="Copperplate Gothic Light" panose="020E0507020206020404" charset="0"/>
              </a:rPr>
              <a:t>Optimizing Employee Retention and Performance Through Data-Driven HR Strategies</a:t>
            </a:r>
            <a:endParaRPr sz="3200" b="1" u="sng">
              <a:latin typeface="Copperplate Gothic Light" panose="020E0507020206020404" charset="0"/>
              <a:cs typeface="Copperplate Gothic Light" panose="020E0507020206020404" charset="0"/>
            </a:endParaRPr>
          </a:p>
        </p:txBody>
      </p:sp>
      <p:sp>
        <p:nvSpPr>
          <p:cNvPr id="3" name="Subtitle 2"/>
          <p:cNvSpPr>
            <a:spLocks noGrp="1"/>
          </p:cNvSpPr>
          <p:nvPr>
            <p:ph type="subTitle" idx="1"/>
          </p:nvPr>
        </p:nvSpPr>
        <p:spPr>
          <a:xfrm>
            <a:off x="1946910" y="5004435"/>
            <a:ext cx="7197090" cy="1762125"/>
          </a:xfrm>
        </p:spPr>
        <p:txBody>
          <a:bodyPr/>
          <a:lstStyle/>
          <a:p>
            <a:r>
              <a:rPr lang="en-US"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rPr>
              <a:t>-</a:t>
            </a:r>
            <a:r>
              <a:rPr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rPr>
              <a:t>Presented By </a:t>
            </a:r>
            <a:endParaRPr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endParaRPr>
          </a:p>
          <a:p>
            <a:r>
              <a:rPr lang="en-US"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rPr>
              <a:t>     </a:t>
            </a:r>
            <a:r>
              <a:rPr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rPr>
              <a:t>Misba Hudewale</a:t>
            </a:r>
            <a:endParaRPr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endParaRPr>
          </a:p>
          <a:p>
            <a:r>
              <a:rPr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rPr>
              <a:t>Madhurjya Deka</a:t>
            </a:r>
            <a:endParaRPr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endParaRPr>
          </a:p>
          <a:p>
            <a:r>
              <a:rPr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rPr>
              <a:t>Pralay Kalaskar</a:t>
            </a:r>
            <a:endParaRPr sz="24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Ubuntu Mono" panose="020B0509030602030204" charset="0"/>
              <a:cs typeface="Ubuntu Mono" panose="020B0509030602030204" charset="0"/>
            </a:endParaRPr>
          </a:p>
        </p:txBody>
      </p:sp>
      <p:pic>
        <p:nvPicPr>
          <p:cNvPr id="5" name="Picture 4"/>
          <p:cNvPicPr>
            <a:picLocks noChangeAspect="1"/>
          </p:cNvPicPr>
          <p:nvPr>
            <p:custDataLst>
              <p:tags r:id="rId1"/>
            </p:custDataLst>
          </p:nvPr>
        </p:nvPicPr>
        <p:blipFill>
          <a:blip r:embed="rId2">
            <a:lum bright="-6000" contrast="24000"/>
          </a:blip>
          <a:srcRect r="3892"/>
          <a:stretch>
            <a:fillRect/>
          </a:stretch>
        </p:blipFill>
        <p:spPr>
          <a:xfrm>
            <a:off x="7447280" y="113030"/>
            <a:ext cx="1555115" cy="986790"/>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957580"/>
            <a:ext cx="7389495" cy="600075"/>
          </a:xfrm>
          <a:prstGeom prst="rect">
            <a:avLst/>
          </a:prstGeom>
          <a:noFill/>
        </p:spPr>
        <p:txBody>
          <a:bodyPr wrap="square" rtlCol="0">
            <a:noAutofit/>
          </a:bodyPr>
          <a:p>
            <a:pPr marL="342900" indent="-342900">
              <a:buFont typeface="Arial" panose="020B0604020202020204" pitchFamily="34" charset="0"/>
              <a:buChar char="•"/>
            </a:pPr>
            <a:r>
              <a:rPr lang="en-US" sz="2400">
                <a:latin typeface="Playball" panose="02000000000000000000" charset="0"/>
                <a:cs typeface="Playball" panose="02000000000000000000" charset="0"/>
              </a:rPr>
              <a:t>Correlation By Attrition &amp; Feature Importance:</a:t>
            </a:r>
            <a:endParaRPr lang="en-US" sz="2400">
              <a:latin typeface="Playball" panose="02000000000000000000" charset="0"/>
              <a:cs typeface="Playball" panose="02000000000000000000" charset="0"/>
            </a:endParaRPr>
          </a:p>
        </p:txBody>
      </p:sp>
      <p:pic>
        <p:nvPicPr>
          <p:cNvPr id="3" name="Picture 2" descr="Screenshot 2024-08-17 153251"/>
          <p:cNvPicPr>
            <a:picLocks noChangeAspect="1"/>
          </p:cNvPicPr>
          <p:nvPr/>
        </p:nvPicPr>
        <p:blipFill>
          <a:blip r:embed="rId1"/>
          <a:stretch>
            <a:fillRect/>
          </a:stretch>
        </p:blipFill>
        <p:spPr>
          <a:xfrm>
            <a:off x="541020" y="1442085"/>
            <a:ext cx="2952750" cy="3365500"/>
          </a:xfrm>
          <a:prstGeom prst="rect">
            <a:avLst/>
          </a:prstGeom>
          <a:ln>
            <a:solidFill>
              <a:schemeClr val="accent1"/>
            </a:solidFill>
          </a:ln>
        </p:spPr>
      </p:pic>
      <p:pic>
        <p:nvPicPr>
          <p:cNvPr id="4" name="Picture 3" descr="Screenshot 2024-08-17 152231"/>
          <p:cNvPicPr>
            <a:picLocks noChangeAspect="1"/>
          </p:cNvPicPr>
          <p:nvPr/>
        </p:nvPicPr>
        <p:blipFill>
          <a:blip r:embed="rId2"/>
          <a:stretch>
            <a:fillRect/>
          </a:stretch>
        </p:blipFill>
        <p:spPr>
          <a:xfrm>
            <a:off x="3999230" y="1442720"/>
            <a:ext cx="4123690" cy="3364865"/>
          </a:xfrm>
          <a:prstGeom prst="rect">
            <a:avLst/>
          </a:prstGeom>
          <a:ln>
            <a:solidFill>
              <a:schemeClr val="accent1"/>
            </a:solidFill>
          </a:ln>
        </p:spPr>
      </p:pic>
      <p:sp>
        <p:nvSpPr>
          <p:cNvPr id="5" name="Text Box 4"/>
          <p:cNvSpPr txBox="1"/>
          <p:nvPr/>
        </p:nvSpPr>
        <p:spPr>
          <a:xfrm>
            <a:off x="117475" y="4918075"/>
            <a:ext cx="8867775" cy="1881505"/>
          </a:xfrm>
          <a:prstGeom prst="rect">
            <a:avLst/>
          </a:prstGeom>
          <a:noFill/>
        </p:spPr>
        <p:txBody>
          <a:bodyPr wrap="square" rtlCol="0">
            <a:noAutofit/>
          </a:bodyPr>
          <a:p>
            <a:pPr marL="285750" indent="-285750">
              <a:buFont typeface="Arial" panose="020B0604020202020204" pitchFamily="34" charset="0"/>
              <a:buChar char="•"/>
            </a:pPr>
            <a:r>
              <a:rPr lang="en-US">
                <a:latin typeface="Playball" panose="02000000000000000000" charset="0"/>
                <a:cs typeface="Playball" panose="02000000000000000000" charset="0"/>
              </a:rPr>
              <a:t>Overtime has the strongest positive correlation with attrition (0.25).</a:t>
            </a:r>
            <a:endParaRPr lang="en-US">
              <a:latin typeface="Playball" panose="02000000000000000000" charset="0"/>
              <a:cs typeface="Playball" panose="02000000000000000000" charset="0"/>
            </a:endParaRPr>
          </a:p>
          <a:p>
            <a:pPr marL="285750" indent="-285750">
              <a:buFont typeface="Arial" panose="020B0604020202020204" pitchFamily="34" charset="0"/>
              <a:buChar char="•"/>
            </a:pPr>
            <a:r>
              <a:rPr lang="en-US">
                <a:latin typeface="Playball" panose="02000000000000000000" charset="0"/>
                <a:cs typeface="Playball" panose="02000000000000000000" charset="0"/>
              </a:rPr>
              <a:t>TotalWorkingYears, JobLevel, and MonthlyIncome have the strongest negative correlations with attrition (-0.17 to -0.16).</a:t>
            </a:r>
            <a:endParaRPr lang="en-US">
              <a:latin typeface="Playball" panose="02000000000000000000" charset="0"/>
              <a:cs typeface="Playball" panose="02000000000000000000" charset="0"/>
            </a:endParaRPr>
          </a:p>
          <a:p>
            <a:pPr marL="285750" indent="-285750">
              <a:buFont typeface="Arial" panose="020B0604020202020204" pitchFamily="34" charset="0"/>
              <a:buChar char="•"/>
            </a:pPr>
            <a:r>
              <a:rPr lang="en-US">
                <a:latin typeface="Playball" panose="02000000000000000000" charset="0"/>
                <a:cs typeface="Playball" panose="02000000000000000000" charset="0"/>
              </a:rPr>
              <a:t>Monthly Income is the most important factor in predicting attrition.</a:t>
            </a:r>
            <a:endParaRPr lang="en-US">
              <a:latin typeface="Playball" panose="02000000000000000000" charset="0"/>
              <a:cs typeface="Playball" panose="02000000000000000000" charset="0"/>
            </a:endParaRPr>
          </a:p>
          <a:p>
            <a:pPr marL="285750" indent="-285750">
              <a:buFont typeface="Arial" panose="020B0604020202020204" pitchFamily="34" charset="0"/>
              <a:buChar char="•"/>
            </a:pPr>
            <a:r>
              <a:rPr lang="en-US">
                <a:latin typeface="Playball" panose="02000000000000000000" charset="0"/>
                <a:cs typeface="Playball" panose="02000000000000000000" charset="0"/>
              </a:rPr>
              <a:t>Overtime is the second most important feature.</a:t>
            </a:r>
            <a:endParaRPr lang="en-US">
              <a:latin typeface="Playball" panose="02000000000000000000" charset="0"/>
              <a:cs typeface="Playball" panose="02000000000000000000" charset="0"/>
            </a:endParaRPr>
          </a:p>
          <a:p>
            <a:pPr marL="285750" indent="-285750">
              <a:buFont typeface="Arial" panose="020B0604020202020204" pitchFamily="34" charset="0"/>
              <a:buChar char="•"/>
            </a:pPr>
            <a:r>
              <a:rPr lang="en-US">
                <a:latin typeface="Playball" panose="02000000000000000000" charset="0"/>
                <a:cs typeface="Playball" panose="02000000000000000000" charset="0"/>
              </a:rPr>
              <a:t>Age and Daily Rate are also significant factors in predicting attrition.</a:t>
            </a:r>
            <a:endParaRPr lang="en-US">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855980"/>
            <a:ext cx="8229600" cy="4953000"/>
          </a:xfrm>
        </p:spPr>
        <p:txBody>
          <a:bodyPr/>
          <a:p>
            <a:r>
              <a:rPr lang="en-US" sz="2400">
                <a:latin typeface="Playball" panose="02000000000000000000" charset="0"/>
                <a:cs typeface="Playball" panose="02000000000000000000" charset="0"/>
              </a:rPr>
              <a:t>Scatter Plots :</a:t>
            </a:r>
            <a:endParaRPr lang="en-US" sz="2400">
              <a:latin typeface="Playball" panose="02000000000000000000" charset="0"/>
              <a:cs typeface="Playball" panose="02000000000000000000" charset="0"/>
            </a:endParaRPr>
          </a:p>
        </p:txBody>
      </p:sp>
      <p:pic>
        <p:nvPicPr>
          <p:cNvPr id="2" name="Picture 1" descr="Screenshot 2024-08-17 234947"/>
          <p:cNvPicPr>
            <a:picLocks noChangeAspect="1"/>
          </p:cNvPicPr>
          <p:nvPr/>
        </p:nvPicPr>
        <p:blipFill>
          <a:blip r:embed="rId1"/>
          <a:stretch>
            <a:fillRect/>
          </a:stretch>
        </p:blipFill>
        <p:spPr>
          <a:xfrm>
            <a:off x="4521835" y="1377950"/>
            <a:ext cx="4457700" cy="1934210"/>
          </a:xfrm>
          <a:prstGeom prst="rect">
            <a:avLst/>
          </a:prstGeom>
          <a:ln>
            <a:solidFill>
              <a:schemeClr val="tx1"/>
            </a:solidFill>
          </a:ln>
        </p:spPr>
      </p:pic>
      <p:pic>
        <p:nvPicPr>
          <p:cNvPr id="6" name="Picture 5" descr="Screenshot 2024-08-17 234853"/>
          <p:cNvPicPr>
            <a:picLocks noChangeAspect="1"/>
          </p:cNvPicPr>
          <p:nvPr/>
        </p:nvPicPr>
        <p:blipFill>
          <a:blip r:embed="rId2"/>
          <a:stretch>
            <a:fillRect/>
          </a:stretch>
        </p:blipFill>
        <p:spPr>
          <a:xfrm>
            <a:off x="86995" y="3537585"/>
            <a:ext cx="4282440" cy="2049780"/>
          </a:xfrm>
          <a:prstGeom prst="rect">
            <a:avLst/>
          </a:prstGeom>
          <a:ln>
            <a:solidFill>
              <a:schemeClr val="tx1"/>
            </a:solidFill>
          </a:ln>
        </p:spPr>
      </p:pic>
      <p:pic>
        <p:nvPicPr>
          <p:cNvPr id="7" name="Picture 6" descr="Screenshot 2024-08-17 235149"/>
          <p:cNvPicPr>
            <a:picLocks noChangeAspect="1"/>
          </p:cNvPicPr>
          <p:nvPr/>
        </p:nvPicPr>
        <p:blipFill>
          <a:blip r:embed="rId3"/>
          <a:stretch>
            <a:fillRect/>
          </a:stretch>
        </p:blipFill>
        <p:spPr>
          <a:xfrm>
            <a:off x="86995" y="1362710"/>
            <a:ext cx="4282440" cy="1957705"/>
          </a:xfrm>
          <a:prstGeom prst="rect">
            <a:avLst/>
          </a:prstGeom>
          <a:ln>
            <a:solidFill>
              <a:schemeClr val="tx1"/>
            </a:solidFill>
          </a:ln>
        </p:spPr>
      </p:pic>
      <p:sp>
        <p:nvSpPr>
          <p:cNvPr id="9" name="Text Box 8"/>
          <p:cNvSpPr txBox="1"/>
          <p:nvPr/>
        </p:nvSpPr>
        <p:spPr>
          <a:xfrm>
            <a:off x="4464050" y="3429000"/>
            <a:ext cx="4439920" cy="3216910"/>
          </a:xfrm>
          <a:prstGeom prst="rect">
            <a:avLst/>
          </a:prstGeom>
          <a:noFill/>
        </p:spPr>
        <p:txBody>
          <a:bodyPr wrap="square" rtlCol="0" anchor="t">
            <a:noAutofit/>
          </a:bodyPr>
          <a:p>
            <a:pPr marL="285750" indent="-285750">
              <a:buFont typeface="Arial" panose="020B0604020202020204" pitchFamily="34" charset="0"/>
              <a:buChar char="•"/>
            </a:pPr>
            <a:r>
              <a:rPr lang="en-US" sz="1600">
                <a:latin typeface="Playball" panose="02000000000000000000" charset="0"/>
                <a:cs typeface="Playball" panose="02000000000000000000" charset="0"/>
              </a:rPr>
              <a:t>Highest incomes observed in the 35-55 age range.</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Attrition more prevalent among younger employees and those with lower incomes.</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Distinct income clusters are visible at specific levels (e.g., 5,000, 10,000, 15,000), possibly indicating salary bands.</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High concentration of both red and green dots at shorter distances from home, suggesting proximity to work is common across income levels.</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Managers and Research Directors tend to have higher incomes.</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Lower-paying roles like Laboratory Technicians show more attrition.</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endParaRPr lang="en-US" sz="16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952500"/>
            <a:ext cx="9029700" cy="4953000"/>
          </a:xfrm>
        </p:spPr>
        <p:txBody>
          <a:bodyPr/>
          <a:p>
            <a:r>
              <a:rPr lang="en-US" sz="2400">
                <a:latin typeface="Playball" panose="02000000000000000000" charset="0"/>
                <a:cs typeface="Playball" panose="02000000000000000000" charset="0"/>
              </a:rPr>
              <a:t>Box Plots:</a:t>
            </a:r>
            <a:endParaRPr lang="en-US" sz="2400">
              <a:latin typeface="Playball" panose="02000000000000000000" charset="0"/>
              <a:cs typeface="Playball" panose="02000000000000000000" charset="0"/>
            </a:endParaRPr>
          </a:p>
        </p:txBody>
      </p:sp>
      <p:pic>
        <p:nvPicPr>
          <p:cNvPr id="2" name="Picture 1" descr="Screenshot 2024-08-17 230402"/>
          <p:cNvPicPr>
            <a:picLocks noChangeAspect="1"/>
          </p:cNvPicPr>
          <p:nvPr/>
        </p:nvPicPr>
        <p:blipFill>
          <a:blip r:embed="rId1"/>
          <a:stretch>
            <a:fillRect/>
          </a:stretch>
        </p:blipFill>
        <p:spPr>
          <a:xfrm>
            <a:off x="62230" y="4683125"/>
            <a:ext cx="4641850" cy="1986280"/>
          </a:xfrm>
          <a:prstGeom prst="rect">
            <a:avLst/>
          </a:prstGeom>
          <a:ln>
            <a:solidFill>
              <a:schemeClr val="tx1"/>
            </a:solidFill>
          </a:ln>
        </p:spPr>
      </p:pic>
      <p:pic>
        <p:nvPicPr>
          <p:cNvPr id="5" name="Picture 4" descr="Screenshot 2024-08-17 230350"/>
          <p:cNvPicPr>
            <a:picLocks noChangeAspect="1"/>
          </p:cNvPicPr>
          <p:nvPr/>
        </p:nvPicPr>
        <p:blipFill>
          <a:blip r:embed="rId2"/>
          <a:stretch>
            <a:fillRect/>
          </a:stretch>
        </p:blipFill>
        <p:spPr>
          <a:xfrm>
            <a:off x="62230" y="1375410"/>
            <a:ext cx="4632960" cy="3217545"/>
          </a:xfrm>
          <a:prstGeom prst="rect">
            <a:avLst/>
          </a:prstGeom>
          <a:ln>
            <a:solidFill>
              <a:schemeClr val="tx1"/>
            </a:solidFill>
          </a:ln>
        </p:spPr>
      </p:pic>
      <p:sp>
        <p:nvSpPr>
          <p:cNvPr id="6" name="Text Box 5"/>
          <p:cNvSpPr txBox="1"/>
          <p:nvPr/>
        </p:nvSpPr>
        <p:spPr>
          <a:xfrm>
            <a:off x="4824095" y="1452880"/>
            <a:ext cx="4205605" cy="1287145"/>
          </a:xfrm>
          <a:prstGeom prst="rect">
            <a:avLst/>
          </a:prstGeom>
          <a:noFill/>
        </p:spPr>
        <p:txBody>
          <a:bodyPr wrap="square" rtlCol="0" anchor="t">
            <a:noAutofit/>
          </a:bodyPr>
          <a:p>
            <a:r>
              <a:rPr lang="en-US" sz="1600">
                <a:latin typeface="Playball" panose="02000000000000000000" charset="0"/>
                <a:cs typeface="Playball" panose="02000000000000000000" charset="0"/>
              </a:rPr>
              <a:t>- Employees who left the company tend to be younger.</a:t>
            </a:r>
            <a:endParaRPr lang="en-US" sz="1600">
              <a:latin typeface="Playball" panose="02000000000000000000" charset="0"/>
              <a:cs typeface="Playball" panose="02000000000000000000" charset="0"/>
            </a:endParaRPr>
          </a:p>
          <a:p>
            <a:r>
              <a:rPr lang="en-US" sz="1600">
                <a:latin typeface="Playball" panose="02000000000000000000" charset="0"/>
                <a:cs typeface="Playball" panose="02000000000000000000" charset="0"/>
              </a:rPr>
              <a:t>- Median age of those who left is lower than those who stayed.</a:t>
            </a:r>
            <a:endParaRPr lang="en-US" sz="1600">
              <a:latin typeface="Playball" panose="02000000000000000000" charset="0"/>
              <a:cs typeface="Playball" panose="02000000000000000000" charset="0"/>
            </a:endParaRPr>
          </a:p>
          <a:p>
            <a:r>
              <a:rPr lang="en-US" sz="1600">
                <a:latin typeface="Playball" panose="02000000000000000000" charset="0"/>
                <a:cs typeface="Playball" panose="02000000000000000000" charset="0"/>
              </a:rPr>
              <a:t>- Employees with higher monthly incomes are less likely to leave.</a:t>
            </a:r>
            <a:endParaRPr lang="en-US" sz="1600">
              <a:latin typeface="Playball" panose="02000000000000000000" charset="0"/>
              <a:cs typeface="Playball" panose="02000000000000000000" charset="0"/>
            </a:endParaRPr>
          </a:p>
          <a:p>
            <a:r>
              <a:rPr lang="en-US" sz="1600">
                <a:latin typeface="Playball" panose="02000000000000000000" charset="0"/>
                <a:cs typeface="Playball" panose="02000000000000000000" charset="0"/>
              </a:rPr>
              <a:t>- Median income of employees who stayed is higher than those who left.</a:t>
            </a:r>
            <a:endParaRPr lang="en-US" sz="1600">
              <a:latin typeface="Playball" panose="02000000000000000000" charset="0"/>
              <a:cs typeface="Playball" panose="02000000000000000000" charset="0"/>
            </a:endParaRPr>
          </a:p>
          <a:p>
            <a:r>
              <a:rPr lang="en-US" sz="1600">
                <a:latin typeface="Playball" panose="02000000000000000000" charset="0"/>
                <a:cs typeface="Playball" panose="02000000000000000000" charset="0"/>
              </a:rPr>
              <a:t>- More high-income outliers among those who stayed.</a:t>
            </a:r>
            <a:endParaRPr lang="en-US" sz="1600">
              <a:latin typeface="Playball" panose="02000000000000000000" charset="0"/>
              <a:cs typeface="Playball" panose="02000000000000000000" charset="0"/>
            </a:endParaRPr>
          </a:p>
          <a:p>
            <a:r>
              <a:rPr lang="en-US" sz="1600">
                <a:latin typeface="Playball" panose="02000000000000000000" charset="0"/>
                <a:cs typeface="Playball" panose="02000000000000000000" charset="0"/>
              </a:rPr>
              <a:t>- Lower job levels appear to have higher attrition rates.</a:t>
            </a:r>
            <a:endParaRPr lang="en-US" sz="1600">
              <a:latin typeface="Playball" panose="02000000000000000000" charset="0"/>
              <a:cs typeface="Playball" panose="02000000000000000000" charset="0"/>
            </a:endParaRPr>
          </a:p>
          <a:p>
            <a:r>
              <a:rPr lang="en-US" sz="1600">
                <a:latin typeface="Playball" panose="02000000000000000000" charset="0"/>
                <a:cs typeface="Playball" panose="02000000000000000000" charset="0"/>
              </a:rPr>
              <a:t>- Median job level for those who left is lower compared to those who stayed.</a:t>
            </a:r>
            <a:endParaRPr lang="en-US" sz="1600">
              <a:latin typeface="Playball" panose="02000000000000000000" charset="0"/>
              <a:cs typeface="Playball" panose="02000000000000000000" charset="0"/>
            </a:endParaRPr>
          </a:p>
          <a:p>
            <a:r>
              <a:rPr lang="en-US" sz="1600">
                <a:latin typeface="Playball" panose="02000000000000000000" charset="0"/>
                <a:cs typeface="Playball" panose="02000000000000000000" charset="0"/>
              </a:rPr>
              <a:t>- Suggests employees in lower job levels may be more likely to leave.</a:t>
            </a:r>
            <a:endParaRPr lang="en-US" sz="1600">
              <a:latin typeface="Playball" panose="02000000000000000000" charset="0"/>
              <a:cs typeface="Playball" panose="02000000000000000000" charset="0"/>
            </a:endParaRPr>
          </a:p>
          <a:p>
            <a:r>
              <a:rPr lang="en-US" sz="1600">
                <a:latin typeface="Playball" panose="02000000000000000000" charset="0"/>
                <a:cs typeface="Playball" panose="02000000000000000000" charset="0"/>
              </a:rPr>
              <a:t>- Employees who stayed have a higher median job satisfaction score.</a:t>
            </a:r>
            <a:endParaRPr lang="en-US" sz="1600">
              <a:latin typeface="Playball" panose="02000000000000000000" charset="0"/>
              <a:cs typeface="Playball" panose="02000000000000000000" charset="0"/>
            </a:endParaRPr>
          </a:p>
          <a:p>
            <a:r>
              <a:rPr lang="en-US" sz="1600">
                <a:latin typeface="Playball" panose="02000000000000000000" charset="0"/>
                <a:cs typeface="Playball" panose="02000000000000000000" charset="0"/>
              </a:rPr>
              <a:t>- Indicates higher job satisfaction is associated with lower attrition.</a:t>
            </a:r>
            <a:endParaRPr lang="en-US" sz="16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952500"/>
            <a:ext cx="8229600" cy="4953000"/>
          </a:xfrm>
        </p:spPr>
        <p:txBody>
          <a:bodyPr/>
          <a:p>
            <a:r>
              <a:rPr lang="en-US" sz="2400">
                <a:latin typeface="Playball" panose="02000000000000000000" charset="0"/>
                <a:cs typeface="Playball" panose="02000000000000000000" charset="0"/>
              </a:rPr>
              <a:t>Correlation Between Numeric Variables:</a:t>
            </a:r>
            <a:endParaRPr lang="en-US" sz="2400">
              <a:latin typeface="Playball" panose="02000000000000000000" charset="0"/>
              <a:cs typeface="Playball" panose="02000000000000000000" charset="0"/>
            </a:endParaRPr>
          </a:p>
          <a:p>
            <a:endParaRPr lang="en-US" sz="2400">
              <a:latin typeface="Playball" panose="02000000000000000000" charset="0"/>
              <a:cs typeface="Playball" panose="02000000000000000000" charset="0"/>
            </a:endParaRPr>
          </a:p>
        </p:txBody>
      </p:sp>
      <p:pic>
        <p:nvPicPr>
          <p:cNvPr id="2" name="Picture 1" descr="Screenshot 2024-08-17 230631"/>
          <p:cNvPicPr>
            <a:picLocks noChangeAspect="1"/>
          </p:cNvPicPr>
          <p:nvPr/>
        </p:nvPicPr>
        <p:blipFill>
          <a:blip r:embed="rId1"/>
          <a:stretch>
            <a:fillRect/>
          </a:stretch>
        </p:blipFill>
        <p:spPr>
          <a:xfrm>
            <a:off x="177800" y="1740535"/>
            <a:ext cx="4653915" cy="4020820"/>
          </a:xfrm>
          <a:prstGeom prst="rect">
            <a:avLst/>
          </a:prstGeom>
          <a:ln>
            <a:solidFill>
              <a:schemeClr val="tx1"/>
            </a:solidFill>
          </a:ln>
        </p:spPr>
      </p:pic>
      <p:sp>
        <p:nvSpPr>
          <p:cNvPr id="5" name="Text Box 4"/>
          <p:cNvSpPr txBox="1"/>
          <p:nvPr/>
        </p:nvSpPr>
        <p:spPr>
          <a:xfrm>
            <a:off x="4983480" y="1296670"/>
            <a:ext cx="3977640" cy="4908550"/>
          </a:xfrm>
          <a:prstGeom prst="rect">
            <a:avLst/>
          </a:prstGeom>
        </p:spPr>
        <p:txBody>
          <a:bodyPr wrap="square">
            <a:noAutofit/>
          </a:bodyPr>
          <a:p>
            <a:pPr marL="0" indent="0" defTabSz="266700">
              <a:spcAft>
                <a:spcPct val="0"/>
              </a:spcAft>
            </a:pPr>
            <a:r>
              <a:rPr sz="1600">
                <a:latin typeface="Playball" panose="02000000000000000000" charset="0"/>
                <a:ea typeface="等线"/>
                <a:cs typeface="Playball" panose="02000000000000000000" charset="0"/>
              </a:rPr>
              <a:t>1. Strong positive correlations:</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 WorkLifeBalanceLastPromotion and WorkSatisfactionLastPromotion (0.85)</a:t>
            </a:r>
            <a:r>
              <a:rPr lang="en-US" sz="1600">
                <a:latin typeface="Playball" panose="02000000000000000000" charset="0"/>
                <a:ea typeface="等线"/>
                <a:cs typeface="Playball" panose="02000000000000000000" charset="0"/>
              </a:rPr>
              <a:t>.</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 Job Satisfaction and JobInvolvement (0.81)</a:t>
            </a:r>
            <a:r>
              <a:rPr lang="en-US" sz="1600">
                <a:latin typeface="Playball" panose="02000000000000000000" charset="0"/>
                <a:ea typeface="等线"/>
                <a:cs typeface="Playball" panose="02000000000000000000" charset="0"/>
              </a:rPr>
              <a:t>.</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 PerformanceRating and YearsSinceLastPromotion (0.77)</a:t>
            </a:r>
            <a:r>
              <a:rPr lang="en-US" sz="1600">
                <a:latin typeface="Playball" panose="02000000000000000000" charset="0"/>
                <a:ea typeface="等线"/>
                <a:cs typeface="Playball" panose="02000000000000000000" charset="0"/>
              </a:rPr>
              <a:t>.</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2. Strong negative correlations:</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 DistanceFromHome and Job Satisfaction (-0.54)</a:t>
            </a:r>
            <a:r>
              <a:rPr lang="en-US" sz="1600">
                <a:latin typeface="Playball" panose="02000000000000000000" charset="0"/>
                <a:ea typeface="等线"/>
                <a:cs typeface="Playball" panose="02000000000000000000" charset="0"/>
              </a:rPr>
              <a:t>.</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 YearsInCurrentRole and Job Satisfaction (-0.52)</a:t>
            </a:r>
            <a:r>
              <a:rPr lang="en-US" sz="1600">
                <a:latin typeface="Playball" panose="02000000000000000000" charset="0"/>
                <a:ea typeface="等线"/>
                <a:cs typeface="Playball" panose="02000000000000000000" charset="0"/>
              </a:rPr>
              <a:t>.</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3. Moderate positive correlations:</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 Education with EnvironmentSatisfaction (0.54)</a:t>
            </a:r>
            <a:r>
              <a:rPr lang="en-US" sz="1600">
                <a:latin typeface="Playball" panose="02000000000000000000" charset="0"/>
                <a:ea typeface="等线"/>
                <a:cs typeface="Playball" panose="02000000000000000000" charset="0"/>
              </a:rPr>
              <a:t>.</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 MonthlyIncome with Age (0.50) and JobLevel (0.51)</a:t>
            </a:r>
            <a:r>
              <a:rPr lang="en-US" sz="1600">
                <a:latin typeface="Playball" panose="02000000000000000000" charset="0"/>
                <a:ea typeface="等线"/>
                <a:cs typeface="Playball" panose="02000000000000000000" charset="0"/>
              </a:rPr>
              <a:t>.</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 </a:t>
            </a:r>
            <a:endParaRPr sz="1600">
              <a:latin typeface="Playball" panose="02000000000000000000" charset="0"/>
              <a:ea typeface="等线"/>
              <a:cs typeface="Playball" panose="02000000000000000000" charset="0"/>
            </a:endParaRPr>
          </a:p>
          <a:p>
            <a:pPr marL="0" indent="0" defTabSz="266700">
              <a:spcAft>
                <a:spcPct val="0"/>
              </a:spcAft>
            </a:pPr>
            <a:r>
              <a:rPr sz="1600">
                <a:latin typeface="Playball" panose="02000000000000000000" charset="0"/>
                <a:ea typeface="等线"/>
                <a:cs typeface="Playball" panose="02000000000000000000" charset="0"/>
              </a:rPr>
              <a:t>4. Job Satisfaction, EnvironmentSatisfaction, and RelationshipSatisfaction show moderate positive correlations with each other</a:t>
            </a:r>
            <a:r>
              <a:rPr lang="en-US" sz="1600">
                <a:latin typeface="Playball" panose="02000000000000000000" charset="0"/>
                <a:ea typeface="等线"/>
                <a:cs typeface="Playball" panose="02000000000000000000" charset="0"/>
              </a:rPr>
              <a:t>.</a:t>
            </a:r>
            <a:endParaRPr lang="en-US" sz="1600">
              <a:latin typeface="Playball" panose="02000000000000000000" charset="0"/>
              <a:ea typeface="等线"/>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755" y="894715"/>
            <a:ext cx="9072245" cy="5552440"/>
          </a:xfrm>
        </p:spPr>
        <p:txBody>
          <a:bodyPr/>
          <a:p>
            <a:r>
              <a:rPr lang="en-US" sz="2400">
                <a:solidFill>
                  <a:schemeClr val="tx1"/>
                </a:solidFill>
                <a:latin typeface="Playball" panose="02000000000000000000" charset="0"/>
                <a:cs typeface="Playball" panose="02000000000000000000" charset="0"/>
              </a:rPr>
              <a:t>Model &amp; Training:</a:t>
            </a:r>
            <a:endParaRPr lang="en-US" sz="2400">
              <a:solidFill>
                <a:schemeClr val="tx1"/>
              </a:solidFill>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Model Used: Random Forest Classifier.</a:t>
            </a: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Workflow: Train-Test Split, Cross-Validation, Model Training, and Evaluation.</a:t>
            </a: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Metrics: Accuracy, Precision, Recall, F1 Score, ROC AUC.</a:t>
            </a:r>
            <a:endParaRPr lang="en-US" sz="1800">
              <a:latin typeface="Playball" panose="02000000000000000000" charset="0"/>
              <a:cs typeface="Playball" panose="02000000000000000000" charset="0"/>
            </a:endParaRPr>
          </a:p>
          <a:p>
            <a:pPr marL="0" indent="0">
              <a:buNone/>
            </a:pP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1. Model Performance:</a:t>
            </a: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-The model shows good accuracy (around 85-86%) in classifying cases.</a:t>
            </a: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-There's a significant imbalance between precision (77-83%) and recall (13-18%), indicating the model is better at avoiding false positives than identifying all true positives.</a:t>
            </a: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2. Class Imbalance:</a:t>
            </a: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 The large gap between precision and recall suggests a significant class imbalance, with attrition being the minority class.</a:t>
            </a: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 This imbalance results in the model being cautious in predicting attrition, leading to few false positives but many false negatives.</a:t>
            </a: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3. Potential for Improvement:</a:t>
            </a:r>
            <a:endParaRPr lang="en-US" sz="1800">
              <a:latin typeface="Playball" panose="02000000000000000000" charset="0"/>
              <a:cs typeface="Playball" panose="02000000000000000000" charset="0"/>
            </a:endParaRPr>
          </a:p>
          <a:p>
            <a:pPr marL="0" indent="0">
              <a:buNone/>
            </a:pPr>
            <a:r>
              <a:rPr lang="en-US" sz="1800">
                <a:latin typeface="Playball" panose="02000000000000000000" charset="0"/>
                <a:cs typeface="Playball" panose="02000000000000000000" charset="0"/>
              </a:rPr>
              <a:t>- The model shows good discrimination ability (ROC AUC scores around 0.73-0.81), suggesting it can distinguish between classes despite the recall issue.</a:t>
            </a:r>
            <a:endParaRPr lang="en-US" sz="1800">
              <a:latin typeface="Playball" panose="02000000000000000000" charset="0"/>
              <a:cs typeface="Playball" panose="02000000000000000000" charset="0"/>
            </a:endParaRPr>
          </a:p>
          <a:p>
            <a:pPr marL="0" indent="0">
              <a:buNone/>
            </a:pPr>
            <a:endParaRPr lang="en-US" sz="18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885190"/>
            <a:ext cx="8663940" cy="5791200"/>
          </a:xfrm>
        </p:spPr>
        <p:txBody>
          <a:bodyPr/>
          <a:p>
            <a:r>
              <a:rPr lang="en-US" sz="2400">
                <a:latin typeface="Playball" panose="02000000000000000000" charset="0"/>
                <a:cs typeface="Playball" panose="02000000000000000000" charset="0"/>
              </a:rPr>
              <a:t>Implementing Performance Enhancement Strategies:</a:t>
            </a:r>
            <a:endParaRPr lang="en-US" sz="24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1. Training and Development Programs:</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Focused on employees with low job satisfaction or low job involvement.</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- 647 employees targeted for these programs.</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Considers past training frequency for each employee.</a:t>
            </a:r>
            <a:endParaRPr lang="en-US" sz="1600">
              <a:latin typeface="Playball" panose="02000000000000000000" charset="0"/>
              <a:cs typeface="Playball" panose="02000000000000000000" charset="0"/>
            </a:endParaRPr>
          </a:p>
          <a:p>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2. Compensation Review:</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Targets employees with below-average income and low job satisfaction.</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- 374 employees identified for potential compensation adjustments.</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Monthly incomes for these employees range from about $2,400 to $5,400.</a:t>
            </a:r>
            <a:endParaRPr lang="en-US" sz="1600">
              <a:latin typeface="Playball" panose="02000000000000000000" charset="0"/>
              <a:cs typeface="Playball" panose="02000000000000000000" charset="0"/>
            </a:endParaRPr>
          </a:p>
          <a:p>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3. Model Accuracy and KPI Monitoring:</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Model accuracy after implementing strategies is 0.88.</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KPIs monitored across different job levels.</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Includes attrition rates, average monthly income, and job satisfaction for each level.</a:t>
            </a:r>
            <a:endParaRPr lang="en-US" sz="1600">
              <a:latin typeface="Playball" panose="02000000000000000000" charset="0"/>
              <a:cs typeface="Playball" panose="02000000000000000000" charset="0"/>
            </a:endParaRPr>
          </a:p>
          <a:p>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4. Job Level Insights:</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 Job level 5 has the highest monthly income and lowest attrition rate.</a:t>
            </a:r>
            <a:endParaRPr lang="en-US" sz="1600">
              <a:latin typeface="Playball" panose="02000000000000000000" charset="0"/>
              <a:cs typeface="Playball" panose="02000000000000000000" charset="0"/>
            </a:endParaRPr>
          </a:p>
          <a:p>
            <a:pPr marL="0" indent="0">
              <a:buNone/>
            </a:pPr>
            <a:r>
              <a:rPr lang="en-US" sz="1600">
                <a:latin typeface="Playball" panose="02000000000000000000" charset="0"/>
                <a:cs typeface="Playball" panose="02000000000000000000" charset="0"/>
              </a:rPr>
              <a:t>- Suggests a correlation between higher job levels, better compensation, and improved retention.</a:t>
            </a:r>
            <a:endParaRPr lang="en-US" sz="16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53695"/>
            <a:ext cx="8229600" cy="582613"/>
          </a:xfrm>
        </p:spPr>
        <p:txBody>
          <a:bodyPr/>
          <a:lstStyle/>
          <a:p>
            <a:pPr algn="ctr"/>
            <a:r>
              <a:rPr>
                <a:latin typeface="Courgette" panose="02000603070400060004" charset="0"/>
                <a:cs typeface="Courgette" panose="02000603070400060004" charset="0"/>
              </a:rPr>
              <a:t>Observations</a:t>
            </a:r>
            <a:endParaRPr>
              <a:latin typeface="Courgette" panose="02000603070400060004" charset="0"/>
              <a:cs typeface="Courgette" panose="02000603070400060004" charset="0"/>
            </a:endParaRPr>
          </a:p>
        </p:txBody>
      </p:sp>
      <p:sp>
        <p:nvSpPr>
          <p:cNvPr id="3" name="Content Placeholder 2"/>
          <p:cNvSpPr>
            <a:spLocks noGrp="1"/>
          </p:cNvSpPr>
          <p:nvPr>
            <p:ph idx="1"/>
          </p:nvPr>
        </p:nvSpPr>
        <p:spPr>
          <a:xfrm>
            <a:off x="0" y="1376680"/>
            <a:ext cx="9144000" cy="5481320"/>
          </a:xfrm>
        </p:spPr>
        <p:txBody>
          <a:bodyPr/>
          <a:lstStyle/>
          <a:p>
            <a:r>
              <a:rPr sz="1800">
                <a:latin typeface="Playball" panose="02000000000000000000" charset="0"/>
                <a:cs typeface="Playball" panose="02000000000000000000" charset="0"/>
              </a:rPr>
              <a:t>Age vs Attrition: Younger employees (20-30 years) exhibit higher attrition rates compared to older employees (40+ years).</a:t>
            </a:r>
            <a:endParaRPr sz="1800">
              <a:latin typeface="Playball" panose="02000000000000000000" charset="0"/>
              <a:cs typeface="Playball" panose="02000000000000000000" charset="0"/>
            </a:endParaRPr>
          </a:p>
          <a:p>
            <a:r>
              <a:rPr sz="1800">
                <a:latin typeface="Playball" panose="02000000000000000000" charset="0"/>
                <a:cs typeface="Playball" panose="02000000000000000000" charset="0"/>
              </a:rPr>
              <a:t>Gender vs Attrition: Attrition rates are similar for both male and female employees despite the higher number of males.</a:t>
            </a:r>
            <a:endParaRPr sz="1800">
              <a:latin typeface="Playball" panose="02000000000000000000" charset="0"/>
              <a:cs typeface="Playball" panose="02000000000000000000" charset="0"/>
            </a:endParaRPr>
          </a:p>
          <a:p>
            <a:r>
              <a:rPr sz="1800">
                <a:latin typeface="Playball" panose="02000000000000000000" charset="0"/>
                <a:cs typeface="Playball" panose="02000000000000000000" charset="0"/>
              </a:rPr>
              <a:t>Education and Fields: Life Sciences and Medical fields have the highest employee counts; Technical Degrees and HR fields show higher attrition rates.</a:t>
            </a:r>
            <a:endParaRPr sz="1800">
              <a:latin typeface="Playball" panose="02000000000000000000" charset="0"/>
              <a:cs typeface="Playball" panose="02000000000000000000" charset="0"/>
            </a:endParaRPr>
          </a:p>
          <a:p>
            <a:r>
              <a:rPr sz="1800">
                <a:latin typeface="Playball" panose="02000000000000000000" charset="0"/>
                <a:cs typeface="Playball" panose="02000000000000000000" charset="0"/>
              </a:rPr>
              <a:t>Compensation and Attrition: Employees earning less than $5000 and those without stock options are more likely to leave.</a:t>
            </a:r>
            <a:endParaRPr sz="1800">
              <a:latin typeface="Playball" panose="02000000000000000000" charset="0"/>
              <a:cs typeface="Playball" panose="02000000000000000000" charset="0"/>
            </a:endParaRPr>
          </a:p>
          <a:p>
            <a:r>
              <a:rPr sz="1800">
                <a:latin typeface="Playball" panose="02000000000000000000" charset="0"/>
                <a:cs typeface="Playball" panose="02000000000000000000" charset="0"/>
              </a:rPr>
              <a:t>Work-Related Factors: High overtime and poor work-life balance are strongly associated with higher attrition. Higher job satisfaction and senior job levels correlate with lower attrition.</a:t>
            </a:r>
            <a:endParaRPr sz="1800">
              <a:latin typeface="Playball" panose="02000000000000000000" charset="0"/>
              <a:cs typeface="Playball" panose="02000000000000000000" charset="0"/>
            </a:endParaRPr>
          </a:p>
          <a:p>
            <a:r>
              <a:rPr sz="1800">
                <a:latin typeface="Playball" panose="02000000000000000000" charset="0"/>
                <a:cs typeface="Playball" panose="02000000000000000000" charset="0"/>
              </a:rPr>
              <a:t>Job Roles: Sales Executives and Research Scientists experience the highest attrition, while Directors and higher-level roles have lower attrition rates.</a:t>
            </a:r>
            <a:endParaRPr sz="1800">
              <a:latin typeface="Playball" panose="02000000000000000000" charset="0"/>
              <a:cs typeface="Playball" panose="02000000000000000000" charset="0"/>
            </a:endParaRPr>
          </a:p>
          <a:p>
            <a:r>
              <a:rPr sz="1800">
                <a:latin typeface="Playball" panose="02000000000000000000" charset="0"/>
                <a:cs typeface="Playball" panose="02000000000000000000" charset="0"/>
              </a:rPr>
              <a:t>Correlation &amp; Feature Importance: Overtime and Monthly Income are the strongest predictors of attrition. Other important factors include marital status, commute length, and job level.</a:t>
            </a:r>
            <a:endParaRPr sz="1800">
              <a:latin typeface="Playball" panose="02000000000000000000" charset="0"/>
              <a:cs typeface="Playball" panose="02000000000000000000" charset="0"/>
            </a:endParaRPr>
          </a:p>
          <a:p>
            <a:r>
              <a:rPr sz="1800">
                <a:latin typeface="Playball" panose="02000000000000000000" charset="0"/>
                <a:cs typeface="Playball" panose="02000000000000000000" charset="0"/>
              </a:rPr>
              <a:t>Marital Status Influence: Single employees are more likely to leave compared to married employees, suggesting that family responsibilities or stability influence retention.</a:t>
            </a:r>
            <a:endParaRPr sz="18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05435"/>
            <a:ext cx="8229600" cy="582613"/>
          </a:xfrm>
        </p:spPr>
        <p:txBody>
          <a:bodyPr/>
          <a:lstStyle/>
          <a:p>
            <a:pPr algn="ctr"/>
            <a:r>
              <a:rPr>
                <a:latin typeface="Courgette" panose="02000603070400060004" charset="0"/>
                <a:cs typeface="Courgette" panose="02000603070400060004" charset="0"/>
              </a:rPr>
              <a:t>Conclusions</a:t>
            </a:r>
            <a:endParaRPr>
              <a:latin typeface="Courgette" panose="02000603070400060004" charset="0"/>
              <a:cs typeface="Courgette" panose="02000603070400060004" charset="0"/>
            </a:endParaRPr>
          </a:p>
        </p:txBody>
      </p:sp>
      <p:sp>
        <p:nvSpPr>
          <p:cNvPr id="3" name="Content Placeholder 2"/>
          <p:cNvSpPr>
            <a:spLocks noGrp="1"/>
          </p:cNvSpPr>
          <p:nvPr>
            <p:ph idx="1"/>
          </p:nvPr>
        </p:nvSpPr>
        <p:spPr>
          <a:xfrm>
            <a:off x="0" y="1383665"/>
            <a:ext cx="9144000" cy="5012690"/>
          </a:xfrm>
        </p:spPr>
        <p:txBody>
          <a:bodyPr/>
          <a:lstStyle/>
          <a:p>
            <a:r>
              <a:rPr sz="2400">
                <a:latin typeface="Playball" panose="02000000000000000000" charset="0"/>
                <a:cs typeface="Playball" panose="02000000000000000000" charset="0"/>
              </a:rPr>
              <a:t>Financial Incentives: Equity-based incentives such as stock options are crucial for reducing attrition rates.</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Commute Impact: Employees with longer commutes are more likely to leave, highlighting the need for flexible work options.</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Job Satisfaction: Low job satisfaction is directly related to higher attrition rates, making it a key area for improvement.</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Role-Specific Attrition: Certain job roles, particularly Sales Executives and Research Scientists, face higher attrition rates, indicating the need for targeted retention strategies.</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Importance of Engagement: Improving job involvement and overall work experience is essential for retaining employees.</a:t>
            </a:r>
            <a:endParaRPr sz="24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86385"/>
            <a:ext cx="8229600" cy="582613"/>
          </a:xfrm>
        </p:spPr>
        <p:txBody>
          <a:bodyPr/>
          <a:lstStyle/>
          <a:p>
            <a:pPr algn="ctr"/>
            <a:r>
              <a:rPr>
                <a:latin typeface="Courgette" panose="02000603070400060004" charset="0"/>
                <a:cs typeface="Courgette" panose="02000603070400060004" charset="0"/>
              </a:rPr>
              <a:t>Recommendations</a:t>
            </a:r>
            <a:endParaRPr>
              <a:latin typeface="Courgette" panose="02000603070400060004" charset="0"/>
              <a:cs typeface="Courgette" panose="02000603070400060004" charset="0"/>
            </a:endParaRPr>
          </a:p>
        </p:txBody>
      </p:sp>
      <p:sp>
        <p:nvSpPr>
          <p:cNvPr id="3" name="Content Placeholder 2"/>
          <p:cNvSpPr>
            <a:spLocks noGrp="1"/>
          </p:cNvSpPr>
          <p:nvPr>
            <p:ph idx="1"/>
          </p:nvPr>
        </p:nvSpPr>
        <p:spPr>
          <a:xfrm>
            <a:off x="0" y="1402715"/>
            <a:ext cx="9206230" cy="4589780"/>
          </a:xfrm>
        </p:spPr>
        <p:txBody>
          <a:bodyPr/>
          <a:lstStyle/>
          <a:p>
            <a:r>
              <a:rPr sz="2400">
                <a:latin typeface="Playball" panose="02000000000000000000" charset="0"/>
                <a:cs typeface="Playball" panose="02000000000000000000" charset="0"/>
              </a:rPr>
              <a:t>Enhance Compensation Packages: Increase salaries and offer stock options to improve retention, especially for lower-income employees.</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Improve Work-Life Balance: Address issues related to overtime and work-life balance to reduce attrition.</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Implement Remote Work Options: Explore flexible work arrangements or location-based incentives to accommodate employees with long commutes.</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Focus on Job Satisfaction: Develop strategies to enhance job satisfaction across the organization, particularly in high-turnover roles.</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Targeted Retention Strategies: Design specific retention initiatives for roles and fields with high attrition rates to address their unique challenges and needs.</a:t>
            </a:r>
            <a:endParaRPr sz="24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1771015" y="2829560"/>
            <a:ext cx="5601335" cy="1198880"/>
          </a:xfrm>
          <a:prstGeom prst="rect">
            <a:avLst/>
          </a:prstGeom>
          <a:noFill/>
          <a:ln>
            <a:noFill/>
          </a:ln>
        </p:spPr>
        <p:txBody>
          <a:bodyPr wrap="none" rtlCol="0" anchor="t">
            <a:spAutoFit/>
          </a:bodyPr>
          <a:p>
            <a:pPr algn="ctr"/>
            <a:r>
              <a:rPr lang="en-US" altLang="zh-CN" sz="7200" b="1">
                <a:ln w="15875">
                  <a:gradFill>
                    <a:gsLst>
                      <a:gs pos="0">
                        <a:schemeClr val="accent1">
                          <a:hueMod val="80000"/>
                        </a:schemeClr>
                      </a:gs>
                      <a:gs pos="100000">
                        <a:schemeClr val="accent1"/>
                      </a:gs>
                    </a:gsLst>
                    <a:lin ang="2700000" scaled="1"/>
                  </a:gradFill>
                </a:ln>
                <a:noFill/>
                <a:effectLst/>
              </a:rPr>
              <a:t>THANK YOU</a:t>
            </a:r>
            <a:endParaRPr lang="en-US" altLang="zh-CN" sz="7200" b="1">
              <a:ln w="15875">
                <a:gradFill>
                  <a:gsLst>
                    <a:gs pos="0">
                      <a:schemeClr val="accent1">
                        <a:hueMod val="80000"/>
                      </a:schemeClr>
                    </a:gs>
                    <a:gs pos="100000">
                      <a:schemeClr val="accent1"/>
                    </a:gs>
                  </a:gsLst>
                  <a:lin ang="2700000" scaled="1"/>
                </a:gradFill>
              </a:ln>
              <a:noFill/>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95910"/>
            <a:ext cx="8229600" cy="582613"/>
          </a:xfrm>
        </p:spPr>
        <p:txBody>
          <a:bodyPr/>
          <a:lstStyle/>
          <a:p>
            <a:pPr algn="ctr"/>
            <a:r>
              <a:rPr sz="3200">
                <a:latin typeface="Courgette" panose="02000603070400060004" charset="0"/>
                <a:cs typeface="Courgette" panose="02000603070400060004" charset="0"/>
              </a:rPr>
              <a:t>Introduction</a:t>
            </a:r>
            <a:endParaRPr sz="3200">
              <a:latin typeface="Courgette" panose="02000603070400060004" charset="0"/>
              <a:cs typeface="Courgette" panose="02000603070400060004" charset="0"/>
            </a:endParaRPr>
          </a:p>
        </p:txBody>
      </p:sp>
      <p:sp>
        <p:nvSpPr>
          <p:cNvPr id="3" name="Content Placeholder 2"/>
          <p:cNvSpPr>
            <a:spLocks noGrp="1"/>
          </p:cNvSpPr>
          <p:nvPr>
            <p:ph idx="1"/>
          </p:nvPr>
        </p:nvSpPr>
        <p:spPr>
          <a:xfrm>
            <a:off x="74930" y="964565"/>
            <a:ext cx="9069070" cy="5892800"/>
          </a:xfrm>
        </p:spPr>
        <p:txBody>
          <a:bodyPr/>
          <a:lstStyle/>
          <a:p>
            <a:pPr marL="0" indent="0">
              <a:buNone/>
            </a:pPr>
            <a:endParaRPr>
              <a:latin typeface="Goudy Old Style" panose="02020502050305020303" charset="0"/>
              <a:cs typeface="Goudy Old Style" panose="02020502050305020303" charset="0"/>
            </a:endParaRPr>
          </a:p>
          <a:p>
            <a:pPr marL="0" indent="0">
              <a:buNone/>
            </a:pPr>
            <a:r>
              <a:rPr>
                <a:latin typeface="Playball" panose="02000000000000000000" charset="0"/>
                <a:cs typeface="Playball" panose="02000000000000000000" charset="0"/>
              </a:rPr>
              <a:t>• Retaining top talent and enhancing employee performance are essential for organizational success.</a:t>
            </a:r>
            <a:endParaRPr>
              <a:latin typeface="Playball" panose="02000000000000000000" charset="0"/>
              <a:cs typeface="Playball" panose="02000000000000000000" charset="0"/>
            </a:endParaRPr>
          </a:p>
          <a:p>
            <a:pPr marL="0" indent="0">
              <a:buNone/>
            </a:pPr>
            <a:endParaRPr>
              <a:latin typeface="Playball" panose="02000000000000000000" charset="0"/>
              <a:cs typeface="Playball" panose="02000000000000000000" charset="0"/>
            </a:endParaRPr>
          </a:p>
          <a:p>
            <a:pPr marL="0" indent="0">
              <a:buNone/>
            </a:pPr>
            <a:r>
              <a:rPr>
                <a:latin typeface="Playball" panose="02000000000000000000" charset="0"/>
                <a:cs typeface="Playball" panose="02000000000000000000" charset="0"/>
              </a:rPr>
              <a:t>• High turnover and suboptimal performance impact productivity and profitability.</a:t>
            </a:r>
            <a:endParaRPr>
              <a:latin typeface="Playball" panose="02000000000000000000" charset="0"/>
              <a:cs typeface="Playball" panose="02000000000000000000" charset="0"/>
            </a:endParaRPr>
          </a:p>
          <a:p>
            <a:pPr marL="0" indent="0">
              <a:buNone/>
            </a:pPr>
            <a:endParaRPr>
              <a:latin typeface="Playball" panose="02000000000000000000" charset="0"/>
              <a:cs typeface="Playball" panose="02000000000000000000" charset="0"/>
            </a:endParaRPr>
          </a:p>
          <a:p>
            <a:pPr marL="0" indent="0">
              <a:buNone/>
            </a:pPr>
            <a:r>
              <a:rPr>
                <a:latin typeface="Playball" panose="02000000000000000000" charset="0"/>
                <a:cs typeface="Playball" panose="02000000000000000000" charset="0"/>
              </a:rPr>
              <a:t>• The HR department aims to leverage data-driven insights to address these challenges.</a:t>
            </a:r>
            <a:endParaRPr>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520" y="295910"/>
            <a:ext cx="8229600" cy="582613"/>
          </a:xfrm>
        </p:spPr>
        <p:txBody>
          <a:bodyPr/>
          <a:lstStyle/>
          <a:p>
            <a:pPr algn="ctr"/>
            <a:r>
              <a:rPr sz="3200">
                <a:latin typeface="Courgette" panose="02000603070400060004" charset="0"/>
                <a:cs typeface="Courgette" panose="02000603070400060004" charset="0"/>
              </a:rPr>
              <a:t>Problem Statement</a:t>
            </a:r>
            <a:endParaRPr sz="3200">
              <a:latin typeface="Courgette" panose="02000603070400060004" charset="0"/>
              <a:cs typeface="Courgette" panose="02000603070400060004" charset="0"/>
            </a:endParaRPr>
          </a:p>
        </p:txBody>
      </p:sp>
      <p:sp>
        <p:nvSpPr>
          <p:cNvPr id="3" name="Content Placeholder 2"/>
          <p:cNvSpPr>
            <a:spLocks noGrp="1"/>
          </p:cNvSpPr>
          <p:nvPr>
            <p:ph idx="1"/>
          </p:nvPr>
        </p:nvSpPr>
        <p:spPr>
          <a:xfrm>
            <a:off x="96520" y="878205"/>
            <a:ext cx="8925560" cy="5749925"/>
          </a:xfrm>
        </p:spPr>
        <p:txBody>
          <a:bodyPr/>
          <a:lstStyle/>
          <a:p>
            <a:endParaRPr sz="2800">
              <a:latin typeface="Playball" panose="02000000000000000000" charset="0"/>
              <a:cs typeface="Playball" panose="02000000000000000000" charset="0"/>
            </a:endParaRPr>
          </a:p>
          <a:p>
            <a:endParaRPr sz="2800">
              <a:latin typeface="Playball" panose="02000000000000000000" charset="0"/>
              <a:cs typeface="Playball" panose="02000000000000000000" charset="0"/>
            </a:endParaRPr>
          </a:p>
          <a:p>
            <a:r>
              <a:rPr sz="2800">
                <a:latin typeface="Playball" panose="02000000000000000000" charset="0"/>
                <a:cs typeface="Playball" panose="02000000000000000000" charset="0"/>
              </a:rPr>
              <a:t>The HR department faces significant challenges related to high employee turnover and subpar performance levels, which negatively impact overall productivity and profitability. The department seeks to leverage existing HR data to identify key factors contributing to these issues. The objective is to analyze the data to develop proactive strategies aimed at improving employee retention and performance.</a:t>
            </a:r>
            <a:endParaRPr sz="28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05435"/>
            <a:ext cx="8229600" cy="582613"/>
          </a:xfrm>
        </p:spPr>
        <p:txBody>
          <a:bodyPr/>
          <a:lstStyle/>
          <a:p>
            <a:pPr algn="ctr"/>
            <a:r>
              <a:rPr>
                <a:latin typeface="Courgette" panose="02000603070400060004" charset="0"/>
                <a:cs typeface="Courgette" panose="02000603070400060004" charset="0"/>
              </a:rPr>
              <a:t>Project Objectives</a:t>
            </a:r>
            <a:endParaRPr>
              <a:latin typeface="Courgette" panose="02000603070400060004" charset="0"/>
              <a:cs typeface="Courgette" panose="02000603070400060004" charset="0"/>
            </a:endParaRPr>
          </a:p>
        </p:txBody>
      </p:sp>
      <p:sp>
        <p:nvSpPr>
          <p:cNvPr id="3" name="Content Placeholder 2"/>
          <p:cNvSpPr>
            <a:spLocks noGrp="1"/>
          </p:cNvSpPr>
          <p:nvPr>
            <p:ph idx="1"/>
          </p:nvPr>
        </p:nvSpPr>
        <p:spPr/>
        <p:txBody>
          <a:bodyPr/>
          <a:lstStyle/>
          <a:p>
            <a:r>
              <a:rPr sz="2800">
                <a:latin typeface="Playball" panose="02000000000000000000" charset="0"/>
                <a:cs typeface="Playball" panose="02000000000000000000" charset="0"/>
              </a:rPr>
              <a:t>Data Analysis: Conduct a thorough analysis of historical HR data, including employee demographics, job roles, compensation, performance evaluations, and turnover records.</a:t>
            </a:r>
            <a:endParaRPr sz="2800">
              <a:latin typeface="Playball" panose="02000000000000000000" charset="0"/>
              <a:cs typeface="Playball" panose="02000000000000000000" charset="0"/>
            </a:endParaRPr>
          </a:p>
          <a:p>
            <a:r>
              <a:rPr sz="2800">
                <a:latin typeface="Playball" panose="02000000000000000000" charset="0"/>
                <a:cs typeface="Playball" panose="02000000000000000000" charset="0"/>
              </a:rPr>
              <a:t>Pattern Recognition: Identify patterns, trends, and correlations within the HR data to understand the underlying factors influencing employee turnover and performance.</a:t>
            </a:r>
            <a:endParaRPr sz="2800">
              <a:latin typeface="Playball" panose="02000000000000000000" charset="0"/>
              <a:cs typeface="Playball" panose="02000000000000000000" charset="0"/>
            </a:endParaRPr>
          </a:p>
          <a:p>
            <a:r>
              <a:rPr sz="2800">
                <a:latin typeface="Playball" panose="02000000000000000000" charset="0"/>
                <a:cs typeface="Playball" panose="02000000000000000000" charset="0"/>
              </a:rPr>
              <a:t>Strategy Development: Formulate a data-driven strategy to enhance employee retention and performance, incorporating targeted training programs, compensation adjustments, and career progression plans.</a:t>
            </a:r>
            <a:endParaRPr sz="28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11785"/>
            <a:ext cx="8229600" cy="582613"/>
          </a:xfrm>
        </p:spPr>
        <p:txBody>
          <a:bodyPr/>
          <a:lstStyle/>
          <a:p>
            <a:pPr algn="ctr"/>
            <a:r>
              <a:rPr>
                <a:latin typeface="Courgette" panose="02000603070400060004" charset="0"/>
                <a:cs typeface="Courgette" panose="02000603070400060004" charset="0"/>
              </a:rPr>
              <a:t>Methodology</a:t>
            </a:r>
            <a:endParaRPr>
              <a:latin typeface="Courgette" panose="02000603070400060004" charset="0"/>
              <a:cs typeface="Courgette" panose="02000603070400060004" charset="0"/>
            </a:endParaRPr>
          </a:p>
        </p:txBody>
      </p:sp>
      <p:sp>
        <p:nvSpPr>
          <p:cNvPr id="3" name="Content Placeholder 2"/>
          <p:cNvSpPr>
            <a:spLocks noGrp="1"/>
          </p:cNvSpPr>
          <p:nvPr>
            <p:ph idx="1"/>
          </p:nvPr>
        </p:nvSpPr>
        <p:spPr>
          <a:xfrm>
            <a:off x="157480" y="1074420"/>
            <a:ext cx="8986520" cy="5210175"/>
          </a:xfrm>
        </p:spPr>
        <p:txBody>
          <a:bodyPr/>
          <a:lstStyle/>
          <a:p>
            <a:pPr marL="0" indent="0">
              <a:buNone/>
            </a:pPr>
            <a:r>
              <a:rPr sz="2000" u="sng">
                <a:latin typeface="Playball" panose="02000000000000000000" charset="0"/>
                <a:cs typeface="Playball" panose="02000000000000000000" charset="0"/>
              </a:rPr>
              <a:t>1. Data Collection</a:t>
            </a:r>
            <a:r>
              <a:rPr lang="en-US" sz="2000" u="sng">
                <a:latin typeface="Playball" panose="02000000000000000000" charset="0"/>
                <a:cs typeface="Playball" panose="02000000000000000000" charset="0"/>
              </a:rPr>
              <a:t> &amp; Pre-Processing</a:t>
            </a:r>
            <a:r>
              <a:rPr sz="2000" u="sng">
                <a:latin typeface="Playball" panose="02000000000000000000" charset="0"/>
                <a:cs typeface="Playball" panose="02000000000000000000" charset="0"/>
              </a:rPr>
              <a:t>:</a:t>
            </a:r>
            <a:endParaRPr sz="2000" u="sng">
              <a:latin typeface="Playball" panose="02000000000000000000" charset="0"/>
              <a:cs typeface="Playball" panose="02000000000000000000" charset="0"/>
            </a:endParaRPr>
          </a:p>
          <a:p>
            <a:pPr marL="0" indent="0">
              <a:buNone/>
            </a:pPr>
            <a:r>
              <a:rPr sz="2000">
                <a:latin typeface="Playball" panose="02000000000000000000" charset="0"/>
                <a:cs typeface="Playball" panose="02000000000000000000" charset="0"/>
              </a:rPr>
              <a:t>- Gather HR data from internal systems, including demographic details, job roles, compensation records, performance evaluations, and turnover history.</a:t>
            </a:r>
            <a:endParaRPr sz="2000">
              <a:latin typeface="Playball" panose="02000000000000000000" charset="0"/>
              <a:cs typeface="Playball" panose="02000000000000000000" charset="0"/>
            </a:endParaRPr>
          </a:p>
          <a:p>
            <a:pPr marL="0" indent="0">
              <a:buNone/>
            </a:pPr>
            <a:r>
              <a:rPr lang="en-US" sz="2000">
                <a:latin typeface="Playball" panose="02000000000000000000" charset="0"/>
                <a:cs typeface="Playball" panose="02000000000000000000" charset="0"/>
              </a:rPr>
              <a:t>-</a:t>
            </a:r>
            <a:r>
              <a:rPr sz="2000">
                <a:latin typeface="Playball" panose="02000000000000000000" charset="0"/>
                <a:cs typeface="Playball" panose="02000000000000000000" charset="0"/>
              </a:rPr>
              <a:t>Pre-process collected data to address missing values, outliers, and inconsistencies.</a:t>
            </a:r>
            <a:endParaRPr sz="2000">
              <a:latin typeface="Playball" panose="02000000000000000000" charset="0"/>
              <a:cs typeface="Playball" panose="02000000000000000000" charset="0"/>
            </a:endParaRPr>
          </a:p>
          <a:p>
            <a:pPr marL="0" indent="0">
              <a:buNone/>
            </a:pPr>
            <a:endParaRPr sz="2000">
              <a:latin typeface="Playball" panose="02000000000000000000" charset="0"/>
              <a:cs typeface="Playball" panose="02000000000000000000" charset="0"/>
            </a:endParaRPr>
          </a:p>
          <a:p>
            <a:pPr marL="0" indent="0">
              <a:buNone/>
            </a:pPr>
            <a:r>
              <a:rPr lang="en-US" sz="2000" u="sng">
                <a:latin typeface="Playball" panose="02000000000000000000" charset="0"/>
                <a:cs typeface="Playball" panose="02000000000000000000" charset="0"/>
              </a:rPr>
              <a:t>2</a:t>
            </a:r>
            <a:r>
              <a:rPr sz="2000" u="sng">
                <a:latin typeface="Playball" panose="02000000000000000000" charset="0"/>
                <a:cs typeface="Playball" panose="02000000000000000000" charset="0"/>
              </a:rPr>
              <a:t>. Data Analysis:</a:t>
            </a:r>
            <a:endParaRPr sz="2000" u="sng">
              <a:latin typeface="Playball" panose="02000000000000000000" charset="0"/>
              <a:cs typeface="Playball" panose="02000000000000000000" charset="0"/>
            </a:endParaRPr>
          </a:p>
          <a:p>
            <a:r>
              <a:rPr sz="2000">
                <a:latin typeface="Playball" panose="02000000000000000000" charset="0"/>
                <a:cs typeface="Playball" panose="02000000000000000000" charset="0"/>
              </a:rPr>
              <a:t>Descriptive Statistics</a:t>
            </a:r>
            <a:r>
              <a:rPr lang="en-US" sz="2000">
                <a:latin typeface="Playball" panose="02000000000000000000" charset="0"/>
                <a:cs typeface="Playball" panose="02000000000000000000" charset="0"/>
              </a:rPr>
              <a:t> &amp; Correlation Analysis:</a:t>
            </a:r>
            <a:r>
              <a:rPr sz="2000">
                <a:latin typeface="Playball" panose="02000000000000000000" charset="0"/>
                <a:cs typeface="Playball" panose="02000000000000000000" charset="0"/>
              </a:rPr>
              <a:t>Summarize data to identify general trends </a:t>
            </a:r>
            <a:r>
              <a:rPr lang="en-US" sz="2000">
                <a:latin typeface="Playball" panose="02000000000000000000" charset="0"/>
                <a:cs typeface="Playball" panose="02000000000000000000" charset="0"/>
              </a:rPr>
              <a:t>and </a:t>
            </a:r>
            <a:r>
              <a:rPr sz="2000">
                <a:latin typeface="Playball" panose="02000000000000000000" charset="0"/>
                <a:cs typeface="Playball" panose="02000000000000000000" charset="0"/>
              </a:rPr>
              <a:t>nalyze relationships between different variables</a:t>
            </a:r>
            <a:r>
              <a:rPr lang="en-US" sz="2000">
                <a:latin typeface="Playball" panose="02000000000000000000" charset="0"/>
                <a:cs typeface="Playball" panose="02000000000000000000" charset="0"/>
              </a:rPr>
              <a:t>.</a:t>
            </a:r>
            <a:endParaRPr sz="2000">
              <a:latin typeface="Playball" panose="02000000000000000000" charset="0"/>
              <a:cs typeface="Playball" panose="02000000000000000000" charset="0"/>
            </a:endParaRPr>
          </a:p>
          <a:p>
            <a:r>
              <a:rPr sz="2000">
                <a:latin typeface="Playball" panose="02000000000000000000" charset="0"/>
                <a:cs typeface="Playball" panose="02000000000000000000" charset="0"/>
              </a:rPr>
              <a:t>Predictive Modeling</a:t>
            </a:r>
            <a:r>
              <a:rPr lang="en-US" sz="2000">
                <a:latin typeface="Playball" panose="02000000000000000000" charset="0"/>
                <a:cs typeface="Playball" panose="02000000000000000000" charset="0"/>
              </a:rPr>
              <a:t> &amp; Pattern Recognition</a:t>
            </a:r>
            <a:r>
              <a:rPr sz="2000">
                <a:latin typeface="Playball" panose="02000000000000000000" charset="0"/>
                <a:cs typeface="Playball" panose="02000000000000000000" charset="0"/>
              </a:rPr>
              <a:t>: Develop machine learning models to predict employee turnover and performance based on historical data.Identify specific trends and correlations that could indicate underlying issues or opportunities within the workforce.</a:t>
            </a:r>
            <a:endParaRPr sz="2000">
              <a:latin typeface="Playball" panose="02000000000000000000" charset="0"/>
              <a:cs typeface="Playball" panose="02000000000000000000" charset="0"/>
            </a:endParaRPr>
          </a:p>
          <a:p>
            <a:endParaRPr sz="2000">
              <a:latin typeface="Playball" panose="02000000000000000000" charset="0"/>
              <a:cs typeface="Playball" panose="02000000000000000000" charset="0"/>
            </a:endParaRPr>
          </a:p>
          <a:p>
            <a:pPr marL="0" indent="0">
              <a:buNone/>
            </a:pPr>
            <a:r>
              <a:rPr lang="en-US" sz="2000" u="sng">
                <a:latin typeface="Playball" panose="02000000000000000000" charset="0"/>
                <a:cs typeface="Playball" panose="02000000000000000000" charset="0"/>
              </a:rPr>
              <a:t>3.</a:t>
            </a:r>
            <a:r>
              <a:rPr sz="2000" u="sng">
                <a:latin typeface="Playball" panose="02000000000000000000" charset="0"/>
                <a:cs typeface="Playball" panose="02000000000000000000" charset="0"/>
              </a:rPr>
              <a:t>Strategy Formulation:</a:t>
            </a:r>
            <a:endParaRPr sz="2000" u="sng">
              <a:latin typeface="Playball" panose="02000000000000000000" charset="0"/>
              <a:cs typeface="Playball" panose="02000000000000000000" charset="0"/>
            </a:endParaRPr>
          </a:p>
          <a:p>
            <a:r>
              <a:rPr sz="2000">
                <a:latin typeface="Playball" panose="02000000000000000000" charset="0"/>
                <a:cs typeface="Playball" panose="02000000000000000000" charset="0"/>
              </a:rPr>
              <a:t>Use insights gained from analysis to create strategies aimed at improving employee retention and performance</a:t>
            </a:r>
            <a:r>
              <a:rPr lang="en-US" sz="2000">
                <a:latin typeface="Playball" panose="02000000000000000000" charset="0"/>
                <a:cs typeface="Playball" panose="02000000000000000000" charset="0"/>
              </a:rPr>
              <a:t> and f</a:t>
            </a:r>
            <a:r>
              <a:rPr sz="2000">
                <a:latin typeface="Playball" panose="02000000000000000000" charset="0"/>
                <a:cs typeface="Playball" panose="02000000000000000000" charset="0"/>
              </a:rPr>
              <a:t>ormulate targeted interventions, such as customized training programs, compensation adjustments,</a:t>
            </a:r>
            <a:r>
              <a:rPr lang="en-US" sz="2000">
                <a:latin typeface="Playball" panose="02000000000000000000" charset="0"/>
                <a:cs typeface="Playball" panose="02000000000000000000" charset="0"/>
              </a:rPr>
              <a:t>etc.</a:t>
            </a:r>
            <a:endParaRPr sz="2000">
              <a:latin typeface="Playball" panose="02000000000000000000" charset="0"/>
              <a:cs typeface="Playball" panose="02000000000000000000" charset="0"/>
            </a:endParaRPr>
          </a:p>
          <a:p>
            <a:pPr marL="0" indent="0">
              <a:buNone/>
            </a:pPr>
            <a:endParaRPr sz="20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6860"/>
            <a:ext cx="8229600" cy="582613"/>
          </a:xfrm>
        </p:spPr>
        <p:txBody>
          <a:bodyPr/>
          <a:lstStyle/>
          <a:p>
            <a:pPr algn="ctr"/>
            <a:r>
              <a:rPr>
                <a:latin typeface="Courgette" panose="02000603070400060004" charset="0"/>
                <a:cs typeface="Courgette" panose="02000603070400060004" charset="0"/>
              </a:rPr>
              <a:t>Tools Used</a:t>
            </a:r>
            <a:endParaRPr>
              <a:latin typeface="Courgette" panose="02000603070400060004" charset="0"/>
              <a:cs typeface="Courgette" panose="02000603070400060004" charset="0"/>
            </a:endParaRPr>
          </a:p>
        </p:txBody>
      </p:sp>
      <p:sp>
        <p:nvSpPr>
          <p:cNvPr id="3" name="Content Placeholder 2"/>
          <p:cNvSpPr>
            <a:spLocks noGrp="1"/>
          </p:cNvSpPr>
          <p:nvPr>
            <p:ph idx="1"/>
          </p:nvPr>
        </p:nvSpPr>
        <p:spPr>
          <a:xfrm>
            <a:off x="-635" y="894080"/>
            <a:ext cx="9063355" cy="5899150"/>
          </a:xfrm>
        </p:spPr>
        <p:txBody>
          <a:bodyPr/>
          <a:lstStyle/>
          <a:p>
            <a:r>
              <a:rPr sz="2400">
                <a:latin typeface="Playball" panose="02000000000000000000" charset="0"/>
                <a:cs typeface="Playball" panose="02000000000000000000" charset="0"/>
              </a:rPr>
              <a:t>Python </a:t>
            </a:r>
            <a:r>
              <a:rPr lang="en-US" sz="2400">
                <a:latin typeface="Playball" panose="02000000000000000000" charset="0"/>
                <a:cs typeface="Playball" panose="02000000000000000000" charset="0"/>
              </a:rPr>
              <a:t>(Jupyter Lab)</a:t>
            </a:r>
            <a:endParaRPr lang="en-US" sz="2400">
              <a:latin typeface="Playball" panose="02000000000000000000" charset="0"/>
              <a:cs typeface="Playball" panose="02000000000000000000" charset="0"/>
            </a:endParaRPr>
          </a:p>
          <a:p>
            <a:pPr marL="0" indent="0">
              <a:buNone/>
            </a:pPr>
            <a:endParaRPr sz="2400">
              <a:latin typeface="Playball" panose="02000000000000000000" charset="0"/>
              <a:cs typeface="Playball" panose="02000000000000000000" charset="0"/>
            </a:endParaRPr>
          </a:p>
          <a:p>
            <a:pPr marL="0" indent="0">
              <a:buNone/>
            </a:pPr>
            <a:r>
              <a:rPr sz="2400">
                <a:latin typeface="Playball" panose="02000000000000000000" charset="0"/>
                <a:cs typeface="Playball" panose="02000000000000000000" charset="0"/>
              </a:rPr>
              <a:t>Libraries</a:t>
            </a:r>
            <a:r>
              <a:rPr lang="en-US" sz="2400">
                <a:latin typeface="Playball" panose="02000000000000000000" charset="0"/>
                <a:cs typeface="Playball" panose="02000000000000000000" charset="0"/>
              </a:rPr>
              <a:t> used</a:t>
            </a:r>
            <a:r>
              <a:rPr sz="2400">
                <a:latin typeface="Playball" panose="02000000000000000000" charset="0"/>
                <a:cs typeface="Playball" panose="02000000000000000000" charset="0"/>
              </a:rPr>
              <a:t>:</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  Pandas for data manipulation.</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  Matplotlib and Seaborn for visualizations.</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  NumPy for numerical computing.</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sklearn.model_selection: For splitting data and performing cross-validation.</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sklearn.ensemble: For building ensemble models like Random Forest.</a:t>
            </a:r>
            <a:endParaRPr sz="2400">
              <a:latin typeface="Playball" panose="02000000000000000000" charset="0"/>
              <a:cs typeface="Playball" panose="02000000000000000000" charset="0"/>
            </a:endParaRPr>
          </a:p>
          <a:p>
            <a:r>
              <a:rPr sz="2400">
                <a:latin typeface="Playball" panose="02000000000000000000" charset="0"/>
                <a:cs typeface="Playball" panose="02000000000000000000" charset="0"/>
              </a:rPr>
              <a:t>sklearn.metrics: For evaluating model performance using various metrics</a:t>
            </a:r>
            <a:endParaRPr sz="24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86385"/>
            <a:ext cx="8229600" cy="582613"/>
          </a:xfrm>
        </p:spPr>
        <p:txBody>
          <a:bodyPr/>
          <a:lstStyle/>
          <a:p>
            <a:pPr algn="ctr"/>
            <a:r>
              <a:rPr lang="en-US">
                <a:latin typeface="Courgette" panose="02000603070400060004" charset="0"/>
                <a:cs typeface="Courgette" panose="02000603070400060004" charset="0"/>
              </a:rPr>
              <a:t>Analysis </a:t>
            </a:r>
            <a:endParaRPr lang="en-US">
              <a:latin typeface="Courgette" panose="02000603070400060004" charset="0"/>
              <a:cs typeface="Courgette" panose="02000603070400060004" charset="0"/>
            </a:endParaRPr>
          </a:p>
        </p:txBody>
      </p:sp>
      <p:sp>
        <p:nvSpPr>
          <p:cNvPr id="3" name="Content Placeholder 2"/>
          <p:cNvSpPr>
            <a:spLocks noGrp="1"/>
          </p:cNvSpPr>
          <p:nvPr>
            <p:ph idx="1"/>
          </p:nvPr>
        </p:nvSpPr>
        <p:spPr>
          <a:xfrm>
            <a:off x="0" y="952500"/>
            <a:ext cx="8229600" cy="4953000"/>
          </a:xfrm>
        </p:spPr>
        <p:txBody>
          <a:bodyPr/>
          <a:lstStyle/>
          <a:p>
            <a:pPr algn="l"/>
            <a:r>
              <a:rPr sz="2400">
                <a:latin typeface="Playball" panose="02000000000000000000" charset="0"/>
                <a:cs typeface="Playball" panose="02000000000000000000" charset="0"/>
              </a:rPr>
              <a:t>Demographic Factors: </a:t>
            </a:r>
            <a:endParaRPr sz="2400">
              <a:latin typeface="Playball" panose="02000000000000000000" charset="0"/>
              <a:cs typeface="Playball" panose="02000000000000000000" charset="0"/>
            </a:endParaRPr>
          </a:p>
          <a:p>
            <a:endParaRPr sz="2400">
              <a:latin typeface="Playball" panose="02000000000000000000" charset="0"/>
              <a:cs typeface="Playball" panose="02000000000000000000" charset="0"/>
            </a:endParaRPr>
          </a:p>
          <a:p>
            <a:endParaRPr sz="2400">
              <a:latin typeface="Playball" panose="02000000000000000000" charset="0"/>
              <a:cs typeface="Playball" panose="02000000000000000000" charset="0"/>
            </a:endParaRPr>
          </a:p>
        </p:txBody>
      </p:sp>
      <p:pic>
        <p:nvPicPr>
          <p:cNvPr id="4" name="Picture 3" descr="Screenshot 2024-08-17 021948"/>
          <p:cNvPicPr>
            <a:picLocks noChangeAspect="1"/>
          </p:cNvPicPr>
          <p:nvPr/>
        </p:nvPicPr>
        <p:blipFill>
          <a:blip r:embed="rId1"/>
          <a:stretch>
            <a:fillRect/>
          </a:stretch>
        </p:blipFill>
        <p:spPr>
          <a:xfrm>
            <a:off x="146050" y="1502410"/>
            <a:ext cx="4394835" cy="2811780"/>
          </a:xfrm>
          <a:prstGeom prst="rect">
            <a:avLst/>
          </a:prstGeom>
          <a:ln>
            <a:solidFill>
              <a:schemeClr val="tx1"/>
            </a:solidFill>
          </a:ln>
        </p:spPr>
      </p:pic>
      <p:sp>
        <p:nvSpPr>
          <p:cNvPr id="5" name="Text Box 4"/>
          <p:cNvSpPr txBox="1"/>
          <p:nvPr/>
        </p:nvSpPr>
        <p:spPr>
          <a:xfrm>
            <a:off x="4668520" y="2658745"/>
            <a:ext cx="4331335" cy="2578735"/>
          </a:xfrm>
          <a:prstGeom prst="rect">
            <a:avLst/>
          </a:prstGeom>
          <a:noFill/>
        </p:spPr>
        <p:txBody>
          <a:bodyPr wrap="square" rtlCol="0" anchor="t">
            <a:noAutofit/>
          </a:bodyPr>
          <a:p>
            <a:pPr marL="285750" indent="-285750">
              <a:buFont typeface="Arial" panose="020B0604020202020204" pitchFamily="34" charset="0"/>
              <a:buChar char="•"/>
            </a:pPr>
            <a:endParaRPr lang="en-US">
              <a:latin typeface="Playball" panose="02000000000000000000" charset="0"/>
              <a:cs typeface="Playball" panose="02000000000000000000" charset="0"/>
            </a:endParaRPr>
          </a:p>
          <a:p>
            <a:pPr marL="285750" indent="-285750">
              <a:buFont typeface="Arial" panose="020B0604020202020204" pitchFamily="34" charset="0"/>
              <a:buChar char="•"/>
            </a:pPr>
            <a:r>
              <a:rPr lang="en-US">
                <a:latin typeface="Playball" panose="02000000000000000000" charset="0"/>
                <a:cs typeface="Playball" panose="02000000000000000000" charset="0"/>
              </a:rPr>
              <a:t>Younger employees, particularly those below 30, show higher attrition rates compared to older age groups.</a:t>
            </a:r>
            <a:endParaRPr lang="en-US">
              <a:latin typeface="Playball" panose="02000000000000000000" charset="0"/>
              <a:cs typeface="Playball" panose="02000000000000000000" charset="0"/>
            </a:endParaRPr>
          </a:p>
          <a:p>
            <a:pPr marL="285750" indent="-285750">
              <a:buFont typeface="Arial" panose="020B0604020202020204" pitchFamily="34" charset="0"/>
              <a:buChar char="•"/>
            </a:pPr>
            <a:endParaRPr lang="en-US">
              <a:latin typeface="Playball" panose="02000000000000000000" charset="0"/>
              <a:cs typeface="Playball" panose="02000000000000000000" charset="0"/>
            </a:endParaRPr>
          </a:p>
          <a:p>
            <a:pPr marL="285750" indent="-285750">
              <a:buFont typeface="Arial" panose="020B0604020202020204" pitchFamily="34" charset="0"/>
              <a:buChar char="•"/>
            </a:pPr>
            <a:r>
              <a:rPr lang="en-US">
                <a:latin typeface="Playball" panose="02000000000000000000" charset="0"/>
                <a:cs typeface="Playball" panose="02000000000000000000" charset="0"/>
              </a:rPr>
              <a:t>Employees with lower education levels (e.g., high school) tend to have higher attrition rates compared to those with higher education (e.g., bachelor's degree or above).</a:t>
            </a:r>
            <a:endParaRPr lang="en-US">
              <a:latin typeface="Playball" panose="02000000000000000000" charset="0"/>
              <a:cs typeface="Playball" panose="02000000000000000000" charset="0"/>
            </a:endParaRPr>
          </a:p>
          <a:p>
            <a:pPr marL="285750" indent="-285750">
              <a:buFont typeface="Arial" panose="020B0604020202020204" pitchFamily="34" charset="0"/>
              <a:buChar char="•"/>
            </a:pPr>
            <a:endParaRPr lang="en-US">
              <a:latin typeface="Playball" panose="02000000000000000000" charset="0"/>
              <a:cs typeface="Playball" panose="02000000000000000000" charset="0"/>
            </a:endParaRPr>
          </a:p>
          <a:p>
            <a:pPr marL="285750" indent="-285750">
              <a:buFont typeface="Arial" panose="020B0604020202020204" pitchFamily="34" charset="0"/>
              <a:buChar char="•"/>
            </a:pPr>
            <a:r>
              <a:rPr lang="en-US">
                <a:latin typeface="Playball" panose="02000000000000000000" charset="0"/>
                <a:cs typeface="Playball" panose="02000000000000000000" charset="0"/>
              </a:rPr>
              <a:t> Attrition rates are slightly higher among male employees compared to female employees, though the difference is not substantial.</a:t>
            </a:r>
            <a:endParaRPr lang="en-US">
              <a:latin typeface="Playball" panose="02000000000000000000" charset="0"/>
              <a:cs typeface="Playball" panose="02000000000000000000" charset="0"/>
            </a:endParaRPr>
          </a:p>
          <a:p>
            <a:pPr marL="285750" indent="-285750">
              <a:buFont typeface="Arial" panose="020B0604020202020204" pitchFamily="34" charset="0"/>
              <a:buChar char="•"/>
            </a:pP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endParaRPr lang="en-US" sz="16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885190"/>
            <a:ext cx="8229600" cy="4953000"/>
          </a:xfrm>
        </p:spPr>
        <p:txBody>
          <a:bodyPr/>
          <a:p>
            <a:r>
              <a:rPr sz="2400">
                <a:latin typeface="Playball" panose="02000000000000000000" charset="0"/>
                <a:cs typeface="Playball" panose="02000000000000000000" charset="0"/>
                <a:sym typeface="+mn-ea"/>
              </a:rPr>
              <a:t>Compensation</a:t>
            </a:r>
            <a:r>
              <a:rPr lang="en-US" sz="2400">
                <a:latin typeface="Playball" panose="02000000000000000000" charset="0"/>
                <a:cs typeface="Playball" panose="02000000000000000000" charset="0"/>
                <a:sym typeface="+mn-ea"/>
              </a:rPr>
              <a:t> &amp; Work-Related </a:t>
            </a:r>
            <a:r>
              <a:rPr sz="2400">
                <a:latin typeface="Playball" panose="02000000000000000000" charset="0"/>
                <a:cs typeface="Playball" panose="02000000000000000000" charset="0"/>
                <a:sym typeface="+mn-ea"/>
              </a:rPr>
              <a:t> Factors: </a:t>
            </a:r>
            <a:endParaRPr lang="en-US" sz="2400"/>
          </a:p>
        </p:txBody>
      </p:sp>
      <p:pic>
        <p:nvPicPr>
          <p:cNvPr id="4" name="Picture 3" descr="Screenshot 2024-08-17 022022"/>
          <p:cNvPicPr>
            <a:picLocks noChangeAspect="1"/>
          </p:cNvPicPr>
          <p:nvPr/>
        </p:nvPicPr>
        <p:blipFill>
          <a:blip r:embed="rId1"/>
          <a:stretch>
            <a:fillRect/>
          </a:stretch>
        </p:blipFill>
        <p:spPr>
          <a:xfrm>
            <a:off x="93980" y="1321435"/>
            <a:ext cx="4977130" cy="2713355"/>
          </a:xfrm>
          <a:prstGeom prst="rect">
            <a:avLst/>
          </a:prstGeom>
          <a:ln>
            <a:solidFill>
              <a:schemeClr val="tx1"/>
            </a:solidFill>
          </a:ln>
        </p:spPr>
      </p:pic>
      <p:pic>
        <p:nvPicPr>
          <p:cNvPr id="5" name="Picture 4" descr="Screenshot 2024-08-17 022229"/>
          <p:cNvPicPr>
            <a:picLocks noChangeAspect="1"/>
          </p:cNvPicPr>
          <p:nvPr>
            <p:custDataLst>
              <p:tags r:id="rId2"/>
            </p:custDataLst>
          </p:nvPr>
        </p:nvPicPr>
        <p:blipFill>
          <a:blip r:embed="rId3"/>
          <a:stretch>
            <a:fillRect/>
          </a:stretch>
        </p:blipFill>
        <p:spPr>
          <a:xfrm>
            <a:off x="93980" y="4114165"/>
            <a:ext cx="4964430" cy="2620645"/>
          </a:xfrm>
          <a:prstGeom prst="rect">
            <a:avLst/>
          </a:prstGeom>
          <a:ln>
            <a:solidFill>
              <a:schemeClr val="tx1"/>
            </a:solidFill>
          </a:ln>
        </p:spPr>
      </p:pic>
      <p:sp>
        <p:nvSpPr>
          <p:cNvPr id="2" name="Text Box 1"/>
          <p:cNvSpPr txBox="1"/>
          <p:nvPr/>
        </p:nvSpPr>
        <p:spPr>
          <a:xfrm>
            <a:off x="5058410" y="1539875"/>
            <a:ext cx="4058920" cy="3420745"/>
          </a:xfrm>
          <a:prstGeom prst="rect">
            <a:avLst/>
          </a:prstGeom>
          <a:noFill/>
        </p:spPr>
        <p:txBody>
          <a:bodyPr wrap="square" rtlCol="0" anchor="t">
            <a:noAutofit/>
          </a:bodyPr>
          <a:p>
            <a:pPr marL="285750" indent="-285750">
              <a:buFont typeface="Arial" panose="020B0604020202020204" pitchFamily="34" charset="0"/>
              <a:buChar char="•"/>
            </a:pPr>
            <a:r>
              <a:rPr lang="en-US" sz="1600">
                <a:latin typeface="Playball" panose="02000000000000000000" charset="0"/>
                <a:cs typeface="Playball" panose="02000000000000000000" charset="0"/>
              </a:rPr>
              <a:t>Higher attrition is observed among employees earning below $5000, whereas those earning above $10,000 tend to stay longer.</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Employees without stock options show the highest attrition, with attrition decreasing as stock option levels increase.</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Attrition is surprisingly higher among employees who received an 11-13% salary hike, compared to those with lower or higher hikes.</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 Better work-life balance is correlated with lower attrition rates, with most employees rating their balance as moderate (3 out of 4).</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A strong link exists between working overtime and higher attrition, making this a critical factor to address.</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Lower job satisfaction correlates with higher attrition, highlighting the importance of improving employee satisfaction.</a:t>
            </a:r>
            <a:endParaRPr lang="en-US" sz="1600">
              <a:latin typeface="Playball" panose="02000000000000000000" charset="0"/>
              <a:cs typeface="Playball" panose="02000000000000000000" charset="0"/>
            </a:endParaRPr>
          </a:p>
          <a:p>
            <a:endParaRPr lang="en-US" sz="16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865505"/>
            <a:ext cx="9143365" cy="5992495"/>
          </a:xfrm>
        </p:spPr>
        <p:txBody>
          <a:bodyPr/>
          <a:p>
            <a:r>
              <a:rPr sz="2400">
                <a:latin typeface="Playball" panose="02000000000000000000" charset="0"/>
                <a:cs typeface="Playball" panose="02000000000000000000" charset="0"/>
                <a:sym typeface="+mn-ea"/>
              </a:rPr>
              <a:t>Job Roles: </a:t>
            </a:r>
            <a:endParaRPr lang="en-US" sz="2400"/>
          </a:p>
          <a:p>
            <a:pPr marL="0" indent="0">
              <a:buNone/>
            </a:pPr>
            <a:endParaRPr lang="en-US" sz="2400">
              <a:latin typeface="Playball" panose="02000000000000000000" charset="0"/>
              <a:cs typeface="Playball" panose="02000000000000000000" charset="0"/>
              <a:sym typeface="+mn-ea"/>
            </a:endParaRPr>
          </a:p>
          <a:p>
            <a:endParaRPr lang="en-US" sz="2400">
              <a:latin typeface="Playball" panose="02000000000000000000" charset="0"/>
              <a:cs typeface="Playball" panose="02000000000000000000" charset="0"/>
              <a:sym typeface="+mn-ea"/>
            </a:endParaRPr>
          </a:p>
        </p:txBody>
      </p:sp>
      <p:pic>
        <p:nvPicPr>
          <p:cNvPr id="8" name="Picture 8" descr="Screenshot 2024-08-17 022303"/>
          <p:cNvPicPr>
            <a:picLocks noChangeAspect="1"/>
          </p:cNvPicPr>
          <p:nvPr>
            <p:custDataLst>
              <p:tags r:id="rId1"/>
            </p:custDataLst>
          </p:nvPr>
        </p:nvPicPr>
        <p:blipFill>
          <a:blip r:embed="rId2"/>
          <a:srcRect t="35391"/>
          <a:stretch>
            <a:fillRect/>
          </a:stretch>
        </p:blipFill>
        <p:spPr>
          <a:xfrm>
            <a:off x="76200" y="1400175"/>
            <a:ext cx="5822315" cy="3092450"/>
          </a:xfrm>
          <a:prstGeom prst="rect">
            <a:avLst/>
          </a:prstGeom>
          <a:ln>
            <a:solidFill>
              <a:schemeClr val="tx1"/>
            </a:solidFill>
          </a:ln>
        </p:spPr>
      </p:pic>
      <p:sp>
        <p:nvSpPr>
          <p:cNvPr id="2" name="Text Box 1"/>
          <p:cNvSpPr txBox="1"/>
          <p:nvPr/>
        </p:nvSpPr>
        <p:spPr>
          <a:xfrm>
            <a:off x="36195" y="4728845"/>
            <a:ext cx="8837295" cy="2050415"/>
          </a:xfrm>
          <a:prstGeom prst="rect">
            <a:avLst/>
          </a:prstGeom>
          <a:noFill/>
        </p:spPr>
        <p:txBody>
          <a:bodyPr wrap="square" rtlCol="0" anchor="t">
            <a:noAutofit/>
          </a:bodyPr>
          <a:p>
            <a:pPr marL="285750" indent="-285750">
              <a:buFont typeface="Arial" panose="020B0604020202020204" pitchFamily="34" charset="0"/>
              <a:buChar char="•"/>
            </a:pPr>
            <a:r>
              <a:rPr lang="en-US" sz="1600">
                <a:latin typeface="Playball" panose="02000000000000000000" charset="0"/>
                <a:cs typeface="Playball" panose="02000000000000000000" charset="0"/>
              </a:rPr>
              <a:t>Sales Executives have one of the highest attrition rates, indicating potential challenges in this role that may need to be addressed.</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Research Scientists also exhibit a high rate of attrition, suggesting issues related to job satisfaction or other factors in this role.</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r>
              <a:rPr lang="en-US" sz="1600">
                <a:latin typeface="Playball" panose="02000000000000000000" charset="0"/>
                <a:cs typeface="Playball" panose="02000000000000000000" charset="0"/>
              </a:rPr>
              <a:t>The Human Resources role shows one of the lowest attrition rates, indicating stability and potentially high job satisfaction in this area.</a:t>
            </a: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endParaRPr lang="en-US" sz="1600">
              <a:latin typeface="Playball" panose="02000000000000000000" charset="0"/>
              <a:cs typeface="Playball" panose="02000000000000000000" charset="0"/>
            </a:endParaRPr>
          </a:p>
          <a:p>
            <a:pPr marL="285750" indent="-285750">
              <a:buFont typeface="Arial" panose="020B0604020202020204" pitchFamily="34" charset="0"/>
              <a:buChar char="•"/>
            </a:pPr>
            <a:endParaRPr lang="en-US" sz="1600">
              <a:latin typeface="Playball" panose="02000000000000000000" charset="0"/>
              <a:cs typeface="Playbal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10963</Words>
  <Application>WPS Presentation</Application>
  <PresentationFormat>On-screen Show (4:3)</PresentationFormat>
  <Paragraphs>203</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Copperplate Gothic Light</vt:lpstr>
      <vt:lpstr>Ubuntu Mono</vt:lpstr>
      <vt:lpstr>Courgette</vt:lpstr>
      <vt:lpstr>Goudy Old Style</vt:lpstr>
      <vt:lpstr>Playball</vt:lpstr>
      <vt:lpstr>Microsoft YaHei</vt:lpstr>
      <vt:lpstr>Arial Unicode MS</vt:lpstr>
      <vt:lpstr>Calibri</vt:lpstr>
      <vt:lpstr>等线</vt:lpstr>
      <vt:lpstr>Calibri</vt:lpstr>
      <vt:lpstr>Bodoni MT Condensed</vt:lpstr>
      <vt:lpstr>Bodoni MT Poster Compressed</vt:lpstr>
      <vt:lpstr>Data Pie Charts</vt:lpstr>
      <vt:lpstr>Optimizing Employee Retention and Performance Through Data-Driven HR Strategies</vt:lpstr>
      <vt:lpstr>Introduction</vt:lpstr>
      <vt:lpstr>Problem Statement</vt:lpstr>
      <vt:lpstr>Project Objectives</vt:lpstr>
      <vt:lpstr>Methodology</vt:lpstr>
      <vt:lpstr>Tools Used</vt:lpstr>
      <vt:lpstr>Analysis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Observations</vt:lpstr>
      <vt:lpstr>Conclusions</vt:lpstr>
      <vt:lpstr>Recommendations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Misba</cp:lastModifiedBy>
  <cp:revision>116</cp:revision>
  <dcterms:created xsi:type="dcterms:W3CDTF">2013-01-27T09:14:00Z</dcterms:created>
  <dcterms:modified xsi:type="dcterms:W3CDTF">2024-08-18T09:55:03Z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136B2C03234842CE89FFBD54BFF81D9F_12</vt:lpwstr>
  </property>
  <property fmtid="{D5CDD505-2E9C-101B-9397-08002B2CF9AE}" pid="3" name="KSOProductBuildVer">
    <vt:lpwstr>1033-12.2.0.17119</vt:lpwstr>
  </property>
</Properties>
</file>