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2" r:id="rId3"/>
    <p:sldId id="273" r:id="rId4"/>
    <p:sldId id="276" r:id="rId5"/>
    <p:sldId id="289" r:id="rId6"/>
    <p:sldId id="303" r:id="rId7"/>
    <p:sldId id="277" r:id="rId8"/>
    <p:sldId id="290" r:id="rId9"/>
    <p:sldId id="304" r:id="rId10"/>
    <p:sldId id="278" r:id="rId11"/>
    <p:sldId id="292" r:id="rId12"/>
    <p:sldId id="305" r:id="rId13"/>
    <p:sldId id="280" r:id="rId14"/>
    <p:sldId id="293" r:id="rId15"/>
    <p:sldId id="306" r:id="rId16"/>
    <p:sldId id="281" r:id="rId17"/>
    <p:sldId id="294" r:id="rId18"/>
    <p:sldId id="307" r:id="rId19"/>
    <p:sldId id="282" r:id="rId20"/>
    <p:sldId id="295" r:id="rId21"/>
    <p:sldId id="308" r:id="rId22"/>
    <p:sldId id="283" r:id="rId23"/>
    <p:sldId id="296" r:id="rId24"/>
    <p:sldId id="309" r:id="rId25"/>
    <p:sldId id="284" r:id="rId26"/>
    <p:sldId id="297" r:id="rId27"/>
    <p:sldId id="310" r:id="rId28"/>
    <p:sldId id="285" r:id="rId29"/>
    <p:sldId id="298" r:id="rId30"/>
    <p:sldId id="311" r:id="rId31"/>
    <p:sldId id="286" r:id="rId32"/>
    <p:sldId id="299" r:id="rId33"/>
    <p:sldId id="312" r:id="rId34"/>
    <p:sldId id="287" r:id="rId35"/>
    <p:sldId id="300" r:id="rId36"/>
    <p:sldId id="313" r:id="rId37"/>
    <p:sldId id="288" r:id="rId38"/>
    <p:sldId id="301" r:id="rId39"/>
    <p:sldId id="314" r:id="rId40"/>
    <p:sldId id="279" r:id="rId41"/>
    <p:sldId id="31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612BE-D256-46CB-8C80-FC2F695D69C5}" v="2" dt="2023-10-09T03:28:47.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0" d="100"/>
          <a:sy n="110" d="100"/>
        </p:scale>
        <p:origin x="5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4.svg"/><Relationship Id="rId12"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4.svg"/><Relationship Id="rId10"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A85C9D1-624C-8140-B372-73290075BBA3}"/>
              </a:ext>
              <a:ext uri="{C183D7F6-B498-43B3-948B-1728B52AA6E4}">
                <adec:decorative xmlns:adec="http://schemas.microsoft.com/office/drawing/2017/decorative" val="1"/>
              </a:ext>
            </a:extLst>
          </p:cNvPr>
          <p:cNvGrpSpPr/>
          <p:nvPr/>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36525"/>
            <a:ext cx="5486400" cy="3373438"/>
          </a:xfrm>
        </p:spPr>
        <p:txBody>
          <a:bodyPr anchor="b">
            <a:noAutofit/>
          </a:bodyPr>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6080759" y="3509964"/>
            <a:ext cx="5486400" cy="666926"/>
          </a:xfrm>
        </p:spPr>
        <p:txBody>
          <a:bodyPr anchor="ctr" anchorCtr="0">
            <a:no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fld id="{1E351CED-465B-40B5-ADCE-957C918F227B}" type="datetimeFigureOut">
              <a:rPr lang="en-US" smtClean="0"/>
              <a:t>10/10/2023</a:t>
            </a:fld>
            <a:endParaRPr lang="en-US"/>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pic>
        <p:nvPicPr>
          <p:cNvPr id="8" name="Picture 2">
            <a:extLst>
              <a:ext uri="{FF2B5EF4-FFF2-40B4-BE49-F238E27FC236}">
                <a16:creationId xmlns:a16="http://schemas.microsoft.com/office/drawing/2014/main" id="{754B6372-80E6-B1BF-B12B-20A42271357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3533" y="0"/>
            <a:ext cx="2277438" cy="72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534672"/>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rket comparison">
    <p:bg>
      <p:bgPr>
        <a:solidFill>
          <a:schemeClr val="accent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618955" y="192023"/>
            <a:ext cx="9961540" cy="1837840"/>
          </a:xfrm>
        </p:spPr>
        <p:txBody>
          <a:bodyPr anchor="b" anchorCtr="0">
            <a:noAutofit/>
          </a:bodyPr>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618955" y="2176055"/>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hasCustomPrompt="1"/>
          </p:nvPr>
        </p:nvSpPr>
        <p:spPr>
          <a:xfrm>
            <a:off x="4489703" y="268294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618955" y="3437927"/>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hasCustomPrompt="1"/>
          </p:nvPr>
        </p:nvSpPr>
        <p:spPr>
          <a:xfrm>
            <a:off x="4489703" y="3963103"/>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618955" y="4741533"/>
            <a:ext cx="2489406" cy="785812"/>
          </a:xfrm>
        </p:spPr>
        <p:txBody>
          <a:bodyPr anchor="ctr" anchorCtr="0">
            <a:noAutofit/>
          </a:bodyPr>
          <a:lstStyle>
            <a:lvl1pPr marL="0" indent="0" algn="l">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hasCustomPrompt="1"/>
          </p:nvPr>
        </p:nvSpPr>
        <p:spPr>
          <a:xfrm>
            <a:off x="4489703" y="5215831"/>
            <a:ext cx="7090791" cy="941832"/>
          </a:xfrm>
        </p:spPr>
        <p:txBody>
          <a:bodyPr anchor="t" anchorCtr="0">
            <a:norm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fld id="{1E351CED-465B-40B5-ADCE-957C918F227B}" type="datetimeFigureOut">
              <a:rPr lang="en-US" smtClean="0"/>
              <a:t>10/10/2023</a:t>
            </a:fld>
            <a:endParaRPr lang="en-US"/>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endParaRPr lang="en-US"/>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204748381"/>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91139"/>
            <a:ext cx="9246624" cy="1493821"/>
          </a:xfrm>
        </p:spPr>
        <p:txBody>
          <a:bodyPr anchor="b" anchorCtr="0">
            <a:noAutofit/>
          </a:bodyPr>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074398"/>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072493"/>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5863344" y="264033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endParaRPr lang="en-US"/>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263437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134621"/>
            <a:ext cx="10515600" cy="1416726"/>
          </a:xfrm>
        </p:spPr>
        <p:txBody>
          <a:bodyPr anchor="b" anchorCtr="0">
            <a:noAutofit/>
          </a:bodyPr>
          <a:lstStyle>
            <a:lvl1pPr>
              <a:defRPr cap="all" baseline="0">
                <a:solidFill>
                  <a:schemeClr val="accent1"/>
                </a:solidFill>
              </a:defRPr>
            </a:lvl1pPr>
          </a:lstStyle>
          <a:p>
            <a:r>
              <a:rPr lang="en-US" dirty="0"/>
              <a:t>CLICK TO ADD TITLE</a:t>
            </a:r>
            <a:endParaRPr lang="en-ZA" dirty="0"/>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chor="ctr" anchorCtr="0">
            <a:noAutofit/>
          </a:bodyPr>
          <a:lstStyle>
            <a:lvl1pPr marL="0" indent="0" algn="l">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chor="ctr" anchorCtr="0">
            <a:noAutofit/>
          </a:bodyPr>
          <a:lstStyle>
            <a:lvl1pPr marL="0" indent="0" algn="ct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chor="ctr" anchorCtr="0">
            <a:noAutofit/>
          </a:bodyPr>
          <a:lstStyle>
            <a:lvl1pPr marL="0" indent="0" algn="r">
              <a:buFont typeface="Arial" panose="020B0604020202020204" pitchFamily="34" charset="0"/>
              <a:buNone/>
              <a:defRPr sz="1400" cap="all" baseline="0">
                <a:solidFill>
                  <a:schemeClr val="tx1">
                    <a:lumMod val="75000"/>
                    <a:lumOff val="25000"/>
                  </a:schemeClr>
                </a:solidFill>
              </a:defRPr>
            </a:lvl1pPr>
          </a:lstStyle>
          <a:p>
            <a:pPr lvl="0"/>
            <a:r>
              <a:rPr lang="en-US" dirty="0"/>
              <a:t>Click to add text</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endParaRPr lang="en-US"/>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925706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29159" y="100020"/>
            <a:ext cx="7040880" cy="1470168"/>
          </a:xfrm>
        </p:spPr>
        <p:txBody>
          <a:bodyPr anchor="b" anchorCtr="0">
            <a:noAutofit/>
          </a:bodyPr>
          <a:lstStyle>
            <a:lvl1pPr>
              <a:defRPr cap="all" baseline="0">
                <a:solidFill>
                  <a:schemeClr val="accent1"/>
                </a:solidFill>
              </a:defRPr>
            </a:lvl1pPr>
          </a:lstStyle>
          <a:p>
            <a:r>
              <a:rPr lang="en-US" dirty="0"/>
              <a:t>CLICK TO ADD TITLE</a:t>
            </a:r>
          </a:p>
        </p:txBody>
      </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hasCustomPrompt="1"/>
          </p:nvPr>
        </p:nvSpPr>
        <p:spPr>
          <a:xfrm>
            <a:off x="4929160" y="1700978"/>
            <a:ext cx="6648286" cy="539812"/>
          </a:xfrm>
        </p:spPr>
        <p:txBody>
          <a:bodyPr anchor="ctr" anchorCtr="0">
            <a:no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29160" y="2528668"/>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29160" y="2921859"/>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29160" y="381797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29160" y="4208584"/>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29160" y="5143852"/>
            <a:ext cx="6651484" cy="384517"/>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29160" y="5543608"/>
            <a:ext cx="6648286" cy="748739"/>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2420815"/>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163146"/>
            <a:ext cx="9755506" cy="1386093"/>
          </a:xfrm>
        </p:spPr>
        <p:txBody>
          <a:bodyPr anchor="b" anchorCtr="0">
            <a:noAutofit/>
          </a:bodyPr>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hasCustomPrompt="1"/>
          </p:nvPr>
        </p:nvSpPr>
        <p:spPr>
          <a:xfrm>
            <a:off x="914399" y="1625919"/>
            <a:ext cx="9755505" cy="455296"/>
          </a:xfrm>
        </p:spPr>
        <p:txBody>
          <a:bodyPr anchor="ctr" anchorCtr="0">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subtitle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6476"/>
            <a:ext cx="4297679" cy="453399"/>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4579"/>
            <a:ext cx="4297680" cy="455296"/>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endParaRPr lang="en-US"/>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0494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398" y="72180"/>
            <a:ext cx="10666097" cy="1556829"/>
          </a:xfrm>
        </p:spPr>
        <p:txBody>
          <a:bodyPr anchor="b" anchorCtr="0">
            <a:noAutofit/>
          </a:bodyPr>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noAutofit/>
          </a:bodyPr>
          <a:lstStyle>
            <a:lvl1pPr marL="0" indent="0" algn="ctr">
              <a:buNone/>
              <a:defRPr sz="1400" b="1" cap="all" baseline="0">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rmAutofit/>
          </a:bodyPr>
          <a:lstStyle>
            <a:lvl1pPr marL="0" indent="0" algn="ctr">
              <a:buNone/>
              <a:defRPr sz="1000" cap="all" baseline="0">
                <a:solidFill>
                  <a:schemeClr val="tx2"/>
                </a:solidFill>
              </a:defRPr>
            </a:lvl1pPr>
          </a:lstStyle>
          <a:p>
            <a:pPr lvl="0"/>
            <a:r>
              <a:rPr lang="en-US" dirty="0"/>
              <a:t>MM</a:t>
            </a:r>
            <a:endParaRPr lang="en-ZA" dirty="0"/>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rm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1E351CED-465B-40B5-ADCE-957C918F227B}" type="datetimeFigureOut">
              <a:rPr lang="en-US" smtClean="0"/>
              <a:t>10/10/2023</a:t>
            </a:fld>
            <a:endParaRPr lang="en-US"/>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endParaRPr lang="en-US"/>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939212519"/>
      </p:ext>
    </p:extLst>
  </p:cSld>
  <p:clrMapOvr>
    <a:masterClrMapping/>
  </p:clrMapOvr>
  <p:extLst>
    <p:ext uri="{DCECCB84-F9BA-43D5-87BE-67443E8EF086}">
      <p15:sldGuideLst xmlns:p15="http://schemas.microsoft.com/office/powerpoint/2012/main">
        <p15:guide id="1" orient="horz" pos="2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9" y="136526"/>
            <a:ext cx="10666095" cy="1398764"/>
          </a:xfrm>
        </p:spPr>
        <p:txBody>
          <a:bodyPr anchor="b" anchorCtr="0">
            <a:noAutofit/>
          </a:bodyPr>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endParaRPr lang="en-US"/>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006315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199" y="136526"/>
            <a:ext cx="10742295" cy="1425052"/>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93392"/>
            <a:ext cx="2286000" cy="2286000"/>
          </a:xfrm>
          <a:solidFill>
            <a:schemeClr val="tx2">
              <a:lumMod val="90000"/>
            </a:schemeClr>
          </a:solidFill>
        </p:spPr>
        <p:txBody>
          <a:bodyPr>
            <a:normAutofit/>
          </a:bodyPr>
          <a:lstStyle>
            <a:lvl1pPr marL="0" indent="0" algn="ctr">
              <a:buNone/>
              <a:defRPr sz="1400"/>
            </a:lvl1pPr>
          </a:lstStyle>
          <a:p>
            <a:r>
              <a:rPr lang="en-US" dirty="0"/>
              <a:t>Click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19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199"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10808"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7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7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307216"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59"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59" y="4839222"/>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003624" y="1993392"/>
            <a:ext cx="2286000" cy="22860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2" y="4519715"/>
            <a:ext cx="2361651" cy="274320"/>
          </a:xfrm>
        </p:spPr>
        <p:txBody>
          <a:bodyPr anchor="ctr" anchorCtr="0">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2" y="4837175"/>
            <a:ext cx="2361651" cy="895409"/>
          </a:xfrm>
        </p:spPr>
        <p:txBody>
          <a:bodyPr>
            <a:norm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1E351CED-465B-40B5-ADCE-957C918F227B}" type="datetimeFigureOut">
              <a:rPr lang="en-US" smtClean="0"/>
              <a:t>10/10/2023</a:t>
            </a:fld>
            <a:endParaRPr lang="en-US"/>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56411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838201" y="93946"/>
            <a:ext cx="10742294" cy="1605666"/>
          </a:xfrm>
        </p:spPr>
        <p:txBody>
          <a:bodyPr anchor="b" anchorCtr="0">
            <a:noAutofit/>
          </a:bodyPr>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hasCustomPrompt="1"/>
          </p:nvPr>
        </p:nvSpPr>
        <p:spPr>
          <a:xfrm>
            <a:off x="914400"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hasCustomPrompt="1"/>
          </p:nvPr>
        </p:nvSpPr>
        <p:spPr>
          <a:xfrm>
            <a:off x="3682999"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hasCustomPrompt="1"/>
          </p:nvPr>
        </p:nvSpPr>
        <p:spPr>
          <a:xfrm>
            <a:off x="64515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hasCustomPrompt="1"/>
          </p:nvPr>
        </p:nvSpPr>
        <p:spPr>
          <a:xfrm>
            <a:off x="9220198" y="1975104"/>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27828"/>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hasCustomPrompt="1"/>
          </p:nvPr>
        </p:nvSpPr>
        <p:spPr>
          <a:xfrm>
            <a:off x="914400"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hasCustomPrompt="1"/>
          </p:nvPr>
        </p:nvSpPr>
        <p:spPr>
          <a:xfrm>
            <a:off x="368503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hasCustomPrompt="1"/>
          </p:nvPr>
        </p:nvSpPr>
        <p:spPr>
          <a:xfrm>
            <a:off x="6455664"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hasCustomPrompt="1"/>
          </p:nvPr>
        </p:nvSpPr>
        <p:spPr>
          <a:xfrm>
            <a:off x="9217152" y="4160520"/>
            <a:ext cx="2057400" cy="1371600"/>
          </a:xfrm>
          <a:solidFill>
            <a:schemeClr val="tx2">
              <a:lumMod val="90000"/>
            </a:schemeClr>
          </a:solidFill>
        </p:spPr>
        <p:txBody>
          <a:bodyPr>
            <a:normAutofit/>
          </a:bodyPr>
          <a:lstStyle>
            <a:lvl1pPr marL="0" indent="0" algn="ctr">
              <a:buNone/>
              <a:defRPr sz="14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a:t>
            </a:r>
          </a:p>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10665"/>
            <a:ext cx="2133600" cy="282526"/>
          </a:xfrm>
        </p:spPr>
        <p:txBody>
          <a:bodyPr anchor="ctr" anchorCtr="0">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133600" cy="282526"/>
          </a:xfrm>
        </p:spPr>
        <p:txBody>
          <a:bodyPr>
            <a:norm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Click to add text</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1E351CED-465B-40B5-ADCE-957C918F227B}" type="datetimeFigureOut">
              <a:rPr lang="en-US" smtClean="0"/>
              <a:t>10/10/2023</a:t>
            </a:fld>
            <a:endParaRPr lang="en-US"/>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996851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9700"/>
            <a:ext cx="10058400" cy="1405045"/>
          </a:xfrm>
        </p:spPr>
        <p:txBody>
          <a:bodyPr anchor="b" anchorCtr="0">
            <a:noAutofit/>
          </a:bodyPr>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p:ph type="body" sz="quarter" idx="14" hasCustomPrompt="1"/>
          </p:nvPr>
        </p:nvSpPr>
        <p:spPr>
          <a:xfrm>
            <a:off x="1436055" y="2228634"/>
            <a:ext cx="2350537" cy="260076"/>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p:ph type="body" sz="quarter" idx="18" hasCustomPrompt="1"/>
          </p:nvPr>
        </p:nvSpPr>
        <p:spPr>
          <a:xfrm>
            <a:off x="1436055" y="2524463"/>
            <a:ext cx="2350538" cy="253893"/>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p:ph type="body" sz="quarter" idx="22" hasCustomPrompt="1"/>
          </p:nvPr>
        </p:nvSpPr>
        <p:spPr>
          <a:xfrm>
            <a:off x="1436055" y="2821431"/>
            <a:ext cx="2350537" cy="913299"/>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p:ph type="body" sz="quarter" idx="16" hasCustomPrompt="1"/>
          </p:nvPr>
        </p:nvSpPr>
        <p:spPr>
          <a:xfrm>
            <a:off x="1436055" y="4297014"/>
            <a:ext cx="2350537" cy="249378"/>
          </a:xfrm>
        </p:spPr>
        <p:txBody>
          <a:bodyPr anchor="ctr" anchorCtr="0">
            <a:noAutofit/>
          </a:bodyPr>
          <a:lstStyle>
            <a:lvl1pPr marL="0" indent="0" algn="r">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p:ph type="body" sz="quarter" idx="20" hasCustomPrompt="1"/>
          </p:nvPr>
        </p:nvSpPr>
        <p:spPr>
          <a:xfrm>
            <a:off x="1436055" y="4590182"/>
            <a:ext cx="2350537" cy="277847"/>
          </a:xfrm>
        </p:spPr>
        <p:txBody>
          <a:bodyPr>
            <a:norm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p:ph type="body" sz="quarter" idx="24" hasCustomPrompt="1"/>
          </p:nvPr>
        </p:nvSpPr>
        <p:spPr>
          <a:xfrm>
            <a:off x="1436055" y="4914997"/>
            <a:ext cx="2350537" cy="875894"/>
          </a:xfrm>
        </p:spPr>
        <p:txBody>
          <a:bodyPr>
            <a:norm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hasCustomPrompt="1"/>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a:extLst>
              <a:ext uri="{FF2B5EF4-FFF2-40B4-BE49-F238E27FC236}">
                <a16:creationId xmlns:a16="http://schemas.microsoft.com/office/drawing/2014/main" id="{E2734981-D056-20A1-1627-D3D7F979D1E0}"/>
              </a:ext>
            </a:extLst>
          </p:cNvPr>
          <p:cNvSpPr>
            <a:spLocks noGrp="1"/>
          </p:cNvSpPr>
          <p:nvPr>
            <p:ph type="body" sz="quarter" idx="25" hasCustomPrompt="1"/>
          </p:nvPr>
        </p:nvSpPr>
        <p:spPr>
          <a:xfrm>
            <a:off x="7887882" y="2228634"/>
            <a:ext cx="2350537" cy="260076"/>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6" name="Text Placeholder 6">
            <a:extLst>
              <a:ext uri="{FF2B5EF4-FFF2-40B4-BE49-F238E27FC236}">
                <a16:creationId xmlns:a16="http://schemas.microsoft.com/office/drawing/2014/main" id="{CB67E892-68CA-2D9B-9868-BA6955D35368}"/>
              </a:ext>
            </a:extLst>
          </p:cNvPr>
          <p:cNvSpPr>
            <a:spLocks noGrp="1"/>
          </p:cNvSpPr>
          <p:nvPr>
            <p:ph type="body" sz="quarter" idx="26" hasCustomPrompt="1"/>
          </p:nvPr>
        </p:nvSpPr>
        <p:spPr>
          <a:xfrm>
            <a:off x="7887882" y="2524463"/>
            <a:ext cx="2350538" cy="253893"/>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9" name="Text Placeholder 6">
            <a:extLst>
              <a:ext uri="{FF2B5EF4-FFF2-40B4-BE49-F238E27FC236}">
                <a16:creationId xmlns:a16="http://schemas.microsoft.com/office/drawing/2014/main" id="{E8E617DC-AB4B-8F29-E7A1-39290CC228A6}"/>
              </a:ext>
            </a:extLst>
          </p:cNvPr>
          <p:cNvSpPr>
            <a:spLocks noGrp="1"/>
          </p:cNvSpPr>
          <p:nvPr>
            <p:ph type="body" sz="quarter" idx="27" hasCustomPrompt="1"/>
          </p:nvPr>
        </p:nvSpPr>
        <p:spPr>
          <a:xfrm>
            <a:off x="7887882" y="2821431"/>
            <a:ext cx="2350537" cy="913299"/>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1" name="Text Placeholder 6">
            <a:extLst>
              <a:ext uri="{FF2B5EF4-FFF2-40B4-BE49-F238E27FC236}">
                <a16:creationId xmlns:a16="http://schemas.microsoft.com/office/drawing/2014/main" id="{02DA693B-7AD8-8E99-8283-87912E0C43E5}"/>
              </a:ext>
            </a:extLst>
          </p:cNvPr>
          <p:cNvSpPr>
            <a:spLocks noGrp="1"/>
          </p:cNvSpPr>
          <p:nvPr>
            <p:ph type="body" sz="quarter" idx="28" hasCustomPrompt="1"/>
          </p:nvPr>
        </p:nvSpPr>
        <p:spPr>
          <a:xfrm>
            <a:off x="7887882" y="4297014"/>
            <a:ext cx="2350537" cy="249378"/>
          </a:xfrm>
        </p:spPr>
        <p:txBody>
          <a:bodyPr anchor="ctr" anchorCtr="0">
            <a:noAutofit/>
          </a:bodyPr>
          <a:lstStyle>
            <a:lvl1pPr marL="0" indent="0" algn="l">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3" name="Text Placeholder 6">
            <a:extLst>
              <a:ext uri="{FF2B5EF4-FFF2-40B4-BE49-F238E27FC236}">
                <a16:creationId xmlns:a16="http://schemas.microsoft.com/office/drawing/2014/main" id="{0ABF8EE7-49AD-7917-99B1-52B686D29E05}"/>
              </a:ext>
            </a:extLst>
          </p:cNvPr>
          <p:cNvSpPr>
            <a:spLocks noGrp="1"/>
          </p:cNvSpPr>
          <p:nvPr>
            <p:ph type="body" sz="quarter" idx="29" hasCustomPrompt="1"/>
          </p:nvPr>
        </p:nvSpPr>
        <p:spPr>
          <a:xfrm>
            <a:off x="7887882" y="4590182"/>
            <a:ext cx="2350537" cy="277847"/>
          </a:xfrm>
        </p:spPr>
        <p:txBody>
          <a:bodyPr>
            <a:normAutofit/>
          </a:bodyPr>
          <a:lstStyle>
            <a:lvl1pPr marL="0" indent="0" algn="l">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9" name="Text Placeholder 6">
            <a:extLst>
              <a:ext uri="{FF2B5EF4-FFF2-40B4-BE49-F238E27FC236}">
                <a16:creationId xmlns:a16="http://schemas.microsoft.com/office/drawing/2014/main" id="{142EA966-42F8-3CA0-8111-35083E14CE8D}"/>
              </a:ext>
            </a:extLst>
          </p:cNvPr>
          <p:cNvSpPr>
            <a:spLocks noGrp="1"/>
          </p:cNvSpPr>
          <p:nvPr>
            <p:ph type="body" sz="quarter" idx="30" hasCustomPrompt="1"/>
          </p:nvPr>
        </p:nvSpPr>
        <p:spPr>
          <a:xfrm>
            <a:off x="7887882" y="4914997"/>
            <a:ext cx="2350537" cy="875894"/>
          </a:xfrm>
        </p:spPr>
        <p:txBody>
          <a:bodyPr>
            <a:normAutofit/>
          </a:bodyPr>
          <a:lstStyle>
            <a:lvl1pPr marL="0" indent="0" algn="l">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add 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fld id="{1E351CED-465B-40B5-ADCE-957C918F227B}" type="datetimeFigureOut">
              <a:rPr lang="en-US" smtClean="0"/>
              <a:t>10/10/2023</a:t>
            </a:fld>
            <a:endParaRPr lang="en-US"/>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endParaRPr lang="en-US"/>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22201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right">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558F5BD-9752-DB52-E025-9382FC0E8705}"/>
              </a:ext>
              <a:ext uri="{C183D7F6-B498-43B3-948B-1728B52AA6E4}">
                <adec:decorative xmlns:adec="http://schemas.microsoft.com/office/drawing/2017/decorative" val="1"/>
              </a:ext>
            </a:extLst>
          </p:cNvPr>
          <p:cNvGrpSpPr/>
          <p:nvPr/>
        </p:nvGrpSpPr>
        <p:grpSpPr>
          <a:xfrm>
            <a:off x="-9867" y="-1076"/>
            <a:ext cx="4187536" cy="6859076"/>
            <a:chOff x="-9867" y="-1076"/>
            <a:chExt cx="4187536" cy="6859076"/>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4608" y="7487"/>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49" y="136525"/>
            <a:ext cx="6400799" cy="2087879"/>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613093911"/>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54BC839-66BF-1CB4-BBC7-B735C811BD8A}"/>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9" y="160959"/>
            <a:ext cx="6642735" cy="1342135"/>
          </a:xfrm>
        </p:spPr>
        <p:txBody>
          <a:bodyPr anchor="b" anchorCtr="0">
            <a:noAutofit/>
          </a:bodyPr>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4937759" y="2010830"/>
            <a:ext cx="6642735"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66996253"/>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58" y="160959"/>
            <a:ext cx="7040880" cy="1651965"/>
          </a:xfrm>
        </p:spPr>
        <p:txBody>
          <a:bodyPr anchor="b" anchorCtr="0">
            <a:noAutofit/>
          </a:bodyPr>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hasCustomPrompt="1"/>
          </p:nvPr>
        </p:nvSpPr>
        <p:spPr>
          <a:xfrm>
            <a:off x="4937760" y="2491866"/>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hasCustomPrompt="1"/>
          </p:nvPr>
        </p:nvSpPr>
        <p:spPr>
          <a:xfrm>
            <a:off x="4937760" y="3837939"/>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hasCustomPrompt="1"/>
          </p:nvPr>
        </p:nvSpPr>
        <p:spPr>
          <a:xfrm>
            <a:off x="4933747" y="5203301"/>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hasCustomPrompt="1"/>
          </p:nvPr>
        </p:nvSpPr>
        <p:spPr>
          <a:xfrm>
            <a:off x="8486217" y="2486550"/>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chor="ctr" anchorCtr="0">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hasCustomPrompt="1"/>
          </p:nvPr>
        </p:nvSpPr>
        <p:spPr>
          <a:xfrm>
            <a:off x="8486217" y="3832623"/>
            <a:ext cx="3200400" cy="921388"/>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endParaRPr lang="en-US"/>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38358211"/>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lution">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14900" y="142875"/>
            <a:ext cx="7040880" cy="1728362"/>
          </a:xfrm>
        </p:spPr>
        <p:txBody>
          <a:bodyPr anchor="b" anchorCtr="0">
            <a:noAutofit/>
          </a:bodyPr>
          <a:lstStyle>
            <a:lvl1pPr>
              <a:defRPr cap="all" baseline="0">
                <a:solidFill>
                  <a:schemeClr val="tx2"/>
                </a:solidFill>
              </a:defRPr>
            </a:lvl1pPr>
          </a:lstStyle>
          <a:p>
            <a:r>
              <a:rPr lang="en-US" dirty="0"/>
              <a:t>CLICK TO ADD TITLE</a:t>
            </a:r>
          </a:p>
        </p:txBody>
      </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14900"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hasCustomPrompt="1"/>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5924" y="208377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hasCustomPrompt="1"/>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14900"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hasCustomPrompt="1"/>
          </p:nvPr>
        </p:nvSpPr>
        <p:spPr>
          <a:xfrm>
            <a:off x="491490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chor="ctr" anchorCtr="0">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hasCustomPrompt="1"/>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fld id="{1E351CED-465B-40B5-ADCE-957C918F227B}" type="datetimeFigureOut">
              <a:rPr lang="en-US" smtClean="0"/>
              <a:t>10/10/2023</a:t>
            </a:fld>
            <a:endParaRPr lang="en-US"/>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endParaRPr lang="en-US"/>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13010376"/>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7253" y="192023"/>
            <a:ext cx="6821424" cy="1813935"/>
          </a:xfrm>
        </p:spPr>
        <p:txBody>
          <a:bodyPr anchor="b" anchorCtr="0">
            <a:noAutofit/>
          </a:bodyPr>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hasCustomPrompt="1"/>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hasCustomPrompt="1"/>
          </p:nvPr>
        </p:nvSpPr>
        <p:spPr>
          <a:xfrm>
            <a:off x="4538277"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hasCustomPrompt="1"/>
          </p:nvPr>
        </p:nvSpPr>
        <p:spPr>
          <a:xfrm>
            <a:off x="914400"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8277" y="3840480"/>
            <a:ext cx="3200400" cy="365760"/>
          </a:xfrm>
        </p:spPr>
        <p:txBody>
          <a:bodyPr anchor="ctr" anchorCtr="0">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hasCustomPrompt="1"/>
          </p:nvPr>
        </p:nvSpPr>
        <p:spPr>
          <a:xfrm>
            <a:off x="4538277" y="4240237"/>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endParaRPr lang="en-US"/>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019039062"/>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left">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137795"/>
            <a:ext cx="6800850" cy="1954855"/>
          </a:xfrm>
        </p:spPr>
        <p:txBody>
          <a:bodyPr anchor="b" anchorCtr="0">
            <a:noAutofit/>
          </a:bodyPr>
          <a:lstStyle>
            <a:lvl1pPr>
              <a:defRPr cap="all" baseline="0">
                <a:solidFill>
                  <a:schemeClr val="tx2"/>
                </a:solidFill>
              </a:defRPr>
            </a:lvl1pPr>
          </a:lstStyle>
          <a:p>
            <a:r>
              <a:rPr lang="en-US" dirty="0"/>
              <a:t>CLICK TO ADD TITLE</a:t>
            </a:r>
          </a:p>
        </p:txBody>
      </p:sp>
      <p:sp>
        <p:nvSpPr>
          <p:cNvPr id="5" name="Text Placeholder 4">
            <a:extLst>
              <a:ext uri="{FF2B5EF4-FFF2-40B4-BE49-F238E27FC236}">
                <a16:creationId xmlns:a16="http://schemas.microsoft.com/office/drawing/2014/main" id="{69DA0B6D-2930-4680-77F4-DB951282EE6F}"/>
              </a:ext>
            </a:extLst>
          </p:cNvPr>
          <p:cNvSpPr>
            <a:spLocks noGrp="1"/>
          </p:cNvSpPr>
          <p:nvPr>
            <p:ph type="body" sz="quarter" idx="14"/>
          </p:nvPr>
        </p:nvSpPr>
        <p:spPr>
          <a:xfrm>
            <a:off x="914399" y="2206377"/>
            <a:ext cx="6800849" cy="3865130"/>
          </a:xfrm>
        </p:spPr>
        <p:txBody>
          <a:bodyPr>
            <a:normAutofit/>
          </a:bodyPr>
          <a:lstStyle>
            <a:lvl1pPr marL="0" indent="0">
              <a:lnSpc>
                <a:spcPts val="2400"/>
              </a:lnSpc>
              <a:buNone/>
              <a:defRPr sz="18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a:extLst>
              <a:ext uri="{FF2B5EF4-FFF2-40B4-BE49-F238E27FC236}">
                <a16:creationId xmlns:a16="http://schemas.microsoft.com/office/drawing/2014/main" id="{C0491DC2-7EDD-588A-A77D-67C9C40E3D8B}"/>
              </a:ext>
              <a:ext uri="{C183D7F6-B498-43B3-948B-1728B52AA6E4}">
                <adec:decorative xmlns:adec="http://schemas.microsoft.com/office/drawing/2017/decorative" val="1"/>
              </a:ext>
            </a:extLst>
          </p:cNvPr>
          <p:cNvGrpSpPr/>
          <p:nvPr/>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fld id="{1E351CED-465B-40B5-ADCE-957C918F227B}" type="datetimeFigureOut">
              <a:rPr lang="en-US" smtClean="0"/>
              <a:t>10/10/2023</a:t>
            </a:fld>
            <a:endParaRPr lang="en-US"/>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endParaRPr lang="en-US"/>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008497191"/>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60CB87F-75C1-C51C-3B9A-83E26EABCE00}"/>
              </a:ext>
              <a:ext uri="{C183D7F6-B498-43B3-948B-1728B52AA6E4}">
                <adec:decorative xmlns:adec="http://schemas.microsoft.com/office/drawing/2017/decorative" val="1"/>
              </a:ext>
            </a:extLst>
          </p:cNvPr>
          <p:cNvGrpSpPr/>
          <p:nvPr/>
        </p:nvGrpSpPr>
        <p:grpSpPr>
          <a:xfrm>
            <a:off x="0" y="-4303"/>
            <a:ext cx="9279731" cy="6862303"/>
            <a:chOff x="0" y="-4303"/>
            <a:chExt cx="9279731" cy="6862303"/>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42874"/>
            <a:ext cx="5099392" cy="4914973"/>
          </a:xfrm>
        </p:spPr>
        <p:txBody>
          <a:bodyPr anchor="ctr" anchorCtr="0">
            <a:noAutofit/>
          </a:bodyPr>
          <a:lstStyle>
            <a:lvl1pPr algn="ctr">
              <a:defRPr sz="6000" cap="all" baseline="0">
                <a:solidFill>
                  <a:schemeClr val="tx2"/>
                </a:solidFill>
              </a:defRPr>
            </a:lvl1pPr>
          </a:lstStyle>
          <a:p>
            <a:r>
              <a:rPr lang="en-US" dirty="0"/>
              <a:t>Click to ADD 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fld id="{1E351CED-465B-40B5-ADCE-957C918F227B}" type="datetimeFigureOut">
              <a:rPr lang="en-US" smtClean="0"/>
              <a:t>10/10/2023</a:t>
            </a:fld>
            <a:endParaRPr lang="en-US"/>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endParaRPr lang="en-US"/>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33311543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layout with icons">
    <p:bg>
      <p:bgPr>
        <a:solidFill>
          <a:schemeClr val="tx2"/>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4480" y="192024"/>
            <a:ext cx="9713765" cy="1731540"/>
          </a:xfrm>
        </p:spPr>
        <p:txBody>
          <a:bodyPr anchor="b" anchorCtr="0">
            <a:noAutofit/>
          </a:bodyPr>
          <a:lstStyle>
            <a:lvl1pPr>
              <a:defRPr cap="all" baseline="0">
                <a:solidFill>
                  <a:schemeClr val="accent1"/>
                </a:solidFill>
              </a:defRPr>
            </a:lvl1pPr>
          </a:lstStyle>
          <a:p>
            <a:r>
              <a:rPr lang="en-US" dirty="0"/>
              <a:t>CLICK TO ADD TITLE</a:t>
            </a:r>
          </a:p>
        </p:txBody>
      </p:sp>
      <p:sp>
        <p:nvSpPr>
          <p:cNvPr id="7" name="Picture Placeholder 6">
            <a:extLst>
              <a:ext uri="{FF2B5EF4-FFF2-40B4-BE49-F238E27FC236}">
                <a16:creationId xmlns:a16="http://schemas.microsoft.com/office/drawing/2014/main" id="{A695B89C-ED4D-97EB-CDA4-74327E70B269}"/>
              </a:ext>
            </a:extLst>
          </p:cNvPr>
          <p:cNvSpPr>
            <a:spLocks noGrp="1"/>
          </p:cNvSpPr>
          <p:nvPr>
            <p:ph type="pic" sz="quarter" idx="21" hasCustomPrompt="1"/>
          </p:nvPr>
        </p:nvSpPr>
        <p:spPr>
          <a:xfrm>
            <a:off x="2469641" y="2269334"/>
            <a:ext cx="914400" cy="914400"/>
          </a:xfrm>
        </p:spPr>
        <p:txBody>
          <a:bodyPr>
            <a:normAutofit/>
          </a:bodyPr>
          <a:lstStyle>
            <a:lvl1pPr marL="0" indent="0" algn="ctr">
              <a:buNone/>
              <a:defRPr sz="1000"/>
            </a:lvl1pPr>
          </a:lstStyle>
          <a:p>
            <a:r>
              <a:rPr lang="en-US" dirty="0"/>
              <a:t>Click to add picture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hasCustomPrompt="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8" name="Picture Placeholder 6">
            <a:extLst>
              <a:ext uri="{FF2B5EF4-FFF2-40B4-BE49-F238E27FC236}">
                <a16:creationId xmlns:a16="http://schemas.microsoft.com/office/drawing/2014/main" id="{26F9B84E-B1E9-DB51-2516-1AA4137D0F14}"/>
              </a:ext>
            </a:extLst>
          </p:cNvPr>
          <p:cNvSpPr>
            <a:spLocks noGrp="1"/>
          </p:cNvSpPr>
          <p:nvPr>
            <p:ph type="pic" sz="quarter" idx="22" hasCustomPrompt="1"/>
          </p:nvPr>
        </p:nvSpPr>
        <p:spPr>
          <a:xfrm>
            <a:off x="5954162" y="2269334"/>
            <a:ext cx="914400" cy="914400"/>
          </a:xfrm>
        </p:spPr>
        <p:txBody>
          <a:bodyPr>
            <a:normAutofit/>
          </a:bodyPr>
          <a:lstStyle>
            <a:lvl1pPr marL="0" indent="0" algn="ctr">
              <a:buNone/>
              <a:defRPr sz="1000"/>
            </a:lvl1pPr>
          </a:lstStyle>
          <a:p>
            <a:r>
              <a:rPr lang="en-US" dirty="0"/>
              <a:t>Click to add picture</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hasCustomPrompt="1"/>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9" name="Picture Placeholder 6">
            <a:extLst>
              <a:ext uri="{FF2B5EF4-FFF2-40B4-BE49-F238E27FC236}">
                <a16:creationId xmlns:a16="http://schemas.microsoft.com/office/drawing/2014/main" id="{12CE71C8-6AD4-74F6-747D-69943D425DB2}"/>
              </a:ext>
            </a:extLst>
          </p:cNvPr>
          <p:cNvSpPr>
            <a:spLocks noGrp="1"/>
          </p:cNvSpPr>
          <p:nvPr>
            <p:ph type="pic" sz="quarter" idx="23" hasCustomPrompt="1"/>
          </p:nvPr>
        </p:nvSpPr>
        <p:spPr>
          <a:xfrm>
            <a:off x="9439445" y="2269334"/>
            <a:ext cx="914400" cy="914400"/>
          </a:xfrm>
        </p:spPr>
        <p:txBody>
          <a:bodyPr>
            <a:normAutofit/>
          </a:bodyPr>
          <a:lstStyle>
            <a:lvl1pPr marL="0" indent="0" algn="ctr">
              <a:buNone/>
              <a:defRPr sz="1000"/>
            </a:lvl1pPr>
          </a:lstStyle>
          <a:p>
            <a:r>
              <a:rPr lang="en-US" dirty="0"/>
              <a:t>Click to add picture</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hasCustomPrompt="1"/>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add content</a:t>
            </a:r>
          </a:p>
        </p:txBody>
      </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endParaRPr lang="en-US"/>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232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72517"/>
            <a:ext cx="8232648" cy="1970624"/>
          </a:xfrm>
        </p:spPr>
        <p:txBody>
          <a:bodyPr anchor="b" anchorCtr="0">
            <a:noAutofit/>
          </a:bodyPr>
          <a:lstStyle>
            <a:lvl1pPr>
              <a:defRPr cap="all" baseline="0">
                <a:solidFill>
                  <a:schemeClr val="accent1"/>
                </a:solidFill>
              </a:defRPr>
            </a:lvl1pPr>
          </a:lstStyle>
          <a:p>
            <a:r>
              <a:rPr lang="en-US" dirty="0"/>
              <a:t>CLICK TO ADD TITLE</a:t>
            </a:r>
          </a:p>
        </p:txBody>
      </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hasCustomPrompt="1"/>
          </p:nvPr>
        </p:nvSpPr>
        <p:spPr>
          <a:xfrm>
            <a:off x="304800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hasCustomPrompt="1"/>
          </p:nvPr>
        </p:nvSpPr>
        <p:spPr>
          <a:xfrm>
            <a:off x="5926836"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hasCustomPrompt="1"/>
          </p:nvPr>
        </p:nvSpPr>
        <p:spPr>
          <a:xfrm>
            <a:off x="8808720" y="2924673"/>
            <a:ext cx="2468880" cy="2743200"/>
          </a:xfrm>
        </p:spPr>
        <p:txBody>
          <a:bodyPr>
            <a:norm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add text</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fld id="{1E351CED-465B-40B5-ADCE-957C918F227B}" type="datetimeFigureOut">
              <a:rPr lang="en-US" smtClean="0"/>
              <a:t>10/10/2023</a:t>
            </a:fld>
            <a:endParaRPr lang="en-US"/>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endParaRPr lang="en-US"/>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715970120"/>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E351CED-465B-40B5-ADCE-957C918F227B}" type="datetimeFigureOut">
              <a:rPr lang="en-US" smtClean="0"/>
              <a:t>10/10/2023</a:t>
            </a:fld>
            <a:endParaRPr lang="en-US"/>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15960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l" defTabSz="914400" rtl="0" eaLnBrk="1" latinLnBrk="0" hangingPunct="1">
        <a:lnSpc>
          <a:spcPct val="90000"/>
        </a:lnSpc>
        <a:spcBef>
          <a:spcPct val="0"/>
        </a:spcBef>
        <a:buNone/>
        <a:defRPr sz="44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pkkdkalaskar7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4.png"/><Relationship Id="rId1" Type="http://schemas.openxmlformats.org/officeDocument/2006/relationships/slideLayout" Target="../slideLayouts/slideLayout10.xml"/><Relationship Id="rId5" Type="http://schemas.openxmlformats.org/officeDocument/2006/relationships/image" Target="../media/image46.sv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8.png"/><Relationship Id="rId1" Type="http://schemas.openxmlformats.org/officeDocument/2006/relationships/slideLayout" Target="../slideLayouts/slideLayout11.xml"/><Relationship Id="rId5" Type="http://schemas.openxmlformats.org/officeDocument/2006/relationships/image" Target="../media/image50.sv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4.png"/><Relationship Id="rId1" Type="http://schemas.openxmlformats.org/officeDocument/2006/relationships/slideLayout" Target="../slideLayouts/slideLayout11.xml"/><Relationship Id="rId5" Type="http://schemas.openxmlformats.org/officeDocument/2006/relationships/image" Target="../media/image56.sv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1.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drive.google.com/file/d/1_OM-5wEW7wFNElzcpv1cWcWsj6eioI1w/view?usp=sharing" TargetMode="External"/><Relationship Id="rId2" Type="http://schemas.openxmlformats.org/officeDocument/2006/relationships/hyperlink" Target="https://docs.google.com/spreadsheets/d/1uAqsJIpg4i80LBR-qHIYz5a-O9uEIevQ/edit?usp=drive_link&amp;ouid=103782449792378078336&amp;rtpof=true&amp;sd=true"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6.sv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187E-B410-D880-80CC-4678B310F6D8}"/>
              </a:ext>
            </a:extLst>
          </p:cNvPr>
          <p:cNvSpPr>
            <a:spLocks noGrp="1"/>
          </p:cNvSpPr>
          <p:nvPr>
            <p:ph type="ctrTitle"/>
          </p:nvPr>
        </p:nvSpPr>
        <p:spPr>
          <a:xfrm>
            <a:off x="7393577" y="5167573"/>
            <a:ext cx="4423954" cy="1232744"/>
          </a:xfrm>
        </p:spPr>
        <p:txBody>
          <a:bodyPr anchor="ctr">
            <a:normAutofit/>
          </a:bodyPr>
          <a:lstStyle/>
          <a:p>
            <a:r>
              <a:rPr lang="en-IN" sz="1600" dirty="0">
                <a:solidFill>
                  <a:schemeClr val="bg1"/>
                </a:solidFill>
              </a:rPr>
              <a:t>Name :- Pralay K Kalaskar</a:t>
            </a:r>
            <a:br>
              <a:rPr lang="en-IN" sz="1600" dirty="0">
                <a:solidFill>
                  <a:schemeClr val="bg1"/>
                </a:solidFill>
              </a:rPr>
            </a:br>
            <a:r>
              <a:rPr lang="en-IN" sz="1600" dirty="0">
                <a:solidFill>
                  <a:schemeClr val="bg1"/>
                </a:solidFill>
              </a:rPr>
              <a:t>Role applied for :- Business analyst</a:t>
            </a:r>
            <a:br>
              <a:rPr lang="en-IN" sz="1600" dirty="0">
                <a:solidFill>
                  <a:schemeClr val="bg1"/>
                </a:solidFill>
              </a:rPr>
            </a:br>
            <a:r>
              <a:rPr lang="en-IN" sz="1600" dirty="0">
                <a:solidFill>
                  <a:schemeClr val="bg1"/>
                </a:solidFill>
              </a:rPr>
              <a:t>Gmail :- </a:t>
            </a:r>
            <a:r>
              <a:rPr lang="en-IN" sz="1600" dirty="0">
                <a:solidFill>
                  <a:schemeClr val="bg1"/>
                </a:solidFill>
                <a:hlinkClick r:id="rId2">
                  <a:extLst>
                    <a:ext uri="{A12FA001-AC4F-418D-AE19-62706E023703}">
                      <ahyp:hlinkClr xmlns:ahyp="http://schemas.microsoft.com/office/drawing/2018/hyperlinkcolor" val="tx"/>
                    </a:ext>
                  </a:extLst>
                </a:hlinkClick>
              </a:rPr>
              <a:t>pkkdkalaskar71@gmail.com</a:t>
            </a:r>
            <a:br>
              <a:rPr lang="en-IN" sz="1600" dirty="0">
                <a:solidFill>
                  <a:schemeClr val="bg1"/>
                </a:solidFill>
              </a:rPr>
            </a:br>
            <a:r>
              <a:rPr lang="en-IN" sz="1600" dirty="0">
                <a:solidFill>
                  <a:schemeClr val="bg1"/>
                </a:solidFill>
              </a:rPr>
              <a:t>contact :- +91 - 7066216365</a:t>
            </a:r>
          </a:p>
        </p:txBody>
      </p:sp>
      <p:sp>
        <p:nvSpPr>
          <p:cNvPr id="7" name="TextBox 6">
            <a:extLst>
              <a:ext uri="{FF2B5EF4-FFF2-40B4-BE49-F238E27FC236}">
                <a16:creationId xmlns:a16="http://schemas.microsoft.com/office/drawing/2014/main" id="{37169B49-50EF-954D-0982-49219CB14CB6}"/>
              </a:ext>
            </a:extLst>
          </p:cNvPr>
          <p:cNvSpPr txBox="1"/>
          <p:nvPr/>
        </p:nvSpPr>
        <p:spPr>
          <a:xfrm>
            <a:off x="2746177" y="80681"/>
            <a:ext cx="3349824" cy="1200329"/>
          </a:xfrm>
          <a:prstGeom prst="rect">
            <a:avLst/>
          </a:prstGeom>
          <a:noFill/>
        </p:spPr>
        <p:txBody>
          <a:bodyPr wrap="square" rtlCol="0">
            <a:spAutoFit/>
          </a:bodyPr>
          <a:lstStyle/>
          <a:p>
            <a:r>
              <a:rPr lang="en-US" b="0" i="0" dirty="0">
                <a:solidFill>
                  <a:schemeClr val="bg1"/>
                </a:solidFill>
                <a:effectLst/>
                <a:latin typeface="Google Sans"/>
              </a:rPr>
              <a:t>Sawara Solutions Pvt ltd (</a:t>
            </a:r>
            <a:r>
              <a:rPr lang="en-US" b="0" i="0" dirty="0" err="1">
                <a:solidFill>
                  <a:schemeClr val="bg1"/>
                </a:solidFill>
                <a:effectLst/>
                <a:latin typeface="Google Sans"/>
              </a:rPr>
              <a:t>Promilo</a:t>
            </a:r>
            <a:r>
              <a:rPr lang="en-US" b="0" i="0" dirty="0">
                <a:solidFill>
                  <a:schemeClr val="bg1"/>
                </a:solidFill>
                <a:effectLst/>
                <a:latin typeface="Google Sans"/>
              </a:rPr>
              <a:t>) - Student App, Colleges Search | Internships and Job Opportunities | Admission Portal</a:t>
            </a:r>
            <a:endParaRPr lang="en-IN" dirty="0">
              <a:solidFill>
                <a:schemeClr val="bg1"/>
              </a:solidFill>
            </a:endParaRPr>
          </a:p>
        </p:txBody>
      </p:sp>
    </p:spTree>
    <p:extLst>
      <p:ext uri="{BB962C8B-B14F-4D97-AF65-F5344CB8AC3E}">
        <p14:creationId xmlns:p14="http://schemas.microsoft.com/office/powerpoint/2010/main" val="297237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F29-2745-0A15-1F36-B9036176C764}"/>
              </a:ext>
            </a:extLst>
          </p:cNvPr>
          <p:cNvSpPr>
            <a:spLocks noGrp="1"/>
          </p:cNvSpPr>
          <p:nvPr>
            <p:ph type="title"/>
          </p:nvPr>
        </p:nvSpPr>
        <p:spPr>
          <a:xfrm>
            <a:off x="148046" y="200297"/>
            <a:ext cx="4423954" cy="821199"/>
          </a:xfrm>
        </p:spPr>
        <p:txBody>
          <a:bodyPr/>
          <a:lstStyle/>
          <a:p>
            <a:r>
              <a:rPr lang="en-IN" dirty="0"/>
              <a:t>Event Report</a:t>
            </a:r>
          </a:p>
        </p:txBody>
      </p:sp>
      <p:sp>
        <p:nvSpPr>
          <p:cNvPr id="3" name="Text Placeholder 2">
            <a:extLst>
              <a:ext uri="{FF2B5EF4-FFF2-40B4-BE49-F238E27FC236}">
                <a16:creationId xmlns:a16="http://schemas.microsoft.com/office/drawing/2014/main" id="{AEFBC15B-8918-F6F2-3BE8-3404825B67C2}"/>
              </a:ext>
            </a:extLst>
          </p:cNvPr>
          <p:cNvSpPr>
            <a:spLocks noGrp="1"/>
          </p:cNvSpPr>
          <p:nvPr>
            <p:ph type="body" sz="quarter" idx="14"/>
          </p:nvPr>
        </p:nvSpPr>
        <p:spPr>
          <a:xfrm>
            <a:off x="219016" y="4127863"/>
            <a:ext cx="7602582" cy="2529840"/>
          </a:xfrm>
        </p:spPr>
        <p:txBody>
          <a:bodyPr>
            <a:normAutofit/>
          </a:bodyPr>
          <a:lstStyle/>
          <a:p>
            <a:pPr marL="285750" indent="-285750" algn="just">
              <a:lnSpc>
                <a:spcPct val="150000"/>
              </a:lnSpc>
              <a:buFont typeface="Arial" panose="020B0604020202020204" pitchFamily="34" charset="0"/>
              <a:buChar char="•"/>
            </a:pPr>
            <a:r>
              <a:rPr lang="en-IN" sz="1600" dirty="0"/>
              <a:t>There are total 380 rows in this table, out of which some of them are in image</a:t>
            </a:r>
          </a:p>
          <a:p>
            <a:pPr marL="285750" indent="-285750" algn="just">
              <a:lnSpc>
                <a:spcPct val="150000"/>
              </a:lnSpc>
              <a:buFont typeface="Arial" panose="020B0604020202020204" pitchFamily="34" charset="0"/>
              <a:buChar char="•"/>
            </a:pPr>
            <a:r>
              <a:rPr lang="en-IN" sz="1600" dirty="0"/>
              <a:t>Here I have calculated the correlation between “Event count and Total users” by using the formula as “=CORREL(array1, array2)” and then selecting the columns and I have found that it is 58.983488 %</a:t>
            </a:r>
          </a:p>
          <a:p>
            <a:pPr marL="285750" indent="-285750" algn="just">
              <a:lnSpc>
                <a:spcPct val="150000"/>
              </a:lnSpc>
              <a:buFont typeface="Arial" panose="020B0604020202020204" pitchFamily="34" charset="0"/>
              <a:buChar char="•"/>
            </a:pPr>
            <a:r>
              <a:rPr lang="en-IN" sz="1600" dirty="0"/>
              <a:t>By 58.98% we can say that the data is having direct relation with the dataset which have been selected for correlation</a:t>
            </a:r>
          </a:p>
        </p:txBody>
      </p:sp>
      <p:pic>
        <p:nvPicPr>
          <p:cNvPr id="5" name="Picture 4">
            <a:extLst>
              <a:ext uri="{FF2B5EF4-FFF2-40B4-BE49-F238E27FC236}">
                <a16:creationId xmlns:a16="http://schemas.microsoft.com/office/drawing/2014/main" id="{A83B99F7-221A-6699-DC9F-A7C02A096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16" y="1032734"/>
            <a:ext cx="6268325" cy="2953162"/>
          </a:xfrm>
          <a:prstGeom prst="rect">
            <a:avLst/>
          </a:prstGeom>
        </p:spPr>
      </p:pic>
      <p:pic>
        <p:nvPicPr>
          <p:cNvPr id="4" name="Picture 3">
            <a:extLst>
              <a:ext uri="{FF2B5EF4-FFF2-40B4-BE49-F238E27FC236}">
                <a16:creationId xmlns:a16="http://schemas.microsoft.com/office/drawing/2014/main" id="{6708E29F-F866-5F02-7608-7441EF90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725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B17D68-CB6B-925E-8C95-9796271D7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4" y="0"/>
            <a:ext cx="12082332" cy="6858000"/>
          </a:xfrm>
          <a:prstGeom prst="rect">
            <a:avLst/>
          </a:prstGeom>
        </p:spPr>
      </p:pic>
      <p:pic>
        <p:nvPicPr>
          <p:cNvPr id="2" name="Picture 1">
            <a:extLst>
              <a:ext uri="{FF2B5EF4-FFF2-40B4-BE49-F238E27FC236}">
                <a16:creationId xmlns:a16="http://schemas.microsoft.com/office/drawing/2014/main" id="{7D1D8BD8-CFD4-05A1-3F7C-D5E3D51B6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10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slicer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The 1</a:t>
            </a:r>
            <a:r>
              <a:rPr lang="en-IN" sz="1200" baseline="30000" dirty="0"/>
              <a:t>st</a:t>
            </a:r>
            <a:r>
              <a:rPr lang="en-IN" sz="1200" dirty="0"/>
              <a:t> table is slicer table via which you can easily interact with the data. Just by clicking on a tile you will be getting the data respected to that</a:t>
            </a:r>
          </a:p>
          <a:p>
            <a:pPr marL="171450" indent="-171450" algn="just">
              <a:buFont typeface="Arial" panose="020B0604020202020204" pitchFamily="34" charset="0"/>
              <a:buChar char="•"/>
            </a:pPr>
            <a:r>
              <a:rPr lang="en-IN" sz="1200" dirty="0"/>
              <a:t>Next to that shows there is card which shows the sum of event count per user</a:t>
            </a:r>
          </a:p>
          <a:p>
            <a:pPr marL="171450" indent="-171450" algn="just">
              <a:buFont typeface="Arial" panose="020B0604020202020204" pitchFamily="34" charset="0"/>
              <a:buChar char="•"/>
            </a:pPr>
            <a:r>
              <a:rPr lang="en-IN" sz="1200" dirty="0"/>
              <a:t>Below that there are 2 card which respectively display the sum of total users by event count and sum of event count by total users</a:t>
            </a:r>
          </a:p>
          <a:p>
            <a:pPr marL="171450" indent="-171450" algn="just">
              <a:buFont typeface="Arial" panose="020B0604020202020204" pitchFamily="34" charset="0"/>
              <a:buChar char="•"/>
            </a:pPr>
            <a:r>
              <a:rPr lang="en-IN" sz="1200" dirty="0"/>
              <a:t>And at the last it’s a multi-card which shows sum of total users and sum of event count</a:t>
            </a:r>
          </a:p>
        </p:txBody>
      </p:sp>
      <p:pic>
        <p:nvPicPr>
          <p:cNvPr id="4" name="Picture 3">
            <a:extLst>
              <a:ext uri="{FF2B5EF4-FFF2-40B4-BE49-F238E27FC236}">
                <a16:creationId xmlns:a16="http://schemas.microsoft.com/office/drawing/2014/main" id="{82088BEB-AC91-317F-A936-98B8D8DF1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4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7FE8-42D2-43B2-A82D-C365D2E017AC}"/>
              </a:ext>
            </a:extLst>
          </p:cNvPr>
          <p:cNvSpPr>
            <a:spLocks noGrp="1"/>
          </p:cNvSpPr>
          <p:nvPr>
            <p:ph type="title"/>
          </p:nvPr>
        </p:nvSpPr>
        <p:spPr>
          <a:xfrm>
            <a:off x="1510936" y="391887"/>
            <a:ext cx="6379029" cy="800158"/>
          </a:xfrm>
        </p:spPr>
        <p:txBody>
          <a:bodyPr/>
          <a:lstStyle/>
          <a:p>
            <a:r>
              <a:rPr lang="en-IN" dirty="0"/>
              <a:t>Conversion Report</a:t>
            </a:r>
          </a:p>
        </p:txBody>
      </p:sp>
      <p:sp>
        <p:nvSpPr>
          <p:cNvPr id="5" name="Content Placeholder 4">
            <a:extLst>
              <a:ext uri="{FF2B5EF4-FFF2-40B4-BE49-F238E27FC236}">
                <a16:creationId xmlns:a16="http://schemas.microsoft.com/office/drawing/2014/main" id="{48BEC8F7-87B6-F0D1-F13B-26850D58ADF4}"/>
              </a:ext>
            </a:extLst>
          </p:cNvPr>
          <p:cNvSpPr>
            <a:spLocks noGrp="1"/>
          </p:cNvSpPr>
          <p:nvPr>
            <p:ph sz="half" idx="1"/>
          </p:nvPr>
        </p:nvSpPr>
        <p:spPr>
          <a:xfrm>
            <a:off x="7149736" y="2159726"/>
            <a:ext cx="4667795" cy="1959428"/>
          </a:xfrm>
        </p:spPr>
        <p:txBody>
          <a:bodyPr>
            <a:normAutofit/>
          </a:bodyPr>
          <a:lstStyle/>
          <a:p>
            <a:pPr marL="285750" indent="-285750" algn="just">
              <a:buFont typeface="Arial" panose="020B0604020202020204" pitchFamily="34" charset="0"/>
              <a:buChar char="•"/>
            </a:pPr>
            <a:r>
              <a:rPr lang="en-IN" u="sng" dirty="0"/>
              <a:t>Event name</a:t>
            </a:r>
            <a:r>
              <a:rPr lang="en-IN" dirty="0"/>
              <a:t> :- it describes that which particular event it is</a:t>
            </a:r>
          </a:p>
          <a:p>
            <a:pPr marL="285750" indent="-285750" algn="just">
              <a:lnSpc>
                <a:spcPct val="150000"/>
              </a:lnSpc>
              <a:buFont typeface="Arial" panose="020B0604020202020204" pitchFamily="34" charset="0"/>
              <a:buChar char="•"/>
            </a:pPr>
            <a:r>
              <a:rPr lang="en-IN" u="sng" dirty="0"/>
              <a:t>Conversions</a:t>
            </a:r>
            <a:r>
              <a:rPr lang="en-IN" dirty="0"/>
              <a:t> :- count of number of conversions</a:t>
            </a:r>
          </a:p>
          <a:p>
            <a:pPr marL="285750" indent="-285750" algn="just">
              <a:buFont typeface="Arial" panose="020B0604020202020204" pitchFamily="34" charset="0"/>
              <a:buChar char="•"/>
            </a:pPr>
            <a:r>
              <a:rPr lang="en-IN" u="sng" dirty="0"/>
              <a:t>Total users</a:t>
            </a:r>
            <a:r>
              <a:rPr lang="en-IN" dirty="0"/>
              <a:t> :-  number of total users</a:t>
            </a:r>
          </a:p>
          <a:p>
            <a:pPr marL="285750" indent="-285750" algn="just">
              <a:buFont typeface="Arial" panose="020B0604020202020204" pitchFamily="34" charset="0"/>
              <a:buChar char="•"/>
            </a:pPr>
            <a:endParaRPr lang="en-IN" dirty="0"/>
          </a:p>
        </p:txBody>
      </p:sp>
      <p:pic>
        <p:nvPicPr>
          <p:cNvPr id="13" name="Picture 12">
            <a:extLst>
              <a:ext uri="{FF2B5EF4-FFF2-40B4-BE49-F238E27FC236}">
                <a16:creationId xmlns:a16="http://schemas.microsoft.com/office/drawing/2014/main" id="{0F7FD0AF-9AAB-D592-AA3B-C5AFE526DD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474" y="1481684"/>
            <a:ext cx="5357777" cy="4309516"/>
          </a:xfrm>
          <a:prstGeom prst="rect">
            <a:avLst/>
          </a:prstGeom>
        </p:spPr>
      </p:pic>
      <p:pic>
        <p:nvPicPr>
          <p:cNvPr id="3" name="Picture 2">
            <a:extLst>
              <a:ext uri="{FF2B5EF4-FFF2-40B4-BE49-F238E27FC236}">
                <a16:creationId xmlns:a16="http://schemas.microsoft.com/office/drawing/2014/main" id="{4821947C-2169-E5D0-9293-71AA0F328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50F374-F0A1-9C69-0D14-07641BCA22C4}"/>
              </a:ext>
            </a:extLst>
          </p:cNvPr>
          <p:cNvPicPr>
            <a:picLocks noChangeAspect="1"/>
          </p:cNvPicPr>
          <p:nvPr/>
        </p:nvPicPr>
        <p:blipFill>
          <a:blip r:embed="rId2"/>
          <a:stretch>
            <a:fillRect/>
          </a:stretch>
        </p:blipFill>
        <p:spPr>
          <a:xfrm>
            <a:off x="32264" y="0"/>
            <a:ext cx="12127471" cy="6858000"/>
          </a:xfrm>
          <a:prstGeom prst="rect">
            <a:avLst/>
          </a:prstGeom>
        </p:spPr>
      </p:pic>
      <p:pic>
        <p:nvPicPr>
          <p:cNvPr id="2" name="Picture 1">
            <a:extLst>
              <a:ext uri="{FF2B5EF4-FFF2-40B4-BE49-F238E27FC236}">
                <a16:creationId xmlns:a16="http://schemas.microsoft.com/office/drawing/2014/main" id="{554C0CEC-C69F-DAC8-99A1-5C8BC4B90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2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100% stacked column chart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Here the visuals is a combination of sum of conversions and sum of total users.</a:t>
            </a:r>
          </a:p>
          <a:p>
            <a:pPr marL="171450" indent="-171450" algn="just">
              <a:buFont typeface="Arial" panose="020B0604020202020204" pitchFamily="34" charset="0"/>
              <a:buChar char="•"/>
            </a:pPr>
            <a:r>
              <a:rPr lang="en-IN" sz="1200" dirty="0"/>
              <a:t>Along with the percentage noted in legends of each bar / column</a:t>
            </a:r>
          </a:p>
          <a:p>
            <a:pPr marL="171450" indent="-171450" algn="just">
              <a:buFont typeface="Arial" panose="020B0604020202020204" pitchFamily="34" charset="0"/>
              <a:buChar char="•"/>
            </a:pPr>
            <a:r>
              <a:rPr lang="en-IN" sz="1200" dirty="0"/>
              <a:t>Then comes the multi-card which tells us about 2 things and they are follows as:-</a:t>
            </a:r>
          </a:p>
          <a:p>
            <a:pPr marL="1085850" lvl="2" indent="-171450" algn="just">
              <a:buFont typeface="Arial" panose="020B0604020202020204" pitchFamily="34" charset="0"/>
              <a:buChar char="•"/>
            </a:pPr>
            <a:r>
              <a:rPr lang="en-IN" sz="1200" dirty="0"/>
              <a:t>sum of conversions and</a:t>
            </a:r>
          </a:p>
          <a:p>
            <a:pPr marL="1085850" lvl="2" indent="-171450" algn="just">
              <a:buFont typeface="Arial" panose="020B0604020202020204" pitchFamily="34" charset="0"/>
              <a:buChar char="•"/>
            </a:pPr>
            <a:r>
              <a:rPr lang="en-IN" sz="1200" dirty="0"/>
              <a:t>sum of total users</a:t>
            </a:r>
          </a:p>
        </p:txBody>
      </p:sp>
      <p:pic>
        <p:nvPicPr>
          <p:cNvPr id="4" name="Picture 3">
            <a:extLst>
              <a:ext uri="{FF2B5EF4-FFF2-40B4-BE49-F238E27FC236}">
                <a16:creationId xmlns:a16="http://schemas.microsoft.com/office/drawing/2014/main" id="{A944A964-2124-5519-1D7B-C1104C109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60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34C9-74C3-BAD7-F390-AD3F68DB3D47}"/>
              </a:ext>
            </a:extLst>
          </p:cNvPr>
          <p:cNvSpPr>
            <a:spLocks noGrp="1"/>
          </p:cNvSpPr>
          <p:nvPr>
            <p:ph type="title"/>
          </p:nvPr>
        </p:nvSpPr>
        <p:spPr>
          <a:xfrm>
            <a:off x="2262704" y="162516"/>
            <a:ext cx="7666591" cy="853014"/>
          </a:xfrm>
        </p:spPr>
        <p:txBody>
          <a:bodyPr/>
          <a:lstStyle/>
          <a:p>
            <a:r>
              <a:rPr lang="en-IN" dirty="0"/>
              <a:t>Pages &amp; Screens Report</a:t>
            </a:r>
          </a:p>
        </p:txBody>
      </p:sp>
      <p:sp>
        <p:nvSpPr>
          <p:cNvPr id="4" name="Text Placeholder 3">
            <a:extLst>
              <a:ext uri="{FF2B5EF4-FFF2-40B4-BE49-F238E27FC236}">
                <a16:creationId xmlns:a16="http://schemas.microsoft.com/office/drawing/2014/main" id="{BD71F27E-179A-7A4F-59EA-C6C09E8A0B45}"/>
              </a:ext>
            </a:extLst>
          </p:cNvPr>
          <p:cNvSpPr>
            <a:spLocks noGrp="1"/>
          </p:cNvSpPr>
          <p:nvPr>
            <p:ph type="body" sz="quarter" idx="16"/>
          </p:nvPr>
        </p:nvSpPr>
        <p:spPr>
          <a:xfrm>
            <a:off x="2420982" y="3988526"/>
            <a:ext cx="9344297" cy="2715672"/>
          </a:xfrm>
        </p:spPr>
        <p:txBody>
          <a:bodyPr>
            <a:normAutofit/>
          </a:bodyPr>
          <a:lstStyle/>
          <a:p>
            <a:pPr algn="just">
              <a:lnSpc>
                <a:spcPct val="150000"/>
              </a:lnSpc>
            </a:pPr>
            <a:r>
              <a:rPr lang="en-IN" sz="1400" dirty="0"/>
              <a:t>There are total 43 rows in this table, out of which some of them are in image</a:t>
            </a:r>
            <a:endParaRPr lang="en-US" sz="1400" dirty="0"/>
          </a:p>
          <a:p>
            <a:pPr algn="just">
              <a:lnSpc>
                <a:spcPct val="150000"/>
              </a:lnSpc>
            </a:pPr>
            <a:r>
              <a:rPr lang="en-US" sz="1400" u="sng" dirty="0"/>
              <a:t>Page path and screen class </a:t>
            </a:r>
            <a:r>
              <a:rPr lang="en-US" sz="1400" dirty="0"/>
              <a:t>:- it shows the different page paths and the scree classes</a:t>
            </a:r>
          </a:p>
          <a:p>
            <a:pPr algn="just">
              <a:lnSpc>
                <a:spcPct val="150000"/>
              </a:lnSpc>
            </a:pPr>
            <a:r>
              <a:rPr lang="en-IN" sz="1400" u="sng" dirty="0"/>
              <a:t>Views</a:t>
            </a:r>
            <a:r>
              <a:rPr lang="en-US" sz="1400" dirty="0"/>
              <a:t> :- count of the number pf views</a:t>
            </a:r>
          </a:p>
          <a:p>
            <a:pPr algn="just">
              <a:lnSpc>
                <a:spcPct val="150000"/>
              </a:lnSpc>
            </a:pPr>
            <a:r>
              <a:rPr lang="en-IN" sz="1400" u="sng" dirty="0"/>
              <a:t>Users</a:t>
            </a:r>
            <a:r>
              <a:rPr lang="en-US" sz="1400" dirty="0"/>
              <a:t> :- </a:t>
            </a:r>
            <a:r>
              <a:rPr lang="en-IN" sz="1400" dirty="0"/>
              <a:t>count of users</a:t>
            </a:r>
          </a:p>
          <a:p>
            <a:pPr algn="just">
              <a:lnSpc>
                <a:spcPct val="150000"/>
              </a:lnSpc>
            </a:pPr>
            <a:r>
              <a:rPr lang="en-US" sz="1400" u="sng" dirty="0"/>
              <a:t>Views per user</a:t>
            </a:r>
            <a:r>
              <a:rPr lang="en-IN" sz="1400" dirty="0"/>
              <a:t> :- it shows views per page</a:t>
            </a:r>
          </a:p>
          <a:p>
            <a:pPr algn="just">
              <a:lnSpc>
                <a:spcPct val="150000"/>
              </a:lnSpc>
            </a:pPr>
            <a:r>
              <a:rPr lang="en-US" sz="1400" u="sng" dirty="0"/>
              <a:t>Average engagement time</a:t>
            </a:r>
            <a:r>
              <a:rPr lang="en-IN" sz="1400" dirty="0"/>
              <a:t> :- it describes about the average engagement time</a:t>
            </a:r>
          </a:p>
          <a:p>
            <a:pPr algn="just">
              <a:lnSpc>
                <a:spcPct val="150000"/>
              </a:lnSpc>
            </a:pPr>
            <a:r>
              <a:rPr lang="en-US" sz="1400" u="sng" dirty="0"/>
              <a:t>Event count</a:t>
            </a:r>
            <a:r>
              <a:rPr lang="en-IN" sz="1400" dirty="0"/>
              <a:t> :- it is the count of events</a:t>
            </a:r>
          </a:p>
          <a:p>
            <a:pPr algn="just">
              <a:lnSpc>
                <a:spcPct val="150000"/>
              </a:lnSpc>
            </a:pPr>
            <a:r>
              <a:rPr lang="en-US" sz="1400" u="sng" dirty="0"/>
              <a:t>Conversions</a:t>
            </a:r>
            <a:r>
              <a:rPr lang="en-IN" sz="1400" dirty="0"/>
              <a:t> :- </a:t>
            </a:r>
            <a:r>
              <a:rPr lang="en-US" sz="1400" dirty="0"/>
              <a:t>count of conversions</a:t>
            </a:r>
          </a:p>
        </p:txBody>
      </p:sp>
      <p:pic>
        <p:nvPicPr>
          <p:cNvPr id="12" name="Picture 11">
            <a:extLst>
              <a:ext uri="{FF2B5EF4-FFF2-40B4-BE49-F238E27FC236}">
                <a16:creationId xmlns:a16="http://schemas.microsoft.com/office/drawing/2014/main" id="{AE58C761-48F8-9F8F-10C4-ABD2ABE3A1D6}"/>
              </a:ext>
            </a:extLst>
          </p:cNvPr>
          <p:cNvPicPr>
            <a:picLocks noChangeAspect="1"/>
          </p:cNvPicPr>
          <p:nvPr/>
        </p:nvPicPr>
        <p:blipFill rotWithShape="1">
          <a:blip r:embed="rId2">
            <a:extLst>
              <a:ext uri="{28A0092B-C50C-407E-A947-70E740481C1C}">
                <a14:useLocalDpi xmlns:a14="http://schemas.microsoft.com/office/drawing/2010/main" val="0"/>
              </a:ext>
            </a:extLst>
          </a:blip>
          <a:srcRect b="38865"/>
          <a:stretch/>
        </p:blipFill>
        <p:spPr>
          <a:xfrm>
            <a:off x="2420982" y="1019884"/>
            <a:ext cx="8487960" cy="2929453"/>
          </a:xfrm>
          <a:prstGeom prst="rect">
            <a:avLst/>
          </a:prstGeom>
        </p:spPr>
      </p:pic>
      <p:pic>
        <p:nvPicPr>
          <p:cNvPr id="3" name="Picture 2">
            <a:extLst>
              <a:ext uri="{FF2B5EF4-FFF2-40B4-BE49-F238E27FC236}">
                <a16:creationId xmlns:a16="http://schemas.microsoft.com/office/drawing/2014/main" id="{48A99449-0998-76B4-9BF5-0286C2D31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2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D2506-D452-596F-40A3-E83354170B60}"/>
              </a:ext>
            </a:extLst>
          </p:cNvPr>
          <p:cNvPicPr>
            <a:picLocks noChangeAspect="1"/>
          </p:cNvPicPr>
          <p:nvPr/>
        </p:nvPicPr>
        <p:blipFill>
          <a:blip r:embed="rId2"/>
          <a:stretch>
            <a:fillRect/>
          </a:stretch>
        </p:blipFill>
        <p:spPr>
          <a:xfrm>
            <a:off x="31276" y="0"/>
            <a:ext cx="12129447" cy="6858000"/>
          </a:xfrm>
          <a:prstGeom prst="rect">
            <a:avLst/>
          </a:prstGeom>
        </p:spPr>
      </p:pic>
      <p:pic>
        <p:nvPicPr>
          <p:cNvPr id="2" name="Picture 1">
            <a:extLst>
              <a:ext uri="{FF2B5EF4-FFF2-40B4-BE49-F238E27FC236}">
                <a16:creationId xmlns:a16="http://schemas.microsoft.com/office/drawing/2014/main" id="{46B49F44-5E44-6545-17F9-482CF2384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654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100% stacked column chart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Here the visuals is a combination of sum of users and sum of views.</a:t>
            </a:r>
          </a:p>
          <a:p>
            <a:pPr marL="171450" indent="-171450" algn="just">
              <a:buFont typeface="Arial" panose="020B0604020202020204" pitchFamily="34" charset="0"/>
              <a:buChar char="•"/>
            </a:pPr>
            <a:r>
              <a:rPr lang="en-IN" sz="1200" dirty="0"/>
              <a:t>Along with the percentage noted in legends of each bar / column</a:t>
            </a:r>
          </a:p>
          <a:p>
            <a:pPr marL="171450" indent="-171450" algn="just">
              <a:buFont typeface="Arial" panose="020B0604020202020204" pitchFamily="34" charset="0"/>
              <a:buChar char="•"/>
            </a:pPr>
            <a:r>
              <a:rPr lang="en-IN" sz="1200" dirty="0"/>
              <a:t>Then comes the card visual which tells us about 2 things and they are follows as:-</a:t>
            </a:r>
          </a:p>
          <a:p>
            <a:pPr marL="1085850" lvl="2" indent="-171450" algn="just">
              <a:buFont typeface="Arial" panose="020B0604020202020204" pitchFamily="34" charset="0"/>
              <a:buChar char="•"/>
            </a:pPr>
            <a:r>
              <a:rPr lang="en-IN" sz="1200" dirty="0"/>
              <a:t>sum of views</a:t>
            </a:r>
          </a:p>
          <a:p>
            <a:pPr marL="1085850" lvl="2" indent="-171450" algn="just">
              <a:buFont typeface="Arial" panose="020B0604020202020204" pitchFamily="34" charset="0"/>
              <a:buChar char="•"/>
            </a:pPr>
            <a:r>
              <a:rPr lang="en-IN" sz="1200" dirty="0"/>
              <a:t>sum of total users</a:t>
            </a:r>
          </a:p>
        </p:txBody>
      </p:sp>
      <p:pic>
        <p:nvPicPr>
          <p:cNvPr id="4" name="Picture 3">
            <a:extLst>
              <a:ext uri="{FF2B5EF4-FFF2-40B4-BE49-F238E27FC236}">
                <a16:creationId xmlns:a16="http://schemas.microsoft.com/office/drawing/2014/main" id="{18DEDB14-D778-2792-1BD6-6FB8404A1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C23B-0FEB-F508-5E88-83F508828C0B}"/>
              </a:ext>
            </a:extLst>
          </p:cNvPr>
          <p:cNvSpPr>
            <a:spLocks noGrp="1"/>
          </p:cNvSpPr>
          <p:nvPr>
            <p:ph type="title"/>
          </p:nvPr>
        </p:nvSpPr>
        <p:spPr>
          <a:xfrm>
            <a:off x="1157401" y="104502"/>
            <a:ext cx="7255079" cy="775829"/>
          </a:xfrm>
        </p:spPr>
        <p:txBody>
          <a:bodyPr/>
          <a:lstStyle/>
          <a:p>
            <a:r>
              <a:rPr lang="en-IN" dirty="0"/>
              <a:t>Demographics Report</a:t>
            </a:r>
          </a:p>
        </p:txBody>
      </p:sp>
      <p:sp>
        <p:nvSpPr>
          <p:cNvPr id="4" name="Text Placeholder 3">
            <a:extLst>
              <a:ext uri="{FF2B5EF4-FFF2-40B4-BE49-F238E27FC236}">
                <a16:creationId xmlns:a16="http://schemas.microsoft.com/office/drawing/2014/main" id="{A099033F-74E6-A3F2-3BC8-ADD1336EEACD}"/>
              </a:ext>
            </a:extLst>
          </p:cNvPr>
          <p:cNvSpPr>
            <a:spLocks noGrp="1"/>
          </p:cNvSpPr>
          <p:nvPr>
            <p:ph type="body" sz="quarter" idx="24"/>
          </p:nvPr>
        </p:nvSpPr>
        <p:spPr>
          <a:xfrm>
            <a:off x="1157401" y="3429000"/>
            <a:ext cx="8387193" cy="3199696"/>
          </a:xfrm>
        </p:spPr>
        <p:txBody>
          <a:bodyPr>
            <a:normAutofit/>
          </a:bodyPr>
          <a:lstStyle/>
          <a:p>
            <a:pPr marL="285750" indent="-285750" algn="just">
              <a:buFont typeface="Arial" panose="020B0604020202020204" pitchFamily="34" charset="0"/>
              <a:buChar char="•"/>
            </a:pPr>
            <a:r>
              <a:rPr lang="en-IN" sz="1400" dirty="0"/>
              <a:t>There are total 48 rows in this table, out of which some of them are in image</a:t>
            </a:r>
          </a:p>
          <a:p>
            <a:pPr marL="285750" indent="-285750" algn="just">
              <a:buFont typeface="Arial" panose="020B0604020202020204" pitchFamily="34" charset="0"/>
              <a:buChar char="•"/>
            </a:pPr>
            <a:r>
              <a:rPr lang="en-IN" sz="1400" u="sng" dirty="0"/>
              <a:t>Country</a:t>
            </a:r>
            <a:r>
              <a:rPr lang="en-IN" sz="1400" dirty="0"/>
              <a:t> :- county wise data is distributed for each country</a:t>
            </a:r>
          </a:p>
          <a:p>
            <a:pPr marL="285750" indent="-285750" algn="just">
              <a:buFont typeface="Arial" panose="020B0604020202020204" pitchFamily="34" charset="0"/>
              <a:buChar char="•"/>
            </a:pPr>
            <a:r>
              <a:rPr lang="en-IN" sz="1400" u="sng" dirty="0"/>
              <a:t>Users</a:t>
            </a:r>
            <a:r>
              <a:rPr lang="en-IN" sz="1400" dirty="0"/>
              <a:t> :- shows the number of user</a:t>
            </a:r>
          </a:p>
          <a:p>
            <a:pPr marL="285750" indent="-285750" algn="just">
              <a:buFont typeface="Arial" panose="020B0604020202020204" pitchFamily="34" charset="0"/>
              <a:buChar char="•"/>
            </a:pPr>
            <a:r>
              <a:rPr lang="en-IN" sz="1400" u="sng" dirty="0"/>
              <a:t>New users</a:t>
            </a:r>
            <a:r>
              <a:rPr lang="en-IN" sz="1400" dirty="0"/>
              <a:t> :- shows the number of new user</a:t>
            </a:r>
          </a:p>
          <a:p>
            <a:pPr marL="285750" indent="-285750" algn="just">
              <a:buFont typeface="Arial" panose="020B0604020202020204" pitchFamily="34" charset="0"/>
              <a:buChar char="•"/>
            </a:pPr>
            <a:r>
              <a:rPr lang="en-IN" sz="1400" u="sng" dirty="0"/>
              <a:t>Engaged sessions</a:t>
            </a:r>
            <a:r>
              <a:rPr lang="en-IN" sz="1400" dirty="0"/>
              <a:t> :- it gives the engaged sessions</a:t>
            </a:r>
          </a:p>
          <a:p>
            <a:pPr marL="285750" indent="-285750" algn="just">
              <a:buFont typeface="Arial" panose="020B0604020202020204" pitchFamily="34" charset="0"/>
              <a:buChar char="•"/>
            </a:pPr>
            <a:r>
              <a:rPr lang="en-IN" sz="1400" u="sng" dirty="0"/>
              <a:t>Engagement rate</a:t>
            </a:r>
            <a:r>
              <a:rPr lang="en-IN" sz="1400" dirty="0"/>
              <a:t> :- it displays the rate of engagement</a:t>
            </a:r>
          </a:p>
          <a:p>
            <a:pPr marL="285750" indent="-285750" algn="just">
              <a:buFont typeface="Arial" panose="020B0604020202020204" pitchFamily="34" charset="0"/>
              <a:buChar char="•"/>
            </a:pPr>
            <a:r>
              <a:rPr lang="en-IN" sz="1400" u="sng" dirty="0"/>
              <a:t>Engaged sessions per user</a:t>
            </a:r>
            <a:r>
              <a:rPr lang="en-IN" sz="1400" dirty="0"/>
              <a:t> :- it shows the count of engaged sessions with respect to user</a:t>
            </a:r>
          </a:p>
          <a:p>
            <a:pPr marL="285750" indent="-285750" algn="just">
              <a:buFont typeface="Arial" panose="020B0604020202020204" pitchFamily="34" charset="0"/>
              <a:buChar char="•"/>
            </a:pPr>
            <a:r>
              <a:rPr lang="en-IN" sz="1400" u="sng" dirty="0"/>
              <a:t>Average engagement time</a:t>
            </a:r>
            <a:r>
              <a:rPr lang="en-IN" sz="1400" dirty="0"/>
              <a:t> :- it describes about the average engagement time</a:t>
            </a:r>
          </a:p>
          <a:p>
            <a:pPr marL="285750" indent="-285750" algn="just">
              <a:buFont typeface="Arial" panose="020B0604020202020204" pitchFamily="34" charset="0"/>
              <a:buChar char="•"/>
            </a:pPr>
            <a:r>
              <a:rPr lang="en-IN" sz="1400" u="sng" dirty="0"/>
              <a:t>Event count</a:t>
            </a:r>
            <a:r>
              <a:rPr lang="en-IN" sz="1400" dirty="0"/>
              <a:t> :- count of particular events</a:t>
            </a:r>
          </a:p>
          <a:p>
            <a:pPr marL="285750" indent="-285750" algn="just">
              <a:buFont typeface="Arial" panose="020B0604020202020204" pitchFamily="34" charset="0"/>
              <a:buChar char="•"/>
            </a:pPr>
            <a:r>
              <a:rPr lang="en-IN" sz="1400" u="sng" dirty="0"/>
              <a:t>Conversions</a:t>
            </a:r>
            <a:r>
              <a:rPr lang="en-IN" sz="1400" dirty="0"/>
              <a:t> :- number of conversions are shown here</a:t>
            </a:r>
          </a:p>
        </p:txBody>
      </p:sp>
      <p:pic>
        <p:nvPicPr>
          <p:cNvPr id="10" name="Picture 9">
            <a:extLst>
              <a:ext uri="{FF2B5EF4-FFF2-40B4-BE49-F238E27FC236}">
                <a16:creationId xmlns:a16="http://schemas.microsoft.com/office/drawing/2014/main" id="{397C41D5-69C4-823C-4010-88D3020324C9}"/>
              </a:ext>
            </a:extLst>
          </p:cNvPr>
          <p:cNvPicPr>
            <a:picLocks noChangeAspect="1"/>
          </p:cNvPicPr>
          <p:nvPr/>
        </p:nvPicPr>
        <p:blipFill rotWithShape="1">
          <a:blip r:embed="rId2">
            <a:extLst>
              <a:ext uri="{28A0092B-C50C-407E-A947-70E740481C1C}">
                <a14:useLocalDpi xmlns:a14="http://schemas.microsoft.com/office/drawing/2010/main" val="0"/>
              </a:ext>
            </a:extLst>
          </a:blip>
          <a:srcRect b="17047"/>
          <a:stretch/>
        </p:blipFill>
        <p:spPr>
          <a:xfrm>
            <a:off x="1157401" y="880331"/>
            <a:ext cx="10488489" cy="2141543"/>
          </a:xfrm>
          <a:prstGeom prst="rect">
            <a:avLst/>
          </a:prstGeom>
        </p:spPr>
      </p:pic>
      <p:pic>
        <p:nvPicPr>
          <p:cNvPr id="3" name="Picture 2">
            <a:extLst>
              <a:ext uri="{FF2B5EF4-FFF2-40B4-BE49-F238E27FC236}">
                <a16:creationId xmlns:a16="http://schemas.microsoft.com/office/drawing/2014/main" id="{378460BE-1E0D-6EE4-17BC-87CBC3215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Earth Globe - Asia with solid fill">
            <a:extLst>
              <a:ext uri="{FF2B5EF4-FFF2-40B4-BE49-F238E27FC236}">
                <a16:creationId xmlns:a16="http://schemas.microsoft.com/office/drawing/2014/main" id="{B619FD8E-3A55-67F2-CD04-D2DD30F1BD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31490" y="3815886"/>
            <a:ext cx="914400" cy="914400"/>
          </a:xfrm>
          <a:prstGeom prst="rect">
            <a:avLst/>
          </a:prstGeom>
        </p:spPr>
      </p:pic>
    </p:spTree>
    <p:extLst>
      <p:ext uri="{BB962C8B-B14F-4D97-AF65-F5344CB8AC3E}">
        <p14:creationId xmlns:p14="http://schemas.microsoft.com/office/powerpoint/2010/main" val="285240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7ED6-8F83-974D-7B98-B4828612B5D2}"/>
              </a:ext>
            </a:extLst>
          </p:cNvPr>
          <p:cNvSpPr>
            <a:spLocks noGrp="1"/>
          </p:cNvSpPr>
          <p:nvPr>
            <p:ph type="title"/>
          </p:nvPr>
        </p:nvSpPr>
        <p:spPr>
          <a:xfrm>
            <a:off x="732064" y="243840"/>
            <a:ext cx="11172553" cy="561066"/>
          </a:xfrm>
        </p:spPr>
        <p:txBody>
          <a:bodyPr/>
          <a:lstStyle/>
          <a:p>
            <a:pPr algn="just"/>
            <a:r>
              <a:rPr lang="en-US" sz="3200" b="0" i="0" dirty="0">
                <a:solidFill>
                  <a:srgbClr val="000000"/>
                </a:solidFill>
                <a:effectLst/>
                <a:latin typeface="times new roman" panose="02020603050405020304" pitchFamily="18" charset="0"/>
              </a:rPr>
              <a:t>(EDA) exploratory data analysis to gain insights</a:t>
            </a:r>
            <a:endParaRPr lang="en-IN" sz="3200" dirty="0"/>
          </a:p>
        </p:txBody>
      </p:sp>
      <p:sp>
        <p:nvSpPr>
          <p:cNvPr id="3" name="Text Placeholder 2">
            <a:extLst>
              <a:ext uri="{FF2B5EF4-FFF2-40B4-BE49-F238E27FC236}">
                <a16:creationId xmlns:a16="http://schemas.microsoft.com/office/drawing/2014/main" id="{27CA326F-B9AF-C5BA-E585-C22265FD67E5}"/>
              </a:ext>
            </a:extLst>
          </p:cNvPr>
          <p:cNvSpPr>
            <a:spLocks noGrp="1"/>
          </p:cNvSpPr>
          <p:nvPr>
            <p:ph type="body" sz="quarter" idx="13"/>
          </p:nvPr>
        </p:nvSpPr>
        <p:spPr>
          <a:xfrm>
            <a:off x="4228555" y="1091617"/>
            <a:ext cx="7545434" cy="5622692"/>
          </a:xfrm>
        </p:spPr>
        <p:txBody>
          <a:bodyPr>
            <a:normAutofit/>
          </a:bodyPr>
          <a:lstStyle/>
          <a:p>
            <a:pPr marL="285750" indent="-285750" algn="just">
              <a:buFont typeface="Arial" panose="020B0604020202020204" pitchFamily="34" charset="0"/>
              <a:buChar char="•"/>
            </a:pPr>
            <a:r>
              <a:rPr lang="en-IN" dirty="0"/>
              <a:t>(</a:t>
            </a:r>
            <a:r>
              <a:rPr lang="en-US" dirty="0"/>
              <a:t>Identify sales trends, patterns, and outliers</a:t>
            </a:r>
            <a:r>
              <a:rPr lang="en-IN" dirty="0"/>
              <a:t>)</a:t>
            </a:r>
          </a:p>
          <a:p>
            <a:pPr marL="285750" indent="-285750" algn="just">
              <a:buFont typeface="Arial" panose="020B0604020202020204" pitchFamily="34" charset="0"/>
              <a:buChar char="•"/>
            </a:pPr>
            <a:r>
              <a:rPr lang="en-US" dirty="0"/>
              <a:t>Looking for Garbage Values, NULL Values</a:t>
            </a:r>
          </a:p>
          <a:p>
            <a:pPr marL="285750" indent="-285750" algn="just">
              <a:buFont typeface="Arial" panose="020B0604020202020204" pitchFamily="34" charset="0"/>
              <a:buChar char="•"/>
            </a:pPr>
            <a:r>
              <a:rPr lang="en-IN" dirty="0"/>
              <a:t>If it is greater then 80% then drop the columns</a:t>
            </a:r>
          </a:p>
          <a:p>
            <a:pPr marL="285750" indent="-285750" algn="just">
              <a:buFont typeface="Arial" panose="020B0604020202020204" pitchFamily="34" charset="0"/>
              <a:buChar char="•"/>
            </a:pPr>
            <a:r>
              <a:rPr lang="en-IN" dirty="0"/>
              <a:t>And is it is less10% then drop the rows</a:t>
            </a:r>
          </a:p>
          <a:p>
            <a:pPr marL="285750" indent="-285750" algn="just">
              <a:buFont typeface="Arial" panose="020B0604020202020204" pitchFamily="34" charset="0"/>
              <a:buChar char="•"/>
            </a:pPr>
            <a:r>
              <a:rPr lang="en-IN" dirty="0"/>
              <a:t>To operate NULL values you can do either of these steps which is as follows :-</a:t>
            </a:r>
          </a:p>
          <a:p>
            <a:pPr marL="1200150" lvl="2" indent="-285750" algn="just">
              <a:buFont typeface="Arial" panose="020B0604020202020204" pitchFamily="34" charset="0"/>
              <a:buChar char="•"/>
            </a:pPr>
            <a:r>
              <a:rPr lang="en-IN" dirty="0"/>
              <a:t>Null Value imputation for Categorical data : mode</a:t>
            </a:r>
          </a:p>
          <a:p>
            <a:pPr marL="1200150" lvl="2" indent="-285750" algn="just">
              <a:buFont typeface="Arial" panose="020B0604020202020204" pitchFamily="34" charset="0"/>
              <a:buChar char="•"/>
            </a:pPr>
            <a:r>
              <a:rPr lang="en-IN" dirty="0"/>
              <a:t>Null Value imputation for Continuous data : median, mean</a:t>
            </a:r>
          </a:p>
          <a:p>
            <a:pPr marL="285750" indent="-285750" algn="just">
              <a:buFont typeface="Arial" panose="020B0604020202020204" pitchFamily="34" charset="0"/>
              <a:buChar char="•"/>
            </a:pPr>
            <a:r>
              <a:rPr lang="en-IN" dirty="0"/>
              <a:t>The next step is Outliers identification in the data</a:t>
            </a:r>
          </a:p>
          <a:p>
            <a:pPr marL="1200150" lvl="2" indent="-285750" algn="just">
              <a:buFont typeface="Arial" panose="020B0604020202020204" pitchFamily="34" charset="0"/>
              <a:buChar char="•"/>
            </a:pPr>
            <a:r>
              <a:rPr lang="en-IN" dirty="0"/>
              <a:t>There are outliers present in the dataset. But I haven’t operated or manipulated it because it will have an adverse effect on the dataset like on the mean or total count</a:t>
            </a:r>
          </a:p>
          <a:p>
            <a:pPr marL="1200150" lvl="2" indent="-285750" algn="just">
              <a:buFont typeface="Arial" panose="020B0604020202020204" pitchFamily="34" charset="0"/>
              <a:buChar char="•"/>
            </a:pPr>
            <a:r>
              <a:rPr lang="en-US" b="0" i="0" dirty="0">
                <a:solidFill>
                  <a:srgbClr val="4D5156"/>
                </a:solidFill>
                <a:effectLst/>
                <a:latin typeface="Google Sans"/>
              </a:rPr>
              <a:t>There are different approaches such as replacing the outlier with the mean value, or median value or in some cases dropping the observation with the suspected outlier so as to avoid any bias in them. We tend to delete the outlier if they are due to data entry errors caused due to human error, data processing errors</a:t>
            </a:r>
            <a:endParaRPr lang="en-US" dirty="0"/>
          </a:p>
        </p:txBody>
      </p:sp>
      <p:pic>
        <p:nvPicPr>
          <p:cNvPr id="4" name="Picture 3">
            <a:extLst>
              <a:ext uri="{FF2B5EF4-FFF2-40B4-BE49-F238E27FC236}">
                <a16:creationId xmlns:a16="http://schemas.microsoft.com/office/drawing/2014/main" id="{BB992D04-79D2-B22A-BAE5-CEDE9BE9D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Research with solid fill">
            <a:extLst>
              <a:ext uri="{FF2B5EF4-FFF2-40B4-BE49-F238E27FC236}">
                <a16:creationId xmlns:a16="http://schemas.microsoft.com/office/drawing/2014/main" id="{51465194-6DDD-EC20-299D-CA6EB340B9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7143" y="1197206"/>
            <a:ext cx="914400" cy="914400"/>
          </a:xfrm>
          <a:prstGeom prst="rect">
            <a:avLst/>
          </a:prstGeom>
        </p:spPr>
      </p:pic>
    </p:spTree>
    <p:extLst>
      <p:ext uri="{BB962C8B-B14F-4D97-AF65-F5344CB8AC3E}">
        <p14:creationId xmlns:p14="http://schemas.microsoft.com/office/powerpoint/2010/main" val="690937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0FC07-0354-8C79-CD78-AC0537285530}"/>
              </a:ext>
            </a:extLst>
          </p:cNvPr>
          <p:cNvPicPr>
            <a:picLocks noChangeAspect="1"/>
          </p:cNvPicPr>
          <p:nvPr/>
        </p:nvPicPr>
        <p:blipFill>
          <a:blip r:embed="rId2"/>
          <a:stretch>
            <a:fillRect/>
          </a:stretch>
        </p:blipFill>
        <p:spPr>
          <a:xfrm>
            <a:off x="23724" y="0"/>
            <a:ext cx="12144552" cy="6858000"/>
          </a:xfrm>
          <a:prstGeom prst="rect">
            <a:avLst/>
          </a:prstGeom>
        </p:spPr>
      </p:pic>
      <p:pic>
        <p:nvPicPr>
          <p:cNvPr id="4" name="Picture 3">
            <a:extLst>
              <a:ext uri="{FF2B5EF4-FFF2-40B4-BE49-F238E27FC236}">
                <a16:creationId xmlns:a16="http://schemas.microsoft.com/office/drawing/2014/main" id="{DA6AB3D9-2AEE-DC0F-9A69-6E7553CEA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0"/>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0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map visuals, and arranged it in such a form that is derives some meaning full insights just by looking to it</a:t>
            </a:r>
          </a:p>
          <a:p>
            <a:pPr marL="171450" indent="-171450" algn="just">
              <a:buFont typeface="Arial" panose="020B0604020202020204" pitchFamily="34" charset="0"/>
              <a:buChar char="•"/>
            </a:pPr>
            <a:r>
              <a:rPr lang="en-IN" sz="1200" dirty="0"/>
              <a:t>There is a slicer user to navigate easily from on country data to the other</a:t>
            </a:r>
          </a:p>
          <a:p>
            <a:pPr marL="171450" indent="-171450" algn="just">
              <a:buFont typeface="Arial" panose="020B0604020202020204" pitchFamily="34" charset="0"/>
              <a:buChar char="•"/>
            </a:pPr>
            <a:r>
              <a:rPr lang="en-IN" sz="1200" dirty="0"/>
              <a:t>And there are multiple cards which get changes as per the data is selected by the end user</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Multi-card :- sum of event count and sum of conversions</a:t>
            </a:r>
          </a:p>
          <a:p>
            <a:pPr marL="1085850" lvl="2" indent="-171450" algn="just">
              <a:buFont typeface="Arial" panose="020B0604020202020204" pitchFamily="34" charset="0"/>
              <a:buChar char="•"/>
            </a:pPr>
            <a:r>
              <a:rPr lang="en-IN" sz="1200" dirty="0"/>
              <a:t>Sum of users</a:t>
            </a:r>
          </a:p>
          <a:p>
            <a:pPr marL="1085850" lvl="2" indent="-171450" algn="just">
              <a:buFont typeface="Arial" panose="020B0604020202020204" pitchFamily="34" charset="0"/>
              <a:buChar char="•"/>
            </a:pPr>
            <a:r>
              <a:rPr lang="en-IN" sz="1200" dirty="0"/>
              <a:t>Sum of new users</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r>
              <a:rPr lang="en-IN" sz="1200" dirty="0"/>
              <a:t>Sum of engagement rate</a:t>
            </a:r>
          </a:p>
        </p:txBody>
      </p:sp>
      <p:pic>
        <p:nvPicPr>
          <p:cNvPr id="4" name="Picture 3">
            <a:extLst>
              <a:ext uri="{FF2B5EF4-FFF2-40B4-BE49-F238E27FC236}">
                <a16:creationId xmlns:a16="http://schemas.microsoft.com/office/drawing/2014/main" id="{82AB8BD2-3D89-C178-9D75-8BFE3D5CE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2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0B84-2201-F620-AE79-664493389837}"/>
              </a:ext>
            </a:extLst>
          </p:cNvPr>
          <p:cNvSpPr>
            <a:spLocks noGrp="1"/>
          </p:cNvSpPr>
          <p:nvPr>
            <p:ph type="title"/>
          </p:nvPr>
        </p:nvSpPr>
        <p:spPr>
          <a:xfrm>
            <a:off x="620783" y="243840"/>
            <a:ext cx="5379423" cy="775063"/>
          </a:xfrm>
        </p:spPr>
        <p:txBody>
          <a:bodyPr/>
          <a:lstStyle/>
          <a:p>
            <a:r>
              <a:rPr lang="en-IN" dirty="0"/>
              <a:t>City wise Report</a:t>
            </a:r>
          </a:p>
        </p:txBody>
      </p:sp>
      <p:sp>
        <p:nvSpPr>
          <p:cNvPr id="6" name="Content Placeholder 5">
            <a:extLst>
              <a:ext uri="{FF2B5EF4-FFF2-40B4-BE49-F238E27FC236}">
                <a16:creationId xmlns:a16="http://schemas.microsoft.com/office/drawing/2014/main" id="{6D446397-D2BC-E3D3-1CD5-F2EC6EFBC295}"/>
              </a:ext>
            </a:extLst>
          </p:cNvPr>
          <p:cNvSpPr>
            <a:spLocks noGrp="1"/>
          </p:cNvSpPr>
          <p:nvPr>
            <p:ph sz="half" idx="2"/>
          </p:nvPr>
        </p:nvSpPr>
        <p:spPr>
          <a:xfrm>
            <a:off x="202771" y="2917372"/>
            <a:ext cx="9540241" cy="3831771"/>
          </a:xfrm>
        </p:spPr>
        <p:txBody>
          <a:bodyPr>
            <a:normAutofit/>
          </a:bodyPr>
          <a:lstStyle/>
          <a:p>
            <a:pPr marL="285750" indent="-285750" algn="just">
              <a:buFont typeface="Arial" panose="020B0604020202020204" pitchFamily="34" charset="0"/>
              <a:buChar char="•"/>
            </a:pPr>
            <a:r>
              <a:rPr lang="en-IN" sz="1400" dirty="0"/>
              <a:t>There are total 575 rows in this table, out of which some of them are in image</a:t>
            </a:r>
          </a:p>
          <a:p>
            <a:pPr marL="285750" indent="-285750" algn="just"/>
            <a:r>
              <a:rPr lang="en-IN" sz="1400" u="sng" dirty="0"/>
              <a:t>Town/City</a:t>
            </a:r>
            <a:r>
              <a:rPr lang="en-IN" sz="1400" dirty="0"/>
              <a:t> :- town/city wise data is distributed for each town/city</a:t>
            </a:r>
          </a:p>
          <a:p>
            <a:pPr marL="285750" indent="-285750" algn="just"/>
            <a:r>
              <a:rPr lang="en-IN" sz="1400" u="sng" dirty="0"/>
              <a:t>Users</a:t>
            </a:r>
            <a:r>
              <a:rPr lang="en-IN" sz="1400" dirty="0"/>
              <a:t> :- shows the number of user</a:t>
            </a:r>
          </a:p>
          <a:p>
            <a:pPr marL="285750" indent="-285750" algn="just"/>
            <a:r>
              <a:rPr lang="en-IN" sz="1400" u="sng" dirty="0"/>
              <a:t>New users</a:t>
            </a:r>
            <a:r>
              <a:rPr lang="en-IN" sz="1400" dirty="0"/>
              <a:t> :- shows the number of new user</a:t>
            </a:r>
          </a:p>
          <a:p>
            <a:pPr marL="285750" indent="-285750" algn="just"/>
            <a:r>
              <a:rPr lang="en-IN" sz="1400" u="sng" dirty="0"/>
              <a:t>Engaged sessions</a:t>
            </a:r>
            <a:r>
              <a:rPr lang="en-IN" sz="1400" dirty="0"/>
              <a:t> :- it gives the engaged sessions</a:t>
            </a:r>
          </a:p>
          <a:p>
            <a:pPr marL="285750" indent="-285750" algn="just"/>
            <a:r>
              <a:rPr lang="en-IN" sz="1400" u="sng" dirty="0"/>
              <a:t>Engagement rate</a:t>
            </a:r>
            <a:r>
              <a:rPr lang="en-IN" sz="1400" dirty="0"/>
              <a:t> :- it displays the rate of engagement</a:t>
            </a:r>
          </a:p>
          <a:p>
            <a:pPr marL="285750" indent="-285750" algn="just">
              <a:buFont typeface="Arial" panose="020B0604020202020204" pitchFamily="34" charset="0"/>
              <a:buChar char="•"/>
            </a:pPr>
            <a:r>
              <a:rPr lang="en-IN" sz="1400" u="sng" dirty="0"/>
              <a:t>Engaged sessions per user</a:t>
            </a:r>
            <a:r>
              <a:rPr lang="en-IN" sz="1400" dirty="0"/>
              <a:t> :- it shows the count of engaged sessions with respect to user</a:t>
            </a:r>
          </a:p>
          <a:p>
            <a:pPr marL="285750" indent="-285750" algn="just">
              <a:buFont typeface="Arial" panose="020B0604020202020204" pitchFamily="34" charset="0"/>
              <a:buChar char="•"/>
            </a:pPr>
            <a:r>
              <a:rPr lang="en-IN" sz="1400" u="sng" dirty="0"/>
              <a:t>Average engagement time</a:t>
            </a:r>
            <a:r>
              <a:rPr lang="en-IN" sz="1400" dirty="0"/>
              <a:t> :- it describes about the average engagement time</a:t>
            </a:r>
          </a:p>
          <a:p>
            <a:pPr marL="285750" indent="-285750" algn="just"/>
            <a:r>
              <a:rPr lang="en-IN" sz="1400" u="sng" dirty="0"/>
              <a:t>Event count</a:t>
            </a:r>
            <a:r>
              <a:rPr lang="en-IN" sz="1400" dirty="0"/>
              <a:t> :- count of particular events</a:t>
            </a:r>
          </a:p>
          <a:p>
            <a:pPr marL="285750" indent="-285750" algn="just">
              <a:buFont typeface="Arial" panose="020B0604020202020204" pitchFamily="34" charset="0"/>
              <a:buChar char="•"/>
            </a:pPr>
            <a:r>
              <a:rPr lang="en-IN" sz="1400" u="sng" dirty="0"/>
              <a:t>Conversions</a:t>
            </a:r>
            <a:r>
              <a:rPr lang="en-IN" sz="1400" dirty="0"/>
              <a:t> :- number of conversions are shown here</a:t>
            </a:r>
          </a:p>
        </p:txBody>
      </p:sp>
      <p:pic>
        <p:nvPicPr>
          <p:cNvPr id="8" name="Picture 7">
            <a:extLst>
              <a:ext uri="{FF2B5EF4-FFF2-40B4-BE49-F238E27FC236}">
                <a16:creationId xmlns:a16="http://schemas.microsoft.com/office/drawing/2014/main" id="{C11A15E4-85D5-2FA3-9E38-AEA36B78A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71" y="1018903"/>
            <a:ext cx="10774279" cy="1619476"/>
          </a:xfrm>
          <a:prstGeom prst="rect">
            <a:avLst/>
          </a:prstGeom>
        </p:spPr>
      </p:pic>
      <p:pic>
        <p:nvPicPr>
          <p:cNvPr id="3" name="Picture 2">
            <a:extLst>
              <a:ext uri="{FF2B5EF4-FFF2-40B4-BE49-F238E27FC236}">
                <a16:creationId xmlns:a16="http://schemas.microsoft.com/office/drawing/2014/main" id="{CDC68242-7AB0-A8FF-86AC-52F32B665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Map with pin outline">
            <a:extLst>
              <a:ext uri="{FF2B5EF4-FFF2-40B4-BE49-F238E27FC236}">
                <a16:creationId xmlns:a16="http://schemas.microsoft.com/office/drawing/2014/main" id="{BD268703-1EA9-7510-D726-8C9E1A846D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47706" y="2917372"/>
            <a:ext cx="914400" cy="914400"/>
          </a:xfrm>
          <a:prstGeom prst="rect">
            <a:avLst/>
          </a:prstGeom>
        </p:spPr>
      </p:pic>
    </p:spTree>
    <p:extLst>
      <p:ext uri="{BB962C8B-B14F-4D97-AF65-F5344CB8AC3E}">
        <p14:creationId xmlns:p14="http://schemas.microsoft.com/office/powerpoint/2010/main" val="115868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EDEA8B-9E21-DC81-C055-13DD833EA250}"/>
              </a:ext>
            </a:extLst>
          </p:cNvPr>
          <p:cNvPicPr>
            <a:picLocks noChangeAspect="1"/>
          </p:cNvPicPr>
          <p:nvPr/>
        </p:nvPicPr>
        <p:blipFill>
          <a:blip r:embed="rId2"/>
          <a:stretch>
            <a:fillRect/>
          </a:stretch>
        </p:blipFill>
        <p:spPr>
          <a:xfrm>
            <a:off x="34550" y="0"/>
            <a:ext cx="12122900" cy="6858000"/>
          </a:xfrm>
          <a:prstGeom prst="rect">
            <a:avLst/>
          </a:prstGeom>
        </p:spPr>
      </p:pic>
      <p:pic>
        <p:nvPicPr>
          <p:cNvPr id="2" name="Picture 1">
            <a:extLst>
              <a:ext uri="{FF2B5EF4-FFF2-40B4-BE49-F238E27FC236}">
                <a16:creationId xmlns:a16="http://schemas.microsoft.com/office/drawing/2014/main" id="{A552A315-3331-5A33-0CA1-291F8639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0"/>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064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map visuals, and arranged it in such a form that is derives some meaning full insights just by looking to it</a:t>
            </a:r>
          </a:p>
          <a:p>
            <a:pPr marL="171450" indent="-171450" algn="just">
              <a:buFont typeface="Arial" panose="020B0604020202020204" pitchFamily="34" charset="0"/>
              <a:buChar char="•"/>
            </a:pPr>
            <a:r>
              <a:rPr lang="en-IN" sz="1200" dirty="0"/>
              <a:t>There is a slicer user to navigate easily from on town / city data to the other</a:t>
            </a:r>
          </a:p>
          <a:p>
            <a:pPr marL="171450" indent="-171450" algn="just">
              <a:buFont typeface="Arial" panose="020B0604020202020204" pitchFamily="34" charset="0"/>
              <a:buChar char="•"/>
            </a:pPr>
            <a:r>
              <a:rPr lang="en-IN" sz="1200" dirty="0"/>
              <a:t>And there are multiple cards which get changes as per the data is selected by the end user</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Multi-card :- sum of event count and sum of conversions</a:t>
            </a:r>
          </a:p>
          <a:p>
            <a:pPr marL="1085850" lvl="2" indent="-171450" algn="just">
              <a:buFont typeface="Arial" panose="020B0604020202020204" pitchFamily="34" charset="0"/>
              <a:buChar char="•"/>
            </a:pPr>
            <a:r>
              <a:rPr lang="en-IN" sz="1200" dirty="0"/>
              <a:t>Sum of users</a:t>
            </a:r>
          </a:p>
          <a:p>
            <a:pPr marL="1085850" lvl="2" indent="-171450" algn="just">
              <a:buFont typeface="Arial" panose="020B0604020202020204" pitchFamily="34" charset="0"/>
              <a:buChar char="•"/>
            </a:pPr>
            <a:r>
              <a:rPr lang="en-IN" sz="1200" dirty="0"/>
              <a:t>Sum of new users</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r>
              <a:rPr lang="en-IN" sz="1200" dirty="0"/>
              <a:t>Sum of engagement rate</a:t>
            </a:r>
          </a:p>
        </p:txBody>
      </p:sp>
      <p:pic>
        <p:nvPicPr>
          <p:cNvPr id="4" name="Picture 3">
            <a:extLst>
              <a:ext uri="{FF2B5EF4-FFF2-40B4-BE49-F238E27FC236}">
                <a16:creationId xmlns:a16="http://schemas.microsoft.com/office/drawing/2014/main" id="{967192C3-8236-7DF9-4B9E-B5C2F28E7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409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9BED-72F5-6BC9-D4BF-7B59CB1E359C}"/>
              </a:ext>
            </a:extLst>
          </p:cNvPr>
          <p:cNvSpPr>
            <a:spLocks noGrp="1"/>
          </p:cNvSpPr>
          <p:nvPr>
            <p:ph type="title"/>
          </p:nvPr>
        </p:nvSpPr>
        <p:spPr>
          <a:xfrm>
            <a:off x="316719" y="226423"/>
            <a:ext cx="4955177" cy="811118"/>
          </a:xfrm>
        </p:spPr>
        <p:txBody>
          <a:bodyPr/>
          <a:lstStyle/>
          <a:p>
            <a:r>
              <a:rPr lang="en-IN" dirty="0"/>
              <a:t>Gender Report</a:t>
            </a:r>
          </a:p>
        </p:txBody>
      </p:sp>
      <p:sp>
        <p:nvSpPr>
          <p:cNvPr id="7" name="Content Placeholder 5">
            <a:extLst>
              <a:ext uri="{FF2B5EF4-FFF2-40B4-BE49-F238E27FC236}">
                <a16:creationId xmlns:a16="http://schemas.microsoft.com/office/drawing/2014/main" id="{665F345A-BF6F-2EC3-0950-BEA64AF8A3E7}"/>
              </a:ext>
            </a:extLst>
          </p:cNvPr>
          <p:cNvSpPr txBox="1">
            <a:spLocks/>
          </p:cNvSpPr>
          <p:nvPr/>
        </p:nvSpPr>
        <p:spPr>
          <a:xfrm>
            <a:off x="316719" y="2508069"/>
            <a:ext cx="9540241" cy="42563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pPr>
            <a:r>
              <a:rPr lang="en-IN" sz="1400" u="sng" dirty="0"/>
              <a:t>Gender</a:t>
            </a:r>
            <a:r>
              <a:rPr lang="en-IN" sz="1400" dirty="0"/>
              <a:t> :- it states the what is the gender of audience</a:t>
            </a:r>
          </a:p>
          <a:p>
            <a:pPr marL="285750" indent="-285750" algn="just">
              <a:lnSpc>
                <a:spcPct val="150000"/>
              </a:lnSpc>
            </a:pPr>
            <a:r>
              <a:rPr lang="en-IN" sz="1400" u="sng" dirty="0"/>
              <a:t>Users</a:t>
            </a:r>
            <a:r>
              <a:rPr lang="en-IN" sz="1400" dirty="0"/>
              <a:t> :- shows the number of user</a:t>
            </a:r>
          </a:p>
          <a:p>
            <a:pPr marL="285750" indent="-285750" algn="just">
              <a:lnSpc>
                <a:spcPct val="150000"/>
              </a:lnSpc>
            </a:pPr>
            <a:r>
              <a:rPr lang="en-IN" sz="1400" u="sng" dirty="0"/>
              <a:t>New users</a:t>
            </a:r>
            <a:r>
              <a:rPr lang="en-IN" sz="1400" dirty="0"/>
              <a:t> :- shows the number of new user</a:t>
            </a:r>
          </a:p>
          <a:p>
            <a:pPr marL="285750" indent="-285750" algn="just">
              <a:lnSpc>
                <a:spcPct val="150000"/>
              </a:lnSpc>
            </a:pPr>
            <a:r>
              <a:rPr lang="en-IN" sz="1400" u="sng" dirty="0"/>
              <a:t>Engaged sessions</a:t>
            </a:r>
            <a:r>
              <a:rPr lang="en-IN" sz="1400" dirty="0"/>
              <a:t> :- it gives the engaged sessions</a:t>
            </a:r>
          </a:p>
          <a:p>
            <a:pPr marL="285750" indent="-285750" algn="just">
              <a:lnSpc>
                <a:spcPct val="150000"/>
              </a:lnSpc>
            </a:pPr>
            <a:r>
              <a:rPr lang="en-IN" sz="1400" u="sng" dirty="0"/>
              <a:t>Engagement rate</a:t>
            </a:r>
            <a:r>
              <a:rPr lang="en-IN" sz="1400" dirty="0"/>
              <a:t> :- it displays the rate of engagement</a:t>
            </a:r>
          </a:p>
          <a:p>
            <a:pPr marL="285750" indent="-285750" algn="just">
              <a:lnSpc>
                <a:spcPct val="150000"/>
              </a:lnSpc>
            </a:pPr>
            <a:r>
              <a:rPr lang="en-IN" sz="1400" u="sng" dirty="0"/>
              <a:t>Engaged sessions per user</a:t>
            </a:r>
            <a:r>
              <a:rPr lang="en-IN" sz="1400" dirty="0"/>
              <a:t> :- it shows the count of engaged sessions with respect to user</a:t>
            </a:r>
          </a:p>
          <a:p>
            <a:pPr marL="285750" indent="-285750" algn="just">
              <a:lnSpc>
                <a:spcPct val="150000"/>
              </a:lnSpc>
            </a:pPr>
            <a:r>
              <a:rPr lang="en-IN" sz="1400" u="sng" dirty="0"/>
              <a:t>Average engagement time</a:t>
            </a:r>
            <a:r>
              <a:rPr lang="en-IN" sz="1400" dirty="0"/>
              <a:t> :- it describes about the average engagement time</a:t>
            </a:r>
          </a:p>
          <a:p>
            <a:pPr marL="285750" indent="-285750" algn="just">
              <a:lnSpc>
                <a:spcPct val="150000"/>
              </a:lnSpc>
            </a:pPr>
            <a:r>
              <a:rPr lang="en-IN" sz="1400" u="sng" dirty="0"/>
              <a:t>Event count</a:t>
            </a:r>
            <a:r>
              <a:rPr lang="en-IN" sz="1400" dirty="0"/>
              <a:t> :- count of particular events</a:t>
            </a:r>
          </a:p>
          <a:p>
            <a:pPr marL="285750" indent="-285750" algn="just">
              <a:lnSpc>
                <a:spcPct val="150000"/>
              </a:lnSpc>
            </a:pPr>
            <a:r>
              <a:rPr lang="en-IN" sz="1400" u="sng" dirty="0"/>
              <a:t>Conversions</a:t>
            </a:r>
            <a:r>
              <a:rPr lang="en-IN" sz="1400" dirty="0"/>
              <a:t> :- number of conversions are shown here</a:t>
            </a:r>
          </a:p>
        </p:txBody>
      </p:sp>
      <p:pic>
        <p:nvPicPr>
          <p:cNvPr id="9" name="Picture 8">
            <a:extLst>
              <a:ext uri="{FF2B5EF4-FFF2-40B4-BE49-F238E27FC236}">
                <a16:creationId xmlns:a16="http://schemas.microsoft.com/office/drawing/2014/main" id="{32BFB0C7-E5D4-8E8F-020D-998EB748B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19" y="1339357"/>
            <a:ext cx="9669224" cy="866896"/>
          </a:xfrm>
          <a:prstGeom prst="rect">
            <a:avLst/>
          </a:prstGeom>
        </p:spPr>
      </p:pic>
      <p:pic>
        <p:nvPicPr>
          <p:cNvPr id="3" name="Picture 2">
            <a:extLst>
              <a:ext uri="{FF2B5EF4-FFF2-40B4-BE49-F238E27FC236}">
                <a16:creationId xmlns:a16="http://schemas.microsoft.com/office/drawing/2014/main" id="{B705F37B-577C-2A0F-CAEA-68CE58D1F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29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D5D752-5B18-7EC4-2873-9F9ACD542A5B}"/>
              </a:ext>
            </a:extLst>
          </p:cNvPr>
          <p:cNvPicPr>
            <a:picLocks noChangeAspect="1"/>
          </p:cNvPicPr>
          <p:nvPr/>
        </p:nvPicPr>
        <p:blipFill>
          <a:blip r:embed="rId2"/>
          <a:stretch>
            <a:fillRect/>
          </a:stretch>
        </p:blipFill>
        <p:spPr>
          <a:xfrm>
            <a:off x="7601" y="0"/>
            <a:ext cx="12176798" cy="6858000"/>
          </a:xfrm>
          <a:prstGeom prst="rect">
            <a:avLst/>
          </a:prstGeom>
        </p:spPr>
      </p:pic>
      <p:pic>
        <p:nvPicPr>
          <p:cNvPr id="4" name="Picture 3">
            <a:extLst>
              <a:ext uri="{FF2B5EF4-FFF2-40B4-BE49-F238E27FC236}">
                <a16:creationId xmlns:a16="http://schemas.microsoft.com/office/drawing/2014/main" id="{F29F004E-6DC3-5F9E-3CA5-4272F3711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0"/>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89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donut chart visuals, and arranged it in such a form that is derives some meaning full insights just by looking to it</a:t>
            </a:r>
          </a:p>
          <a:p>
            <a:pPr marL="171450" indent="-171450" algn="just">
              <a:buFont typeface="Arial" panose="020B0604020202020204" pitchFamily="34" charset="0"/>
              <a:buChar char="•"/>
            </a:pPr>
            <a:r>
              <a:rPr lang="en-IN" sz="1200" dirty="0"/>
              <a:t>And there are multiple cards which get changes as per the user selects the data in donut chart</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event count</a:t>
            </a:r>
          </a:p>
          <a:p>
            <a:pPr marL="1085850" lvl="2" indent="-171450" algn="just">
              <a:buFont typeface="Arial" panose="020B0604020202020204" pitchFamily="34" charset="0"/>
              <a:buChar char="•"/>
            </a:pPr>
            <a:r>
              <a:rPr lang="en-IN" sz="1200" dirty="0"/>
              <a:t>Sum of conversions</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engagement rate</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endParaRPr lang="en-IN" sz="1200" dirty="0"/>
          </a:p>
        </p:txBody>
      </p:sp>
      <p:pic>
        <p:nvPicPr>
          <p:cNvPr id="4" name="Picture 3">
            <a:extLst>
              <a:ext uri="{FF2B5EF4-FFF2-40B4-BE49-F238E27FC236}">
                <a16:creationId xmlns:a16="http://schemas.microsoft.com/office/drawing/2014/main" id="{32AD5826-CB92-8668-A8C7-2C8A21044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67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745-2BE1-04F3-C850-FBB0264838A5}"/>
              </a:ext>
            </a:extLst>
          </p:cNvPr>
          <p:cNvSpPr>
            <a:spLocks noGrp="1"/>
          </p:cNvSpPr>
          <p:nvPr>
            <p:ph type="title"/>
          </p:nvPr>
        </p:nvSpPr>
        <p:spPr>
          <a:xfrm>
            <a:off x="627018" y="267789"/>
            <a:ext cx="5303520" cy="844731"/>
          </a:xfrm>
        </p:spPr>
        <p:txBody>
          <a:bodyPr/>
          <a:lstStyle/>
          <a:p>
            <a:r>
              <a:rPr lang="en-IN" dirty="0"/>
              <a:t>User By Interest</a:t>
            </a:r>
          </a:p>
        </p:txBody>
      </p:sp>
      <p:sp>
        <p:nvSpPr>
          <p:cNvPr id="6" name="Content Placeholder 5">
            <a:extLst>
              <a:ext uri="{FF2B5EF4-FFF2-40B4-BE49-F238E27FC236}">
                <a16:creationId xmlns:a16="http://schemas.microsoft.com/office/drawing/2014/main" id="{5B182393-7D3C-5034-2EFC-92D068581761}"/>
              </a:ext>
            </a:extLst>
          </p:cNvPr>
          <p:cNvSpPr>
            <a:spLocks noGrp="1"/>
          </p:cNvSpPr>
          <p:nvPr>
            <p:ph sz="half" idx="2"/>
          </p:nvPr>
        </p:nvSpPr>
        <p:spPr>
          <a:xfrm>
            <a:off x="627018" y="2895214"/>
            <a:ext cx="7689668" cy="3873137"/>
          </a:xfrm>
        </p:spPr>
        <p:txBody>
          <a:bodyPr>
            <a:normAutofit/>
          </a:bodyPr>
          <a:lstStyle/>
          <a:p>
            <a:pPr algn="just"/>
            <a:r>
              <a:rPr lang="en-IN" sz="1400" dirty="0"/>
              <a:t>There are total 90 rows in this table, out of which some of them are in image</a:t>
            </a:r>
          </a:p>
          <a:p>
            <a:pPr algn="just"/>
            <a:r>
              <a:rPr lang="en-IN" sz="1400" u="sng" dirty="0"/>
              <a:t>Interests</a:t>
            </a:r>
            <a:r>
              <a:rPr lang="en-IN" sz="1400" dirty="0"/>
              <a:t> :- it describes about the </a:t>
            </a:r>
          </a:p>
          <a:p>
            <a:pPr algn="just"/>
            <a:r>
              <a:rPr lang="en-IN" sz="1400" u="sng" dirty="0"/>
              <a:t>Users</a:t>
            </a:r>
            <a:r>
              <a:rPr lang="en-IN" sz="1400" dirty="0"/>
              <a:t> :- shows the number of user</a:t>
            </a:r>
          </a:p>
          <a:p>
            <a:pPr algn="just"/>
            <a:r>
              <a:rPr lang="en-IN" sz="1400" u="sng" dirty="0"/>
              <a:t>New users</a:t>
            </a:r>
            <a:r>
              <a:rPr lang="en-IN" sz="1400" dirty="0"/>
              <a:t> :- shows the number of new user</a:t>
            </a:r>
          </a:p>
          <a:p>
            <a:pPr algn="just"/>
            <a:r>
              <a:rPr lang="en-IN" sz="1400" u="sng" dirty="0"/>
              <a:t>Engaged sessions</a:t>
            </a:r>
            <a:r>
              <a:rPr lang="en-IN" sz="1400" dirty="0"/>
              <a:t> :- it gives the engaged sessions</a:t>
            </a:r>
          </a:p>
          <a:p>
            <a:pPr algn="just"/>
            <a:r>
              <a:rPr lang="en-IN" sz="1400" u="sng" dirty="0"/>
              <a:t>Engagement rate</a:t>
            </a:r>
            <a:r>
              <a:rPr lang="en-IN" sz="1400" dirty="0"/>
              <a:t> :- it displays the rate of engagement</a:t>
            </a:r>
          </a:p>
          <a:p>
            <a:pPr algn="just"/>
            <a:r>
              <a:rPr lang="en-IN" sz="1400" u="sng" dirty="0"/>
              <a:t>Engaged sessions per user</a:t>
            </a:r>
            <a:r>
              <a:rPr lang="en-IN" sz="1400" dirty="0"/>
              <a:t> :- it shows the count of engaged sessions with respect to user</a:t>
            </a:r>
          </a:p>
          <a:p>
            <a:pPr algn="just"/>
            <a:r>
              <a:rPr lang="en-IN" sz="1400" u="sng" dirty="0"/>
              <a:t>Average engagement time</a:t>
            </a:r>
            <a:r>
              <a:rPr lang="en-IN" sz="1400" dirty="0"/>
              <a:t> :- it describes about the average engagement time</a:t>
            </a:r>
          </a:p>
          <a:p>
            <a:pPr algn="just"/>
            <a:r>
              <a:rPr lang="en-IN" sz="1400" u="sng" dirty="0"/>
              <a:t>Event count</a:t>
            </a:r>
            <a:r>
              <a:rPr lang="en-IN" sz="1400" dirty="0"/>
              <a:t> :- count of particular events</a:t>
            </a:r>
          </a:p>
          <a:p>
            <a:pPr algn="just"/>
            <a:r>
              <a:rPr lang="en-IN" sz="1400" u="sng" dirty="0"/>
              <a:t>Conversions</a:t>
            </a:r>
            <a:r>
              <a:rPr lang="en-IN" sz="1400" dirty="0"/>
              <a:t> :- number of conversions are shown here</a:t>
            </a:r>
          </a:p>
        </p:txBody>
      </p:sp>
      <p:pic>
        <p:nvPicPr>
          <p:cNvPr id="8" name="Picture 7">
            <a:extLst>
              <a:ext uri="{FF2B5EF4-FFF2-40B4-BE49-F238E27FC236}">
                <a16:creationId xmlns:a16="http://schemas.microsoft.com/office/drawing/2014/main" id="{602443AA-1FED-E769-3381-D07B9BC22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375"/>
            <a:ext cx="12192000" cy="1730056"/>
          </a:xfrm>
          <a:prstGeom prst="rect">
            <a:avLst/>
          </a:prstGeom>
        </p:spPr>
      </p:pic>
      <p:pic>
        <p:nvPicPr>
          <p:cNvPr id="3" name="Picture 2">
            <a:extLst>
              <a:ext uri="{FF2B5EF4-FFF2-40B4-BE49-F238E27FC236}">
                <a16:creationId xmlns:a16="http://schemas.microsoft.com/office/drawing/2014/main" id="{536B582A-914A-624B-799F-2397DAEE1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upply And Demand with solid fill">
            <a:extLst>
              <a:ext uri="{FF2B5EF4-FFF2-40B4-BE49-F238E27FC236}">
                <a16:creationId xmlns:a16="http://schemas.microsoft.com/office/drawing/2014/main" id="{2148BCF7-F11E-B245-2B3E-A01179507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97023" y="3429000"/>
            <a:ext cx="914400" cy="914400"/>
          </a:xfrm>
          <a:prstGeom prst="rect">
            <a:avLst/>
          </a:prstGeom>
        </p:spPr>
      </p:pic>
    </p:spTree>
    <p:extLst>
      <p:ext uri="{BB962C8B-B14F-4D97-AF65-F5344CB8AC3E}">
        <p14:creationId xmlns:p14="http://schemas.microsoft.com/office/powerpoint/2010/main" val="368657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EE498-0D54-8E4F-4B5E-9911150BBA27}"/>
              </a:ext>
            </a:extLst>
          </p:cNvPr>
          <p:cNvPicPr>
            <a:picLocks noChangeAspect="1"/>
          </p:cNvPicPr>
          <p:nvPr/>
        </p:nvPicPr>
        <p:blipFill>
          <a:blip r:embed="rId2"/>
          <a:stretch>
            <a:fillRect/>
          </a:stretch>
        </p:blipFill>
        <p:spPr>
          <a:xfrm>
            <a:off x="34550" y="0"/>
            <a:ext cx="12122900" cy="6858000"/>
          </a:xfrm>
          <a:prstGeom prst="rect">
            <a:avLst/>
          </a:prstGeom>
        </p:spPr>
      </p:pic>
      <p:pic>
        <p:nvPicPr>
          <p:cNvPr id="4" name="Picture 3">
            <a:extLst>
              <a:ext uri="{FF2B5EF4-FFF2-40B4-BE49-F238E27FC236}">
                <a16:creationId xmlns:a16="http://schemas.microsoft.com/office/drawing/2014/main" id="{07142337-1B85-015C-9324-5CDAE5C6F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0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B87D-6FED-19B4-3213-E605880499AB}"/>
              </a:ext>
            </a:extLst>
          </p:cNvPr>
          <p:cNvSpPr>
            <a:spLocks noGrp="1"/>
          </p:cNvSpPr>
          <p:nvPr>
            <p:ph type="title"/>
          </p:nvPr>
        </p:nvSpPr>
        <p:spPr>
          <a:xfrm>
            <a:off x="4833257" y="522514"/>
            <a:ext cx="6574972" cy="1334723"/>
          </a:xfrm>
        </p:spPr>
        <p:txBody>
          <a:bodyPr/>
          <a:lstStyle/>
          <a:p>
            <a:r>
              <a:rPr lang="en-IN" dirty="0"/>
              <a:t>We have following contents</a:t>
            </a:r>
          </a:p>
        </p:txBody>
      </p:sp>
      <p:sp>
        <p:nvSpPr>
          <p:cNvPr id="3" name="Text Placeholder 2">
            <a:extLst>
              <a:ext uri="{FF2B5EF4-FFF2-40B4-BE49-F238E27FC236}">
                <a16:creationId xmlns:a16="http://schemas.microsoft.com/office/drawing/2014/main" id="{5DC535A9-B648-E000-E5B4-35FC9BC26780}"/>
              </a:ext>
            </a:extLst>
          </p:cNvPr>
          <p:cNvSpPr>
            <a:spLocks noGrp="1"/>
          </p:cNvSpPr>
          <p:nvPr>
            <p:ph type="body" sz="quarter" idx="15"/>
          </p:nvPr>
        </p:nvSpPr>
        <p:spPr/>
        <p:txBody>
          <a:bodyPr/>
          <a:lstStyle/>
          <a:p>
            <a:r>
              <a:rPr lang="en-IN" dirty="0"/>
              <a:t>User Acquisition</a:t>
            </a:r>
          </a:p>
        </p:txBody>
      </p:sp>
      <p:sp>
        <p:nvSpPr>
          <p:cNvPr id="5" name="Text Placeholder 4">
            <a:extLst>
              <a:ext uri="{FF2B5EF4-FFF2-40B4-BE49-F238E27FC236}">
                <a16:creationId xmlns:a16="http://schemas.microsoft.com/office/drawing/2014/main" id="{5D018DF9-AFE1-0279-E986-803292D680E5}"/>
              </a:ext>
            </a:extLst>
          </p:cNvPr>
          <p:cNvSpPr>
            <a:spLocks noGrp="1"/>
          </p:cNvSpPr>
          <p:nvPr>
            <p:ph type="body" sz="quarter" idx="17"/>
          </p:nvPr>
        </p:nvSpPr>
        <p:spPr>
          <a:xfrm>
            <a:off x="4933747" y="2614274"/>
            <a:ext cx="3200400" cy="365760"/>
          </a:xfrm>
        </p:spPr>
        <p:txBody>
          <a:bodyPr/>
          <a:lstStyle/>
          <a:p>
            <a:r>
              <a:rPr lang="en-IN" dirty="0"/>
              <a:t>Traffic Acquisition</a:t>
            </a:r>
          </a:p>
        </p:txBody>
      </p:sp>
      <p:sp>
        <p:nvSpPr>
          <p:cNvPr id="7" name="Text Placeholder 6">
            <a:extLst>
              <a:ext uri="{FF2B5EF4-FFF2-40B4-BE49-F238E27FC236}">
                <a16:creationId xmlns:a16="http://schemas.microsoft.com/office/drawing/2014/main" id="{BB2948B0-2082-BBA1-57DF-B730DAE69C79}"/>
              </a:ext>
            </a:extLst>
          </p:cNvPr>
          <p:cNvSpPr>
            <a:spLocks noGrp="1"/>
          </p:cNvSpPr>
          <p:nvPr>
            <p:ph type="body" sz="quarter" idx="19"/>
          </p:nvPr>
        </p:nvSpPr>
        <p:spPr>
          <a:xfrm>
            <a:off x="4933747" y="3126770"/>
            <a:ext cx="3200400" cy="365760"/>
          </a:xfrm>
        </p:spPr>
        <p:txBody>
          <a:bodyPr/>
          <a:lstStyle/>
          <a:p>
            <a:r>
              <a:rPr lang="en-IN" dirty="0"/>
              <a:t>Event Report</a:t>
            </a:r>
          </a:p>
        </p:txBody>
      </p:sp>
      <p:sp>
        <p:nvSpPr>
          <p:cNvPr id="9" name="Text Placeholder 8">
            <a:extLst>
              <a:ext uri="{FF2B5EF4-FFF2-40B4-BE49-F238E27FC236}">
                <a16:creationId xmlns:a16="http://schemas.microsoft.com/office/drawing/2014/main" id="{DE987ADA-89C1-DA9A-5531-88E21EF68A86}"/>
              </a:ext>
            </a:extLst>
          </p:cNvPr>
          <p:cNvSpPr>
            <a:spLocks noGrp="1"/>
          </p:cNvSpPr>
          <p:nvPr>
            <p:ph type="body" sz="quarter" idx="21"/>
          </p:nvPr>
        </p:nvSpPr>
        <p:spPr>
          <a:xfrm>
            <a:off x="4933747" y="3691869"/>
            <a:ext cx="3200400" cy="365760"/>
          </a:xfrm>
        </p:spPr>
        <p:txBody>
          <a:bodyPr/>
          <a:lstStyle/>
          <a:p>
            <a:r>
              <a:rPr lang="en-IN" dirty="0"/>
              <a:t>Conversion Report</a:t>
            </a:r>
          </a:p>
        </p:txBody>
      </p:sp>
      <p:sp>
        <p:nvSpPr>
          <p:cNvPr id="11" name="Text Placeholder 10">
            <a:extLst>
              <a:ext uri="{FF2B5EF4-FFF2-40B4-BE49-F238E27FC236}">
                <a16:creationId xmlns:a16="http://schemas.microsoft.com/office/drawing/2014/main" id="{ED061D95-543E-DF5F-83E6-0DB805BE9D02}"/>
              </a:ext>
            </a:extLst>
          </p:cNvPr>
          <p:cNvSpPr>
            <a:spLocks noGrp="1"/>
          </p:cNvSpPr>
          <p:nvPr>
            <p:ph type="body" sz="quarter" idx="23"/>
          </p:nvPr>
        </p:nvSpPr>
        <p:spPr>
          <a:xfrm>
            <a:off x="4933747" y="4340191"/>
            <a:ext cx="3200400" cy="365760"/>
          </a:xfrm>
        </p:spPr>
        <p:txBody>
          <a:bodyPr/>
          <a:lstStyle/>
          <a:p>
            <a:r>
              <a:rPr lang="en-IN" dirty="0"/>
              <a:t>Pages &amp; Screens Report</a:t>
            </a:r>
          </a:p>
        </p:txBody>
      </p:sp>
      <p:sp>
        <p:nvSpPr>
          <p:cNvPr id="13" name="Text Placeholder 8">
            <a:extLst>
              <a:ext uri="{FF2B5EF4-FFF2-40B4-BE49-F238E27FC236}">
                <a16:creationId xmlns:a16="http://schemas.microsoft.com/office/drawing/2014/main" id="{9C121BE8-A691-4482-5E08-D193CFC0E680}"/>
              </a:ext>
            </a:extLst>
          </p:cNvPr>
          <p:cNvSpPr txBox="1">
            <a:spLocks/>
          </p:cNvSpPr>
          <p:nvPr/>
        </p:nvSpPr>
        <p:spPr>
          <a:xfrm>
            <a:off x="4933747" y="5104630"/>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Demographics Report</a:t>
            </a:r>
          </a:p>
        </p:txBody>
      </p:sp>
      <p:sp>
        <p:nvSpPr>
          <p:cNvPr id="14" name="Text Placeholder 8">
            <a:extLst>
              <a:ext uri="{FF2B5EF4-FFF2-40B4-BE49-F238E27FC236}">
                <a16:creationId xmlns:a16="http://schemas.microsoft.com/office/drawing/2014/main" id="{DF4CFA53-C073-51AA-4020-6CC8DEEFAFBB}"/>
              </a:ext>
            </a:extLst>
          </p:cNvPr>
          <p:cNvSpPr txBox="1">
            <a:spLocks/>
          </p:cNvSpPr>
          <p:nvPr/>
        </p:nvSpPr>
        <p:spPr>
          <a:xfrm>
            <a:off x="4933747" y="5686189"/>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City wise Report</a:t>
            </a:r>
          </a:p>
        </p:txBody>
      </p:sp>
      <p:sp>
        <p:nvSpPr>
          <p:cNvPr id="15" name="Text Placeholder 8">
            <a:extLst>
              <a:ext uri="{FF2B5EF4-FFF2-40B4-BE49-F238E27FC236}">
                <a16:creationId xmlns:a16="http://schemas.microsoft.com/office/drawing/2014/main" id="{6DADA1F4-8B6D-4397-E5C0-D51BDBB2FE4E}"/>
              </a:ext>
            </a:extLst>
          </p:cNvPr>
          <p:cNvSpPr txBox="1">
            <a:spLocks/>
          </p:cNvSpPr>
          <p:nvPr/>
        </p:nvSpPr>
        <p:spPr>
          <a:xfrm>
            <a:off x="8599714" y="2074767"/>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Gender Report</a:t>
            </a:r>
          </a:p>
        </p:txBody>
      </p:sp>
      <p:sp>
        <p:nvSpPr>
          <p:cNvPr id="16" name="Text Placeholder 8">
            <a:extLst>
              <a:ext uri="{FF2B5EF4-FFF2-40B4-BE49-F238E27FC236}">
                <a16:creationId xmlns:a16="http://schemas.microsoft.com/office/drawing/2014/main" id="{F5EBCB54-F995-CB1D-3E9C-89947CBCD9D4}"/>
              </a:ext>
            </a:extLst>
          </p:cNvPr>
          <p:cNvSpPr txBox="1">
            <a:spLocks/>
          </p:cNvSpPr>
          <p:nvPr/>
        </p:nvSpPr>
        <p:spPr>
          <a:xfrm>
            <a:off x="8599714" y="2614274"/>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User By Interest</a:t>
            </a:r>
          </a:p>
        </p:txBody>
      </p:sp>
      <p:sp>
        <p:nvSpPr>
          <p:cNvPr id="18" name="Text Placeholder 8">
            <a:extLst>
              <a:ext uri="{FF2B5EF4-FFF2-40B4-BE49-F238E27FC236}">
                <a16:creationId xmlns:a16="http://schemas.microsoft.com/office/drawing/2014/main" id="{8446F5CE-ACAB-9519-EF77-6B9BE3FCA0F3}"/>
              </a:ext>
            </a:extLst>
          </p:cNvPr>
          <p:cNvSpPr txBox="1">
            <a:spLocks/>
          </p:cNvSpPr>
          <p:nvPr/>
        </p:nvSpPr>
        <p:spPr>
          <a:xfrm>
            <a:off x="8599714" y="4256968"/>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Google Ads Report</a:t>
            </a:r>
          </a:p>
        </p:txBody>
      </p:sp>
      <p:sp>
        <p:nvSpPr>
          <p:cNvPr id="19" name="Text Placeholder 8">
            <a:extLst>
              <a:ext uri="{FF2B5EF4-FFF2-40B4-BE49-F238E27FC236}">
                <a16:creationId xmlns:a16="http://schemas.microsoft.com/office/drawing/2014/main" id="{30FAB9B0-7D2E-B0D4-BE29-E64ABC9EB429}"/>
              </a:ext>
            </a:extLst>
          </p:cNvPr>
          <p:cNvSpPr txBox="1">
            <a:spLocks/>
          </p:cNvSpPr>
          <p:nvPr/>
        </p:nvSpPr>
        <p:spPr>
          <a:xfrm>
            <a:off x="8599714" y="3691869"/>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User By Age</a:t>
            </a:r>
          </a:p>
        </p:txBody>
      </p:sp>
      <p:sp>
        <p:nvSpPr>
          <p:cNvPr id="20" name="Text Placeholder 8">
            <a:extLst>
              <a:ext uri="{FF2B5EF4-FFF2-40B4-BE49-F238E27FC236}">
                <a16:creationId xmlns:a16="http://schemas.microsoft.com/office/drawing/2014/main" id="{6F5337BF-417B-5952-D9FB-4A06FF0AD4F0}"/>
              </a:ext>
            </a:extLst>
          </p:cNvPr>
          <p:cNvSpPr txBox="1">
            <a:spLocks/>
          </p:cNvSpPr>
          <p:nvPr/>
        </p:nvSpPr>
        <p:spPr>
          <a:xfrm>
            <a:off x="8599714" y="3126770"/>
            <a:ext cx="3200400" cy="365760"/>
          </a:xfrm>
          <a:prstGeom prst="rect">
            <a:avLst/>
          </a:prstGeom>
        </p:spPr>
        <p:txBody>
          <a:bodyPr vert="horz" lIns="91440" tIns="45720" rIns="91440" bIns="45720" rtlCol="0" anchor="ctr" anchorCtr="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User by Language</a:t>
            </a:r>
          </a:p>
        </p:txBody>
      </p:sp>
      <p:pic>
        <p:nvPicPr>
          <p:cNvPr id="6" name="Picture 5">
            <a:extLst>
              <a:ext uri="{FF2B5EF4-FFF2-40B4-BE49-F238E27FC236}">
                <a16:creationId xmlns:a16="http://schemas.microsoft.com/office/drawing/2014/main" id="{5383791B-798D-93D3-311E-CE85656B3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191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donut chart visuals, and arranged it in such a form that is derives some meaning full insights just by looking to it</a:t>
            </a:r>
          </a:p>
          <a:p>
            <a:pPr marL="171450" indent="-171450" algn="just">
              <a:buFont typeface="Arial" panose="020B0604020202020204" pitchFamily="34" charset="0"/>
              <a:buChar char="•"/>
            </a:pPr>
            <a:r>
              <a:rPr lang="en-IN" sz="1200" dirty="0"/>
              <a:t>And there are multiple cards which get changes as per the user selects the data in donut chart</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conversions</a:t>
            </a:r>
          </a:p>
          <a:p>
            <a:pPr marL="1085850" lvl="2" indent="-171450" algn="just">
              <a:buFont typeface="Arial" panose="020B0604020202020204" pitchFamily="34" charset="0"/>
              <a:buChar char="•"/>
            </a:pPr>
            <a:r>
              <a:rPr lang="en-IN" sz="1200" dirty="0"/>
              <a:t>Sum of event count</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engagement rate</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endParaRPr lang="en-IN" sz="1200" dirty="0"/>
          </a:p>
        </p:txBody>
      </p:sp>
      <p:pic>
        <p:nvPicPr>
          <p:cNvPr id="4" name="Picture 3">
            <a:extLst>
              <a:ext uri="{FF2B5EF4-FFF2-40B4-BE49-F238E27FC236}">
                <a16:creationId xmlns:a16="http://schemas.microsoft.com/office/drawing/2014/main" id="{4AFF033F-30B8-F185-C346-FAFEEBA67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49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AE86-1271-74CD-3CAD-99C62C525B97}"/>
              </a:ext>
            </a:extLst>
          </p:cNvPr>
          <p:cNvSpPr>
            <a:spLocks noGrp="1"/>
          </p:cNvSpPr>
          <p:nvPr>
            <p:ph type="title"/>
          </p:nvPr>
        </p:nvSpPr>
        <p:spPr>
          <a:xfrm>
            <a:off x="1147027" y="155480"/>
            <a:ext cx="5922668" cy="785812"/>
          </a:xfrm>
        </p:spPr>
        <p:txBody>
          <a:bodyPr/>
          <a:lstStyle/>
          <a:p>
            <a:r>
              <a:rPr lang="en-IN" dirty="0"/>
              <a:t>User by Language</a:t>
            </a:r>
          </a:p>
        </p:txBody>
      </p:sp>
      <p:sp>
        <p:nvSpPr>
          <p:cNvPr id="8" name="Text Placeholder 7">
            <a:extLst>
              <a:ext uri="{FF2B5EF4-FFF2-40B4-BE49-F238E27FC236}">
                <a16:creationId xmlns:a16="http://schemas.microsoft.com/office/drawing/2014/main" id="{36374F46-BE43-F765-56B7-5DE953A94209}"/>
              </a:ext>
            </a:extLst>
          </p:cNvPr>
          <p:cNvSpPr>
            <a:spLocks noGrp="1"/>
          </p:cNvSpPr>
          <p:nvPr>
            <p:ph type="body" sz="quarter" idx="28"/>
          </p:nvPr>
        </p:nvSpPr>
        <p:spPr>
          <a:xfrm>
            <a:off x="1419499" y="3291840"/>
            <a:ext cx="7724502" cy="3368040"/>
          </a:xfrm>
        </p:spPr>
        <p:txBody>
          <a:bodyPr>
            <a:normAutofit/>
          </a:bodyPr>
          <a:lstStyle/>
          <a:p>
            <a:pPr marL="285750" indent="-285750" algn="just">
              <a:buFont typeface="Arial" panose="020B0604020202020204" pitchFamily="34" charset="0"/>
              <a:buChar char="•"/>
            </a:pPr>
            <a:r>
              <a:rPr lang="en-US" sz="1400" dirty="0"/>
              <a:t>There are total 25 rows in this table, out of which some of them are in image</a:t>
            </a:r>
          </a:p>
          <a:p>
            <a:pPr marL="285750" indent="-285750" algn="just">
              <a:buFont typeface="Arial" panose="020B0604020202020204" pitchFamily="34" charset="0"/>
              <a:buChar char="•"/>
            </a:pPr>
            <a:r>
              <a:rPr lang="en-US" sz="1400" u="sng" dirty="0"/>
              <a:t>Language</a:t>
            </a:r>
            <a:r>
              <a:rPr lang="en-US" sz="1400" dirty="0"/>
              <a:t> :- it displays different languages</a:t>
            </a:r>
          </a:p>
          <a:p>
            <a:pPr marL="285750" indent="-285750" algn="just">
              <a:buFont typeface="Arial" panose="020B0604020202020204" pitchFamily="34" charset="0"/>
              <a:buChar char="•"/>
            </a:pPr>
            <a:r>
              <a:rPr lang="en-IN" sz="1400" u="sng" dirty="0"/>
              <a:t>Users</a:t>
            </a:r>
            <a:r>
              <a:rPr lang="en-IN" sz="1400" dirty="0"/>
              <a:t> :- shows the number of user</a:t>
            </a:r>
          </a:p>
          <a:p>
            <a:pPr marL="285750" indent="-285750" algn="just">
              <a:buFont typeface="Arial" panose="020B0604020202020204" pitchFamily="34" charset="0"/>
              <a:buChar char="•"/>
            </a:pPr>
            <a:r>
              <a:rPr lang="en-IN" sz="1400" u="sng" dirty="0"/>
              <a:t>New users</a:t>
            </a:r>
            <a:r>
              <a:rPr lang="en-IN" sz="1400" dirty="0"/>
              <a:t> :- shows the number of new user</a:t>
            </a:r>
          </a:p>
          <a:p>
            <a:pPr marL="285750" indent="-285750" algn="just">
              <a:buFont typeface="Arial" panose="020B0604020202020204" pitchFamily="34" charset="0"/>
              <a:buChar char="•"/>
            </a:pPr>
            <a:r>
              <a:rPr lang="en-IN" sz="1400" u="sng" dirty="0"/>
              <a:t>Engaged sessions</a:t>
            </a:r>
            <a:r>
              <a:rPr lang="en-IN" sz="1400" dirty="0"/>
              <a:t> :- it gives the engaged sessions</a:t>
            </a:r>
          </a:p>
          <a:p>
            <a:pPr marL="285750" indent="-285750" algn="just">
              <a:buFont typeface="Arial" panose="020B0604020202020204" pitchFamily="34" charset="0"/>
              <a:buChar char="•"/>
            </a:pPr>
            <a:r>
              <a:rPr lang="en-IN" sz="1400" u="sng" dirty="0"/>
              <a:t>Engagement rate</a:t>
            </a:r>
            <a:r>
              <a:rPr lang="en-IN" sz="1400" dirty="0"/>
              <a:t> :- it displays the rate of engagement</a:t>
            </a:r>
          </a:p>
          <a:p>
            <a:pPr marL="285750" indent="-285750" algn="just">
              <a:buFont typeface="Arial" panose="020B0604020202020204" pitchFamily="34" charset="0"/>
              <a:buChar char="•"/>
            </a:pPr>
            <a:r>
              <a:rPr lang="en-IN" sz="1400" u="sng" dirty="0"/>
              <a:t>Engaged sessions per user</a:t>
            </a:r>
            <a:r>
              <a:rPr lang="en-IN" sz="1400" dirty="0"/>
              <a:t> :- it shows the count of engaged sessions with respect to user</a:t>
            </a:r>
          </a:p>
          <a:p>
            <a:pPr marL="285750" indent="-285750" algn="just">
              <a:buFont typeface="Arial" panose="020B0604020202020204" pitchFamily="34" charset="0"/>
              <a:buChar char="•"/>
            </a:pPr>
            <a:r>
              <a:rPr lang="en-IN" sz="1400" u="sng" dirty="0"/>
              <a:t>Average engagement time</a:t>
            </a:r>
            <a:r>
              <a:rPr lang="en-IN" sz="1400" dirty="0"/>
              <a:t> :- it describes about the average engagement time</a:t>
            </a:r>
          </a:p>
          <a:p>
            <a:pPr marL="285750" indent="-285750" algn="just">
              <a:buFont typeface="Arial" panose="020B0604020202020204" pitchFamily="34" charset="0"/>
              <a:buChar char="•"/>
            </a:pPr>
            <a:r>
              <a:rPr lang="en-IN" sz="1400" u="sng" dirty="0"/>
              <a:t>Event count</a:t>
            </a:r>
            <a:r>
              <a:rPr lang="en-IN" sz="1400" dirty="0"/>
              <a:t> :- count of particular events</a:t>
            </a:r>
          </a:p>
          <a:p>
            <a:pPr marL="285750" indent="-285750" algn="just">
              <a:buFont typeface="Arial" panose="020B0604020202020204" pitchFamily="34" charset="0"/>
              <a:buChar char="•"/>
            </a:pPr>
            <a:r>
              <a:rPr lang="en-IN" sz="1400" u="sng" dirty="0"/>
              <a:t>Conversions</a:t>
            </a:r>
            <a:r>
              <a:rPr lang="en-IN" sz="1400" dirty="0"/>
              <a:t> :- number of conversions are shown here</a:t>
            </a:r>
          </a:p>
        </p:txBody>
      </p:sp>
      <p:pic>
        <p:nvPicPr>
          <p:cNvPr id="10" name="Picture 9">
            <a:extLst>
              <a:ext uri="{FF2B5EF4-FFF2-40B4-BE49-F238E27FC236}">
                <a16:creationId xmlns:a16="http://schemas.microsoft.com/office/drawing/2014/main" id="{5B34F4FA-FB58-2866-0AE6-E0DA8603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27" y="1264670"/>
            <a:ext cx="9764488" cy="1629002"/>
          </a:xfrm>
          <a:prstGeom prst="rect">
            <a:avLst/>
          </a:prstGeom>
        </p:spPr>
      </p:pic>
      <p:pic>
        <p:nvPicPr>
          <p:cNvPr id="3" name="Picture 2">
            <a:extLst>
              <a:ext uri="{FF2B5EF4-FFF2-40B4-BE49-F238E27FC236}">
                <a16:creationId xmlns:a16="http://schemas.microsoft.com/office/drawing/2014/main" id="{AD8997D3-34E7-3475-19A1-52767215B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36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58919-2C7F-6601-28CE-8035100987CD}"/>
              </a:ext>
            </a:extLst>
          </p:cNvPr>
          <p:cNvPicPr>
            <a:picLocks noChangeAspect="1"/>
          </p:cNvPicPr>
          <p:nvPr/>
        </p:nvPicPr>
        <p:blipFill>
          <a:blip r:embed="rId2"/>
          <a:stretch>
            <a:fillRect/>
          </a:stretch>
        </p:blipFill>
        <p:spPr>
          <a:xfrm>
            <a:off x="34550" y="0"/>
            <a:ext cx="12122900" cy="6858000"/>
          </a:xfrm>
          <a:prstGeom prst="rect">
            <a:avLst/>
          </a:prstGeom>
        </p:spPr>
      </p:pic>
      <p:pic>
        <p:nvPicPr>
          <p:cNvPr id="2" name="Picture 1">
            <a:extLst>
              <a:ext uri="{FF2B5EF4-FFF2-40B4-BE49-F238E27FC236}">
                <a16:creationId xmlns:a16="http://schemas.microsoft.com/office/drawing/2014/main" id="{3761AE39-B65F-CF59-E873-3B5C8FEDA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795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100% stacked column chart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Here the visuals is a combination of sum of users and sum of new users.</a:t>
            </a:r>
          </a:p>
          <a:p>
            <a:pPr marL="171450" indent="-171450" algn="just">
              <a:buFont typeface="Arial" panose="020B0604020202020204" pitchFamily="34" charset="0"/>
              <a:buChar char="•"/>
            </a:pPr>
            <a:r>
              <a:rPr lang="en-IN" sz="1200" dirty="0"/>
              <a:t>And there are multiple cards which get changes as per the user selects the data in donut chart</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conversions</a:t>
            </a:r>
          </a:p>
          <a:p>
            <a:pPr marL="1085850" lvl="2" indent="-171450" algn="just">
              <a:buFont typeface="Arial" panose="020B0604020202020204" pitchFamily="34" charset="0"/>
              <a:buChar char="•"/>
            </a:pPr>
            <a:r>
              <a:rPr lang="en-IN" sz="1200" dirty="0"/>
              <a:t>Sum of event count</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engagement rate</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r>
              <a:rPr lang="en-IN" sz="1200" dirty="0"/>
              <a:t>Sum of new users</a:t>
            </a:r>
          </a:p>
          <a:p>
            <a:pPr marL="1085850" lvl="2" indent="-171450" algn="just">
              <a:buFont typeface="Arial" panose="020B0604020202020204" pitchFamily="34" charset="0"/>
              <a:buChar char="•"/>
            </a:pPr>
            <a:r>
              <a:rPr lang="en-IN" sz="1200" dirty="0"/>
              <a:t>Sum of users</a:t>
            </a:r>
          </a:p>
        </p:txBody>
      </p:sp>
      <p:pic>
        <p:nvPicPr>
          <p:cNvPr id="4" name="Picture 3">
            <a:extLst>
              <a:ext uri="{FF2B5EF4-FFF2-40B4-BE49-F238E27FC236}">
                <a16:creationId xmlns:a16="http://schemas.microsoft.com/office/drawing/2014/main" id="{C29040AA-3AB1-DE04-43C0-CC34F7CDA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20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6DA2-DECD-43EF-316C-ED48F159EA16}"/>
              </a:ext>
            </a:extLst>
          </p:cNvPr>
          <p:cNvSpPr>
            <a:spLocks noGrp="1"/>
          </p:cNvSpPr>
          <p:nvPr>
            <p:ph type="title"/>
          </p:nvPr>
        </p:nvSpPr>
        <p:spPr>
          <a:xfrm>
            <a:off x="2383101" y="66721"/>
            <a:ext cx="3817402" cy="853014"/>
          </a:xfrm>
        </p:spPr>
        <p:txBody>
          <a:bodyPr/>
          <a:lstStyle/>
          <a:p>
            <a:r>
              <a:rPr lang="en-IN" dirty="0"/>
              <a:t>User By Age</a:t>
            </a:r>
          </a:p>
        </p:txBody>
      </p:sp>
      <p:sp>
        <p:nvSpPr>
          <p:cNvPr id="9" name="Text Placeholder 7">
            <a:extLst>
              <a:ext uri="{FF2B5EF4-FFF2-40B4-BE49-F238E27FC236}">
                <a16:creationId xmlns:a16="http://schemas.microsoft.com/office/drawing/2014/main" id="{7D8AFF57-75B0-C767-9B8C-C4D624F20BF0}"/>
              </a:ext>
            </a:extLst>
          </p:cNvPr>
          <p:cNvSpPr txBox="1">
            <a:spLocks/>
          </p:cNvSpPr>
          <p:nvPr/>
        </p:nvSpPr>
        <p:spPr>
          <a:xfrm>
            <a:off x="2499362" y="3257006"/>
            <a:ext cx="7724502" cy="33680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400" u="sng" dirty="0"/>
              <a:t>Age</a:t>
            </a:r>
            <a:r>
              <a:rPr lang="en-US" sz="1400" dirty="0"/>
              <a:t> :- this describes the different age group</a:t>
            </a:r>
          </a:p>
          <a:p>
            <a:pPr marL="285750" indent="-285750" algn="just"/>
            <a:r>
              <a:rPr lang="en-US" sz="1400" u="sng" dirty="0"/>
              <a:t>Language</a:t>
            </a:r>
            <a:r>
              <a:rPr lang="en-US" sz="1400" dirty="0"/>
              <a:t> :- it displays different languages</a:t>
            </a:r>
          </a:p>
          <a:p>
            <a:pPr marL="285750" indent="-285750" algn="just"/>
            <a:r>
              <a:rPr lang="en-IN" sz="1400" u="sng" dirty="0"/>
              <a:t>Users</a:t>
            </a:r>
            <a:r>
              <a:rPr lang="en-IN" sz="1400" dirty="0"/>
              <a:t> :- shows the number of user</a:t>
            </a:r>
          </a:p>
          <a:p>
            <a:pPr marL="285750" indent="-285750" algn="just"/>
            <a:r>
              <a:rPr lang="en-IN" sz="1400" u="sng" dirty="0"/>
              <a:t>New users</a:t>
            </a:r>
            <a:r>
              <a:rPr lang="en-IN" sz="1400" dirty="0"/>
              <a:t> :- shows the number of new user</a:t>
            </a:r>
          </a:p>
          <a:p>
            <a:pPr marL="285750" indent="-285750" algn="just"/>
            <a:r>
              <a:rPr lang="en-IN" sz="1400" u="sng" dirty="0"/>
              <a:t>Engaged sessions</a:t>
            </a:r>
            <a:r>
              <a:rPr lang="en-IN" sz="1400" dirty="0"/>
              <a:t> :- it gives the engaged sessions</a:t>
            </a:r>
          </a:p>
          <a:p>
            <a:pPr marL="285750" indent="-285750" algn="just"/>
            <a:r>
              <a:rPr lang="en-IN" sz="1400" u="sng" dirty="0"/>
              <a:t>Engagement rate</a:t>
            </a:r>
            <a:r>
              <a:rPr lang="en-IN" sz="1400" dirty="0"/>
              <a:t> :- it displays the rate of engagement</a:t>
            </a:r>
          </a:p>
          <a:p>
            <a:pPr marL="285750" indent="-285750" algn="just"/>
            <a:r>
              <a:rPr lang="en-IN" sz="1400" u="sng" dirty="0"/>
              <a:t>Engaged sessions per user</a:t>
            </a:r>
            <a:r>
              <a:rPr lang="en-IN" sz="1400" dirty="0"/>
              <a:t> :- it shows the count of engaged sessions with respect to user</a:t>
            </a:r>
          </a:p>
          <a:p>
            <a:pPr marL="285750" indent="-285750" algn="just"/>
            <a:r>
              <a:rPr lang="en-IN" sz="1400" u="sng" dirty="0"/>
              <a:t>Average engagement time</a:t>
            </a:r>
            <a:r>
              <a:rPr lang="en-IN" sz="1400" dirty="0"/>
              <a:t> :- it describes about the average engagement time</a:t>
            </a:r>
          </a:p>
          <a:p>
            <a:pPr marL="285750" indent="-285750" algn="just"/>
            <a:r>
              <a:rPr lang="en-IN" sz="1400" u="sng" dirty="0"/>
              <a:t>Event count</a:t>
            </a:r>
            <a:r>
              <a:rPr lang="en-IN" sz="1400" dirty="0"/>
              <a:t> :- count of particular events</a:t>
            </a:r>
          </a:p>
          <a:p>
            <a:pPr marL="285750" indent="-285750" algn="just"/>
            <a:r>
              <a:rPr lang="en-IN" sz="1400" u="sng" dirty="0"/>
              <a:t>Conversions</a:t>
            </a:r>
            <a:r>
              <a:rPr lang="en-IN" sz="1400" dirty="0"/>
              <a:t> :- number of conversions are shown here</a:t>
            </a:r>
          </a:p>
        </p:txBody>
      </p:sp>
      <p:pic>
        <p:nvPicPr>
          <p:cNvPr id="11" name="Picture 10">
            <a:extLst>
              <a:ext uri="{FF2B5EF4-FFF2-40B4-BE49-F238E27FC236}">
                <a16:creationId xmlns:a16="http://schemas.microsoft.com/office/drawing/2014/main" id="{8290D6F6-AD7B-4375-7ED7-BFFDE31B7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83" y="1135533"/>
            <a:ext cx="9697803" cy="1695687"/>
          </a:xfrm>
          <a:prstGeom prst="rect">
            <a:avLst/>
          </a:prstGeom>
        </p:spPr>
      </p:pic>
      <p:pic>
        <p:nvPicPr>
          <p:cNvPr id="3" name="Picture 2">
            <a:extLst>
              <a:ext uri="{FF2B5EF4-FFF2-40B4-BE49-F238E27FC236}">
                <a16:creationId xmlns:a16="http://schemas.microsoft.com/office/drawing/2014/main" id="{FF14A919-FBFD-3D7C-A325-65AC3AC09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030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FD9C2F-17C7-F3BD-AB72-66BD9BA98BC7}"/>
              </a:ext>
            </a:extLst>
          </p:cNvPr>
          <p:cNvPicPr>
            <a:picLocks noChangeAspect="1"/>
          </p:cNvPicPr>
          <p:nvPr/>
        </p:nvPicPr>
        <p:blipFill>
          <a:blip r:embed="rId2"/>
          <a:stretch>
            <a:fillRect/>
          </a:stretch>
        </p:blipFill>
        <p:spPr>
          <a:xfrm>
            <a:off x="30290" y="0"/>
            <a:ext cx="12131419" cy="6858000"/>
          </a:xfrm>
          <a:prstGeom prst="rect">
            <a:avLst/>
          </a:prstGeom>
        </p:spPr>
      </p:pic>
      <p:pic>
        <p:nvPicPr>
          <p:cNvPr id="2" name="Picture 1">
            <a:extLst>
              <a:ext uri="{FF2B5EF4-FFF2-40B4-BE49-F238E27FC236}">
                <a16:creationId xmlns:a16="http://schemas.microsoft.com/office/drawing/2014/main" id="{ECEEF477-6E24-738E-2986-60BD5EBD0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950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clustered column chart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Here the visuals is a combination of sum of users and sum of new users.</a:t>
            </a:r>
          </a:p>
          <a:p>
            <a:pPr marL="171450" indent="-171450" algn="just">
              <a:buFont typeface="Arial" panose="020B0604020202020204" pitchFamily="34" charset="0"/>
              <a:buChar char="•"/>
            </a:pPr>
            <a:r>
              <a:rPr lang="en-IN" sz="1200" dirty="0"/>
              <a:t>And there are multiple cards which get changes as per the user selects the data in donut chart</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conversions</a:t>
            </a:r>
          </a:p>
          <a:p>
            <a:pPr marL="1085850" lvl="2" indent="-171450" algn="just">
              <a:buFont typeface="Arial" panose="020B0604020202020204" pitchFamily="34" charset="0"/>
              <a:buChar char="•"/>
            </a:pPr>
            <a:r>
              <a:rPr lang="en-IN" sz="1200" dirty="0"/>
              <a:t>Sum of event count</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engagement rate</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r>
              <a:rPr lang="en-IN" sz="1200" dirty="0"/>
              <a:t>Sum of new users</a:t>
            </a:r>
          </a:p>
          <a:p>
            <a:pPr marL="1085850" lvl="2" indent="-171450" algn="just">
              <a:buFont typeface="Arial" panose="020B0604020202020204" pitchFamily="34" charset="0"/>
              <a:buChar char="•"/>
            </a:pPr>
            <a:r>
              <a:rPr lang="en-IN" sz="1200" dirty="0"/>
              <a:t>Sum of users</a:t>
            </a:r>
          </a:p>
        </p:txBody>
      </p:sp>
      <p:pic>
        <p:nvPicPr>
          <p:cNvPr id="4" name="Picture 3">
            <a:extLst>
              <a:ext uri="{FF2B5EF4-FFF2-40B4-BE49-F238E27FC236}">
                <a16:creationId xmlns:a16="http://schemas.microsoft.com/office/drawing/2014/main" id="{3F69B509-339D-89F1-27FB-0F7423AF5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544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A076-1BF0-67D2-3419-C389C18F084D}"/>
              </a:ext>
            </a:extLst>
          </p:cNvPr>
          <p:cNvSpPr>
            <a:spLocks noGrp="1"/>
          </p:cNvSpPr>
          <p:nvPr>
            <p:ph type="title"/>
          </p:nvPr>
        </p:nvSpPr>
        <p:spPr>
          <a:xfrm>
            <a:off x="8103327" y="3498669"/>
            <a:ext cx="3966754" cy="1369762"/>
          </a:xfrm>
        </p:spPr>
        <p:txBody>
          <a:bodyPr/>
          <a:lstStyle/>
          <a:p>
            <a:r>
              <a:rPr lang="en-IN" dirty="0"/>
              <a:t>Google Ads</a:t>
            </a:r>
            <a:br>
              <a:rPr lang="en-IN" dirty="0"/>
            </a:br>
            <a:r>
              <a:rPr lang="en-IN" dirty="0"/>
              <a:t>Report</a:t>
            </a:r>
          </a:p>
        </p:txBody>
      </p:sp>
      <p:sp>
        <p:nvSpPr>
          <p:cNvPr id="11" name="Content Placeholder 10">
            <a:extLst>
              <a:ext uri="{FF2B5EF4-FFF2-40B4-BE49-F238E27FC236}">
                <a16:creationId xmlns:a16="http://schemas.microsoft.com/office/drawing/2014/main" id="{A3CA1350-C64C-228A-E07A-1487CBA00044}"/>
              </a:ext>
            </a:extLst>
          </p:cNvPr>
          <p:cNvSpPr>
            <a:spLocks noGrp="1"/>
          </p:cNvSpPr>
          <p:nvPr>
            <p:ph sz="half" idx="2"/>
          </p:nvPr>
        </p:nvSpPr>
        <p:spPr>
          <a:xfrm>
            <a:off x="1227910" y="3304903"/>
            <a:ext cx="6670765" cy="3431177"/>
          </a:xfrm>
        </p:spPr>
        <p:txBody>
          <a:bodyPr>
            <a:normAutofit/>
          </a:bodyPr>
          <a:lstStyle/>
          <a:p>
            <a:pPr marL="285750" indent="-285750" algn="just">
              <a:buFont typeface="Arial" panose="020B0604020202020204" pitchFamily="34" charset="0"/>
              <a:buChar char="•"/>
            </a:pPr>
            <a:r>
              <a:rPr lang="en-IN" sz="1400" u="sng" dirty="0"/>
              <a:t>Users</a:t>
            </a:r>
            <a:r>
              <a:rPr lang="en-IN" sz="1400" dirty="0"/>
              <a:t> :- shows the number of user</a:t>
            </a:r>
          </a:p>
          <a:p>
            <a:pPr marL="285750" indent="-285750" algn="just">
              <a:buFont typeface="Arial" panose="020B0604020202020204" pitchFamily="34" charset="0"/>
              <a:buChar char="•"/>
            </a:pPr>
            <a:r>
              <a:rPr lang="en-IN" sz="1400" u="sng" dirty="0"/>
              <a:t>Sessions</a:t>
            </a:r>
            <a:r>
              <a:rPr lang="en-IN" sz="1400" dirty="0"/>
              <a:t>  :- as the name describes that they are the count of sessions</a:t>
            </a:r>
          </a:p>
          <a:p>
            <a:pPr marL="285750" indent="-285750" algn="just">
              <a:buFont typeface="Arial" panose="020B0604020202020204" pitchFamily="34" charset="0"/>
              <a:buChar char="•"/>
            </a:pPr>
            <a:r>
              <a:rPr lang="en-IN" sz="1400" u="sng" dirty="0"/>
              <a:t>Engaged sessions</a:t>
            </a:r>
            <a:r>
              <a:rPr lang="en-IN" sz="1400" dirty="0"/>
              <a:t> :- it gives the engaged sessions</a:t>
            </a:r>
          </a:p>
          <a:p>
            <a:pPr marL="285750" indent="-285750" algn="just">
              <a:buFont typeface="Arial" panose="020B0604020202020204" pitchFamily="34" charset="0"/>
              <a:buChar char="•"/>
            </a:pPr>
            <a:r>
              <a:rPr lang="en-IN" sz="1400" u="sng" dirty="0"/>
              <a:t>Google Ads clicks</a:t>
            </a:r>
            <a:r>
              <a:rPr lang="en-IN" sz="1400" dirty="0"/>
              <a:t> :- shows count on number of clicks on google ads</a:t>
            </a:r>
          </a:p>
          <a:p>
            <a:pPr marL="285750" indent="-285750" algn="just">
              <a:buFont typeface="Arial" panose="020B0604020202020204" pitchFamily="34" charset="0"/>
              <a:buChar char="•"/>
            </a:pPr>
            <a:r>
              <a:rPr lang="en-IN" sz="1400" u="sng" dirty="0"/>
              <a:t>Google Ads cost</a:t>
            </a:r>
            <a:r>
              <a:rPr lang="en-IN" sz="1400" dirty="0"/>
              <a:t> :- shows cost of google ads</a:t>
            </a:r>
          </a:p>
          <a:p>
            <a:pPr marL="285750" indent="-285750" algn="just">
              <a:buFont typeface="Arial" panose="020B0604020202020204" pitchFamily="34" charset="0"/>
              <a:buChar char="•"/>
            </a:pPr>
            <a:r>
              <a:rPr lang="en-US" sz="1400" u="sng" dirty="0"/>
              <a:t>Google Ads cost per click</a:t>
            </a:r>
            <a:r>
              <a:rPr lang="en-IN" sz="1400" dirty="0"/>
              <a:t> :- shows cost of google ads with respect to clicks</a:t>
            </a:r>
          </a:p>
          <a:p>
            <a:pPr marL="285750" indent="-285750" algn="just">
              <a:buFont typeface="Arial" panose="020B0604020202020204" pitchFamily="34" charset="0"/>
              <a:buChar char="•"/>
            </a:pPr>
            <a:r>
              <a:rPr lang="en-IN" sz="1400" u="sng" dirty="0"/>
              <a:t>Conversions</a:t>
            </a:r>
            <a:r>
              <a:rPr lang="en-IN" sz="1400" dirty="0"/>
              <a:t> :- number of conversions are shown here</a:t>
            </a:r>
          </a:p>
          <a:p>
            <a:pPr marL="285750" indent="-285750" algn="just">
              <a:buFont typeface="Arial" panose="020B0604020202020204" pitchFamily="34" charset="0"/>
              <a:buChar char="•"/>
            </a:pPr>
            <a:r>
              <a:rPr lang="en-IN" sz="1400" u="sng" dirty="0"/>
              <a:t>Cost per conversion</a:t>
            </a:r>
            <a:r>
              <a:rPr lang="en-IN" sz="1400" dirty="0"/>
              <a:t> :- it shows the cost per conversion</a:t>
            </a:r>
          </a:p>
          <a:p>
            <a:pPr marL="285750" indent="-285750" algn="just">
              <a:buFont typeface="Arial" panose="020B0604020202020204" pitchFamily="34" charset="0"/>
              <a:buChar char="•"/>
            </a:pPr>
            <a:r>
              <a:rPr lang="en-IN" sz="1400" u="sng" dirty="0"/>
              <a:t>Event count</a:t>
            </a:r>
            <a:r>
              <a:rPr lang="en-IN" sz="1400" dirty="0"/>
              <a:t> :- count of particular events</a:t>
            </a:r>
          </a:p>
        </p:txBody>
      </p:sp>
      <p:pic>
        <p:nvPicPr>
          <p:cNvPr id="15" name="Picture 14">
            <a:extLst>
              <a:ext uri="{FF2B5EF4-FFF2-40B4-BE49-F238E27FC236}">
                <a16:creationId xmlns:a16="http://schemas.microsoft.com/office/drawing/2014/main" id="{B669CF23-79FC-6C69-8CA4-B181CC483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8714"/>
            <a:ext cx="12192000" cy="2939915"/>
          </a:xfrm>
          <a:prstGeom prst="rect">
            <a:avLst/>
          </a:prstGeom>
        </p:spPr>
      </p:pic>
      <p:pic>
        <p:nvPicPr>
          <p:cNvPr id="3" name="Picture 2">
            <a:extLst>
              <a:ext uri="{FF2B5EF4-FFF2-40B4-BE49-F238E27FC236}">
                <a16:creationId xmlns:a16="http://schemas.microsoft.com/office/drawing/2014/main" id="{61734517-9FDD-70D6-9A79-3C9CC1A1A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33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EC1C1-1A4C-58DB-DFBB-D1E8C16898A3}"/>
              </a:ext>
            </a:extLst>
          </p:cNvPr>
          <p:cNvPicPr>
            <a:picLocks noChangeAspect="1"/>
          </p:cNvPicPr>
          <p:nvPr/>
        </p:nvPicPr>
        <p:blipFill>
          <a:blip r:embed="rId2"/>
          <a:stretch>
            <a:fillRect/>
          </a:stretch>
        </p:blipFill>
        <p:spPr>
          <a:xfrm>
            <a:off x="37817" y="0"/>
            <a:ext cx="12116366" cy="6858000"/>
          </a:xfrm>
          <a:prstGeom prst="rect">
            <a:avLst/>
          </a:prstGeom>
        </p:spPr>
      </p:pic>
      <p:pic>
        <p:nvPicPr>
          <p:cNvPr id="2" name="Picture 1">
            <a:extLst>
              <a:ext uri="{FF2B5EF4-FFF2-40B4-BE49-F238E27FC236}">
                <a16:creationId xmlns:a16="http://schemas.microsoft.com/office/drawing/2014/main" id="{C06D5ED1-EF86-6B9C-E4FC-BA32B4A6B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39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100% stacked bar chart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Here the visuals is a combination of sum of users and sum of new sessions.</a:t>
            </a:r>
          </a:p>
          <a:p>
            <a:pPr marL="171450" indent="-171450" algn="just">
              <a:buFont typeface="Arial" panose="020B0604020202020204" pitchFamily="34" charset="0"/>
              <a:buChar char="•"/>
            </a:pPr>
            <a:r>
              <a:rPr lang="en-IN" sz="1200" dirty="0"/>
              <a:t>And there are multiple cards which get changes as per the user selects the data in donut chart</a:t>
            </a:r>
          </a:p>
          <a:p>
            <a:pPr marL="171450" indent="-171450" algn="just">
              <a:buFont typeface="Arial" panose="020B0604020202020204" pitchFamily="34" charset="0"/>
              <a:buChar char="•"/>
            </a:pPr>
            <a:r>
              <a:rPr lang="en-IN" sz="1200" dirty="0"/>
              <a:t>Some of the cards are :-</a:t>
            </a:r>
          </a:p>
          <a:p>
            <a:pPr marL="1085850" lvl="2" indent="-171450" algn="just">
              <a:buFont typeface="Arial" panose="020B0604020202020204" pitchFamily="34" charset="0"/>
              <a:buChar char="•"/>
            </a:pPr>
            <a:r>
              <a:rPr lang="en-IN" sz="1200" dirty="0"/>
              <a:t>Sum of cost per conversion</a:t>
            </a:r>
          </a:p>
          <a:p>
            <a:pPr marL="1085850" lvl="2" indent="-171450" algn="just">
              <a:buFont typeface="Arial" panose="020B0604020202020204" pitchFamily="34" charset="0"/>
              <a:buChar char="•"/>
            </a:pPr>
            <a:r>
              <a:rPr lang="en-IN" sz="1200" dirty="0"/>
              <a:t>Sum of event count</a:t>
            </a:r>
          </a:p>
          <a:p>
            <a:pPr marL="1085850" lvl="2" indent="-171450" algn="just">
              <a:buFont typeface="Arial" panose="020B0604020202020204" pitchFamily="34" charset="0"/>
              <a:buChar char="•"/>
            </a:pPr>
            <a:r>
              <a:rPr lang="en-IN" sz="1200" dirty="0"/>
              <a:t>Sum of conversions</a:t>
            </a:r>
          </a:p>
          <a:p>
            <a:pPr marL="1085850" lvl="2" indent="-171450" algn="just">
              <a:buFont typeface="Arial" panose="020B0604020202020204" pitchFamily="34" charset="0"/>
              <a:buChar char="•"/>
            </a:pPr>
            <a:r>
              <a:rPr lang="en-IN" sz="1200" dirty="0"/>
              <a:t>Sum of google ads cost per click</a:t>
            </a:r>
          </a:p>
          <a:p>
            <a:pPr marL="1085850" lvl="2" indent="-171450" algn="just">
              <a:buFont typeface="Arial" panose="020B0604020202020204" pitchFamily="34" charset="0"/>
              <a:buChar char="•"/>
            </a:pPr>
            <a:r>
              <a:rPr lang="en-IN" sz="1200" dirty="0"/>
              <a:t>Sum of google ads cost</a:t>
            </a:r>
          </a:p>
          <a:p>
            <a:pPr marL="1085850" lvl="2" indent="-171450" algn="just">
              <a:buFont typeface="Arial" panose="020B0604020202020204" pitchFamily="34" charset="0"/>
              <a:buChar char="•"/>
            </a:pPr>
            <a:r>
              <a:rPr lang="en-IN" sz="1200" dirty="0"/>
              <a:t>Sum of google ads clicks</a:t>
            </a:r>
          </a:p>
          <a:p>
            <a:pPr marL="1085850" lvl="2" indent="-171450" algn="just">
              <a:buFont typeface="Arial" panose="020B0604020202020204" pitchFamily="34" charset="0"/>
              <a:buChar char="•"/>
            </a:pPr>
            <a:r>
              <a:rPr lang="en-IN" sz="1200" dirty="0"/>
              <a:t>Sum of engaged sessions</a:t>
            </a:r>
          </a:p>
          <a:p>
            <a:pPr marL="1085850" lvl="2" indent="-171450" algn="just">
              <a:buFont typeface="Arial" panose="020B0604020202020204" pitchFamily="34" charset="0"/>
              <a:buChar char="•"/>
            </a:pPr>
            <a:r>
              <a:rPr lang="en-IN" sz="1200" dirty="0"/>
              <a:t>Sum of sessions</a:t>
            </a:r>
          </a:p>
          <a:p>
            <a:pPr marL="1085850" lvl="2" indent="-171450" algn="just">
              <a:buFont typeface="Arial" panose="020B0604020202020204" pitchFamily="34" charset="0"/>
              <a:buChar char="•"/>
            </a:pPr>
            <a:r>
              <a:rPr lang="en-IN" sz="1200" dirty="0"/>
              <a:t>Sum of users</a:t>
            </a:r>
          </a:p>
        </p:txBody>
      </p:sp>
      <p:pic>
        <p:nvPicPr>
          <p:cNvPr id="4" name="Picture 3">
            <a:extLst>
              <a:ext uri="{FF2B5EF4-FFF2-40B4-BE49-F238E27FC236}">
                <a16:creationId xmlns:a16="http://schemas.microsoft.com/office/drawing/2014/main" id="{B7595714-B1A6-92E1-9981-8768F5B27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54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240B-B9A7-1A2C-929E-B85BBEBF200E}"/>
              </a:ext>
            </a:extLst>
          </p:cNvPr>
          <p:cNvSpPr>
            <a:spLocks noGrp="1"/>
          </p:cNvSpPr>
          <p:nvPr>
            <p:ph type="title"/>
          </p:nvPr>
        </p:nvSpPr>
        <p:spPr>
          <a:xfrm>
            <a:off x="2093323" y="142876"/>
            <a:ext cx="5544094" cy="791374"/>
          </a:xfrm>
        </p:spPr>
        <p:txBody>
          <a:bodyPr/>
          <a:lstStyle/>
          <a:p>
            <a:r>
              <a:rPr lang="en-IN" dirty="0"/>
              <a:t>User Acquisition</a:t>
            </a:r>
          </a:p>
        </p:txBody>
      </p:sp>
      <p:sp>
        <p:nvSpPr>
          <p:cNvPr id="4" name="Text Placeholder 3">
            <a:extLst>
              <a:ext uri="{FF2B5EF4-FFF2-40B4-BE49-F238E27FC236}">
                <a16:creationId xmlns:a16="http://schemas.microsoft.com/office/drawing/2014/main" id="{E158B337-F01E-1786-0952-5B1770097BE0}"/>
              </a:ext>
            </a:extLst>
          </p:cNvPr>
          <p:cNvSpPr>
            <a:spLocks noGrp="1"/>
          </p:cNvSpPr>
          <p:nvPr>
            <p:ph type="body" sz="quarter" idx="13"/>
          </p:nvPr>
        </p:nvSpPr>
        <p:spPr>
          <a:xfrm>
            <a:off x="4157253" y="2638696"/>
            <a:ext cx="7798527" cy="4101737"/>
          </a:xfrm>
        </p:spPr>
        <p:txBody>
          <a:bodyPr>
            <a:normAutofit/>
          </a:bodyPr>
          <a:lstStyle/>
          <a:p>
            <a:pPr algn="just">
              <a:lnSpc>
                <a:spcPct val="150000"/>
              </a:lnSpc>
            </a:pPr>
            <a:r>
              <a:rPr lang="en-IN" sz="1600" dirty="0"/>
              <a:t>Here, we have the following columns :-</a:t>
            </a:r>
          </a:p>
          <a:p>
            <a:pPr marL="285750" indent="-285750" algn="just">
              <a:lnSpc>
                <a:spcPct val="150000"/>
              </a:lnSpc>
              <a:buFont typeface="Arial" panose="020B0604020202020204" pitchFamily="34" charset="0"/>
              <a:buChar char="•"/>
            </a:pPr>
            <a:r>
              <a:rPr lang="en-US" sz="1600" u="sng" dirty="0"/>
              <a:t>First user default channel group</a:t>
            </a:r>
            <a:r>
              <a:rPr lang="en-IN" sz="1600" dirty="0"/>
              <a:t> :- the first column describes about the different channels groups</a:t>
            </a:r>
          </a:p>
          <a:p>
            <a:pPr marL="285750" indent="-285750" algn="just">
              <a:lnSpc>
                <a:spcPct val="150000"/>
              </a:lnSpc>
              <a:buFont typeface="Arial" panose="020B0604020202020204" pitchFamily="34" charset="0"/>
              <a:buChar char="•"/>
            </a:pPr>
            <a:r>
              <a:rPr lang="en-IN" sz="1600" u="sng" dirty="0"/>
              <a:t>New users</a:t>
            </a:r>
            <a:r>
              <a:rPr lang="en-IN" sz="1600" dirty="0"/>
              <a:t> :- as the name describes that they are the new users</a:t>
            </a:r>
          </a:p>
          <a:p>
            <a:pPr marL="285750" indent="-285750" algn="just">
              <a:lnSpc>
                <a:spcPct val="150000"/>
              </a:lnSpc>
              <a:buFont typeface="Arial" panose="020B0604020202020204" pitchFamily="34" charset="0"/>
              <a:buChar char="•"/>
            </a:pPr>
            <a:r>
              <a:rPr lang="en-IN" sz="1600" u="sng" dirty="0"/>
              <a:t>Engaged sessions</a:t>
            </a:r>
            <a:r>
              <a:rPr lang="en-IN" sz="1600" dirty="0"/>
              <a:t> :- total number of engaged sessions</a:t>
            </a:r>
          </a:p>
          <a:p>
            <a:pPr marL="285750" indent="-285750" algn="just">
              <a:lnSpc>
                <a:spcPct val="150000"/>
              </a:lnSpc>
              <a:buFont typeface="Arial" panose="020B0604020202020204" pitchFamily="34" charset="0"/>
              <a:buChar char="•"/>
            </a:pPr>
            <a:r>
              <a:rPr lang="en-IN" sz="1600" u="sng" dirty="0"/>
              <a:t>Engagement rate</a:t>
            </a:r>
            <a:r>
              <a:rPr lang="en-IN" sz="1600" dirty="0"/>
              <a:t> :- it describes the rate of engagement</a:t>
            </a:r>
          </a:p>
          <a:p>
            <a:pPr marL="285750" indent="-285750" algn="just">
              <a:lnSpc>
                <a:spcPct val="150000"/>
              </a:lnSpc>
              <a:buFont typeface="Arial" panose="020B0604020202020204" pitchFamily="34" charset="0"/>
              <a:buChar char="•"/>
            </a:pPr>
            <a:r>
              <a:rPr lang="en-IN" sz="1600" u="sng" dirty="0"/>
              <a:t>Engaged sessions per user</a:t>
            </a:r>
            <a:r>
              <a:rPr lang="en-IN" sz="1600" dirty="0"/>
              <a:t> :- it is calculated by dividing the Engaged sessions by New users</a:t>
            </a:r>
          </a:p>
          <a:p>
            <a:pPr marL="285750" indent="-285750" algn="just">
              <a:lnSpc>
                <a:spcPct val="150000"/>
              </a:lnSpc>
              <a:buFont typeface="Arial" panose="020B0604020202020204" pitchFamily="34" charset="0"/>
              <a:buChar char="•"/>
            </a:pPr>
            <a:r>
              <a:rPr lang="en-IN" sz="1600" u="sng" dirty="0"/>
              <a:t>Average engagement time</a:t>
            </a:r>
            <a:r>
              <a:rPr lang="en-IN" sz="1600" dirty="0"/>
              <a:t> :- its an average time of engagement time</a:t>
            </a:r>
          </a:p>
          <a:p>
            <a:pPr marL="285750" indent="-285750" algn="just">
              <a:lnSpc>
                <a:spcPct val="150000"/>
              </a:lnSpc>
              <a:buFont typeface="Arial" panose="020B0604020202020204" pitchFamily="34" charset="0"/>
              <a:buChar char="•"/>
            </a:pPr>
            <a:r>
              <a:rPr lang="en-IN" sz="1600" u="sng" dirty="0"/>
              <a:t>Event count</a:t>
            </a:r>
            <a:r>
              <a:rPr lang="en-IN" sz="1600" dirty="0"/>
              <a:t> :- it gives us the count of particular event</a:t>
            </a:r>
          </a:p>
          <a:p>
            <a:pPr marL="285750" indent="-285750" algn="just">
              <a:lnSpc>
                <a:spcPct val="150000"/>
              </a:lnSpc>
              <a:buFont typeface="Arial" panose="020B0604020202020204" pitchFamily="34" charset="0"/>
              <a:buChar char="•"/>
            </a:pPr>
            <a:r>
              <a:rPr lang="en-IN" sz="1600" u="sng" dirty="0"/>
              <a:t>Conversions</a:t>
            </a:r>
            <a:r>
              <a:rPr lang="en-IN" sz="1600" dirty="0"/>
              <a:t> :- it displays the conversions</a:t>
            </a:r>
          </a:p>
        </p:txBody>
      </p:sp>
      <p:pic>
        <p:nvPicPr>
          <p:cNvPr id="12" name="Picture 11">
            <a:extLst>
              <a:ext uri="{FF2B5EF4-FFF2-40B4-BE49-F238E27FC236}">
                <a16:creationId xmlns:a16="http://schemas.microsoft.com/office/drawing/2014/main" id="{79DB6457-9D76-3370-31D5-0A73A3622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750" y="934250"/>
            <a:ext cx="10621857" cy="1438476"/>
          </a:xfrm>
          <a:prstGeom prst="rect">
            <a:avLst/>
          </a:prstGeom>
        </p:spPr>
      </p:pic>
      <p:pic>
        <p:nvPicPr>
          <p:cNvPr id="3" name="Picture 2">
            <a:extLst>
              <a:ext uri="{FF2B5EF4-FFF2-40B4-BE49-F238E27FC236}">
                <a16:creationId xmlns:a16="http://schemas.microsoft.com/office/drawing/2014/main" id="{719FD233-9B87-748C-F3E9-77F4E7A7A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426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0BB2-892E-FD34-0F90-9971393DB1CE}"/>
              </a:ext>
            </a:extLst>
          </p:cNvPr>
          <p:cNvSpPr>
            <a:spLocks noGrp="1"/>
          </p:cNvSpPr>
          <p:nvPr>
            <p:ph type="ctrTitle"/>
          </p:nvPr>
        </p:nvSpPr>
        <p:spPr>
          <a:xfrm>
            <a:off x="6005045" y="2500720"/>
            <a:ext cx="5099392" cy="928280"/>
          </a:xfrm>
        </p:spPr>
        <p:txBody>
          <a:bodyPr/>
          <a:lstStyle/>
          <a:p>
            <a:r>
              <a:rPr lang="en-IN" dirty="0"/>
              <a:t>Thank you</a:t>
            </a:r>
          </a:p>
        </p:txBody>
      </p:sp>
      <p:pic>
        <p:nvPicPr>
          <p:cNvPr id="3" name="Picture 2">
            <a:extLst>
              <a:ext uri="{FF2B5EF4-FFF2-40B4-BE49-F238E27FC236}">
                <a16:creationId xmlns:a16="http://schemas.microsoft.com/office/drawing/2014/main" id="{C3644AD6-0D00-F164-CD6D-447077EB8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62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263A5D-9594-F7F2-6DBC-568F4BB1643F}"/>
              </a:ext>
            </a:extLst>
          </p:cNvPr>
          <p:cNvSpPr>
            <a:spLocks noGrp="1"/>
          </p:cNvSpPr>
          <p:nvPr>
            <p:ph type="body" sz="quarter" idx="13"/>
          </p:nvPr>
        </p:nvSpPr>
        <p:spPr>
          <a:xfrm>
            <a:off x="4214949" y="2002972"/>
            <a:ext cx="7367451" cy="853440"/>
          </a:xfrm>
        </p:spPr>
        <p:txBody>
          <a:bodyPr/>
          <a:lstStyle/>
          <a:p>
            <a:r>
              <a:rPr lang="en-IN" dirty="0"/>
              <a:t>You can find the Dataset file and Power BI file through following links shared below :- </a:t>
            </a:r>
          </a:p>
        </p:txBody>
      </p:sp>
      <p:graphicFrame>
        <p:nvGraphicFramePr>
          <p:cNvPr id="4" name="Table 3">
            <a:extLst>
              <a:ext uri="{FF2B5EF4-FFF2-40B4-BE49-F238E27FC236}">
                <a16:creationId xmlns:a16="http://schemas.microsoft.com/office/drawing/2014/main" id="{CEA1996B-42E7-203B-00E8-50EC078EC37D}"/>
              </a:ext>
            </a:extLst>
          </p:cNvPr>
          <p:cNvGraphicFramePr>
            <a:graphicFrameLocks noGrp="1"/>
          </p:cNvGraphicFramePr>
          <p:nvPr>
            <p:extLst>
              <p:ext uri="{D42A27DB-BD31-4B8C-83A1-F6EECF244321}">
                <p14:modId xmlns:p14="http://schemas.microsoft.com/office/powerpoint/2010/main" val="1110808462"/>
              </p:ext>
            </p:extLst>
          </p:nvPr>
        </p:nvGraphicFramePr>
        <p:xfrm>
          <a:off x="4093028" y="3222170"/>
          <a:ext cx="7942218" cy="2812869"/>
        </p:xfrm>
        <a:graphic>
          <a:graphicData uri="http://schemas.openxmlformats.org/drawingml/2006/table">
            <a:tbl>
              <a:tblPr>
                <a:tableStyleId>{775DCB02-9BB8-47FD-8907-85C794F793BA}</a:tableStyleId>
              </a:tblPr>
              <a:tblGrid>
                <a:gridCol w="3971109">
                  <a:extLst>
                    <a:ext uri="{9D8B030D-6E8A-4147-A177-3AD203B41FA5}">
                      <a16:colId xmlns:a16="http://schemas.microsoft.com/office/drawing/2014/main" val="1600043057"/>
                    </a:ext>
                  </a:extLst>
                </a:gridCol>
                <a:gridCol w="3971109">
                  <a:extLst>
                    <a:ext uri="{9D8B030D-6E8A-4147-A177-3AD203B41FA5}">
                      <a16:colId xmlns:a16="http://schemas.microsoft.com/office/drawing/2014/main" val="3306662853"/>
                    </a:ext>
                  </a:extLst>
                </a:gridCol>
              </a:tblGrid>
              <a:tr h="1551928">
                <a:tc>
                  <a:txBody>
                    <a:bodyPr/>
                    <a:lstStyle/>
                    <a:p>
                      <a:r>
                        <a:rPr lang="en-IN" dirty="0"/>
                        <a:t>Dataset file (excel file) :-</a:t>
                      </a:r>
                    </a:p>
                  </a:txBody>
                  <a:tcPr/>
                </a:tc>
                <a:tc>
                  <a:txBody>
                    <a:bodyPr/>
                    <a:lstStyle/>
                    <a:p>
                      <a:r>
                        <a:rPr lang="en-IN" dirty="0">
                          <a:hlinkClick r:id="rId2"/>
                        </a:rPr>
                        <a:t>https://docs.google.com/spreadsheets/d/1uAqsJIpg4i80LBR-qHIYz5a-O9uEIevQ/edit?usp=drive_link&amp;ouid=103782449792378078336&amp;rtpof=true&amp;sd=true</a:t>
                      </a:r>
                      <a:r>
                        <a:rPr lang="en-IN" dirty="0"/>
                        <a:t> </a:t>
                      </a:r>
                    </a:p>
                  </a:txBody>
                  <a:tcPr/>
                </a:tc>
                <a:extLst>
                  <a:ext uri="{0D108BD9-81ED-4DB2-BD59-A6C34878D82A}">
                    <a16:rowId xmlns:a16="http://schemas.microsoft.com/office/drawing/2014/main" val="549620498"/>
                  </a:ext>
                </a:extLst>
              </a:tr>
              <a:tr h="1260941">
                <a:tc>
                  <a:txBody>
                    <a:bodyPr/>
                    <a:lstStyle/>
                    <a:p>
                      <a:r>
                        <a:rPr lang="en-IN" dirty="0"/>
                        <a:t>Power BI file :- </a:t>
                      </a:r>
                    </a:p>
                  </a:txBody>
                  <a:tcPr/>
                </a:tc>
                <a:tc>
                  <a:txBody>
                    <a:bodyPr/>
                    <a:lstStyle/>
                    <a:p>
                      <a:r>
                        <a:rPr lang="en-IN" dirty="0">
                          <a:hlinkClick r:id="rId3"/>
                        </a:rPr>
                        <a:t>https://drive.google.com/file/d/1_OM-5wEW7wFNElzcpv1cWcWsj6eioI1w/view?usp=sharing</a:t>
                      </a:r>
                      <a:r>
                        <a:rPr lang="en-IN" dirty="0"/>
                        <a:t> </a:t>
                      </a:r>
                    </a:p>
                  </a:txBody>
                  <a:tcPr/>
                </a:tc>
                <a:extLst>
                  <a:ext uri="{0D108BD9-81ED-4DB2-BD59-A6C34878D82A}">
                    <a16:rowId xmlns:a16="http://schemas.microsoft.com/office/drawing/2014/main" val="173224257"/>
                  </a:ext>
                </a:extLst>
              </a:tr>
            </a:tbl>
          </a:graphicData>
        </a:graphic>
      </p:graphicFrame>
    </p:spTree>
    <p:extLst>
      <p:ext uri="{BB962C8B-B14F-4D97-AF65-F5344CB8AC3E}">
        <p14:creationId xmlns:p14="http://schemas.microsoft.com/office/powerpoint/2010/main" val="2548968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DADD462-D36C-6771-91C7-BA4B5D51B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71" y="0"/>
            <a:ext cx="12107858" cy="6858000"/>
          </a:xfrm>
          <a:prstGeom prst="rect">
            <a:avLst/>
          </a:prstGeom>
        </p:spPr>
      </p:pic>
      <p:pic>
        <p:nvPicPr>
          <p:cNvPr id="2" name="Picture 1">
            <a:extLst>
              <a:ext uri="{FF2B5EF4-FFF2-40B4-BE49-F238E27FC236}">
                <a16:creationId xmlns:a16="http://schemas.microsoft.com/office/drawing/2014/main" id="{94250B9F-90F5-857F-8717-69B72EEF0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96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cards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The 1</a:t>
            </a:r>
            <a:r>
              <a:rPr lang="en-IN" sz="1200" baseline="30000" dirty="0"/>
              <a:t>st</a:t>
            </a:r>
            <a:r>
              <a:rPr lang="en-IN" sz="1200" dirty="0"/>
              <a:t> card shows the total sum of conversions</a:t>
            </a:r>
          </a:p>
          <a:p>
            <a:pPr marL="171450" indent="-171450" algn="just">
              <a:buFont typeface="Arial" panose="020B0604020202020204" pitchFamily="34" charset="0"/>
              <a:buChar char="•"/>
            </a:pPr>
            <a:r>
              <a:rPr lang="en-IN" sz="1200" dirty="0"/>
              <a:t>Next to that shows the which default channel group is selected there</a:t>
            </a:r>
          </a:p>
          <a:p>
            <a:pPr marL="171450" indent="-171450" algn="just">
              <a:buFont typeface="Arial" panose="020B0604020202020204" pitchFamily="34" charset="0"/>
              <a:buChar char="•"/>
            </a:pPr>
            <a:r>
              <a:rPr lang="en-IN" sz="1200" dirty="0"/>
              <a:t>Next to that it is a multi card which covers the multiple aspects like :-</a:t>
            </a:r>
          </a:p>
          <a:p>
            <a:pPr marL="1085850" lvl="2" indent="-171450" algn="just">
              <a:buFont typeface="Arial" panose="020B0604020202020204" pitchFamily="34" charset="0"/>
              <a:buChar char="•"/>
            </a:pPr>
            <a:r>
              <a:rPr lang="en-IN" sz="1200" dirty="0"/>
              <a:t>Sum of Engagement rate</a:t>
            </a:r>
          </a:p>
          <a:p>
            <a:pPr marL="1085850" lvl="2" indent="-171450" algn="just">
              <a:buFont typeface="Arial" panose="020B0604020202020204" pitchFamily="34" charset="0"/>
              <a:buChar char="•"/>
            </a:pPr>
            <a:r>
              <a:rPr lang="en-IN" sz="1200" dirty="0"/>
              <a:t>Sum of Engaged sessions per user</a:t>
            </a:r>
          </a:p>
          <a:p>
            <a:pPr marL="1085850" lvl="2" indent="-171450" algn="just">
              <a:buFont typeface="Arial" panose="020B0604020202020204" pitchFamily="34" charset="0"/>
              <a:buChar char="•"/>
            </a:pPr>
            <a:r>
              <a:rPr lang="en-IN" sz="1200" dirty="0"/>
              <a:t>Sum of Average engagement time</a:t>
            </a:r>
          </a:p>
          <a:p>
            <a:pPr marL="1085850" lvl="2" indent="-171450" algn="just">
              <a:buFont typeface="Arial" panose="020B0604020202020204" pitchFamily="34" charset="0"/>
              <a:buChar char="•"/>
            </a:pPr>
            <a:r>
              <a:rPr lang="en-IN" sz="1200" dirty="0"/>
              <a:t>Sum of Event count</a:t>
            </a:r>
          </a:p>
          <a:p>
            <a:pPr marL="171450" indent="-171450" algn="just">
              <a:buFont typeface="Arial" panose="020B0604020202020204" pitchFamily="34" charset="0"/>
              <a:buChar char="•"/>
            </a:pPr>
            <a:r>
              <a:rPr lang="en-IN" sz="1200" dirty="0"/>
              <a:t>And at the last there are 2 diagrams of donut chart describing the count and percentage of different first user default channel groups for :-</a:t>
            </a:r>
          </a:p>
          <a:p>
            <a:pPr marL="1085850" lvl="2" indent="-171450" algn="just">
              <a:buFont typeface="Arial" panose="020B0604020202020204" pitchFamily="34" charset="0"/>
              <a:buChar char="•"/>
            </a:pPr>
            <a:r>
              <a:rPr lang="en-IN" sz="1200" dirty="0"/>
              <a:t>New users</a:t>
            </a:r>
          </a:p>
          <a:p>
            <a:pPr marL="1085850" lvl="2" indent="-171450" algn="just">
              <a:buFont typeface="Arial" panose="020B0604020202020204" pitchFamily="34" charset="0"/>
              <a:buChar char="•"/>
            </a:pPr>
            <a:r>
              <a:rPr lang="en-IN" sz="1200" dirty="0"/>
              <a:t>Engaged sessions</a:t>
            </a:r>
          </a:p>
        </p:txBody>
      </p:sp>
      <p:pic>
        <p:nvPicPr>
          <p:cNvPr id="4" name="Picture 3">
            <a:extLst>
              <a:ext uri="{FF2B5EF4-FFF2-40B4-BE49-F238E27FC236}">
                <a16:creationId xmlns:a16="http://schemas.microsoft.com/office/drawing/2014/main" id="{555E3229-D55D-3BA5-E6E4-6A16EBD01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6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98F7B-1C15-6BAC-3186-6C5B277BB09E}"/>
              </a:ext>
            </a:extLst>
          </p:cNvPr>
          <p:cNvSpPr>
            <a:spLocks noGrp="1"/>
          </p:cNvSpPr>
          <p:nvPr>
            <p:ph type="title"/>
          </p:nvPr>
        </p:nvSpPr>
        <p:spPr>
          <a:xfrm>
            <a:off x="107355" y="130629"/>
            <a:ext cx="6441491" cy="830301"/>
          </a:xfrm>
        </p:spPr>
        <p:txBody>
          <a:bodyPr/>
          <a:lstStyle/>
          <a:p>
            <a:r>
              <a:rPr lang="en-IN" dirty="0"/>
              <a:t>Traffic Acquisition</a:t>
            </a:r>
          </a:p>
        </p:txBody>
      </p:sp>
      <p:sp>
        <p:nvSpPr>
          <p:cNvPr id="10" name="Text Placeholder 9">
            <a:extLst>
              <a:ext uri="{FF2B5EF4-FFF2-40B4-BE49-F238E27FC236}">
                <a16:creationId xmlns:a16="http://schemas.microsoft.com/office/drawing/2014/main" id="{E17E3ABC-8F00-93C2-2740-3B0361EF4698}"/>
              </a:ext>
            </a:extLst>
          </p:cNvPr>
          <p:cNvSpPr>
            <a:spLocks noGrp="1"/>
          </p:cNvSpPr>
          <p:nvPr>
            <p:ph type="body" sz="quarter" idx="18"/>
          </p:nvPr>
        </p:nvSpPr>
        <p:spPr>
          <a:xfrm>
            <a:off x="210116" y="2420982"/>
            <a:ext cx="7740809" cy="4306389"/>
          </a:xfrm>
        </p:spPr>
        <p:txBody>
          <a:bodyPr>
            <a:normAutofit/>
          </a:bodyPr>
          <a:lstStyle/>
          <a:p>
            <a:pPr marL="285750" indent="-285750" algn="just">
              <a:lnSpc>
                <a:spcPct val="150000"/>
              </a:lnSpc>
              <a:buFont typeface="Arial" panose="020B0604020202020204" pitchFamily="34" charset="0"/>
              <a:buChar char="•"/>
            </a:pPr>
            <a:r>
              <a:rPr lang="en-IN" u="sng" dirty="0"/>
              <a:t>Session default channel group</a:t>
            </a:r>
            <a:r>
              <a:rPr lang="en-IN" dirty="0"/>
              <a:t> :- the first column describes about the different session channels groups</a:t>
            </a:r>
          </a:p>
          <a:p>
            <a:pPr marL="285750" indent="-285750" algn="just">
              <a:lnSpc>
                <a:spcPct val="150000"/>
              </a:lnSpc>
              <a:buFont typeface="Arial" panose="020B0604020202020204" pitchFamily="34" charset="0"/>
              <a:buChar char="•"/>
            </a:pPr>
            <a:r>
              <a:rPr lang="en-IN" u="sng" dirty="0"/>
              <a:t>Users</a:t>
            </a:r>
            <a:r>
              <a:rPr lang="en-IN" dirty="0"/>
              <a:t> :- as the name describes that they are the count of users</a:t>
            </a:r>
          </a:p>
          <a:p>
            <a:pPr marL="285750" indent="-285750" algn="just">
              <a:lnSpc>
                <a:spcPct val="150000"/>
              </a:lnSpc>
              <a:buFont typeface="Arial" panose="020B0604020202020204" pitchFamily="34" charset="0"/>
              <a:buChar char="•"/>
            </a:pPr>
            <a:r>
              <a:rPr lang="en-IN" u="sng" dirty="0"/>
              <a:t>Sessions</a:t>
            </a:r>
            <a:r>
              <a:rPr lang="en-IN" dirty="0"/>
              <a:t>  :- as the name describes that they are the count of sessions</a:t>
            </a:r>
          </a:p>
          <a:p>
            <a:pPr marL="285750" indent="-285750" algn="just">
              <a:lnSpc>
                <a:spcPct val="150000"/>
              </a:lnSpc>
              <a:buFont typeface="Arial" panose="020B0604020202020204" pitchFamily="34" charset="0"/>
              <a:buChar char="•"/>
            </a:pPr>
            <a:r>
              <a:rPr lang="en-IN" u="sng" dirty="0"/>
              <a:t>Engaged sessions</a:t>
            </a:r>
            <a:r>
              <a:rPr lang="en-IN" dirty="0"/>
              <a:t> :- as the name describes that they are the count of engaged sessions</a:t>
            </a:r>
          </a:p>
          <a:p>
            <a:pPr marL="285750" indent="-285750" algn="just">
              <a:lnSpc>
                <a:spcPct val="150000"/>
              </a:lnSpc>
              <a:buFont typeface="Arial" panose="020B0604020202020204" pitchFamily="34" charset="0"/>
              <a:buChar char="•"/>
            </a:pPr>
            <a:r>
              <a:rPr lang="en-IN" u="sng" dirty="0"/>
              <a:t>Average engagement time per session</a:t>
            </a:r>
            <a:r>
              <a:rPr lang="en-IN" dirty="0"/>
              <a:t> :- it is the average on engagement time for per session. And it Is calculated by taking “Average engagement time” form use acquisition table and dividing it by the session</a:t>
            </a:r>
          </a:p>
          <a:p>
            <a:pPr marL="285750" indent="-285750" algn="just">
              <a:lnSpc>
                <a:spcPct val="150000"/>
              </a:lnSpc>
              <a:buFont typeface="Arial" panose="020B0604020202020204" pitchFamily="34" charset="0"/>
              <a:buChar char="•"/>
            </a:pPr>
            <a:r>
              <a:rPr lang="en-IN" u="sng" dirty="0"/>
              <a:t>Engaged sessions per user</a:t>
            </a:r>
            <a:r>
              <a:rPr lang="en-IN" dirty="0"/>
              <a:t> :- it’s the engages sessions by user</a:t>
            </a:r>
          </a:p>
          <a:p>
            <a:pPr marL="285750" indent="-285750" algn="just">
              <a:lnSpc>
                <a:spcPct val="150000"/>
              </a:lnSpc>
              <a:buFont typeface="Arial" panose="020B0604020202020204" pitchFamily="34" charset="0"/>
              <a:buChar char="•"/>
            </a:pPr>
            <a:r>
              <a:rPr lang="en-IN" u="sng" dirty="0"/>
              <a:t>Events per session</a:t>
            </a:r>
            <a:r>
              <a:rPr lang="en-IN" dirty="0"/>
              <a:t> :- it is showing the count of events per session</a:t>
            </a:r>
          </a:p>
          <a:p>
            <a:pPr marL="285750" indent="-285750" algn="just">
              <a:lnSpc>
                <a:spcPct val="150000"/>
              </a:lnSpc>
              <a:buFont typeface="Arial" panose="020B0604020202020204" pitchFamily="34" charset="0"/>
              <a:buChar char="•"/>
            </a:pPr>
            <a:r>
              <a:rPr lang="en-IN" u="sng" dirty="0"/>
              <a:t>Engagement rate</a:t>
            </a:r>
            <a:r>
              <a:rPr lang="en-IN" dirty="0"/>
              <a:t> :- the percentage of engagement is shown here</a:t>
            </a:r>
          </a:p>
          <a:p>
            <a:pPr marL="285750" indent="-285750" algn="just">
              <a:lnSpc>
                <a:spcPct val="150000"/>
              </a:lnSpc>
              <a:buFont typeface="Arial" panose="020B0604020202020204" pitchFamily="34" charset="0"/>
              <a:buChar char="•"/>
            </a:pPr>
            <a:r>
              <a:rPr lang="en-IN" u="sng" dirty="0"/>
              <a:t>Event count</a:t>
            </a:r>
            <a:r>
              <a:rPr lang="en-IN" dirty="0"/>
              <a:t> :- it’s a count of a particular Event</a:t>
            </a:r>
          </a:p>
          <a:p>
            <a:pPr marL="285750" indent="-285750" algn="just">
              <a:lnSpc>
                <a:spcPct val="150000"/>
              </a:lnSpc>
              <a:buFont typeface="Arial" panose="020B0604020202020204" pitchFamily="34" charset="0"/>
              <a:buChar char="•"/>
            </a:pPr>
            <a:r>
              <a:rPr lang="en-IN" u="sng" dirty="0"/>
              <a:t>Conversions</a:t>
            </a:r>
            <a:r>
              <a:rPr lang="en-IN" dirty="0"/>
              <a:t> :- it is showings the number of conversions</a:t>
            </a:r>
          </a:p>
        </p:txBody>
      </p:sp>
      <p:pic>
        <p:nvPicPr>
          <p:cNvPr id="12" name="Picture 11">
            <a:extLst>
              <a:ext uri="{FF2B5EF4-FFF2-40B4-BE49-F238E27FC236}">
                <a16:creationId xmlns:a16="http://schemas.microsoft.com/office/drawing/2014/main" id="{1097D1DB-9CEC-698B-C557-D4B76067D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0930"/>
            <a:ext cx="12192000" cy="1387114"/>
          </a:xfrm>
          <a:prstGeom prst="rect">
            <a:avLst/>
          </a:prstGeom>
        </p:spPr>
      </p:pic>
      <p:pic>
        <p:nvPicPr>
          <p:cNvPr id="4" name="Picture 3">
            <a:extLst>
              <a:ext uri="{FF2B5EF4-FFF2-40B4-BE49-F238E27FC236}">
                <a16:creationId xmlns:a16="http://schemas.microsoft.com/office/drawing/2014/main" id="{699FE23A-0B6F-A0DD-2D06-6DEB3F961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Statistics with solid fill">
            <a:extLst>
              <a:ext uri="{FF2B5EF4-FFF2-40B4-BE49-F238E27FC236}">
                <a16:creationId xmlns:a16="http://schemas.microsoft.com/office/drawing/2014/main" id="{61FC7466-D71F-5E0C-E56E-0AA0C8F2BE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9439" y="5670728"/>
            <a:ext cx="914400" cy="914400"/>
          </a:xfrm>
          <a:prstGeom prst="rect">
            <a:avLst/>
          </a:prstGeom>
        </p:spPr>
      </p:pic>
    </p:spTree>
    <p:extLst>
      <p:ext uri="{BB962C8B-B14F-4D97-AF65-F5344CB8AC3E}">
        <p14:creationId xmlns:p14="http://schemas.microsoft.com/office/powerpoint/2010/main" val="222676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08F96-1C05-F5DD-2997-D715CB5D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2" y="0"/>
            <a:ext cx="12092855" cy="6858000"/>
          </a:xfrm>
          <a:prstGeom prst="rect">
            <a:avLst/>
          </a:prstGeom>
        </p:spPr>
      </p:pic>
      <p:pic>
        <p:nvPicPr>
          <p:cNvPr id="2" name="Picture 1">
            <a:extLst>
              <a:ext uri="{FF2B5EF4-FFF2-40B4-BE49-F238E27FC236}">
                <a16:creationId xmlns:a16="http://schemas.microsoft.com/office/drawing/2014/main" id="{EADFECB5-F5F3-D047-0161-9E34CCE11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94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F40-C8CF-E2F5-722E-024D44EB58A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5F2ED520-40AC-7E6C-20E7-0C2758BCEBBB}"/>
              </a:ext>
            </a:extLst>
          </p:cNvPr>
          <p:cNvSpPr>
            <a:spLocks noGrp="1"/>
          </p:cNvSpPr>
          <p:nvPr>
            <p:ph idx="1"/>
          </p:nvPr>
        </p:nvSpPr>
        <p:spPr/>
        <p:txBody>
          <a:bodyPr>
            <a:normAutofit/>
          </a:bodyPr>
          <a:lstStyle/>
          <a:p>
            <a:pPr marL="171450" indent="-171450" algn="just">
              <a:buFont typeface="Arial" panose="020B0604020202020204" pitchFamily="34" charset="0"/>
              <a:buChar char="•"/>
            </a:pPr>
            <a:r>
              <a:rPr lang="en-IN" sz="1200" dirty="0"/>
              <a:t>Here I have used the cards option from visuals, and arranged it in such a form that is derives some meaning full insights just by looking to it</a:t>
            </a:r>
          </a:p>
          <a:p>
            <a:pPr marL="171450" indent="-171450" algn="just">
              <a:buFont typeface="Arial" panose="020B0604020202020204" pitchFamily="34" charset="0"/>
              <a:buChar char="•"/>
            </a:pPr>
            <a:r>
              <a:rPr lang="en-IN" sz="1200" dirty="0"/>
              <a:t>The 1</a:t>
            </a:r>
            <a:r>
              <a:rPr lang="en-IN" sz="1200" baseline="30000" dirty="0"/>
              <a:t>st</a:t>
            </a:r>
            <a:r>
              <a:rPr lang="en-IN" sz="1200" dirty="0"/>
              <a:t> multi-card shows the total sum of engaged sessions and total sum of engaged sessions per user</a:t>
            </a:r>
          </a:p>
          <a:p>
            <a:pPr marL="171450" indent="-171450" algn="just">
              <a:buFont typeface="Arial" panose="020B0604020202020204" pitchFamily="34" charset="0"/>
              <a:buChar char="•"/>
            </a:pPr>
            <a:r>
              <a:rPr lang="en-IN" sz="1200" dirty="0"/>
              <a:t>Next to that shows the multi-card describes sum of users, sum of sessions, sum of conversions</a:t>
            </a:r>
          </a:p>
          <a:p>
            <a:pPr marL="171450" indent="-171450" algn="just">
              <a:buFont typeface="Arial" panose="020B0604020202020204" pitchFamily="34" charset="0"/>
              <a:buChar char="•"/>
            </a:pPr>
            <a:r>
              <a:rPr lang="en-IN" sz="1200" dirty="0"/>
              <a:t>Below that Sum of Average engagement time per session, Sum of Events per session, Sum of Engagement rate, Sum of Event count</a:t>
            </a:r>
          </a:p>
          <a:p>
            <a:pPr marL="171450" indent="-171450" algn="just">
              <a:buFont typeface="Arial" panose="020B0604020202020204" pitchFamily="34" charset="0"/>
              <a:buChar char="•"/>
            </a:pPr>
            <a:r>
              <a:rPr lang="en-IN" sz="1200" dirty="0"/>
              <a:t>And at the last there are 2 diagrams of donut charts describing the count and percentage of different session default channel groups for :-</a:t>
            </a:r>
          </a:p>
          <a:p>
            <a:pPr marL="1085850" lvl="2" indent="-171450" algn="just">
              <a:buFont typeface="Arial" panose="020B0604020202020204" pitchFamily="34" charset="0"/>
              <a:buChar char="•"/>
            </a:pPr>
            <a:r>
              <a:rPr lang="en-IN" sz="1200" dirty="0"/>
              <a:t>Users</a:t>
            </a:r>
          </a:p>
          <a:p>
            <a:pPr marL="1085850" lvl="2" indent="-171450" algn="just">
              <a:buFont typeface="Arial" panose="020B0604020202020204" pitchFamily="34" charset="0"/>
              <a:buChar char="•"/>
            </a:pPr>
            <a:r>
              <a:rPr lang="en-IN" sz="1200" dirty="0"/>
              <a:t>Sessions</a:t>
            </a:r>
          </a:p>
        </p:txBody>
      </p:sp>
      <p:pic>
        <p:nvPicPr>
          <p:cNvPr id="4" name="Picture 3">
            <a:extLst>
              <a:ext uri="{FF2B5EF4-FFF2-40B4-BE49-F238E27FC236}">
                <a16:creationId xmlns:a16="http://schemas.microsoft.com/office/drawing/2014/main" id="{0A35D276-1C13-9BD7-1639-D2945794A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800" y="6312257"/>
            <a:ext cx="1725200" cy="54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864410"/>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Win32_EF_V5" id="{7B1F96A5-3687-4158-B0AD-ED9F1527838B}" vid="{24F60B5C-7E4E-4EC0-B9B9-2C4F24E8F4B0}"/>
    </a:ext>
  </a:extLst>
</a:theme>
</file>

<file path=docProps/app.xml><?xml version="1.0" encoding="utf-8"?>
<Properties xmlns="http://schemas.openxmlformats.org/officeDocument/2006/extended-properties" xmlns:vt="http://schemas.openxmlformats.org/officeDocument/2006/docPropsVTypes">
  <Template>Colorful abstract pitch deck</Template>
  <TotalTime>317</TotalTime>
  <Words>2698</Words>
  <Application>Microsoft Office PowerPoint</Application>
  <PresentationFormat>Widescreen</PresentationFormat>
  <Paragraphs>269</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Avenir Next LT Pro</vt:lpstr>
      <vt:lpstr>Google Sans</vt:lpstr>
      <vt:lpstr>times new roman</vt:lpstr>
      <vt:lpstr>Custom</vt:lpstr>
      <vt:lpstr>Name :- Pralay K Kalaskar Role applied for :- Business analyst Gmail :- pkkdkalaskar71@gmail.com contact :- +91 - 7066216365</vt:lpstr>
      <vt:lpstr>(EDA) exploratory data analysis to gain insights</vt:lpstr>
      <vt:lpstr>We have following contents</vt:lpstr>
      <vt:lpstr>User Acquisition</vt:lpstr>
      <vt:lpstr>PowerPoint Presentation</vt:lpstr>
      <vt:lpstr>interpretation</vt:lpstr>
      <vt:lpstr>Traffic Acquisition</vt:lpstr>
      <vt:lpstr>PowerPoint Presentation</vt:lpstr>
      <vt:lpstr>interpretation</vt:lpstr>
      <vt:lpstr>Event Report</vt:lpstr>
      <vt:lpstr>PowerPoint Presentation</vt:lpstr>
      <vt:lpstr>interpretation</vt:lpstr>
      <vt:lpstr>Conversion Report</vt:lpstr>
      <vt:lpstr>PowerPoint Presentation</vt:lpstr>
      <vt:lpstr>interpretation</vt:lpstr>
      <vt:lpstr>Pages &amp; Screens Report</vt:lpstr>
      <vt:lpstr>PowerPoint Presentation</vt:lpstr>
      <vt:lpstr>interpretation</vt:lpstr>
      <vt:lpstr>Demographics Report</vt:lpstr>
      <vt:lpstr>PowerPoint Presentation</vt:lpstr>
      <vt:lpstr>interpretation</vt:lpstr>
      <vt:lpstr>City wise Report</vt:lpstr>
      <vt:lpstr>PowerPoint Presentation</vt:lpstr>
      <vt:lpstr>interpretation</vt:lpstr>
      <vt:lpstr>Gender Report</vt:lpstr>
      <vt:lpstr>PowerPoint Presentation</vt:lpstr>
      <vt:lpstr>interpretation</vt:lpstr>
      <vt:lpstr>User By Interest</vt:lpstr>
      <vt:lpstr>PowerPoint Presentation</vt:lpstr>
      <vt:lpstr>interpretation</vt:lpstr>
      <vt:lpstr>User by Language</vt:lpstr>
      <vt:lpstr>PowerPoint Presentation</vt:lpstr>
      <vt:lpstr>interpretation</vt:lpstr>
      <vt:lpstr>User By Age</vt:lpstr>
      <vt:lpstr>PowerPoint Presentation</vt:lpstr>
      <vt:lpstr>interpretation</vt:lpstr>
      <vt:lpstr>Google Ads Report</vt:lpstr>
      <vt:lpstr>PowerPoint Presentation</vt:lpstr>
      <vt:lpstr>interpretation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gowsika saravanan</dc:creator>
  <cp:lastModifiedBy>pralay kalaskar</cp:lastModifiedBy>
  <cp:revision>7</cp:revision>
  <dcterms:created xsi:type="dcterms:W3CDTF">2023-10-09T02:30:22Z</dcterms:created>
  <dcterms:modified xsi:type="dcterms:W3CDTF">2023-10-10T08:18:36Z</dcterms:modified>
</cp:coreProperties>
</file>