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8"/>
  </p:notesMasterIdLst>
  <p:handoutMasterIdLst>
    <p:handoutMasterId r:id="rId69"/>
  </p:handoutMasterIdLst>
  <p:sldIdLst>
    <p:sldId id="256" r:id="rId2"/>
    <p:sldId id="272" r:id="rId3"/>
    <p:sldId id="258" r:id="rId4"/>
    <p:sldId id="271" r:id="rId5"/>
    <p:sldId id="287" r:id="rId6"/>
    <p:sldId id="259" r:id="rId7"/>
    <p:sldId id="296" r:id="rId8"/>
    <p:sldId id="269" r:id="rId9"/>
    <p:sldId id="295" r:id="rId10"/>
    <p:sldId id="274" r:id="rId11"/>
    <p:sldId id="270" r:id="rId12"/>
    <p:sldId id="293" r:id="rId13"/>
    <p:sldId id="275" r:id="rId14"/>
    <p:sldId id="278" r:id="rId15"/>
    <p:sldId id="279" r:id="rId16"/>
    <p:sldId id="280" r:id="rId17"/>
    <p:sldId id="281" r:id="rId18"/>
    <p:sldId id="282" r:id="rId19"/>
    <p:sldId id="283" r:id="rId20"/>
    <p:sldId id="284" r:id="rId21"/>
    <p:sldId id="285" r:id="rId22"/>
    <p:sldId id="299" r:id="rId23"/>
    <p:sldId id="286" r:id="rId24"/>
    <p:sldId id="276" r:id="rId25"/>
    <p:sldId id="277" r:id="rId26"/>
    <p:sldId id="298" r:id="rId27"/>
    <p:sldId id="288" r:id="rId28"/>
    <p:sldId id="301" r:id="rId29"/>
    <p:sldId id="300" r:id="rId30"/>
    <p:sldId id="289" r:id="rId31"/>
    <p:sldId id="290" r:id="rId32"/>
    <p:sldId id="291" r:id="rId33"/>
    <p:sldId id="292" r:id="rId34"/>
    <p:sldId id="297"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kern="1200">
        <a:solidFill>
          <a:schemeClr val="tx1"/>
        </a:solidFill>
        <a:latin typeface="Times New Roman" pitchFamily="18"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6" autoAdjust="0"/>
    <p:restoredTop sz="86803" autoAdjust="0"/>
  </p:normalViewPr>
  <p:slideViewPr>
    <p:cSldViewPr>
      <p:cViewPr>
        <p:scale>
          <a:sx n="75" d="100"/>
          <a:sy n="75" d="100"/>
        </p:scale>
        <p:origin x="-2488" y="-77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87" d="100"/>
          <a:sy n="87" d="100"/>
        </p:scale>
        <p:origin x="-21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defRPr>
            </a:lvl1pPr>
          </a:lstStyle>
          <a:p>
            <a:endParaRPr lang="en-US" altLang="ko-KR"/>
          </a:p>
        </p:txBody>
      </p:sp>
      <p:sp>
        <p:nvSpPr>
          <p:cNvPr id="542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defRPr>
            </a:lvl1pPr>
          </a:lstStyle>
          <a:p>
            <a:endParaRPr lang="en-US" altLang="ko-KR"/>
          </a:p>
        </p:txBody>
      </p:sp>
      <p:sp>
        <p:nvSpPr>
          <p:cNvPr id="542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defRPr>
            </a:lvl1pPr>
          </a:lstStyle>
          <a:p>
            <a:endParaRPr lang="en-US" altLang="ko-KR"/>
          </a:p>
        </p:txBody>
      </p:sp>
      <p:sp>
        <p:nvSpPr>
          <p:cNvPr id="542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defRPr>
            </a:lvl1pPr>
          </a:lstStyle>
          <a:p>
            <a:fld id="{ACD73DB0-611B-4D4E-B842-2B302A959577}" type="slidenum">
              <a:rPr lang="en-US" altLang="ko-KR"/>
              <a:pPr/>
              <a:t>‹#›</a:t>
            </a:fld>
            <a:endParaRPr lang="en-US" altLang="ko-KR"/>
          </a:p>
        </p:txBody>
      </p:sp>
    </p:spTree>
    <p:extLst>
      <p:ext uri="{BB962C8B-B14F-4D97-AF65-F5344CB8AC3E}">
        <p14:creationId xmlns:p14="http://schemas.microsoft.com/office/powerpoint/2010/main" val="30917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defRPr>
            </a:lvl1pPr>
          </a:lstStyle>
          <a:p>
            <a:endParaRPr lang="en-US" altLang="ko-KR"/>
          </a:p>
        </p:txBody>
      </p:sp>
      <p:sp>
        <p:nvSpPr>
          <p:cNvPr id="56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defRPr>
            </a:lvl1pPr>
          </a:lstStyle>
          <a:p>
            <a:endParaRPr lang="en-US" altLang="ko-KR"/>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defRPr>
            </a:lvl1pPr>
          </a:lstStyle>
          <a:p>
            <a:endParaRPr lang="en-US" altLang="ko-KR"/>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defRPr>
            </a:lvl1pPr>
          </a:lstStyle>
          <a:p>
            <a:fld id="{B6126D9C-9097-4105-895B-17B6AE18A061}" type="slidenum">
              <a:rPr lang="en-US" altLang="ko-KR"/>
              <a:pPr/>
              <a:t>‹#›</a:t>
            </a:fld>
            <a:endParaRPr lang="en-US" altLang="ko-KR"/>
          </a:p>
        </p:txBody>
      </p:sp>
    </p:spTree>
    <p:extLst>
      <p:ext uri="{BB962C8B-B14F-4D97-AF65-F5344CB8AC3E}">
        <p14:creationId xmlns:p14="http://schemas.microsoft.com/office/powerpoint/2010/main" val="4258678856"/>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1AA9B-0E15-42F4-A5F2-49D307BC6FA0}" type="slidenum">
              <a:rPr lang="en-US" altLang="ko-KR"/>
              <a:pPr/>
              <a:t>1</a:t>
            </a:fld>
            <a:endParaRPr lang="en-US" altLang="ko-K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kern="1200" dirty="0" smtClean="0">
                <a:solidFill>
                  <a:schemeClr val="tx1"/>
                </a:solidFill>
                <a:latin typeface="굴림" pitchFamily="50" charset="-127"/>
                <a:ea typeface="굴림" pitchFamily="50" charset="-127"/>
                <a:cs typeface="+mn-cs"/>
              </a:rPr>
              <a:t>In telecommunication, an isochronous signal is a signal in which the time interval separating any two significant instants is equal to the unit interval or a multiple of the unit interval. Variations in the time intervals are constrained within specified limits.</a:t>
            </a:r>
          </a:p>
          <a:p>
            <a:endParaRPr kumimoji="1" lang="en-US" sz="1200" b="0" i="0" kern="1200" dirty="0" smtClean="0">
              <a:solidFill>
                <a:schemeClr val="tx1"/>
              </a:solidFill>
              <a:latin typeface="굴림" pitchFamily="50" charset="-127"/>
              <a:ea typeface="굴림" pitchFamily="50" charset="-127"/>
              <a:cs typeface="+mn-cs"/>
            </a:endParaRPr>
          </a:p>
          <a:p>
            <a:r>
              <a:rPr kumimoji="1" lang="en-US" sz="1200" b="0" i="0" kern="1200" dirty="0" smtClean="0">
                <a:solidFill>
                  <a:schemeClr val="tx1"/>
                </a:solidFill>
                <a:latin typeface="굴림" pitchFamily="50" charset="-127"/>
                <a:ea typeface="굴림" pitchFamily="50" charset="-127"/>
                <a:cs typeface="+mn-cs"/>
              </a:rPr>
              <a:t>A Universal Serial Bus (USB) device can support isochronous endpoints to transfer time-dependent data at a steady rate, such as with audio/video streaming. To transfer data, the client driver issues a request to read or write data to an isochronous endpoint. As a result, the host controller initiates an isochronous transfer that sends or receives data by </a:t>
            </a:r>
            <a:r>
              <a:rPr kumimoji="1" lang="en-US" sz="1200" b="0" i="0" u="sng" kern="1200" dirty="0" smtClean="0">
                <a:solidFill>
                  <a:schemeClr val="tx1"/>
                </a:solidFill>
                <a:latin typeface="굴림" pitchFamily="50" charset="-127"/>
                <a:ea typeface="굴림" pitchFamily="50" charset="-127"/>
                <a:cs typeface="+mn-cs"/>
              </a:rPr>
              <a:t>polling the device at regular intervals</a:t>
            </a:r>
            <a:r>
              <a:rPr kumimoji="1" lang="en-US" sz="1200" b="0" i="0" kern="1200" dirty="0" smtClean="0">
                <a:solidFill>
                  <a:schemeClr val="tx1"/>
                </a:solidFill>
                <a:latin typeface="굴림" pitchFamily="50" charset="-127"/>
                <a:ea typeface="굴림" pitchFamily="50" charset="-127"/>
                <a:cs typeface="+mn-cs"/>
              </a:rPr>
              <a:t>.</a:t>
            </a:r>
            <a:endParaRPr lang="en-US" dirty="0"/>
          </a:p>
        </p:txBody>
      </p:sp>
      <p:sp>
        <p:nvSpPr>
          <p:cNvPr id="4" name="Slide Number Placeholder 3"/>
          <p:cNvSpPr>
            <a:spLocks noGrp="1"/>
          </p:cNvSpPr>
          <p:nvPr>
            <p:ph type="sldNum" sz="quarter" idx="10"/>
          </p:nvPr>
        </p:nvSpPr>
        <p:spPr/>
        <p:txBody>
          <a:bodyPr/>
          <a:lstStyle/>
          <a:p>
            <a:fld id="{B6126D9C-9097-4105-895B-17B6AE18A061}" type="slidenum">
              <a:rPr lang="en-US" altLang="ko-KR" smtClean="0"/>
              <a:pPr/>
              <a:t>27</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transfer is the process of making a communications request with an endpoint.</a:t>
            </a:r>
          </a:p>
          <a:p>
            <a:endParaRPr lang="en-US" dirty="0" smtClean="0"/>
          </a:p>
          <a:p>
            <a:r>
              <a:rPr lang="en-US" dirty="0" smtClean="0"/>
              <a:t>Transfers determine aspects of the communications flow such as:</a:t>
            </a:r>
          </a:p>
          <a:p>
            <a:pPr>
              <a:buFont typeface="Arial" pitchFamily="34" charset="0"/>
              <a:buChar char="•"/>
            </a:pPr>
            <a:r>
              <a:rPr lang="en-US" dirty="0" smtClean="0"/>
              <a:t> Data format imposed by the USB</a:t>
            </a:r>
          </a:p>
          <a:p>
            <a:pPr>
              <a:buFont typeface="Arial" pitchFamily="34" charset="0"/>
              <a:buChar char="•"/>
            </a:pPr>
            <a:r>
              <a:rPr lang="en-US" dirty="0" smtClean="0"/>
              <a:t> Direction of communication flow</a:t>
            </a:r>
          </a:p>
          <a:p>
            <a:pPr>
              <a:buFont typeface="Arial" pitchFamily="34" charset="0"/>
              <a:buChar char="•"/>
            </a:pPr>
            <a:r>
              <a:rPr lang="en-US" dirty="0" smtClean="0"/>
              <a:t> Packet size constraints</a:t>
            </a:r>
          </a:p>
          <a:p>
            <a:pPr>
              <a:buFont typeface="Arial" pitchFamily="34" charset="0"/>
              <a:buChar char="•"/>
            </a:pPr>
            <a:r>
              <a:rPr lang="en-US" dirty="0" smtClean="0"/>
              <a:t> Bus access constraints</a:t>
            </a:r>
          </a:p>
          <a:p>
            <a:pPr>
              <a:buFont typeface="Arial" pitchFamily="34" charset="0"/>
              <a:buChar char="•"/>
            </a:pPr>
            <a:r>
              <a:rPr lang="en-US" dirty="0" smtClean="0"/>
              <a:t> Latency constraints</a:t>
            </a:r>
          </a:p>
          <a:p>
            <a:pPr>
              <a:buFont typeface="Arial" pitchFamily="34" charset="0"/>
              <a:buChar char="•"/>
            </a:pPr>
            <a:r>
              <a:rPr lang="en-US" dirty="0" smtClean="0"/>
              <a:t> Required data sequences</a:t>
            </a:r>
          </a:p>
          <a:p>
            <a:pPr>
              <a:buFont typeface="Arial" pitchFamily="34" charset="0"/>
              <a:buChar char="•"/>
            </a:pPr>
            <a:r>
              <a:rPr lang="en-US" dirty="0" smtClean="0"/>
              <a:t> Error Handling</a:t>
            </a:r>
          </a:p>
          <a:p>
            <a:pPr>
              <a:buFont typeface="Arial" pitchFamily="34" charset="0"/>
              <a:buNone/>
            </a:pPr>
            <a:endParaRPr lang="en-US" dirty="0" smtClean="0"/>
          </a:p>
          <a:p>
            <a:pPr>
              <a:buFont typeface="Arial" pitchFamily="34" charset="0"/>
              <a:buNone/>
            </a:pPr>
            <a:r>
              <a:rPr lang="en-US" dirty="0" smtClean="0"/>
              <a:t>A transfer has one or more </a:t>
            </a:r>
          </a:p>
          <a:p>
            <a:r>
              <a:rPr lang="en-US" dirty="0" smtClean="0"/>
              <a:t>transactions which then has one, </a:t>
            </a:r>
          </a:p>
          <a:p>
            <a:r>
              <a:rPr lang="en-US" dirty="0" smtClean="0"/>
              <a:t>two or three packets</a:t>
            </a:r>
            <a:endParaRPr lang="en-US" dirty="0"/>
          </a:p>
        </p:txBody>
      </p:sp>
      <p:sp>
        <p:nvSpPr>
          <p:cNvPr id="4" name="Slide Number Placeholder 3"/>
          <p:cNvSpPr>
            <a:spLocks noGrp="1"/>
          </p:cNvSpPr>
          <p:nvPr>
            <p:ph type="sldNum" sz="quarter" idx="10"/>
          </p:nvPr>
        </p:nvSpPr>
        <p:spPr/>
        <p:txBody>
          <a:bodyPr/>
          <a:lstStyle/>
          <a:p>
            <a:fld id="{B6126D9C-9097-4105-895B-17B6AE18A061}" type="slidenum">
              <a:rPr lang="en-US" altLang="ko-KR" smtClean="0"/>
              <a:pPr/>
              <a:t>28</a:t>
            </a:fld>
            <a:endParaRPr lang="en-US"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80DB0B0-EA92-4FC6-8B70-073219A21982}" type="slidenum">
              <a:rPr lang="en-US"/>
              <a:pPr/>
              <a:t>34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USB 2.0 uses half duplex method for communication.  One line controlling IN and 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xfrm>
            <a:off x="3884614" y="8685214"/>
            <a:ext cx="2971800" cy="457200"/>
          </a:xfrm>
          <a:prstGeom prst="rect">
            <a:avLst/>
          </a:prstGeom>
          <a:noFill/>
          <a:ln>
            <a:miter lim="800000"/>
            <a:headEnd/>
            <a:tailEnd/>
          </a:ln>
        </p:spPr>
        <p:txBody>
          <a:bodyPr wrap="square" numCol="1" anchorCtr="0" compatLnSpc="1">
            <a:prstTxWarp prst="textNoShape">
              <a:avLst/>
            </a:prstTxWarp>
          </a:bodyPr>
          <a:lstStyle/>
          <a:p>
            <a:fld id="{1EC5DD80-DF0D-47F1-A97E-F9196652AEA3}" type="slidenum">
              <a:rPr lang="en-US" smtClean="0"/>
              <a:pPr/>
              <a:t>35</a:t>
            </a:fld>
            <a:endParaRPr lang="en-US" smtClean="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6546E-BF9D-49E2-9330-3CB93D71AFD9}" type="slidenum">
              <a:rPr lang="en-US" altLang="ko-KR"/>
              <a:pPr/>
              <a:t>2</a:t>
            </a:fld>
            <a:endParaRPr lang="en-US" altLang="ko-K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a:t>
            </a:r>
            <a:r>
              <a:rPr lang="en-US" baseline="0" dirty="0" smtClean="0"/>
              <a:t> to 127 devices connected.</a:t>
            </a:r>
            <a:endParaRPr lang="en-US" dirty="0"/>
          </a:p>
        </p:txBody>
      </p:sp>
      <p:sp>
        <p:nvSpPr>
          <p:cNvPr id="4" name="Slide Number Placeholder 3"/>
          <p:cNvSpPr>
            <a:spLocks noGrp="1"/>
          </p:cNvSpPr>
          <p:nvPr>
            <p:ph type="sldNum" sz="quarter" idx="10"/>
          </p:nvPr>
        </p:nvSpPr>
        <p:spPr/>
        <p:txBody>
          <a:bodyPr/>
          <a:lstStyle/>
          <a:p>
            <a:fld id="{B6126D9C-9097-4105-895B-17B6AE18A061}" type="slidenum">
              <a:rPr lang="en-US" altLang="ko-KR" smtClean="0"/>
              <a:pPr/>
              <a:t>5</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C4B77-5072-40CD-B3B6-837879674666}" type="slidenum">
              <a:rPr lang="en-US" altLang="ko-KR"/>
              <a:pPr/>
              <a:t>6</a:t>
            </a:fld>
            <a:endParaRPr lang="en-US" altLang="ko-K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pPr>
              <a:lnSpc>
                <a:spcPct val="90000"/>
              </a:lnSpc>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C1F9891-CA81-402E-9467-76311D310535}" type="slidenum">
              <a:rPr lang="en-US"/>
              <a:pPr/>
              <a:t>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lvl="1" eaLnBrk="1" hangingPunct="1"/>
            <a:r>
              <a:rPr lang="en-US" smtClean="0"/>
              <a:t>IEEE 1394 – high bandwidth, high cost – This refers to accommodating low cost/ low performance peripherals (mouse, keyboard)</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A5D37-36BC-4C2A-8784-50589BA83E21}" type="slidenum">
              <a:rPr lang="en-US" altLang="ko-KR"/>
              <a:pPr/>
              <a:t>8</a:t>
            </a:fld>
            <a:endParaRPr lang="en-US" altLang="ko-K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C1D23-F5C0-4E27-9622-F5DF1A063B40}" type="slidenum">
              <a:rPr lang="en-US" altLang="ko-KR"/>
              <a:pPr/>
              <a:t>11</a:t>
            </a:fld>
            <a:endParaRPr lang="en-US" altLang="ko-K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smtClean="0"/>
          </a:p>
          <a:p>
            <a:endParaRPr lang="en-US" dirty="0" smtClean="0"/>
          </a:p>
          <a:p>
            <a:r>
              <a:rPr lang="en-US" dirty="0" smtClean="0"/>
              <a:t>Application Layer (top layer)</a:t>
            </a:r>
          </a:p>
          <a:p>
            <a:r>
              <a:rPr lang="en-US" dirty="0" smtClean="0"/>
              <a:t>Host </a:t>
            </a:r>
            <a:r>
              <a:rPr lang="en-US" dirty="0" err="1" smtClean="0"/>
              <a:t>end：Client</a:t>
            </a:r>
            <a:r>
              <a:rPr lang="en-US" dirty="0" smtClean="0"/>
              <a:t> Software (device driver)</a:t>
            </a:r>
          </a:p>
          <a:p>
            <a:r>
              <a:rPr lang="en-US" dirty="0" smtClean="0"/>
              <a:t>	= &gt;Manages the appropriate interface by </a:t>
            </a:r>
          </a:p>
          <a:p>
            <a:r>
              <a:rPr lang="en-US" dirty="0" smtClean="0"/>
              <a:t>	     transferring data from its buffers to the </a:t>
            </a:r>
          </a:p>
          <a:p>
            <a:r>
              <a:rPr lang="en-US" dirty="0" smtClean="0"/>
              <a:t>	     endpoint with the appropriate interface</a:t>
            </a:r>
          </a:p>
          <a:p>
            <a:r>
              <a:rPr lang="en-US" dirty="0" smtClean="0"/>
              <a:t>Device </a:t>
            </a:r>
            <a:r>
              <a:rPr lang="en-US" dirty="0" err="1" smtClean="0"/>
              <a:t>end：Function</a:t>
            </a:r>
            <a:r>
              <a:rPr lang="en-US" dirty="0" smtClean="0"/>
              <a:t> </a:t>
            </a:r>
          </a:p>
          <a:p>
            <a:r>
              <a:rPr lang="en-US" dirty="0" smtClean="0"/>
              <a:t>	= &gt;Composed of interfaces and controls the</a:t>
            </a:r>
          </a:p>
          <a:p>
            <a:r>
              <a:rPr lang="en-US" dirty="0" smtClean="0"/>
              <a:t>	     functionality of the device</a:t>
            </a:r>
          </a:p>
          <a:p>
            <a:endParaRPr lang="en-US" dirty="0" smtClean="0"/>
          </a:p>
          <a:p>
            <a:r>
              <a:rPr lang="en-US" dirty="0" smtClean="0"/>
              <a:t>USB Logical device</a:t>
            </a:r>
          </a:p>
          <a:p>
            <a:r>
              <a:rPr lang="en-US" dirty="0" smtClean="0"/>
              <a:t>Compose of a collection of independent endpoints</a:t>
            </a:r>
          </a:p>
          <a:p>
            <a:r>
              <a:rPr lang="en-US" dirty="0" smtClean="0"/>
              <a:t>Each endpoint has an unique Endpoint Number and is unidirectional(except endpoint zero and has two type--In/Out)</a:t>
            </a:r>
          </a:p>
          <a:p>
            <a:r>
              <a:rPr lang="en-US" dirty="0" smtClean="0"/>
              <a:t>Default pipe is associated with endpoint zero</a:t>
            </a:r>
          </a:p>
          <a:p>
            <a:endParaRPr lang="en-US" dirty="0" smtClean="0"/>
          </a:p>
          <a:p>
            <a:r>
              <a:rPr lang="en-US" dirty="0" smtClean="0"/>
              <a:t>USB System Software</a:t>
            </a:r>
          </a:p>
          <a:p>
            <a:r>
              <a:rPr lang="en-US" dirty="0" smtClean="0"/>
              <a:t>Compose of The Host Controller Driver and The USB Driver</a:t>
            </a:r>
          </a:p>
          <a:p>
            <a:r>
              <a:rPr lang="en-US" dirty="0" smtClean="0"/>
              <a:t>Responsible for</a:t>
            </a:r>
          </a:p>
          <a:p>
            <a:r>
              <a:rPr lang="en-US" dirty="0" smtClean="0"/>
              <a:t>	=&gt;Bandwidth allocation</a:t>
            </a:r>
          </a:p>
          <a:p>
            <a:r>
              <a:rPr lang="en-US" dirty="0" smtClean="0"/>
              <a:t>	=&gt;bus power management</a:t>
            </a:r>
          </a:p>
          <a:p>
            <a:r>
              <a:rPr lang="en-US" dirty="0" smtClean="0"/>
              <a:t>	Two of above are in order to enable devices to access the bus </a:t>
            </a:r>
          </a:p>
          <a:p>
            <a:endParaRPr lang="en-US" dirty="0" smtClean="0"/>
          </a:p>
          <a:p>
            <a:r>
              <a:rPr lang="en-US" dirty="0" err="1" smtClean="0"/>
              <a:t>SIE：Serial</a:t>
            </a:r>
            <a:r>
              <a:rPr lang="en-US" dirty="0" smtClean="0"/>
              <a:t> Interface Engine</a:t>
            </a:r>
          </a:p>
          <a:p>
            <a:r>
              <a:rPr lang="en-US" dirty="0" smtClean="0"/>
              <a:t>	It is part of  both the host’s and the device’s physical layer</a:t>
            </a:r>
          </a:p>
          <a:p>
            <a:r>
              <a:rPr lang="en-US" dirty="0" smtClean="0"/>
              <a:t>	=&gt;Serialization and </a:t>
            </a:r>
            <a:r>
              <a:rPr lang="en-US" dirty="0" err="1" smtClean="0"/>
              <a:t>Deserialization</a:t>
            </a:r>
            <a:endParaRPr lang="en-US" dirty="0" smtClean="0"/>
          </a:p>
          <a:p>
            <a:r>
              <a:rPr lang="en-US" dirty="0" smtClean="0"/>
              <a:t>	=&gt;Encoding and Decoding</a:t>
            </a:r>
          </a:p>
          <a:p>
            <a:r>
              <a:rPr lang="en-US" dirty="0" smtClean="0"/>
              <a:t>	=&gt;Generate(for out) and Verify(for in) 	CRC</a:t>
            </a:r>
          </a:p>
          <a:p>
            <a:r>
              <a:rPr lang="en-US" dirty="0" smtClean="0"/>
              <a:t>	=&gt;Detect PID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6126D9C-9097-4105-895B-17B6AE18A061}" type="slidenum">
              <a:rPr lang="en-US" altLang="ko-KR" smtClean="0"/>
              <a:pPr/>
              <a:t>13</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Token Packet -&gt; Control</a:t>
            </a:r>
          </a:p>
          <a:p>
            <a:r>
              <a:rPr lang="en-US" dirty="0" smtClean="0"/>
              <a:t>Data Packet-&gt; Data transfer</a:t>
            </a:r>
          </a:p>
          <a:p>
            <a:r>
              <a:rPr lang="en-US" dirty="0" smtClean="0"/>
              <a:t>Handshake</a:t>
            </a:r>
            <a:r>
              <a:rPr lang="en-US" baseline="0" dirty="0" smtClean="0"/>
              <a:t> Packet-&gt; Response to Data packet</a:t>
            </a:r>
            <a:endParaRPr lang="en-US" dirty="0"/>
          </a:p>
        </p:txBody>
      </p:sp>
      <p:sp>
        <p:nvSpPr>
          <p:cNvPr id="4" name="Slide Number Placeholder 3"/>
          <p:cNvSpPr>
            <a:spLocks noGrp="1"/>
          </p:cNvSpPr>
          <p:nvPr>
            <p:ph type="sldNum" sz="quarter" idx="10"/>
          </p:nvPr>
        </p:nvSpPr>
        <p:spPr/>
        <p:txBody>
          <a:bodyPr/>
          <a:lstStyle/>
          <a:p>
            <a:fld id="{B6126D9C-9097-4105-895B-17B6AE18A061}" type="slidenum">
              <a:rPr lang="en-US" altLang="ko-KR" smtClean="0"/>
              <a:pPr/>
              <a:t>26</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ltLang="ko-KR"/>
          </a:p>
        </p:txBody>
      </p:sp>
      <p:sp>
        <p:nvSpPr>
          <p:cNvPr id="19" name="Footer Placeholder 18"/>
          <p:cNvSpPr>
            <a:spLocks noGrp="1"/>
          </p:cNvSpPr>
          <p:nvPr>
            <p:ph type="ftr" sz="quarter" idx="11"/>
          </p:nvPr>
        </p:nvSpPr>
        <p:spPr/>
        <p:txBody>
          <a:bodyPr/>
          <a:lstStyle/>
          <a:p>
            <a:endParaRPr lang="en-US" altLang="ko-KR"/>
          </a:p>
        </p:txBody>
      </p:sp>
      <p:sp>
        <p:nvSpPr>
          <p:cNvPr id="27" name="Slide Number Placeholder 26"/>
          <p:cNvSpPr>
            <a:spLocks noGrp="1"/>
          </p:cNvSpPr>
          <p:nvPr>
            <p:ph type="sldNum" sz="quarter" idx="12"/>
          </p:nvPr>
        </p:nvSpPr>
        <p:spPr/>
        <p:txBody>
          <a:bodyPr/>
          <a:lstStyle/>
          <a:p>
            <a:fld id="{B2A1B5CD-9EE9-43BE-9FF5-43695DCAD4BF}" type="slidenum">
              <a:rPr lang="en-US" altLang="ko-KR" smtClean="0"/>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5787B423-4591-47DE-8845-4019BD8ED112}" type="slidenum">
              <a:rPr lang="en-US" altLang="ko-KR" smtClean="0"/>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FC281796-3064-4B96-8E0D-606C87EC68FD}" type="slidenum">
              <a:rPr lang="en-US" altLang="ko-KR" smtClean="0"/>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461834FB-D701-49ED-B0CE-DC57655BACD3}" type="slidenum">
              <a:rPr lang="en-US" altLang="ko-KR" smtClean="0"/>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ltLang="ko-KR"/>
          </a:p>
        </p:txBody>
      </p:sp>
      <p:sp>
        <p:nvSpPr>
          <p:cNvPr id="5" name="Footer Placeholder 4"/>
          <p:cNvSpPr>
            <a:spLocks noGrp="1"/>
          </p:cNvSpPr>
          <p:nvPr>
            <p:ph type="ftr" sz="quarter" idx="11"/>
          </p:nvPr>
        </p:nvSpPr>
        <p:spPr/>
        <p:txBody>
          <a:bodyPr/>
          <a:lstStyle/>
          <a:p>
            <a:endParaRPr lang="en-US" altLang="ko-KR"/>
          </a:p>
        </p:txBody>
      </p:sp>
      <p:sp>
        <p:nvSpPr>
          <p:cNvPr id="6" name="Slide Number Placeholder 5"/>
          <p:cNvSpPr>
            <a:spLocks noGrp="1"/>
          </p:cNvSpPr>
          <p:nvPr>
            <p:ph type="sldNum" sz="quarter" idx="12"/>
          </p:nvPr>
        </p:nvSpPr>
        <p:spPr/>
        <p:txBody>
          <a:bodyPr/>
          <a:lstStyle/>
          <a:p>
            <a:fld id="{9408295A-A4FF-4E1A-8926-FE3E3DB21572}" type="slidenum">
              <a:rPr lang="en-US" altLang="ko-KR" smtClean="0"/>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p:txBody>
          <a:bodyPr/>
          <a:lstStyle/>
          <a:p>
            <a:fld id="{75E48449-3E16-4DC5-87B3-CAEEC4E13CCF}" type="slidenum">
              <a:rPr lang="en-US" altLang="ko-KR" smtClean="0"/>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ltLang="ko-KR"/>
          </a:p>
        </p:txBody>
      </p:sp>
      <p:sp>
        <p:nvSpPr>
          <p:cNvPr id="8" name="Footer Placeholder 7"/>
          <p:cNvSpPr>
            <a:spLocks noGrp="1"/>
          </p:cNvSpPr>
          <p:nvPr>
            <p:ph type="ftr" sz="quarter" idx="11"/>
          </p:nvPr>
        </p:nvSpPr>
        <p:spPr/>
        <p:txBody>
          <a:bodyPr/>
          <a:lstStyle/>
          <a:p>
            <a:endParaRPr lang="en-US" altLang="ko-KR"/>
          </a:p>
        </p:txBody>
      </p:sp>
      <p:sp>
        <p:nvSpPr>
          <p:cNvPr id="9" name="Slide Number Placeholder 8"/>
          <p:cNvSpPr>
            <a:spLocks noGrp="1"/>
          </p:cNvSpPr>
          <p:nvPr>
            <p:ph type="sldNum" sz="quarter" idx="12"/>
          </p:nvPr>
        </p:nvSpPr>
        <p:spPr/>
        <p:txBody>
          <a:bodyPr/>
          <a:lstStyle/>
          <a:p>
            <a:fld id="{D82C93E7-0B19-43D5-B4F4-1E889388CBCF}" type="slidenum">
              <a:rPr lang="en-US" altLang="ko-KR" smtClean="0"/>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ltLang="ko-KR"/>
          </a:p>
        </p:txBody>
      </p:sp>
      <p:sp>
        <p:nvSpPr>
          <p:cNvPr id="4" name="Footer Placeholder 3"/>
          <p:cNvSpPr>
            <a:spLocks noGrp="1"/>
          </p:cNvSpPr>
          <p:nvPr>
            <p:ph type="ftr" sz="quarter" idx="11"/>
          </p:nvPr>
        </p:nvSpPr>
        <p:spPr/>
        <p:txBody>
          <a:bodyPr/>
          <a:lstStyle/>
          <a:p>
            <a:endParaRPr lang="en-US" altLang="ko-KR"/>
          </a:p>
        </p:txBody>
      </p:sp>
      <p:sp>
        <p:nvSpPr>
          <p:cNvPr id="5" name="Slide Number Placeholder 4"/>
          <p:cNvSpPr>
            <a:spLocks noGrp="1"/>
          </p:cNvSpPr>
          <p:nvPr>
            <p:ph type="sldNum" sz="quarter" idx="12"/>
          </p:nvPr>
        </p:nvSpPr>
        <p:spPr/>
        <p:txBody>
          <a:bodyPr/>
          <a:lstStyle/>
          <a:p>
            <a:fld id="{FE39F264-E8FA-4B42-8782-C26C83B3B3B5}" type="slidenum">
              <a:rPr lang="en-US" altLang="ko-KR" smtClean="0"/>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ko-KR"/>
          </a:p>
        </p:txBody>
      </p:sp>
      <p:sp>
        <p:nvSpPr>
          <p:cNvPr id="3" name="Footer Placeholder 2"/>
          <p:cNvSpPr>
            <a:spLocks noGrp="1"/>
          </p:cNvSpPr>
          <p:nvPr>
            <p:ph type="ftr" sz="quarter" idx="11"/>
          </p:nvPr>
        </p:nvSpPr>
        <p:spPr/>
        <p:txBody>
          <a:bodyPr/>
          <a:lstStyle/>
          <a:p>
            <a:endParaRPr lang="en-US" altLang="ko-KR"/>
          </a:p>
        </p:txBody>
      </p:sp>
      <p:sp>
        <p:nvSpPr>
          <p:cNvPr id="4" name="Slide Number Placeholder 3"/>
          <p:cNvSpPr>
            <a:spLocks noGrp="1"/>
          </p:cNvSpPr>
          <p:nvPr>
            <p:ph type="sldNum" sz="quarter" idx="12"/>
          </p:nvPr>
        </p:nvSpPr>
        <p:spPr/>
        <p:txBody>
          <a:bodyPr/>
          <a:lstStyle/>
          <a:p>
            <a:fld id="{10C0EA80-5FA2-4B61-A98E-C22E726D808F}" type="slidenum">
              <a:rPr lang="en-US" altLang="ko-KR" smtClean="0"/>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p:txBody>
          <a:bodyPr/>
          <a:lstStyle/>
          <a:p>
            <a:fld id="{C76BA4BB-B178-4926-92F9-09782A241662}" type="slidenum">
              <a:rPr lang="en-US" altLang="ko-KR" smtClean="0"/>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ltLang="ko-KR"/>
          </a:p>
        </p:txBody>
      </p:sp>
      <p:sp>
        <p:nvSpPr>
          <p:cNvPr id="6" name="Footer Placeholder 5"/>
          <p:cNvSpPr>
            <a:spLocks noGrp="1"/>
          </p:cNvSpPr>
          <p:nvPr>
            <p:ph type="ftr" sz="quarter" idx="11"/>
          </p:nvPr>
        </p:nvSpPr>
        <p:spPr/>
        <p:txBody>
          <a:bodyPr/>
          <a:lstStyle/>
          <a:p>
            <a:endParaRPr lang="en-US" altLang="ko-KR"/>
          </a:p>
        </p:txBody>
      </p:sp>
      <p:sp>
        <p:nvSpPr>
          <p:cNvPr id="7" name="Slide Number Placeholder 6"/>
          <p:cNvSpPr>
            <a:spLocks noGrp="1"/>
          </p:cNvSpPr>
          <p:nvPr>
            <p:ph type="sldNum" sz="quarter" idx="12"/>
          </p:nvPr>
        </p:nvSpPr>
        <p:spPr>
          <a:xfrm>
            <a:off x="8077200" y="6356350"/>
            <a:ext cx="609600" cy="365125"/>
          </a:xfrm>
        </p:spPr>
        <p:txBody>
          <a:bodyPr/>
          <a:lstStyle/>
          <a:p>
            <a:fld id="{BD5B64DD-4BF1-4979-8F0D-30833475AFB4}" type="slidenum">
              <a:rPr lang="en-US" altLang="ko-KR" smtClean="0"/>
              <a:pPr/>
              <a:t>‹#›</a:t>
            </a:fld>
            <a:endParaRPr lang="en-US" altLang="ko-K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ko-K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ko-K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E51189-B292-4E75-AD21-FED0738BB183}" type="slidenum">
              <a:rPr lang="en-US" altLang="ko-KR" smtClean="0"/>
              <a:pPr/>
              <a:t>‹#›</a:t>
            </a:fld>
            <a:endParaRPr lang="en-US" altLang="ko-K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hyperlink" Target="communication.JPG"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File:Certified_USB.svg" TargetMode="External"/><Relationship Id="rId4" Type="http://schemas.openxmlformats.org/officeDocument/2006/relationships/image" Target="../media/image7.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slide" Target="slide4.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 Id="rId3" Type="http://schemas.openxmlformats.org/officeDocument/2006/relationships/image" Target="../media/image2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wikipedia.com/" TargetMode="External"/><Relationship Id="rId4" Type="http://schemas.openxmlformats.org/officeDocument/2006/relationships/hyperlink" Target="http://www.studymafia.org/" TargetMode="External"/><Relationship Id="rId1" Type="http://schemas.openxmlformats.org/officeDocument/2006/relationships/slideLayout" Target="../slideLayouts/slideLayout2.xml"/><Relationship Id="rId2" Type="http://schemas.openxmlformats.org/officeDocument/2006/relationships/hyperlink" Target="http://www.google.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ile:Certified_USB.sv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en.wikipedia.org/wiki/File:Certified_USB.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ko-KR" dirty="0" smtClean="0"/>
              <a:t>Universal Serial Bus (USB)</a:t>
            </a:r>
            <a:endParaRPr lang="en-US" altLang="ko-KR" dirty="0"/>
          </a:p>
        </p:txBody>
      </p:sp>
      <p:sp>
        <p:nvSpPr>
          <p:cNvPr id="4099" name="Rectangle 3"/>
          <p:cNvSpPr>
            <a:spLocks noGrp="1" noChangeArrowheads="1"/>
          </p:cNvSpPr>
          <p:nvPr>
            <p:ph type="subTitle" idx="1"/>
          </p:nvPr>
        </p:nvSpPr>
        <p:spPr/>
        <p:txBody>
          <a:bodyPr>
            <a:normAutofit/>
          </a:bodyPr>
          <a:lstStyle/>
          <a:p>
            <a:r>
              <a:rPr lang="en-US" altLang="ko-KR" sz="3200" dirty="0" smtClean="0"/>
              <a:t>EE 446 Embedded Architecture</a:t>
            </a:r>
            <a:endParaRPr lang="en-US" altLang="ko-KR" sz="3200" dirty="0"/>
          </a:p>
          <a:p>
            <a:endParaRPr lang="en-US" altLang="ko-K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3.0</a:t>
            </a:r>
            <a:endParaRPr lang="en-US" dirty="0"/>
          </a:p>
        </p:txBody>
      </p:sp>
      <p:sp>
        <p:nvSpPr>
          <p:cNvPr id="3" name="Content Placeholder 2"/>
          <p:cNvSpPr>
            <a:spLocks noGrp="1"/>
          </p:cNvSpPr>
          <p:nvPr>
            <p:ph idx="1"/>
          </p:nvPr>
        </p:nvSpPr>
        <p:spPr/>
        <p:txBody>
          <a:bodyPr/>
          <a:lstStyle/>
          <a:p>
            <a:r>
              <a:rPr lang="en-US" dirty="0" smtClean="0"/>
              <a:t>"</a:t>
            </a:r>
            <a:r>
              <a:rPr lang="en-US" dirty="0" err="1" smtClean="0"/>
              <a:t>SuperSpeed</a:t>
            </a:r>
            <a:r>
              <a:rPr lang="en-US" dirty="0" smtClean="0"/>
              <a:t>" bus provides a fourth transfer mode at 5.0 </a:t>
            </a:r>
            <a:r>
              <a:rPr lang="en-US" dirty="0" err="1" smtClean="0"/>
              <a:t>Gbit</a:t>
            </a:r>
            <a:r>
              <a:rPr lang="en-US" dirty="0" smtClean="0"/>
              <a:t>/s </a:t>
            </a:r>
          </a:p>
          <a:p>
            <a:r>
              <a:rPr lang="en-US" dirty="0" smtClean="0"/>
              <a:t>Communication is full-duplex during </a:t>
            </a:r>
            <a:r>
              <a:rPr lang="en-US" dirty="0" err="1" smtClean="0"/>
              <a:t>SuperSpeed</a:t>
            </a:r>
            <a:r>
              <a:rPr lang="en-US" dirty="0" smtClean="0"/>
              <a:t>; (in the modes supported previously, by 1.x and 2.0, communication is half-duplex, with direction controlled by the host.)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04800"/>
            <a:ext cx="8229600" cy="1143000"/>
          </a:xfrm>
        </p:spPr>
        <p:txBody>
          <a:bodyPr/>
          <a:lstStyle/>
          <a:p>
            <a:r>
              <a:rPr lang="en-US" altLang="ko-KR" b="1" dirty="0">
                <a:effectLst/>
              </a:rPr>
              <a:t>USB versus IEEE-1394</a:t>
            </a:r>
          </a:p>
        </p:txBody>
      </p:sp>
      <p:sp>
        <p:nvSpPr>
          <p:cNvPr id="38915" name="Rectangle 3"/>
          <p:cNvSpPr>
            <a:spLocks noGrp="1" noChangeArrowheads="1"/>
          </p:cNvSpPr>
          <p:nvPr>
            <p:ph idx="1"/>
          </p:nvPr>
        </p:nvSpPr>
        <p:spPr>
          <a:xfrm>
            <a:off x="304800" y="1554162"/>
            <a:ext cx="8686800" cy="4922838"/>
          </a:xfrm>
        </p:spPr>
        <p:txBody>
          <a:bodyPr>
            <a:normAutofit/>
          </a:bodyPr>
          <a:lstStyle/>
          <a:p>
            <a:pPr>
              <a:spcAft>
                <a:spcPts val="600"/>
              </a:spcAft>
            </a:pPr>
            <a:r>
              <a:rPr lang="en-US" altLang="ko-KR" sz="1800" dirty="0" smtClean="0">
                <a:effectLst/>
              </a:rPr>
              <a:t>IEEE-1394 </a:t>
            </a:r>
            <a:r>
              <a:rPr lang="en-US" altLang="ko-KR" sz="1800" dirty="0">
                <a:effectLst/>
              </a:rPr>
              <a:t>is best suited for video and other links where speed is essential or a host PC isn’t available. </a:t>
            </a:r>
          </a:p>
          <a:p>
            <a:pPr>
              <a:spcAft>
                <a:spcPts val="600"/>
              </a:spcAft>
            </a:pPr>
            <a:r>
              <a:rPr lang="en-US" altLang="ko-KR" sz="1800" dirty="0">
                <a:effectLst/>
              </a:rPr>
              <a:t>USB is best suited for typical peripherals such as keyboards, printers, scanners, and disk drives as well as low- to moderate-speed, cost-sensitive applications. For many devices, either interface would work. </a:t>
            </a:r>
          </a:p>
          <a:p>
            <a:pPr>
              <a:spcAft>
                <a:spcPts val="600"/>
              </a:spcAft>
            </a:pPr>
            <a:r>
              <a:rPr lang="en-US" altLang="ko-KR" sz="1800" dirty="0">
                <a:effectLst/>
              </a:rPr>
              <a:t>With USB, a single host controls communications with many peripherals</a:t>
            </a:r>
            <a:r>
              <a:rPr lang="en-US" altLang="ko-KR" sz="1800" dirty="0" smtClean="0">
                <a:effectLst/>
              </a:rPr>
              <a:t>.</a:t>
            </a:r>
            <a:endParaRPr lang="en-US" altLang="ko-KR" sz="1800" dirty="0">
              <a:effectLst/>
            </a:endParaRPr>
          </a:p>
          <a:p>
            <a:pPr>
              <a:spcAft>
                <a:spcPts val="600"/>
              </a:spcAft>
            </a:pPr>
            <a:r>
              <a:rPr lang="en-US" altLang="ko-KR" sz="1800" dirty="0">
                <a:effectLst/>
              </a:rPr>
              <a:t>IEEE-1394 uses a peer-to-peer model, where peripherals can communicate with each other directly. </a:t>
            </a:r>
          </a:p>
          <a:p>
            <a:pPr>
              <a:spcAft>
                <a:spcPts val="600"/>
              </a:spcAft>
            </a:pPr>
            <a:r>
              <a:rPr lang="en-US" altLang="ko-KR" sz="1800" dirty="0">
                <a:effectLst/>
              </a:rPr>
              <a:t>A single communication can also be directed to multiple receivers. </a:t>
            </a:r>
          </a:p>
          <a:p>
            <a:pPr>
              <a:spcAft>
                <a:spcPts val="600"/>
              </a:spcAft>
            </a:pPr>
            <a:r>
              <a:rPr lang="en-US" altLang="ko-KR" sz="1800" dirty="0">
                <a:effectLst/>
              </a:rPr>
              <a:t>IEEE-1394’s 400 Megabits per second is more than 30 times faster than USB 1.x’s 12 Megabits per second. </a:t>
            </a:r>
          </a:p>
          <a:p>
            <a:pPr>
              <a:spcAft>
                <a:spcPts val="600"/>
              </a:spcAft>
            </a:pPr>
            <a:r>
              <a:rPr lang="en-US" altLang="ko-KR" sz="1800" dirty="0">
                <a:effectLst/>
              </a:rPr>
              <a:t>As USB is getting faster with version 2.0, IEEE-1394 is getting faster with the proposed IEEE-1394.b. </a:t>
            </a:r>
            <a:endParaRPr lang="en-US" altLang="ko-KR" sz="140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dirty="0" smtClean="0"/>
              <a:t>Physical Appearances</a:t>
            </a:r>
            <a:endParaRPr lang="en-US" dirty="0"/>
          </a:p>
        </p:txBody>
      </p:sp>
      <p:pic>
        <p:nvPicPr>
          <p:cNvPr id="78850" name="Picture 2" descr="File:Types-usb th1.svg"/>
          <p:cNvPicPr>
            <a:picLocks noChangeAspect="1" noChangeArrowheads="1"/>
          </p:cNvPicPr>
          <p:nvPr/>
        </p:nvPicPr>
        <p:blipFill>
          <a:blip r:embed="rId2" cstate="print"/>
          <a:srcRect/>
          <a:stretch>
            <a:fillRect/>
          </a:stretch>
        </p:blipFill>
        <p:spPr bwMode="auto">
          <a:xfrm>
            <a:off x="2209800" y="1676400"/>
            <a:ext cx="3657600" cy="3846555"/>
          </a:xfrm>
          <a:prstGeom prst="rect">
            <a:avLst/>
          </a:prstGeom>
          <a:noFill/>
        </p:spPr>
      </p:pic>
      <p:sp>
        <p:nvSpPr>
          <p:cNvPr id="5" name="Content Placeholder 2"/>
          <p:cNvSpPr>
            <a:spLocks noGrp="1"/>
          </p:cNvSpPr>
          <p:nvPr>
            <p:ph idx="1"/>
          </p:nvPr>
        </p:nvSpPr>
        <p:spPr>
          <a:xfrm>
            <a:off x="304800" y="5562600"/>
            <a:ext cx="8382000" cy="762000"/>
          </a:xfrm>
        </p:spPr>
        <p:txBody>
          <a:bodyPr>
            <a:normAutofit fontScale="92500" lnSpcReduction="20000"/>
          </a:bodyPr>
          <a:lstStyle/>
          <a:p>
            <a:r>
              <a:rPr lang="en-US" dirty="0" smtClean="0"/>
              <a:t>Type A connectors on host devices that supply power </a:t>
            </a:r>
          </a:p>
          <a:p>
            <a:r>
              <a:rPr lang="en-US" dirty="0" smtClean="0"/>
              <a:t>Type B connectors on target devices that receive power.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609600" y="381000"/>
            <a:ext cx="7772400" cy="762000"/>
          </a:xfrm>
        </p:spPr>
        <p:txBody>
          <a:bodyPr>
            <a:normAutofit fontScale="90000"/>
          </a:bodyPr>
          <a:lstStyle/>
          <a:p>
            <a:r>
              <a:rPr lang="en-US" altLang="zh-TW" dirty="0"/>
              <a:t>Communication Flow</a:t>
            </a:r>
          </a:p>
        </p:txBody>
      </p:sp>
      <p:pic>
        <p:nvPicPr>
          <p:cNvPr id="27652" name="Picture 1028" descr="C:\Documents and Settings\JIAHAO\桌面\2003-12-18\communication.JPG"/>
          <p:cNvPicPr>
            <a:picLocks noChangeAspect="1" noChangeArrowheads="1"/>
          </p:cNvPicPr>
          <p:nvPr/>
        </p:nvPicPr>
        <p:blipFill>
          <a:blip r:embed="rId3" cstate="print"/>
          <a:srcRect/>
          <a:stretch>
            <a:fillRect/>
          </a:stretch>
        </p:blipFill>
        <p:spPr bwMode="auto">
          <a:xfrm>
            <a:off x="533400" y="1219200"/>
            <a:ext cx="8001000" cy="5410200"/>
          </a:xfrm>
          <a:prstGeom prst="rect">
            <a:avLst/>
          </a:prstGeom>
          <a:noFill/>
        </p:spPr>
      </p:pic>
      <p:sp>
        <p:nvSpPr>
          <p:cNvPr id="27653" name="AutoShape 1029">
            <a:hlinkClick r:id="rId4" action="ppaction://hlinkfile" highlightClick="1"/>
          </p:cNvPr>
          <p:cNvSpPr>
            <a:spLocks noChangeArrowheads="1"/>
          </p:cNvSpPr>
          <p:nvPr/>
        </p:nvSpPr>
        <p:spPr bwMode="auto">
          <a:xfrm>
            <a:off x="8229600" y="6477000"/>
            <a:ext cx="914400" cy="381000"/>
          </a:xfrm>
          <a:prstGeom prst="actionButtonForwardNex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lstStyle/>
          <a:p>
            <a:r>
              <a:rPr lang="en-US" altLang="zh-TW"/>
              <a:t>The Physical Layer</a:t>
            </a:r>
          </a:p>
        </p:txBody>
      </p:sp>
      <p:sp>
        <p:nvSpPr>
          <p:cNvPr id="39939" name="Rectangle 3"/>
          <p:cNvSpPr>
            <a:spLocks noGrp="1" noChangeArrowheads="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800100"/>
            <a:ext cx="7772400" cy="762000"/>
          </a:xfrm>
        </p:spPr>
        <p:txBody>
          <a:bodyPr>
            <a:normAutofit fontScale="90000"/>
          </a:bodyPr>
          <a:lstStyle/>
          <a:p>
            <a:r>
              <a:rPr lang="en-US" altLang="zh-TW"/>
              <a:t>Signaling On The Bus</a:t>
            </a:r>
          </a:p>
        </p:txBody>
      </p:sp>
      <p:sp>
        <p:nvSpPr>
          <p:cNvPr id="32771" name="Rectangle 3"/>
          <p:cNvSpPr>
            <a:spLocks noGrp="1" noChangeArrowheads="1"/>
          </p:cNvSpPr>
          <p:nvPr>
            <p:ph type="body" idx="1"/>
          </p:nvPr>
        </p:nvSpPr>
        <p:spPr>
          <a:xfrm>
            <a:off x="457200" y="1935480"/>
            <a:ext cx="8229600" cy="3093720"/>
          </a:xfrm>
        </p:spPr>
        <p:txBody>
          <a:bodyPr/>
          <a:lstStyle/>
          <a:p>
            <a:pPr>
              <a:lnSpc>
                <a:spcPct val="90000"/>
              </a:lnSpc>
            </a:pPr>
            <a:r>
              <a:rPr lang="en-US" altLang="zh-TW" dirty="0"/>
              <a:t>The USB cable is 4 wire cable</a:t>
            </a:r>
          </a:p>
          <a:p>
            <a:pPr>
              <a:lnSpc>
                <a:spcPct val="90000"/>
              </a:lnSpc>
            </a:pPr>
            <a:r>
              <a:rPr lang="en-US" altLang="zh-TW" dirty="0"/>
              <a:t>Signal on the bus is done by signaling over </a:t>
            </a:r>
            <a:r>
              <a:rPr lang="en-US" altLang="zh-TW" dirty="0" smtClean="0"/>
              <a:t>two </a:t>
            </a:r>
            <a:r>
              <a:rPr lang="en-US" altLang="zh-TW" dirty="0"/>
              <a:t>wires ( </a:t>
            </a:r>
            <a:r>
              <a:rPr lang="en-US" altLang="zh-TW" dirty="0">
                <a:solidFill>
                  <a:schemeClr val="accent1"/>
                </a:solidFill>
                <a:cs typeface="Times New Roman" pitchFamily="18" charset="0"/>
              </a:rPr>
              <a:t>D</a:t>
            </a:r>
            <a:r>
              <a:rPr lang="en-US" altLang="zh-TW" baseline="-30000" dirty="0">
                <a:solidFill>
                  <a:schemeClr val="accent1"/>
                </a:solidFill>
                <a:cs typeface="Times New Roman" pitchFamily="18" charset="0"/>
              </a:rPr>
              <a:t>+</a:t>
            </a:r>
            <a:r>
              <a:rPr lang="en-US" altLang="zh-TW" dirty="0"/>
              <a:t>  and </a:t>
            </a:r>
            <a:r>
              <a:rPr lang="en-US" altLang="zh-TW" dirty="0">
                <a:solidFill>
                  <a:schemeClr val="accent1"/>
                </a:solidFill>
                <a:cs typeface="Times New Roman" pitchFamily="18" charset="0"/>
              </a:rPr>
              <a:t>D_</a:t>
            </a:r>
            <a:r>
              <a:rPr lang="en-US" altLang="zh-TW" dirty="0"/>
              <a:t> </a:t>
            </a:r>
            <a:r>
              <a:rPr lang="en-US" altLang="zh-TW" dirty="0" smtClean="0"/>
              <a:t>)</a:t>
            </a:r>
          </a:p>
          <a:p>
            <a:pPr>
              <a:lnSpc>
                <a:spcPct val="90000"/>
              </a:lnSpc>
            </a:pPr>
            <a:r>
              <a:rPr lang="en-US" altLang="zh-TW" dirty="0" smtClean="0"/>
              <a:t>Data </a:t>
            </a:r>
            <a:r>
              <a:rPr lang="en-US" altLang="zh-TW" dirty="0"/>
              <a:t>encoding and decoding is done using NRZI ( Non Return to Zero Inverted ) </a:t>
            </a:r>
            <a:endParaRPr lang="en-US" altLang="zh-TW" dirty="0" smtClean="0"/>
          </a:p>
          <a:p>
            <a:pPr lvl="1">
              <a:lnSpc>
                <a:spcPct val="90000"/>
              </a:lnSpc>
            </a:pPr>
            <a:r>
              <a:rPr lang="en-US" dirty="0" smtClean="0"/>
              <a:t>a 0 bit is transmitted by toggling the data lines </a:t>
            </a:r>
          </a:p>
          <a:p>
            <a:pPr lvl="1">
              <a:lnSpc>
                <a:spcPct val="90000"/>
              </a:lnSpc>
            </a:pPr>
            <a:r>
              <a:rPr lang="en-US" dirty="0" smtClean="0"/>
              <a:t>a 1 bit is transmitted by leaving the data lines as-is. </a:t>
            </a:r>
            <a:endParaRPr lang="en-US" altLang="zh-TW" dirty="0"/>
          </a:p>
        </p:txBody>
      </p:sp>
      <p:pic>
        <p:nvPicPr>
          <p:cNvPr id="19458" name="Picture 2" descr="http://t3.gstatic.com/images?q=tbn:ANd9GcSukn9yG1678o5lLCw50_XZL5Y-5jdiBS45p7GEeWM5pNRpEOdc"/>
          <p:cNvPicPr>
            <a:picLocks noChangeAspect="1" noChangeArrowheads="1"/>
          </p:cNvPicPr>
          <p:nvPr/>
        </p:nvPicPr>
        <p:blipFill>
          <a:blip r:embed="rId2" cstate="print"/>
          <a:srcRect/>
          <a:stretch>
            <a:fillRect/>
          </a:stretch>
        </p:blipFill>
        <p:spPr bwMode="auto">
          <a:xfrm>
            <a:off x="2590800" y="5181600"/>
            <a:ext cx="2743200" cy="13716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800100"/>
            <a:ext cx="7772400" cy="762000"/>
          </a:xfrm>
        </p:spPr>
        <p:txBody>
          <a:bodyPr>
            <a:normAutofit fontScale="90000"/>
          </a:bodyPr>
          <a:lstStyle/>
          <a:p>
            <a:r>
              <a:rPr lang="en-US" altLang="zh-TW"/>
              <a:t>SIE</a:t>
            </a:r>
          </a:p>
        </p:txBody>
      </p:sp>
      <p:sp>
        <p:nvSpPr>
          <p:cNvPr id="36867" name="Rectangle 3"/>
          <p:cNvSpPr>
            <a:spLocks noGrp="1" noChangeArrowheads="1"/>
          </p:cNvSpPr>
          <p:nvPr>
            <p:ph type="body" idx="1"/>
          </p:nvPr>
        </p:nvSpPr>
        <p:spPr/>
        <p:txBody>
          <a:bodyPr/>
          <a:lstStyle/>
          <a:p>
            <a:pPr>
              <a:lnSpc>
                <a:spcPct val="90000"/>
              </a:lnSpc>
            </a:pPr>
            <a:r>
              <a:rPr lang="en-US" altLang="zh-TW" dirty="0"/>
              <a:t>SIE</a:t>
            </a:r>
            <a:r>
              <a:rPr lang="zh-TW" altLang="en-US" dirty="0"/>
              <a:t>：</a:t>
            </a:r>
            <a:r>
              <a:rPr lang="en-US" altLang="zh-TW" dirty="0"/>
              <a:t>Serial Interface Engine</a:t>
            </a:r>
          </a:p>
          <a:p>
            <a:pPr>
              <a:lnSpc>
                <a:spcPct val="90000"/>
              </a:lnSpc>
              <a:buFontTx/>
              <a:buNone/>
            </a:pPr>
            <a:r>
              <a:rPr lang="en-US" altLang="zh-TW" dirty="0"/>
              <a:t>	It is part of  both the host</a:t>
            </a:r>
            <a:r>
              <a:rPr lang="en-US" altLang="zh-TW" dirty="0">
                <a:latin typeface="Times New Roman"/>
              </a:rPr>
              <a:t>’</a:t>
            </a:r>
            <a:r>
              <a:rPr lang="en-US" altLang="zh-TW" dirty="0"/>
              <a:t>s and the device</a:t>
            </a:r>
            <a:r>
              <a:rPr lang="en-US" altLang="zh-TW" dirty="0">
                <a:latin typeface="Times New Roman"/>
              </a:rPr>
              <a:t>’</a:t>
            </a:r>
            <a:r>
              <a:rPr lang="en-US" altLang="zh-TW" dirty="0"/>
              <a:t>s physical layer</a:t>
            </a:r>
          </a:p>
          <a:p>
            <a:pPr>
              <a:lnSpc>
                <a:spcPct val="90000"/>
              </a:lnSpc>
              <a:buFontTx/>
              <a:buNone/>
            </a:pPr>
            <a:r>
              <a:rPr lang="en-US" altLang="zh-TW" dirty="0"/>
              <a:t>	=&gt;Serialization and </a:t>
            </a:r>
            <a:r>
              <a:rPr lang="en-US" altLang="zh-TW" dirty="0" smtClean="0"/>
              <a:t>De-serialization</a:t>
            </a:r>
            <a:endParaRPr lang="en-US" altLang="zh-TW" dirty="0"/>
          </a:p>
          <a:p>
            <a:pPr>
              <a:lnSpc>
                <a:spcPct val="90000"/>
              </a:lnSpc>
              <a:buFontTx/>
              <a:buNone/>
            </a:pPr>
            <a:r>
              <a:rPr lang="en-US" altLang="zh-TW" dirty="0"/>
              <a:t>	=&gt;Encoding and Decoding</a:t>
            </a:r>
          </a:p>
          <a:p>
            <a:pPr>
              <a:lnSpc>
                <a:spcPct val="90000"/>
              </a:lnSpc>
              <a:buFontTx/>
              <a:buNone/>
            </a:pPr>
            <a:r>
              <a:rPr lang="en-US" altLang="zh-TW" dirty="0"/>
              <a:t>	=&gt;Generate(for out) and Verify(for in) </a:t>
            </a:r>
            <a:r>
              <a:rPr lang="en-US" altLang="zh-TW" dirty="0" smtClean="0"/>
              <a:t>CRC</a:t>
            </a:r>
            <a:endParaRPr lang="en-US" altLang="zh-TW" dirty="0"/>
          </a:p>
          <a:p>
            <a:pPr>
              <a:lnSpc>
                <a:spcPct val="90000"/>
              </a:lnSpc>
              <a:buFontTx/>
              <a:buNone/>
            </a:pPr>
            <a:r>
              <a:rPr lang="en-US" altLang="zh-TW" dirty="0"/>
              <a:t>	=&gt;Detect PID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800100"/>
            <a:ext cx="7772400" cy="762000"/>
          </a:xfrm>
        </p:spPr>
        <p:txBody>
          <a:bodyPr>
            <a:normAutofit fontScale="90000"/>
          </a:bodyPr>
          <a:lstStyle/>
          <a:p>
            <a:r>
              <a:rPr lang="en-US" altLang="zh-TW"/>
              <a:t>HC</a:t>
            </a:r>
          </a:p>
        </p:txBody>
      </p:sp>
      <p:sp>
        <p:nvSpPr>
          <p:cNvPr id="37891" name="Rectangle 3"/>
          <p:cNvSpPr>
            <a:spLocks noGrp="1" noChangeArrowheads="1"/>
          </p:cNvSpPr>
          <p:nvPr>
            <p:ph type="body" idx="1"/>
          </p:nvPr>
        </p:nvSpPr>
        <p:spPr/>
        <p:txBody>
          <a:bodyPr/>
          <a:lstStyle/>
          <a:p>
            <a:pPr>
              <a:lnSpc>
                <a:spcPct val="90000"/>
              </a:lnSpc>
            </a:pPr>
            <a:r>
              <a:rPr lang="en-US" altLang="zh-TW" dirty="0"/>
              <a:t>HC</a:t>
            </a:r>
            <a:r>
              <a:rPr lang="zh-TW" altLang="en-US" dirty="0"/>
              <a:t>：</a:t>
            </a:r>
            <a:r>
              <a:rPr lang="en-US" altLang="zh-TW" dirty="0"/>
              <a:t>Host Controller</a:t>
            </a:r>
          </a:p>
          <a:p>
            <a:pPr>
              <a:lnSpc>
                <a:spcPct val="90000"/>
              </a:lnSpc>
              <a:buFontTx/>
              <a:buNone/>
            </a:pPr>
            <a:r>
              <a:rPr lang="en-US" altLang="zh-TW" dirty="0"/>
              <a:t>	=&gt;It is an additional hardware to ensure </a:t>
            </a:r>
            <a:r>
              <a:rPr lang="en-US" altLang="zh-TW" dirty="0" smtClean="0"/>
              <a:t>that </a:t>
            </a:r>
            <a:r>
              <a:rPr lang="en-US" altLang="zh-TW" dirty="0"/>
              <a:t>everything which is transmitted </a:t>
            </a:r>
            <a:r>
              <a:rPr lang="en-US" altLang="zh-TW" dirty="0" smtClean="0"/>
              <a:t>on </a:t>
            </a:r>
            <a:r>
              <a:rPr lang="en-US" altLang="zh-TW" dirty="0"/>
              <a:t>the bus is correct</a:t>
            </a:r>
          </a:p>
          <a:p>
            <a:pPr>
              <a:lnSpc>
                <a:spcPct val="90000"/>
              </a:lnSpc>
              <a:buFontTx/>
              <a:buNone/>
            </a:pPr>
            <a:r>
              <a:rPr lang="en-US" altLang="zh-TW" dirty="0"/>
              <a:t>	=&gt;It serves both the USB and the host </a:t>
            </a:r>
            <a:r>
              <a:rPr lang="en-US" altLang="zh-TW" dirty="0" smtClean="0"/>
              <a:t>and </a:t>
            </a:r>
            <a:r>
              <a:rPr lang="en-US" altLang="zh-TW" dirty="0"/>
              <a:t>has the same functionality in </a:t>
            </a:r>
            <a:r>
              <a:rPr lang="en-US" altLang="zh-TW" dirty="0" smtClean="0"/>
              <a:t>every </a:t>
            </a:r>
            <a:r>
              <a:rPr lang="en-US" altLang="zh-TW" dirty="0"/>
              <a:t>USB system</a:t>
            </a:r>
          </a:p>
          <a:p>
            <a:pPr>
              <a:lnSpc>
                <a:spcPct val="90000"/>
              </a:lnSpc>
              <a:buFontTx/>
              <a:buNone/>
            </a:pPr>
            <a:r>
              <a:rPr lang="en-US" altLang="zh-TW" dirty="0"/>
              <a:t>	</a:t>
            </a:r>
          </a:p>
        </p:txBody>
      </p:sp>
      <p:sp>
        <p:nvSpPr>
          <p:cNvPr id="37893" name="AutoShape 5">
            <a:hlinkClick r:id="rId2" action="ppaction://hlinksldjump" highlightClick="1"/>
          </p:cNvPr>
          <p:cNvSpPr>
            <a:spLocks noChangeArrowheads="1"/>
          </p:cNvSpPr>
          <p:nvPr/>
        </p:nvSpPr>
        <p:spPr bwMode="auto">
          <a:xfrm>
            <a:off x="8229600" y="6477000"/>
            <a:ext cx="914400" cy="381000"/>
          </a:xfrm>
          <a:prstGeom prst="actionButtonForwardNex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altLang="zh-TW"/>
              <a:t>The Protocol Engine Layer</a:t>
            </a:r>
          </a:p>
        </p:txBody>
      </p:sp>
      <p:sp>
        <p:nvSpPr>
          <p:cNvPr id="40963" name="Rectangle 3"/>
          <p:cNvSpPr>
            <a:spLocks noGrp="1" noChangeArrowheads="1"/>
          </p:cNvSpPr>
          <p:nvPr>
            <p:ph type="subTitle"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p:txBody>
          <a:bodyPr/>
          <a:lstStyle/>
          <a:p>
            <a:pPr>
              <a:lnSpc>
                <a:spcPct val="90000"/>
              </a:lnSpc>
            </a:pPr>
            <a:r>
              <a:rPr lang="en-US" altLang="zh-TW" dirty="0"/>
              <a:t>Responsible for the translating the data between the application layer and the USB transactions protocol .</a:t>
            </a:r>
          </a:p>
          <a:p>
            <a:pPr>
              <a:lnSpc>
                <a:spcPct val="90000"/>
              </a:lnSpc>
            </a:pPr>
            <a:r>
              <a:rPr lang="en-US" altLang="zh-TW" dirty="0"/>
              <a:t>Two </a:t>
            </a:r>
            <a:r>
              <a:rPr lang="en-US" altLang="zh-TW" dirty="0" smtClean="0"/>
              <a:t>Roles</a:t>
            </a:r>
            <a:endParaRPr lang="en-US" altLang="zh-TW" dirty="0"/>
          </a:p>
          <a:p>
            <a:pPr>
              <a:lnSpc>
                <a:spcPct val="90000"/>
              </a:lnSpc>
              <a:buFontTx/>
              <a:buNone/>
            </a:pPr>
            <a:r>
              <a:rPr lang="en-US" altLang="zh-TW" dirty="0"/>
              <a:t>	=&gt;USB System Software (in the USB 	host)</a:t>
            </a:r>
          </a:p>
          <a:p>
            <a:pPr>
              <a:lnSpc>
                <a:spcPct val="90000"/>
              </a:lnSpc>
              <a:buFontTx/>
              <a:buNone/>
            </a:pPr>
            <a:r>
              <a:rPr lang="en-US" altLang="zh-TW" dirty="0"/>
              <a:t>	=&gt;USB Logical Device (in the USB </a:t>
            </a:r>
            <a:r>
              <a:rPr lang="en-US" altLang="zh-TW" dirty="0" smtClean="0"/>
              <a:t>device</a:t>
            </a:r>
            <a:r>
              <a:rPr lang="en-US" altLang="zh-TW" dirty="0"/>
              <a:t>)  </a:t>
            </a:r>
          </a:p>
        </p:txBody>
      </p:sp>
      <p:sp>
        <p:nvSpPr>
          <p:cNvPr id="4" name="Title 3"/>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a:t>Universal Serial Bus</a:t>
            </a:r>
          </a:p>
        </p:txBody>
      </p:sp>
      <p:sp>
        <p:nvSpPr>
          <p:cNvPr id="58371" name="Rectangle 3"/>
          <p:cNvSpPr>
            <a:spLocks noGrp="1" noChangeArrowheads="1"/>
          </p:cNvSpPr>
          <p:nvPr>
            <p:ph idx="1"/>
          </p:nvPr>
        </p:nvSpPr>
        <p:spPr/>
        <p:txBody>
          <a:bodyPr/>
          <a:lstStyle/>
          <a:p>
            <a:r>
              <a:rPr lang="en-US" altLang="ko-KR" sz="2000" b="1"/>
              <a:t>A representative peripheral interface </a:t>
            </a:r>
          </a:p>
          <a:p>
            <a:r>
              <a:rPr lang="en-US" altLang="ko-KR" sz="2000" b="1"/>
              <a:t>Universal Serial Bus</a:t>
            </a:r>
            <a:r>
              <a:rPr lang="en-US" altLang="ko-KR" sz="2000"/>
              <a:t> (</a:t>
            </a:r>
            <a:r>
              <a:rPr lang="en-US" altLang="ko-KR" sz="2000" b="1"/>
              <a:t>USB</a:t>
            </a:r>
            <a:r>
              <a:rPr lang="en-US" altLang="ko-KR" sz="2000"/>
              <a:t>) provides a serial bus standard for connecting devices, usually to a computer, but it also is in use on other devices such as set-top boxes, game consoles and PDAs. (wikipedia.org)</a:t>
            </a:r>
          </a:p>
        </p:txBody>
      </p:sp>
      <p:pic>
        <p:nvPicPr>
          <p:cNvPr id="58372" name="Picture 4" descr="250px-Type_A_USB_connector"/>
          <p:cNvPicPr>
            <a:picLocks noChangeAspect="1" noChangeArrowheads="1"/>
          </p:cNvPicPr>
          <p:nvPr/>
        </p:nvPicPr>
        <p:blipFill>
          <a:blip r:embed="rId3" cstate="print"/>
          <a:srcRect/>
          <a:stretch>
            <a:fillRect/>
          </a:stretch>
        </p:blipFill>
        <p:spPr bwMode="auto">
          <a:xfrm>
            <a:off x="5257800" y="4114800"/>
            <a:ext cx="3175000" cy="22479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800100"/>
            <a:ext cx="7772400" cy="762000"/>
          </a:xfrm>
        </p:spPr>
        <p:txBody>
          <a:bodyPr>
            <a:normAutofit fontScale="90000"/>
          </a:bodyPr>
          <a:lstStyle/>
          <a:p>
            <a:r>
              <a:rPr lang="en-US" altLang="zh-TW"/>
              <a:t>The USB System SW</a:t>
            </a:r>
          </a:p>
        </p:txBody>
      </p:sp>
      <p:sp>
        <p:nvSpPr>
          <p:cNvPr id="43011" name="Rectangle 3"/>
          <p:cNvSpPr>
            <a:spLocks noGrp="1" noChangeArrowheads="1"/>
          </p:cNvSpPr>
          <p:nvPr>
            <p:ph type="body" idx="1"/>
          </p:nvPr>
        </p:nvSpPr>
        <p:spPr/>
        <p:txBody>
          <a:bodyPr/>
          <a:lstStyle/>
          <a:p>
            <a:r>
              <a:rPr lang="en-US" altLang="zh-TW" dirty="0"/>
              <a:t>Compose of The Host Controller Driver and The USB Driver</a:t>
            </a:r>
          </a:p>
          <a:p>
            <a:r>
              <a:rPr lang="en-US" altLang="zh-TW" dirty="0"/>
              <a:t>Responsible for</a:t>
            </a:r>
          </a:p>
          <a:p>
            <a:pPr>
              <a:buFontTx/>
              <a:buNone/>
            </a:pPr>
            <a:r>
              <a:rPr lang="en-US" altLang="zh-TW" dirty="0"/>
              <a:t>	=&gt;Bandwidth allocation</a:t>
            </a:r>
          </a:p>
          <a:p>
            <a:pPr>
              <a:buFontTx/>
              <a:buNone/>
            </a:pPr>
            <a:r>
              <a:rPr lang="en-US" altLang="zh-TW" dirty="0"/>
              <a:t>	=&gt;bus power management</a:t>
            </a:r>
          </a:p>
          <a:p>
            <a:pPr>
              <a:buFontTx/>
              <a:buNone/>
            </a:pPr>
            <a:r>
              <a:rPr lang="en-US" altLang="zh-TW" dirty="0"/>
              <a:t>	Two of above are in order to enable devices to access the bus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800100"/>
            <a:ext cx="7772400" cy="762000"/>
          </a:xfrm>
        </p:spPr>
        <p:txBody>
          <a:bodyPr>
            <a:normAutofit fontScale="90000"/>
          </a:bodyPr>
          <a:lstStyle/>
          <a:p>
            <a:r>
              <a:rPr lang="en-US" altLang="zh-TW" dirty="0"/>
              <a:t>The USB Logical Device</a:t>
            </a:r>
          </a:p>
        </p:txBody>
      </p:sp>
      <p:sp>
        <p:nvSpPr>
          <p:cNvPr id="45059" name="Rectangle 3"/>
          <p:cNvSpPr>
            <a:spLocks noGrp="1" noChangeArrowheads="1"/>
          </p:cNvSpPr>
          <p:nvPr>
            <p:ph type="body" idx="1"/>
          </p:nvPr>
        </p:nvSpPr>
        <p:spPr/>
        <p:txBody>
          <a:bodyPr/>
          <a:lstStyle/>
          <a:p>
            <a:r>
              <a:rPr lang="en-US" altLang="zh-TW" dirty="0"/>
              <a:t>Compose of a collection of independent endpoints</a:t>
            </a:r>
          </a:p>
          <a:p>
            <a:r>
              <a:rPr lang="en-US" altLang="zh-TW" dirty="0"/>
              <a:t>Each endpoint has an unique Endpoint Number and is unidirectional(except endpoint zero and has two type--In/Out)</a:t>
            </a:r>
          </a:p>
          <a:p>
            <a:r>
              <a:rPr lang="en-US" altLang="zh-TW" dirty="0"/>
              <a:t>Default pipe is associated with endpoint zero</a:t>
            </a:r>
          </a:p>
          <a:p>
            <a:endParaRPr lang="en-US" altLang="zh-TW"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altLang="zh-TW" dirty="0"/>
              <a:t>The </a:t>
            </a:r>
            <a:r>
              <a:rPr lang="en-US" altLang="zh-TW" dirty="0" smtClean="0"/>
              <a:t>Application Layer</a:t>
            </a:r>
            <a:endParaRPr lang="en-US" altLang="zh-TW" dirty="0"/>
          </a:p>
        </p:txBody>
      </p:sp>
      <p:sp>
        <p:nvSpPr>
          <p:cNvPr id="40963" name="Rectangle 3"/>
          <p:cNvSpPr>
            <a:spLocks noGrp="1" noChangeArrowheads="1"/>
          </p:cNvSpPr>
          <p:nvPr>
            <p:ph type="subTitle"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p:txBody>
          <a:bodyPr/>
          <a:lstStyle/>
          <a:p>
            <a:r>
              <a:rPr lang="en-US" altLang="zh-TW" sz="2800" dirty="0"/>
              <a:t>Host end</a:t>
            </a:r>
            <a:r>
              <a:rPr lang="zh-TW" altLang="en-US" sz="2800" dirty="0"/>
              <a:t>：</a:t>
            </a:r>
            <a:r>
              <a:rPr lang="en-US" altLang="zh-TW" sz="2800" dirty="0"/>
              <a:t>Client Software</a:t>
            </a:r>
          </a:p>
          <a:p>
            <a:pPr>
              <a:buFontTx/>
              <a:buNone/>
            </a:pPr>
            <a:r>
              <a:rPr lang="en-US" altLang="zh-TW" sz="2800" dirty="0"/>
              <a:t>	= &gt;Manages the appropriate interface by </a:t>
            </a:r>
          </a:p>
          <a:p>
            <a:pPr>
              <a:buFontTx/>
              <a:buNone/>
            </a:pPr>
            <a:r>
              <a:rPr lang="en-US" altLang="zh-TW" sz="2800" dirty="0"/>
              <a:t>	     transferring data from its buffers to the </a:t>
            </a:r>
          </a:p>
          <a:p>
            <a:pPr>
              <a:buFontTx/>
              <a:buNone/>
            </a:pPr>
            <a:r>
              <a:rPr lang="en-US" altLang="zh-TW" sz="2800" dirty="0"/>
              <a:t>	     endpoint with the appropriate interface</a:t>
            </a:r>
          </a:p>
          <a:p>
            <a:r>
              <a:rPr lang="en-US" altLang="zh-TW" sz="2800" dirty="0"/>
              <a:t>Device end</a:t>
            </a:r>
            <a:r>
              <a:rPr lang="zh-TW" altLang="en-US" sz="2800" dirty="0"/>
              <a:t>：</a:t>
            </a:r>
            <a:r>
              <a:rPr lang="en-US" altLang="zh-TW" sz="2800" dirty="0"/>
              <a:t>Function</a:t>
            </a:r>
          </a:p>
          <a:p>
            <a:pPr>
              <a:buFontTx/>
              <a:buNone/>
            </a:pPr>
            <a:r>
              <a:rPr lang="en-US" altLang="zh-TW" sz="2800" dirty="0"/>
              <a:t>	= &gt;Composed of interfaces and controls the</a:t>
            </a:r>
          </a:p>
          <a:p>
            <a:pPr>
              <a:buFontTx/>
              <a:buNone/>
            </a:pPr>
            <a:r>
              <a:rPr lang="en-US" altLang="zh-TW" sz="2800" dirty="0"/>
              <a:t>	     functionality of the device</a:t>
            </a:r>
          </a:p>
        </p:txBody>
      </p:sp>
      <p:sp>
        <p:nvSpPr>
          <p:cNvPr id="4" name="Title 3"/>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800100"/>
            <a:ext cx="7772400" cy="762000"/>
          </a:xfrm>
        </p:spPr>
        <p:txBody>
          <a:bodyPr>
            <a:normAutofit fontScale="90000"/>
          </a:bodyPr>
          <a:lstStyle/>
          <a:p>
            <a:r>
              <a:rPr lang="en-US" altLang="zh-TW" dirty="0" smtClean="0"/>
              <a:t>Pipes</a:t>
            </a:r>
            <a:endParaRPr lang="en-US" altLang="zh-TW" dirty="0"/>
          </a:p>
        </p:txBody>
      </p:sp>
      <p:sp>
        <p:nvSpPr>
          <p:cNvPr id="30723" name="Rectangle 3"/>
          <p:cNvSpPr>
            <a:spLocks noGrp="1" noChangeArrowheads="1"/>
          </p:cNvSpPr>
          <p:nvPr>
            <p:ph idx="1"/>
          </p:nvPr>
        </p:nvSpPr>
        <p:spPr/>
        <p:txBody>
          <a:bodyPr/>
          <a:lstStyle/>
          <a:p>
            <a:r>
              <a:rPr lang="en-US" altLang="zh-TW" sz="2800"/>
              <a:t>The logic communication between the client</a:t>
            </a:r>
          </a:p>
          <a:p>
            <a:pPr>
              <a:buFontTx/>
              <a:buNone/>
            </a:pPr>
            <a:r>
              <a:rPr lang="en-US" altLang="zh-TW" sz="2800"/>
              <a:t>	software on the host and the function on the</a:t>
            </a:r>
          </a:p>
          <a:p>
            <a:pPr>
              <a:buFontTx/>
              <a:buNone/>
            </a:pPr>
            <a:r>
              <a:rPr lang="en-US" altLang="zh-TW" sz="2800"/>
              <a:t>	device is done through </a:t>
            </a:r>
            <a:r>
              <a:rPr lang="en-US" altLang="zh-TW" sz="2800" b="1">
                <a:solidFill>
                  <a:srgbClr val="FF33CC"/>
                </a:solidFill>
              </a:rPr>
              <a:t>pipes</a:t>
            </a:r>
          </a:p>
          <a:p>
            <a:r>
              <a:rPr lang="en-US" altLang="zh-TW" sz="2800"/>
              <a:t>It is a association between a specific </a:t>
            </a:r>
          </a:p>
          <a:p>
            <a:pPr>
              <a:buFontTx/>
              <a:buNone/>
            </a:pPr>
            <a:r>
              <a:rPr lang="en-US" altLang="zh-TW" sz="2800"/>
              <a:t>	endpoint on the device and the appropriate</a:t>
            </a:r>
          </a:p>
          <a:p>
            <a:pPr>
              <a:buFontTx/>
              <a:buNone/>
            </a:pPr>
            <a:r>
              <a:rPr lang="en-US" altLang="zh-TW" sz="2800"/>
              <a:t>	software in the host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800100"/>
            <a:ext cx="7772400" cy="762000"/>
          </a:xfrm>
        </p:spPr>
        <p:txBody>
          <a:bodyPr>
            <a:normAutofit fontScale="90000"/>
          </a:bodyPr>
          <a:lstStyle/>
          <a:p>
            <a:r>
              <a:rPr lang="en-US" altLang="zh-TW" dirty="0"/>
              <a:t>Pipes </a:t>
            </a:r>
            <a:r>
              <a:rPr lang="en-US" altLang="zh-TW" dirty="0" smtClean="0"/>
              <a:t>(continued)</a:t>
            </a:r>
            <a:endParaRPr lang="en-US" altLang="zh-TW" dirty="0"/>
          </a:p>
        </p:txBody>
      </p:sp>
      <p:sp>
        <p:nvSpPr>
          <p:cNvPr id="31747" name="Rectangle 3"/>
          <p:cNvSpPr>
            <a:spLocks noGrp="1" noChangeArrowheads="1"/>
          </p:cNvSpPr>
          <p:nvPr>
            <p:ph idx="1"/>
          </p:nvPr>
        </p:nvSpPr>
        <p:spPr/>
        <p:txBody>
          <a:bodyPr>
            <a:normAutofit lnSpcReduction="10000"/>
          </a:bodyPr>
          <a:lstStyle/>
          <a:p>
            <a:r>
              <a:rPr lang="en-US" altLang="zh-TW" sz="2800" dirty="0"/>
              <a:t>An endpoint is the source or destination of the data that transmitted on the USB </a:t>
            </a:r>
            <a:r>
              <a:rPr lang="en-US" altLang="zh-TW" sz="2800" dirty="0" smtClean="0"/>
              <a:t>cable</a:t>
            </a:r>
          </a:p>
          <a:p>
            <a:r>
              <a:rPr lang="en-US" altLang="zh-TW" sz="2800" dirty="0" smtClean="0"/>
              <a:t>An endpoint of a pipe is addressable with a </a:t>
            </a:r>
            <a:r>
              <a:rPr lang="en-US" altLang="zh-TW" sz="2800" dirty="0" err="1" smtClean="0"/>
              <a:t>tuple</a:t>
            </a:r>
            <a:r>
              <a:rPr lang="en-US" altLang="zh-TW" sz="2800" dirty="0" smtClean="0"/>
              <a:t> (</a:t>
            </a:r>
            <a:r>
              <a:rPr lang="en-US" altLang="zh-TW" sz="2800" dirty="0" err="1" smtClean="0"/>
              <a:t>device_address</a:t>
            </a:r>
            <a:r>
              <a:rPr lang="en-US" altLang="zh-TW" sz="2800" dirty="0" smtClean="0"/>
              <a:t>, </a:t>
            </a:r>
            <a:r>
              <a:rPr lang="en-US" altLang="zh-TW" sz="2800" dirty="0" err="1" smtClean="0"/>
              <a:t>endpoint_number</a:t>
            </a:r>
            <a:r>
              <a:rPr lang="en-US" altLang="zh-TW" sz="2800" dirty="0" smtClean="0"/>
              <a:t>) </a:t>
            </a:r>
            <a:endParaRPr lang="en-US" altLang="zh-TW" sz="2800" dirty="0"/>
          </a:p>
          <a:p>
            <a:r>
              <a:rPr lang="en-US" altLang="zh-TW" sz="2800" dirty="0"/>
              <a:t>Two direction</a:t>
            </a:r>
          </a:p>
          <a:p>
            <a:pPr>
              <a:buFontTx/>
              <a:buNone/>
            </a:pPr>
            <a:r>
              <a:rPr lang="en-US" altLang="zh-TW" sz="2800" dirty="0"/>
              <a:t>	=&gt;OUT</a:t>
            </a:r>
            <a:r>
              <a:rPr lang="zh-TW" altLang="en-US" sz="2800" dirty="0"/>
              <a:t>：</a:t>
            </a:r>
          </a:p>
          <a:p>
            <a:pPr>
              <a:buFontTx/>
              <a:buNone/>
            </a:pPr>
            <a:r>
              <a:rPr lang="zh-TW" altLang="en-US" sz="2800" dirty="0"/>
              <a:t>	     </a:t>
            </a:r>
            <a:r>
              <a:rPr lang="en-US" altLang="zh-TW" sz="2800" dirty="0"/>
              <a:t>data flows from the host to the device</a:t>
            </a:r>
          </a:p>
          <a:p>
            <a:pPr>
              <a:buFontTx/>
              <a:buNone/>
            </a:pPr>
            <a:r>
              <a:rPr lang="en-US" altLang="zh-TW" sz="2800" dirty="0"/>
              <a:t>	=&gt;IN</a:t>
            </a:r>
            <a:r>
              <a:rPr lang="zh-TW" altLang="en-US" sz="2800" dirty="0"/>
              <a:t>：</a:t>
            </a:r>
          </a:p>
          <a:p>
            <a:pPr>
              <a:buFontTx/>
              <a:buNone/>
            </a:pPr>
            <a:r>
              <a:rPr lang="zh-TW" altLang="en-US" sz="2800" dirty="0"/>
              <a:t>	     </a:t>
            </a:r>
            <a:r>
              <a:rPr lang="en-US" altLang="zh-TW" sz="2800" dirty="0"/>
              <a:t>data flows from the device to the host</a:t>
            </a:r>
          </a:p>
        </p:txBody>
      </p:sp>
      <p:sp>
        <p:nvSpPr>
          <p:cNvPr id="31748" name="AutoShape 4">
            <a:hlinkClick r:id="" action="ppaction://noaction" highlightClick="1"/>
          </p:cNvPr>
          <p:cNvSpPr>
            <a:spLocks noChangeArrowheads="1"/>
          </p:cNvSpPr>
          <p:nvPr/>
        </p:nvSpPr>
        <p:spPr bwMode="auto">
          <a:xfrm>
            <a:off x="8229600" y="6477000"/>
            <a:ext cx="914400" cy="381000"/>
          </a:xfrm>
          <a:prstGeom prst="actionButtonForwardNex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cstate="print"/>
          <a:srcRect/>
          <a:stretch>
            <a:fillRect/>
          </a:stretch>
        </p:blipFill>
        <p:spPr bwMode="auto">
          <a:xfrm>
            <a:off x="381000" y="771525"/>
            <a:ext cx="8382000" cy="6086475"/>
          </a:xfrm>
          <a:prstGeom prst="rect">
            <a:avLst/>
          </a:prstGeom>
          <a:noFill/>
          <a:ln w="9525">
            <a:noFill/>
            <a:miter lim="800000"/>
            <a:headEnd/>
            <a:tailEnd/>
          </a:ln>
        </p:spPr>
      </p:pic>
      <p:sp>
        <p:nvSpPr>
          <p:cNvPr id="5" name="TextBox 4"/>
          <p:cNvSpPr txBox="1"/>
          <p:nvPr/>
        </p:nvSpPr>
        <p:spPr>
          <a:xfrm>
            <a:off x="381000" y="152400"/>
            <a:ext cx="4800600" cy="784830"/>
          </a:xfrm>
          <a:prstGeom prst="rect">
            <a:avLst/>
          </a:prstGeom>
          <a:noFill/>
        </p:spPr>
        <p:txBody>
          <a:bodyPr wrap="square" rtlCol="0">
            <a:spAutoFit/>
          </a:bodyPr>
          <a:lstStyle/>
          <a:p>
            <a:r>
              <a:rPr kumimoji="0" lang="en-US" sz="4500" dirty="0">
                <a:solidFill>
                  <a:schemeClr val="tx2"/>
                </a:solidFill>
                <a:latin typeface="+mj-lt"/>
                <a:ea typeface="+mj-ea"/>
                <a:cs typeface="+mj-cs"/>
              </a:rPr>
              <a:t>USB Packet Types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Four Types of Data Transfers (Pipes)</a:t>
            </a:r>
            <a:endParaRPr lang="en-US" dirty="0"/>
          </a:p>
        </p:txBody>
      </p:sp>
      <p:sp>
        <p:nvSpPr>
          <p:cNvPr id="3" name="Content Placeholder 2"/>
          <p:cNvSpPr>
            <a:spLocks noGrp="1"/>
          </p:cNvSpPr>
          <p:nvPr>
            <p:ph idx="1"/>
          </p:nvPr>
        </p:nvSpPr>
        <p:spPr>
          <a:xfrm>
            <a:off x="457200" y="1935480"/>
            <a:ext cx="8534400" cy="4922520"/>
          </a:xfrm>
        </p:spPr>
        <p:txBody>
          <a:bodyPr>
            <a:normAutofit fontScale="62500" lnSpcReduction="20000"/>
          </a:bodyPr>
          <a:lstStyle/>
          <a:p>
            <a:r>
              <a:rPr lang="en-US" b="1" dirty="0" smtClean="0"/>
              <a:t>Message Pipe</a:t>
            </a:r>
          </a:p>
          <a:p>
            <a:pPr lvl="1"/>
            <a:r>
              <a:rPr lang="en-US" b="1" dirty="0" smtClean="0"/>
              <a:t>Control transfers </a:t>
            </a:r>
            <a:r>
              <a:rPr lang="en-US" dirty="0" smtClean="0"/>
              <a:t>Control transfers are bidirectional transfers used by the USB system software mainly to query, configure, and issue certain generic commands to USB devices. Control transfers typically take place between the host computer and the USB device's endpoint 0, but your control transfers might use other endpoints.</a:t>
            </a:r>
          </a:p>
          <a:p>
            <a:endParaRPr lang="en-US" dirty="0" smtClean="0"/>
          </a:p>
          <a:p>
            <a:r>
              <a:rPr lang="en-US" b="1" dirty="0" smtClean="0"/>
              <a:t>Stream Pipe</a:t>
            </a:r>
          </a:p>
          <a:p>
            <a:pPr lvl="1"/>
            <a:r>
              <a:rPr lang="en-US" b="1" dirty="0" smtClean="0"/>
              <a:t>Interrupt transfers </a:t>
            </a:r>
            <a:r>
              <a:rPr lang="en-US" dirty="0" smtClean="0"/>
              <a:t>are used when a peripheral wants to be “polled” by the host periodically to see if it has data to send to the host. Keyboards, mice, and joysticks are examples of devices that typically use interrupt transfers.</a:t>
            </a:r>
          </a:p>
          <a:p>
            <a:endParaRPr lang="en-US" dirty="0" smtClean="0"/>
          </a:p>
          <a:p>
            <a:pPr lvl="1"/>
            <a:r>
              <a:rPr lang="en-US" b="1" dirty="0" smtClean="0"/>
              <a:t>Bulk transfers </a:t>
            </a:r>
            <a:r>
              <a:rPr lang="en-US" dirty="0" smtClean="0"/>
              <a:t>are used to move data between the host system and the peripheral when data integrity is more critical than data latency, and they also include error checking and retries if errors are detected. Printers, scanners, and storage devices are examples of devices that depend primarily on bulk transfers.</a:t>
            </a:r>
          </a:p>
          <a:p>
            <a:endParaRPr lang="en-US" dirty="0" smtClean="0"/>
          </a:p>
          <a:p>
            <a:pPr lvl="1"/>
            <a:r>
              <a:rPr lang="en-US" b="1" dirty="0" smtClean="0"/>
              <a:t>Isochronous transfers </a:t>
            </a:r>
            <a:r>
              <a:rPr lang="en-US" dirty="0" smtClean="0"/>
              <a:t>are used for moving “real-time” data. In these transfers, the streaming of the data is more critical than the accuracy of the data. There is no error-checking or retries associated with isochronous transfers. Web-cams, speakers and microphones are examples of devices that utilize isochronous transfers.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7346" name="Picture 2"/>
          <p:cNvPicPr>
            <a:picLocks noChangeAspect="1" noChangeArrowheads="1"/>
          </p:cNvPicPr>
          <p:nvPr/>
        </p:nvPicPr>
        <p:blipFill>
          <a:blip r:embed="rId3" cstate="print"/>
          <a:srcRect/>
          <a:stretch>
            <a:fillRect/>
          </a:stretch>
        </p:blipFill>
        <p:spPr bwMode="auto">
          <a:xfrm>
            <a:off x="538922" y="914400"/>
            <a:ext cx="8555014" cy="5334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6322" name="Picture 2"/>
          <p:cNvPicPr>
            <a:picLocks noChangeAspect="1" noChangeArrowheads="1"/>
          </p:cNvPicPr>
          <p:nvPr/>
        </p:nvPicPr>
        <p:blipFill>
          <a:blip r:embed="rId2" cstate="print"/>
          <a:srcRect/>
          <a:stretch>
            <a:fillRect/>
          </a:stretch>
        </p:blipFill>
        <p:spPr bwMode="auto">
          <a:xfrm>
            <a:off x="228600" y="990600"/>
            <a:ext cx="8707901" cy="5029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b="1">
                <a:effectLst/>
              </a:rPr>
              <a:t>What USB Can Do</a:t>
            </a:r>
          </a:p>
        </p:txBody>
      </p:sp>
      <p:sp>
        <p:nvSpPr>
          <p:cNvPr id="12291" name="Rectangle 3"/>
          <p:cNvSpPr>
            <a:spLocks noGrp="1" noChangeArrowheads="1"/>
          </p:cNvSpPr>
          <p:nvPr>
            <p:ph idx="1"/>
          </p:nvPr>
        </p:nvSpPr>
        <p:spPr/>
        <p:txBody>
          <a:bodyPr/>
          <a:lstStyle/>
          <a:p>
            <a:pPr>
              <a:lnSpc>
                <a:spcPct val="90000"/>
              </a:lnSpc>
            </a:pPr>
            <a:r>
              <a:rPr lang="en-US" altLang="ko-KR" sz="1800">
                <a:effectLst/>
              </a:rPr>
              <a:t>USB is a likely solution any time you want to use a computer to communicate with devices outside the computer. </a:t>
            </a:r>
          </a:p>
          <a:p>
            <a:pPr>
              <a:lnSpc>
                <a:spcPct val="90000"/>
              </a:lnSpc>
            </a:pPr>
            <a:endParaRPr lang="en-US" altLang="ko-KR" sz="1800">
              <a:effectLst/>
            </a:endParaRPr>
          </a:p>
          <a:p>
            <a:pPr>
              <a:lnSpc>
                <a:spcPct val="90000"/>
              </a:lnSpc>
            </a:pPr>
            <a:r>
              <a:rPr lang="en-US" altLang="ko-KR" sz="1800">
                <a:effectLst/>
              </a:rPr>
              <a:t>The interface is suitable for one-of-kind and small-scale designs as well as mass-produced, standard peripheral types.</a:t>
            </a:r>
          </a:p>
          <a:p>
            <a:pPr>
              <a:lnSpc>
                <a:spcPct val="90000"/>
              </a:lnSpc>
            </a:pPr>
            <a:endParaRPr lang="en-US" altLang="ko-KR" sz="1800">
              <a:effectLst/>
            </a:endParaRPr>
          </a:p>
          <a:p>
            <a:pPr>
              <a:lnSpc>
                <a:spcPct val="90000"/>
              </a:lnSpc>
            </a:pPr>
            <a:r>
              <a:rPr lang="en-US" altLang="ko-KR" sz="1800">
                <a:effectLst/>
              </a:rPr>
              <a:t>Device, male connector</a:t>
            </a:r>
          </a:p>
          <a:p>
            <a:pPr>
              <a:lnSpc>
                <a:spcPct val="90000"/>
              </a:lnSpc>
            </a:pPr>
            <a:r>
              <a:rPr lang="en-US" altLang="ko-KR" sz="1800">
                <a:effectLst/>
              </a:rPr>
              <a:t>Computer, female connector</a:t>
            </a:r>
          </a:p>
          <a:p>
            <a:pPr>
              <a:lnSpc>
                <a:spcPct val="90000"/>
              </a:lnSpc>
            </a:pPr>
            <a:r>
              <a:rPr lang="en-US" altLang="ko-KR" sz="1800">
                <a:effectLst/>
              </a:rPr>
              <a:t>Hub</a:t>
            </a:r>
          </a:p>
          <a:p>
            <a:pPr>
              <a:lnSpc>
                <a:spcPct val="90000"/>
              </a:lnSpc>
            </a:pPr>
            <a:endParaRPr lang="en-US" altLang="ko-KR" sz="1800">
              <a:effectLst/>
            </a:endParaRPr>
          </a:p>
        </p:txBody>
      </p:sp>
      <p:pic>
        <p:nvPicPr>
          <p:cNvPr id="12293" name="Picture 5" descr="250px-Type_A_USB_connector"/>
          <p:cNvPicPr>
            <a:picLocks noChangeAspect="1" noChangeArrowheads="1"/>
          </p:cNvPicPr>
          <p:nvPr/>
        </p:nvPicPr>
        <p:blipFill>
          <a:blip r:embed="rId2" cstate="print"/>
          <a:srcRect/>
          <a:stretch>
            <a:fillRect/>
          </a:stretch>
        </p:blipFill>
        <p:spPr bwMode="auto">
          <a:xfrm>
            <a:off x="3124200" y="4267200"/>
            <a:ext cx="1524000" cy="1079500"/>
          </a:xfrm>
          <a:prstGeom prst="rect">
            <a:avLst/>
          </a:prstGeom>
          <a:noFill/>
        </p:spPr>
      </p:pic>
      <p:pic>
        <p:nvPicPr>
          <p:cNvPr id="12294" name="Picture 6" descr="imageview"/>
          <p:cNvPicPr>
            <a:picLocks noChangeAspect="1" noChangeArrowheads="1"/>
          </p:cNvPicPr>
          <p:nvPr/>
        </p:nvPicPr>
        <p:blipFill>
          <a:blip r:embed="rId3" cstate="print"/>
          <a:srcRect/>
          <a:stretch>
            <a:fillRect/>
          </a:stretch>
        </p:blipFill>
        <p:spPr bwMode="auto">
          <a:xfrm>
            <a:off x="5257800" y="3733800"/>
            <a:ext cx="2362200" cy="1247775"/>
          </a:xfrm>
          <a:prstGeom prst="rect">
            <a:avLst/>
          </a:prstGeom>
          <a:noFill/>
        </p:spPr>
      </p:pic>
      <p:pic>
        <p:nvPicPr>
          <p:cNvPr id="12295" name="Picture 7" descr="745"/>
          <p:cNvPicPr>
            <a:picLocks noChangeAspect="1" noChangeArrowheads="1"/>
          </p:cNvPicPr>
          <p:nvPr/>
        </p:nvPicPr>
        <p:blipFill>
          <a:blip r:embed="rId4" cstate="print"/>
          <a:srcRect/>
          <a:stretch>
            <a:fillRect/>
          </a:stretch>
        </p:blipFill>
        <p:spPr bwMode="auto">
          <a:xfrm>
            <a:off x="609600" y="4876800"/>
            <a:ext cx="1828800" cy="1828800"/>
          </a:xfrm>
          <a:prstGeom prst="rect">
            <a:avLst/>
          </a:prstGeom>
          <a:noFill/>
        </p:spPr>
      </p:pic>
      <p:pic>
        <p:nvPicPr>
          <p:cNvPr id="12296" name="Picture 8" descr="USB_hub"/>
          <p:cNvPicPr>
            <a:picLocks noChangeAspect="1" noChangeArrowheads="1"/>
          </p:cNvPicPr>
          <p:nvPr/>
        </p:nvPicPr>
        <p:blipFill>
          <a:blip r:embed="rId5" cstate="print"/>
          <a:srcRect/>
          <a:stretch>
            <a:fillRect/>
          </a:stretch>
        </p:blipFill>
        <p:spPr bwMode="auto">
          <a:xfrm>
            <a:off x="6705600" y="5105400"/>
            <a:ext cx="2133600" cy="1598613"/>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On-The-Go (OTG)</a:t>
            </a:r>
            <a:endParaRPr lang="en-US" dirty="0"/>
          </a:p>
        </p:txBody>
      </p:sp>
      <p:sp>
        <p:nvSpPr>
          <p:cNvPr id="3" name="Content Placeholder 2"/>
          <p:cNvSpPr>
            <a:spLocks noGrp="1"/>
          </p:cNvSpPr>
          <p:nvPr>
            <p:ph idx="1"/>
          </p:nvPr>
        </p:nvSpPr>
        <p:spPr/>
        <p:txBody>
          <a:bodyPr/>
          <a:lstStyle/>
          <a:p>
            <a:r>
              <a:rPr lang="en-US" dirty="0" smtClean="0"/>
              <a:t>Released in December 2006. </a:t>
            </a:r>
          </a:p>
          <a:p>
            <a:r>
              <a:rPr lang="en-US" dirty="0" smtClean="0"/>
              <a:t>USB On-The-Go makes it possible for two USB devices to communicate with each other without requiring a separate USB host. </a:t>
            </a:r>
          </a:p>
          <a:p>
            <a:r>
              <a:rPr lang="en-US" dirty="0" smtClean="0"/>
              <a:t>In practice, one of the USB devices acts as a host (device roles change) for the other device.</a:t>
            </a:r>
          </a:p>
          <a:p>
            <a:r>
              <a:rPr lang="en-US" dirty="0" smtClean="0"/>
              <a:t>For example: </a:t>
            </a:r>
          </a:p>
          <a:p>
            <a:pPr lvl="1"/>
            <a:r>
              <a:rPr lang="en-US" dirty="0" smtClean="0"/>
              <a:t>A </a:t>
            </a:r>
            <a:r>
              <a:rPr lang="en-US" dirty="0" err="1" smtClean="0"/>
              <a:t>usb</a:t>
            </a:r>
            <a:r>
              <a:rPr lang="en-US" dirty="0" smtClean="0"/>
              <a:t> flash drive (peripheral) served by a printer (host); </a:t>
            </a:r>
          </a:p>
          <a:p>
            <a:pPr lvl="1"/>
            <a:r>
              <a:rPr lang="en-US" dirty="0" smtClean="0"/>
              <a:t>A keyboard (peripheral) connected to a mobile phone (host)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USB OTG supported by Micro-AB</a:t>
            </a:r>
            <a:endParaRPr lang="en-US" dirty="0"/>
          </a:p>
        </p:txBody>
      </p:sp>
      <p:sp>
        <p:nvSpPr>
          <p:cNvPr id="3" name="Content Placeholder 2"/>
          <p:cNvSpPr>
            <a:spLocks noGrp="1"/>
          </p:cNvSpPr>
          <p:nvPr>
            <p:ph idx="1"/>
          </p:nvPr>
        </p:nvSpPr>
        <p:spPr/>
        <p:txBody>
          <a:bodyPr>
            <a:normAutofit/>
          </a:bodyPr>
          <a:lstStyle/>
          <a:p>
            <a:r>
              <a:rPr lang="en-US" dirty="0" smtClean="0"/>
              <a:t>An OTG product must have a single Micro-AB receptacle and no other USB receptacles.</a:t>
            </a:r>
          </a:p>
          <a:p>
            <a:r>
              <a:rPr lang="en-US" dirty="0" smtClean="0"/>
              <a:t>When attached to a PC, (host)</a:t>
            </a:r>
          </a:p>
          <a:p>
            <a:r>
              <a:rPr lang="en-US" dirty="0" smtClean="0"/>
              <a:t>•	an OTG device requires a cable which has a USB Standard-A plug on one end </a:t>
            </a:r>
          </a:p>
          <a:p>
            <a:r>
              <a:rPr lang="en-US" dirty="0" smtClean="0"/>
              <a:t>•	and a Micro-B plug on the other end. (Peripheral)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dirty="0" smtClean="0"/>
              <a:t>In order to attach a peripheral to an OTG device (now it serves as a host)</a:t>
            </a:r>
          </a:p>
          <a:p>
            <a:pPr lvl="1"/>
            <a:r>
              <a:rPr lang="en-US" dirty="0" smtClean="0"/>
              <a:t>the peripheral either needs to have a cable ending in a Micro-A plug which is inserted into the OTG device's Micro-AB (same physical appearance as Micro-A receptacle) with receptacle </a:t>
            </a:r>
          </a:p>
          <a:p>
            <a:pPr lvl="1"/>
            <a:r>
              <a:rPr lang="en-US" dirty="0" smtClean="0"/>
              <a:t>or the OTG device itself needs an adapter cable which has a Micro-A plug on one end and a Standard-A receptacle on the other. The adapter cable enables any standard USB peripheral to be attached to an OTG device. (see below)	 </a:t>
            </a:r>
          </a:p>
          <a:p>
            <a:endParaRPr lang="en-US" dirty="0"/>
          </a:p>
        </p:txBody>
      </p:sp>
      <p:pic>
        <p:nvPicPr>
          <p:cNvPr id="4" name="Picture 3" descr="2x Micro USB OTG Host Cable compatible with Samsung© Galaxy S2 Sprint Epic 4G Touch D710"/>
          <p:cNvPicPr/>
          <p:nvPr/>
        </p:nvPicPr>
        <p:blipFill>
          <a:blip r:embed="rId2" cstate="print"/>
          <a:srcRect/>
          <a:stretch>
            <a:fillRect/>
          </a:stretch>
        </p:blipFill>
        <p:spPr bwMode="auto">
          <a:xfrm>
            <a:off x="6287770" y="5181600"/>
            <a:ext cx="2856230" cy="214185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order to attach two OTG devices together requires either a cable with a Micro-B plug at one end and a Micro-A plug at the other or can be achieved using a combination of the PC cable and adapter cable.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5263" y="228600"/>
            <a:ext cx="5824537" cy="914400"/>
          </a:xfrm>
        </p:spPr>
        <p:txBody>
          <a:bodyPr/>
          <a:lstStyle/>
          <a:p>
            <a:pPr eaLnBrk="1" hangingPunct="1"/>
            <a:r>
              <a:rPr lang="en-US" sz="3800" smtClean="0"/>
              <a:t>USB 3.0 Bus Architecture</a:t>
            </a:r>
          </a:p>
        </p:txBody>
      </p:sp>
      <p:pic>
        <p:nvPicPr>
          <p:cNvPr id="10243" name="Picture 3" descr="200px-Certified_USB">
            <a:hlinkClick r:id="rId3" tooltip="Certified USB.svg"/>
          </p:cNvPr>
          <p:cNvPicPr>
            <a:picLocks noGrp="1" noChangeAspect="1" noChangeArrowheads="1"/>
          </p:cNvPicPr>
          <p:nvPr>
            <p:ph type="body" idx="1"/>
          </p:nvPr>
        </p:nvPicPr>
        <p:blipFill>
          <a:blip r:embed="rId4" cstate="print"/>
          <a:srcRect/>
          <a:stretch>
            <a:fillRect/>
          </a:stretch>
        </p:blipFill>
        <p:spPr>
          <a:xfrm>
            <a:off x="6172200" y="381000"/>
            <a:ext cx="1905000" cy="638175"/>
          </a:xfrm>
        </p:spPr>
      </p:pic>
      <p:sp>
        <p:nvSpPr>
          <p:cNvPr id="10244" name="Rectangle 4"/>
          <p:cNvSpPr>
            <a:spLocks noChangeArrowheads="1"/>
          </p:cNvSpPr>
          <p:nvPr/>
        </p:nvSpPr>
        <p:spPr bwMode="auto">
          <a:xfrm>
            <a:off x="609600" y="1600200"/>
            <a:ext cx="7924800" cy="44196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pPr>
            <a:endParaRPr lang="en-US" sz="3200"/>
          </a:p>
        </p:txBody>
      </p:sp>
      <p:sp>
        <p:nvSpPr>
          <p:cNvPr id="10245" name="Rectangle 5"/>
          <p:cNvSpPr>
            <a:spLocks noChangeArrowheads="1"/>
          </p:cNvSpPr>
          <p:nvPr/>
        </p:nvSpPr>
        <p:spPr bwMode="auto">
          <a:xfrm>
            <a:off x="381000" y="1371600"/>
            <a:ext cx="4114800" cy="44196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pPr>
            <a:r>
              <a:rPr lang="en-US"/>
              <a:t>Operates concurrently with USB 2.0 (Dual bus architecture)</a:t>
            </a:r>
          </a:p>
          <a:p>
            <a:pPr marL="742950" lvl="1" indent="-285750" eaLnBrk="1" hangingPunct="1">
              <a:spcBef>
                <a:spcPct val="20000"/>
              </a:spcBef>
              <a:buClr>
                <a:schemeClr val="accent1"/>
              </a:buClr>
              <a:buSzPct val="70000"/>
              <a:buFont typeface="Wingdings" pitchFamily="2" charset="2"/>
              <a:buChar char="l"/>
            </a:pPr>
            <a:r>
              <a:rPr lang="en-US" sz="1600"/>
              <a:t>Mechanically and electrically backward/forward compatible</a:t>
            </a:r>
          </a:p>
          <a:p>
            <a:pPr marL="742950" lvl="1" indent="-285750" eaLnBrk="1" hangingPunct="1">
              <a:spcBef>
                <a:spcPct val="20000"/>
              </a:spcBef>
              <a:buClr>
                <a:schemeClr val="accent1"/>
              </a:buClr>
              <a:buSzPct val="70000"/>
              <a:buFont typeface="Wingdings" pitchFamily="2" charset="2"/>
              <a:buChar char="l"/>
            </a:pPr>
            <a:r>
              <a:rPr lang="en-US" sz="1600"/>
              <a:t>Devices configured at fastest signaling rate</a:t>
            </a:r>
          </a:p>
          <a:p>
            <a:pPr marL="742950" lvl="1" indent="-285750" eaLnBrk="1" hangingPunct="1">
              <a:spcBef>
                <a:spcPct val="20000"/>
              </a:spcBef>
              <a:buClr>
                <a:schemeClr val="accent1"/>
              </a:buClr>
              <a:buSzPct val="70000"/>
              <a:buFont typeface="Wingdings" pitchFamily="2" charset="2"/>
              <a:buChar char="l"/>
            </a:pPr>
            <a:r>
              <a:rPr lang="en-US" sz="1600"/>
              <a:t>Hubs contain additional ports</a:t>
            </a:r>
          </a:p>
          <a:p>
            <a:pPr marL="342900" indent="-342900" eaLnBrk="1" hangingPunct="1">
              <a:spcBef>
                <a:spcPct val="20000"/>
              </a:spcBef>
              <a:buClr>
                <a:schemeClr val="hlink"/>
              </a:buClr>
              <a:buSzPct val="80000"/>
              <a:buFont typeface="Wingdings" pitchFamily="2" charset="2"/>
              <a:buChar char="l"/>
            </a:pPr>
            <a:r>
              <a:rPr lang="en-US"/>
              <a:t>Speed and power efficiency</a:t>
            </a:r>
          </a:p>
          <a:p>
            <a:pPr marL="742950" lvl="1" indent="-285750" eaLnBrk="1" hangingPunct="1">
              <a:spcBef>
                <a:spcPct val="20000"/>
              </a:spcBef>
              <a:buClr>
                <a:schemeClr val="accent1"/>
              </a:buClr>
              <a:buSzPct val="70000"/>
              <a:buFont typeface="Wingdings" pitchFamily="2" charset="2"/>
              <a:buChar char="l"/>
            </a:pPr>
            <a:r>
              <a:rPr lang="en-US" sz="1600"/>
              <a:t>Non polling reduces power consumption</a:t>
            </a:r>
          </a:p>
          <a:p>
            <a:pPr marL="742950" lvl="1" indent="-285750" eaLnBrk="1" hangingPunct="1">
              <a:spcBef>
                <a:spcPct val="20000"/>
              </a:spcBef>
              <a:buClr>
                <a:schemeClr val="accent1"/>
              </a:buClr>
              <a:buSzPct val="70000"/>
              <a:buFont typeface="Wingdings" pitchFamily="2" charset="2"/>
              <a:buChar char="l"/>
            </a:pPr>
            <a:r>
              <a:rPr lang="en-US" sz="1600"/>
              <a:t>Additional data lines included to increase speed</a:t>
            </a:r>
          </a:p>
          <a:p>
            <a:pPr marL="742950" lvl="1" indent="-285750" eaLnBrk="1" hangingPunct="1">
              <a:spcBef>
                <a:spcPct val="20000"/>
              </a:spcBef>
              <a:buClr>
                <a:schemeClr val="accent1"/>
              </a:buClr>
              <a:buSzPct val="70000"/>
              <a:buFont typeface="Wingdings" pitchFamily="2" charset="2"/>
              <a:buChar char="l"/>
            </a:pPr>
            <a:r>
              <a:rPr lang="en-US" sz="1600"/>
              <a:t>Efficiency of bandwidth – simultaneous communication between host and device</a:t>
            </a:r>
          </a:p>
          <a:p>
            <a:pPr marL="1143000" lvl="2" indent="-228600" eaLnBrk="1" hangingPunct="1">
              <a:spcBef>
                <a:spcPct val="20000"/>
              </a:spcBef>
              <a:buClr>
                <a:schemeClr val="bg2"/>
              </a:buClr>
              <a:buSzPct val="65000"/>
              <a:buFont typeface="Wingdings" pitchFamily="2" charset="2"/>
              <a:buChar char="l"/>
            </a:pPr>
            <a:r>
              <a:rPr lang="en-US" sz="1400"/>
              <a:t>Dedicated in and out lines allow communication between host and device</a:t>
            </a:r>
          </a:p>
          <a:p>
            <a:pPr marL="342900" indent="-342900" eaLnBrk="1" hangingPunct="1">
              <a:spcBef>
                <a:spcPct val="20000"/>
              </a:spcBef>
              <a:buClr>
                <a:schemeClr val="hlink"/>
              </a:buClr>
              <a:buSzPct val="80000"/>
              <a:buFont typeface="Wingdings" pitchFamily="2" charset="2"/>
              <a:buNone/>
            </a:pPr>
            <a:endParaRPr lang="en-US"/>
          </a:p>
          <a:p>
            <a:pPr marL="342900" indent="-342900" eaLnBrk="1" hangingPunct="1">
              <a:spcBef>
                <a:spcPct val="20000"/>
              </a:spcBef>
              <a:buClr>
                <a:schemeClr val="hlink"/>
              </a:buClr>
              <a:buSzPct val="80000"/>
              <a:buFont typeface="Wingdings" pitchFamily="2" charset="2"/>
              <a:buChar char="l"/>
            </a:pPr>
            <a:endParaRPr lang="en-US"/>
          </a:p>
          <a:p>
            <a:pPr marL="742950" lvl="1" indent="-285750" eaLnBrk="1" hangingPunct="1">
              <a:spcBef>
                <a:spcPct val="20000"/>
              </a:spcBef>
              <a:buClr>
                <a:schemeClr val="accent1"/>
              </a:buClr>
              <a:buSzPct val="70000"/>
              <a:buFont typeface="Wingdings" pitchFamily="2" charset="2"/>
              <a:buChar char="l"/>
            </a:pPr>
            <a:endParaRPr lang="en-US" sz="1600"/>
          </a:p>
          <a:p>
            <a:pPr marL="342900" indent="-342900" eaLnBrk="1" hangingPunct="1">
              <a:spcBef>
                <a:spcPct val="20000"/>
              </a:spcBef>
              <a:buClr>
                <a:schemeClr val="hlink"/>
              </a:buClr>
              <a:buSzPct val="80000"/>
              <a:buFont typeface="Wingdings" pitchFamily="2" charset="2"/>
              <a:buChar char="l"/>
            </a:pPr>
            <a:endParaRPr lang="en-US"/>
          </a:p>
        </p:txBody>
      </p:sp>
      <p:pic>
        <p:nvPicPr>
          <p:cNvPr id="10246" name="Picture 7"/>
          <p:cNvPicPr>
            <a:picLocks noChangeAspect="1" noChangeArrowheads="1"/>
          </p:cNvPicPr>
          <p:nvPr/>
        </p:nvPicPr>
        <p:blipFill>
          <a:blip r:embed="rId5" cstate="print"/>
          <a:srcRect/>
          <a:stretch>
            <a:fillRect/>
          </a:stretch>
        </p:blipFill>
        <p:spPr bwMode="auto">
          <a:xfrm>
            <a:off x="4648200" y="1524000"/>
            <a:ext cx="3765550" cy="44100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go1"/>
          <p:cNvPicPr>
            <a:picLocks noChangeAspect="1" noChangeArrowheads="1"/>
          </p:cNvPicPr>
          <p:nvPr/>
        </p:nvPicPr>
        <p:blipFill>
          <a:blip r:embed="rId3" cstate="print"/>
          <a:srcRect/>
          <a:stretch>
            <a:fillRect/>
          </a:stretch>
        </p:blipFill>
        <p:spPr bwMode="auto">
          <a:xfrm>
            <a:off x="304800" y="76200"/>
            <a:ext cx="1143000" cy="1143000"/>
          </a:xfrm>
          <a:prstGeom prst="rect">
            <a:avLst/>
          </a:prstGeom>
          <a:noFill/>
          <a:ln w="9525">
            <a:noFill/>
            <a:miter lim="800000"/>
            <a:headEnd/>
            <a:tailEnd/>
          </a:ln>
        </p:spPr>
      </p:pic>
      <p:pic>
        <p:nvPicPr>
          <p:cNvPr id="2051" name="Picture 3" descr="strip1"/>
          <p:cNvPicPr>
            <a:picLocks noChangeAspect="1" noChangeArrowheads="1"/>
          </p:cNvPicPr>
          <p:nvPr/>
        </p:nvPicPr>
        <p:blipFill>
          <a:blip r:embed="rId4" cstate="print"/>
          <a:srcRect/>
          <a:stretch>
            <a:fillRect/>
          </a:stretch>
        </p:blipFill>
        <p:spPr bwMode="auto">
          <a:xfrm>
            <a:off x="1447800" y="609600"/>
            <a:ext cx="7620000" cy="76200"/>
          </a:xfrm>
          <a:prstGeom prst="rect">
            <a:avLst/>
          </a:prstGeom>
          <a:noFill/>
          <a:ln w="9525">
            <a:noFill/>
            <a:miter lim="800000"/>
            <a:headEnd/>
            <a:tailEnd/>
          </a:ln>
        </p:spPr>
      </p:pic>
      <p:sp>
        <p:nvSpPr>
          <p:cNvPr id="2052" name="Rectangle 5"/>
          <p:cNvSpPr>
            <a:spLocks noChangeArrowheads="1"/>
          </p:cNvSpPr>
          <p:nvPr/>
        </p:nvSpPr>
        <p:spPr bwMode="auto">
          <a:xfrm>
            <a:off x="990600" y="457200"/>
            <a:ext cx="8686800" cy="1143000"/>
          </a:xfrm>
          <a:prstGeom prst="rect">
            <a:avLst/>
          </a:prstGeom>
          <a:noFill/>
          <a:ln w="9525">
            <a:noFill/>
            <a:miter lim="800000"/>
            <a:headEnd/>
            <a:tailEnd/>
          </a:ln>
        </p:spPr>
        <p:txBody>
          <a:bodyPr anchor="ctr"/>
          <a:lstStyle/>
          <a:p>
            <a:pPr algn="ctr" eaLnBrk="0" hangingPunct="0"/>
            <a:r>
              <a:rPr lang="en-US" sz="5400" dirty="0">
                <a:solidFill>
                  <a:srgbClr val="FF0000"/>
                </a:solidFill>
                <a:latin typeface="Verdana" pitchFamily="34" charset="0"/>
              </a:rPr>
              <a:t>www.studymafia.org</a:t>
            </a:r>
            <a:endParaRPr lang="en-US" sz="5400" dirty="0">
              <a:solidFill>
                <a:srgbClr val="FF0000"/>
              </a:solidFill>
              <a:latin typeface="Tahoma" pitchFamily="34" charset="0"/>
            </a:endParaRPr>
          </a:p>
        </p:txBody>
      </p:sp>
      <p:sp>
        <p:nvSpPr>
          <p:cNvPr id="8197" name="Text Box 9"/>
          <p:cNvSpPr txBox="1">
            <a:spLocks noChangeArrowheads="1"/>
          </p:cNvSpPr>
          <p:nvPr/>
        </p:nvSpPr>
        <p:spPr bwMode="auto">
          <a:xfrm>
            <a:off x="0" y="6096000"/>
            <a:ext cx="8610600" cy="584200"/>
          </a:xfrm>
          <a:prstGeom prst="rect">
            <a:avLst/>
          </a:prstGeom>
          <a:noFill/>
          <a:ln w="9525">
            <a:noFill/>
            <a:miter lim="800000"/>
            <a:headEnd/>
            <a:tailEnd/>
          </a:ln>
        </p:spPr>
        <p:txBody>
          <a:bodyPr>
            <a:spAutoFit/>
          </a:bodyPr>
          <a:lstStyle/>
          <a:p>
            <a:pPr eaLnBrk="0" hangingPunct="0">
              <a:spcBef>
                <a:spcPct val="50000"/>
              </a:spcBef>
              <a:defRPr/>
            </a:pPr>
            <a:r>
              <a:rPr lang="en-US" sz="1600" b="1" dirty="0">
                <a:solidFill>
                  <a:srgbClr val="C00000"/>
                </a:solidFill>
              </a:rPr>
              <a:t>Submitted To:				                               Submitted By:</a:t>
            </a:r>
          </a:p>
          <a:p>
            <a:pPr eaLnBrk="0" hangingPunct="0">
              <a:defRPr/>
            </a:pPr>
            <a:r>
              <a:rPr lang="en-US" sz="1600" b="1" dirty="0">
                <a:solidFill>
                  <a:srgbClr val="C00000"/>
                </a:solidFill>
              </a:rPr>
              <a:t>www.studymafia.org                                                                          </a:t>
            </a:r>
            <a:r>
              <a:rPr lang="en-US" sz="1600" b="1" dirty="0" smtClean="0">
                <a:solidFill>
                  <a:srgbClr val="C00000"/>
                </a:solidFill>
              </a:rPr>
              <a:t>            </a:t>
            </a:r>
            <a:r>
              <a:rPr lang="en-US" sz="1600" b="1" dirty="0" err="1" smtClean="0">
                <a:solidFill>
                  <a:srgbClr val="C00000"/>
                </a:solidFill>
              </a:rPr>
              <a:t>www.studymafia.org</a:t>
            </a:r>
            <a:r>
              <a:rPr lang="en-US" sz="1600" b="1" dirty="0" smtClean="0">
                <a:solidFill>
                  <a:srgbClr val="C00000"/>
                </a:solidFill>
              </a:rPr>
              <a:t> </a:t>
            </a:r>
            <a:endParaRPr lang="en-US" sz="1600" b="1" dirty="0">
              <a:solidFill>
                <a:srgbClr val="C00000"/>
              </a:solidFill>
            </a:endParaRPr>
          </a:p>
        </p:txBody>
      </p:sp>
      <p:sp>
        <p:nvSpPr>
          <p:cNvPr id="2054" name="Rectangle 8"/>
          <p:cNvSpPr>
            <a:spLocks noChangeArrowheads="1"/>
          </p:cNvSpPr>
          <p:nvPr/>
        </p:nvSpPr>
        <p:spPr bwMode="auto">
          <a:xfrm>
            <a:off x="-457200" y="2209800"/>
            <a:ext cx="6934200" cy="1815882"/>
          </a:xfrm>
          <a:prstGeom prst="rect">
            <a:avLst/>
          </a:prstGeom>
          <a:noFill/>
          <a:ln w="9525">
            <a:noFill/>
            <a:miter lim="800000"/>
            <a:headEnd/>
            <a:tailEnd/>
          </a:ln>
        </p:spPr>
        <p:txBody>
          <a:bodyPr>
            <a:spAutoFit/>
          </a:bodyPr>
          <a:lstStyle/>
          <a:p>
            <a:pPr algn="ctr" eaLnBrk="0" hangingPunct="0">
              <a:defRPr/>
            </a:pPr>
            <a:r>
              <a:rPr lang="en-US" sz="3600" b="1" dirty="0" smtClean="0"/>
              <a:t>Seminar</a:t>
            </a:r>
          </a:p>
          <a:p>
            <a:pPr algn="ctr" eaLnBrk="0" hangingPunct="0">
              <a:defRPr/>
            </a:pPr>
            <a:r>
              <a:rPr lang="en-US" sz="3600" b="1" dirty="0" smtClean="0"/>
              <a:t> On</a:t>
            </a:r>
          </a:p>
          <a:p>
            <a:pPr algn="ctr">
              <a:defRPr/>
            </a:pPr>
            <a:r>
              <a:rPr lang="en-US" altLang="zh-TW" sz="4000" b="1" dirty="0"/>
              <a:t>Universal Serial Bus</a:t>
            </a:r>
            <a:endParaRPr lang="en-US" sz="4000" b="1" dirty="0"/>
          </a:p>
        </p:txBody>
      </p:sp>
      <p:pic>
        <p:nvPicPr>
          <p:cNvPr id="7" name="Picture 2" descr="Related image"/>
          <p:cNvPicPr>
            <a:picLocks noChangeAspect="1" noChangeArrowheads="1"/>
          </p:cNvPicPr>
          <p:nvPr/>
        </p:nvPicPr>
        <p:blipFill>
          <a:blip r:embed="rId5" cstate="print"/>
          <a:srcRect/>
          <a:stretch>
            <a:fillRect/>
          </a:stretch>
        </p:blipFill>
        <p:spPr bwMode="auto">
          <a:xfrm>
            <a:off x="5638800" y="2057400"/>
            <a:ext cx="3505200" cy="2628900"/>
          </a:xfrm>
          <a:prstGeom prst="rect">
            <a:avLst/>
          </a:prstGeom>
          <a:noFill/>
          <a:ln w="9525">
            <a:noFill/>
            <a:miter lim="800000"/>
            <a:headEnd/>
            <a:tailEnd/>
          </a:ln>
        </p:spPr>
      </p:pic>
    </p:spTree>
    <p:extLst>
      <p:ext uri="{BB962C8B-B14F-4D97-AF65-F5344CB8AC3E}">
        <p14:creationId xmlns:p14="http://schemas.microsoft.com/office/powerpoint/2010/main" val="5850707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381000"/>
            <a:ext cx="7772400" cy="762000"/>
          </a:xfrm>
        </p:spPr>
        <p:txBody>
          <a:bodyPr>
            <a:normAutofit fontScale="90000"/>
          </a:bodyPr>
          <a:lstStyle/>
          <a:p>
            <a:pPr eaLnBrk="1" hangingPunct="1"/>
            <a:r>
              <a:rPr lang="en-US" altLang="zh-TW" smtClean="0"/>
              <a:t>Content </a:t>
            </a:r>
          </a:p>
        </p:txBody>
      </p:sp>
      <p:sp>
        <p:nvSpPr>
          <p:cNvPr id="10243" name="Rectangle 3"/>
          <p:cNvSpPr>
            <a:spLocks noGrp="1" noChangeArrowheads="1"/>
          </p:cNvSpPr>
          <p:nvPr>
            <p:ph sz="quarter" idx="1"/>
          </p:nvPr>
        </p:nvSpPr>
        <p:spPr>
          <a:xfrm>
            <a:off x="612775" y="1600200"/>
            <a:ext cx="8153400" cy="4495800"/>
          </a:xfrm>
        </p:spPr>
        <p:txBody>
          <a:bodyPr/>
          <a:lstStyle/>
          <a:p>
            <a:pPr eaLnBrk="1" hangingPunct="1"/>
            <a:r>
              <a:rPr lang="en-US" altLang="zh-TW" smtClean="0"/>
              <a:t>History and Evolution</a:t>
            </a:r>
          </a:p>
          <a:p>
            <a:pPr eaLnBrk="1" hangingPunct="1"/>
            <a:r>
              <a:rPr lang="en-US" altLang="zh-TW" smtClean="0"/>
              <a:t>Why We Need USB</a:t>
            </a:r>
            <a:r>
              <a:rPr lang="zh-TW" altLang="en-US" smtClean="0"/>
              <a:t>？</a:t>
            </a:r>
          </a:p>
          <a:p>
            <a:pPr eaLnBrk="1" hangingPunct="1"/>
            <a:r>
              <a:rPr lang="en-US" altLang="zh-TW" smtClean="0"/>
              <a:t>Architectural Overview</a:t>
            </a:r>
          </a:p>
          <a:p>
            <a:pPr eaLnBrk="1" hangingPunct="1"/>
            <a:r>
              <a:rPr lang="en-US" altLang="zh-TW" smtClean="0"/>
              <a:t>USB communication flow</a:t>
            </a:r>
          </a:p>
          <a:p>
            <a:pPr eaLnBrk="1" hangingPunct="1"/>
            <a:r>
              <a:rPr lang="en-US" altLang="zh-TW" smtClean="0"/>
              <a:t>Protocol Layer</a:t>
            </a:r>
          </a:p>
          <a:p>
            <a:pPr eaLnBrk="1" hangingPunct="1"/>
            <a:r>
              <a:rPr lang="en-US" altLang="zh-TW" smtClean="0"/>
              <a:t>Conclusion</a:t>
            </a:r>
          </a:p>
          <a:p>
            <a:pPr eaLnBrk="1" hangingPunct="1"/>
            <a:r>
              <a:rPr lang="en-US" altLang="zh-TW" smtClean="0"/>
              <a:t>References </a:t>
            </a:r>
          </a:p>
          <a:p>
            <a:pPr eaLnBrk="1" hangingPunct="1"/>
            <a:endParaRPr lang="en-US" altLang="zh-TW" smtClean="0"/>
          </a:p>
        </p:txBody>
      </p:sp>
    </p:spTree>
    <p:extLst>
      <p:ext uri="{BB962C8B-B14F-4D97-AF65-F5344CB8AC3E}">
        <p14:creationId xmlns:p14="http://schemas.microsoft.com/office/powerpoint/2010/main" val="3181748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81000"/>
            <a:ext cx="7772400" cy="762000"/>
          </a:xfrm>
        </p:spPr>
        <p:txBody>
          <a:bodyPr>
            <a:normAutofit fontScale="90000"/>
          </a:bodyPr>
          <a:lstStyle/>
          <a:p>
            <a:pPr eaLnBrk="1" hangingPunct="1"/>
            <a:r>
              <a:rPr lang="en-US" altLang="zh-TW" smtClean="0"/>
              <a:t>Key Word</a:t>
            </a:r>
          </a:p>
        </p:txBody>
      </p:sp>
      <p:sp>
        <p:nvSpPr>
          <p:cNvPr id="11267" name="Rectangle 3"/>
          <p:cNvSpPr>
            <a:spLocks noGrp="1" noChangeArrowheads="1"/>
          </p:cNvSpPr>
          <p:nvPr>
            <p:ph sz="quarter" idx="1"/>
          </p:nvPr>
        </p:nvSpPr>
        <p:spPr>
          <a:xfrm>
            <a:off x="685800" y="1981200"/>
            <a:ext cx="8229600" cy="4114800"/>
          </a:xfrm>
        </p:spPr>
        <p:txBody>
          <a:bodyPr/>
          <a:lstStyle/>
          <a:p>
            <a:pPr eaLnBrk="1" hangingPunct="1"/>
            <a:r>
              <a:rPr lang="en-US" altLang="zh-TW" smtClean="0"/>
              <a:t>Down</a:t>
            </a:r>
            <a:r>
              <a:rPr lang="zh-TW" altLang="en-US" smtClean="0"/>
              <a:t>：</a:t>
            </a:r>
            <a:r>
              <a:rPr lang="en-US" altLang="zh-TW" smtClean="0"/>
              <a:t>From host to device</a:t>
            </a:r>
          </a:p>
          <a:p>
            <a:pPr eaLnBrk="1" hangingPunct="1"/>
            <a:r>
              <a:rPr lang="en-US" altLang="zh-TW" smtClean="0"/>
              <a:t>Up</a:t>
            </a:r>
            <a:r>
              <a:rPr lang="zh-TW" altLang="en-US" smtClean="0"/>
              <a:t>：</a:t>
            </a:r>
            <a:r>
              <a:rPr lang="en-US" altLang="zh-TW" smtClean="0"/>
              <a:t>From device to host</a:t>
            </a:r>
          </a:p>
          <a:p>
            <a:pPr eaLnBrk="1" hangingPunct="1">
              <a:buFontTx/>
              <a:buNone/>
            </a:pPr>
            <a:r>
              <a:rPr lang="en-US" altLang="zh-TW" smtClean="0"/>
              <a:t>	Example</a:t>
            </a:r>
          </a:p>
          <a:p>
            <a:pPr eaLnBrk="1" hangingPunct="1">
              <a:buFontTx/>
              <a:buNone/>
            </a:pPr>
            <a:r>
              <a:rPr lang="en-US" altLang="zh-TW" smtClean="0"/>
              <a:t>	Down stream</a:t>
            </a:r>
            <a:r>
              <a:rPr lang="zh-TW" altLang="en-US" smtClean="0"/>
              <a:t>：</a:t>
            </a:r>
            <a:r>
              <a:rPr lang="en-US" altLang="zh-TW" smtClean="0"/>
              <a:t>data flow from host to device</a:t>
            </a:r>
          </a:p>
          <a:p>
            <a:pPr eaLnBrk="1" hangingPunct="1">
              <a:buFontTx/>
              <a:buNone/>
            </a:pPr>
            <a:r>
              <a:rPr lang="en-US" altLang="zh-TW" smtClean="0"/>
              <a:t>	Up stream</a:t>
            </a:r>
            <a:r>
              <a:rPr lang="zh-TW" altLang="en-US" smtClean="0"/>
              <a:t>： </a:t>
            </a:r>
            <a:r>
              <a:rPr lang="en-US" altLang="zh-TW" smtClean="0"/>
              <a:t>data flow from device to host</a:t>
            </a:r>
          </a:p>
        </p:txBody>
      </p:sp>
    </p:spTree>
    <p:extLst>
      <p:ext uri="{BB962C8B-B14F-4D97-AF65-F5344CB8AC3E}">
        <p14:creationId xmlns:p14="http://schemas.microsoft.com/office/powerpoint/2010/main" val="2651630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304800"/>
            <a:ext cx="7772400" cy="762000"/>
          </a:xfrm>
        </p:spPr>
        <p:txBody>
          <a:bodyPr>
            <a:normAutofit fontScale="90000"/>
          </a:bodyPr>
          <a:lstStyle/>
          <a:p>
            <a:pPr eaLnBrk="1" hangingPunct="1"/>
            <a:r>
              <a:rPr lang="en-US" altLang="zh-TW" smtClean="0"/>
              <a:t>History</a:t>
            </a:r>
          </a:p>
        </p:txBody>
      </p:sp>
      <p:sp>
        <p:nvSpPr>
          <p:cNvPr id="12291" name="Rectangle 3"/>
          <p:cNvSpPr>
            <a:spLocks noGrp="1" noChangeArrowheads="1"/>
          </p:cNvSpPr>
          <p:nvPr>
            <p:ph sz="quarter" idx="1"/>
          </p:nvPr>
        </p:nvSpPr>
        <p:spPr>
          <a:xfrm>
            <a:off x="612775" y="1600200"/>
            <a:ext cx="8153400" cy="4495800"/>
          </a:xfrm>
        </p:spPr>
        <p:txBody>
          <a:bodyPr/>
          <a:lstStyle/>
          <a:p>
            <a:pPr eaLnBrk="1" hangingPunct="1"/>
            <a:r>
              <a:rPr lang="en-US" altLang="zh-TW" smtClean="0"/>
              <a:t>USB</a:t>
            </a:r>
            <a:r>
              <a:rPr lang="en-US" altLang="zh-TW" smtClean="0">
                <a:latin typeface="Times New Roman" pitchFamily="18" charset="0"/>
              </a:rPr>
              <a:t>—</a:t>
            </a:r>
            <a:r>
              <a:rPr lang="en-US" altLang="zh-TW" smtClean="0"/>
              <a:t>Universal Serial Bus</a:t>
            </a:r>
          </a:p>
          <a:p>
            <a:pPr eaLnBrk="1" hangingPunct="1"/>
            <a:r>
              <a:rPr lang="en-US" altLang="zh-TW" smtClean="0"/>
              <a:t>Invented and standardized by a group of computer and peripherals manufactures in 1995</a:t>
            </a:r>
          </a:p>
          <a:p>
            <a:pPr eaLnBrk="1" hangingPunct="1"/>
            <a:r>
              <a:rPr lang="en-US" altLang="zh-TW" smtClean="0"/>
              <a:t>Compete with IEEE1394</a:t>
            </a:r>
          </a:p>
          <a:p>
            <a:pPr eaLnBrk="1" hangingPunct="1"/>
            <a:endParaRPr lang="en-US" altLang="zh-TW" smtClean="0"/>
          </a:p>
        </p:txBody>
      </p:sp>
    </p:spTree>
    <p:extLst>
      <p:ext uri="{BB962C8B-B14F-4D97-AF65-F5344CB8AC3E}">
        <p14:creationId xmlns:p14="http://schemas.microsoft.com/office/powerpoint/2010/main" val="76665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800100"/>
            <a:ext cx="7772400" cy="762000"/>
          </a:xfrm>
        </p:spPr>
        <p:txBody>
          <a:bodyPr>
            <a:normAutofit fontScale="90000"/>
          </a:bodyPr>
          <a:lstStyle/>
          <a:p>
            <a:pPr eaLnBrk="1" hangingPunct="1"/>
            <a:r>
              <a:rPr lang="en-US" altLang="zh-TW" smtClean="0"/>
              <a:t>Evolution</a:t>
            </a:r>
          </a:p>
        </p:txBody>
      </p:sp>
      <p:sp>
        <p:nvSpPr>
          <p:cNvPr id="13315" name="Rectangle 3"/>
          <p:cNvSpPr>
            <a:spLocks noGrp="1" noChangeArrowheads="1"/>
          </p:cNvSpPr>
          <p:nvPr>
            <p:ph sz="quarter" idx="1"/>
          </p:nvPr>
        </p:nvSpPr>
        <p:spPr>
          <a:xfrm>
            <a:off x="612775" y="1600200"/>
            <a:ext cx="8153400" cy="4495800"/>
          </a:xfrm>
        </p:spPr>
        <p:txBody>
          <a:bodyPr/>
          <a:lstStyle/>
          <a:p>
            <a:pPr eaLnBrk="1" hangingPunct="1"/>
            <a:endParaRPr lang="en-US" smtClean="0">
              <a:ea typeface="微軟正黑體" pitchFamily="34" charset="-120"/>
            </a:endParaRPr>
          </a:p>
        </p:txBody>
      </p:sp>
      <p:pic>
        <p:nvPicPr>
          <p:cNvPr id="13316" name="Picture 5" descr="C:\Documents and Settings\JIAHAO\桌面\2003-12-18\history.JPG"/>
          <p:cNvPicPr>
            <a:picLocks noChangeAspect="1" noChangeArrowheads="1"/>
          </p:cNvPicPr>
          <p:nvPr/>
        </p:nvPicPr>
        <p:blipFill>
          <a:blip r:embed="rId2" cstate="print"/>
          <a:srcRect/>
          <a:stretch>
            <a:fillRect/>
          </a:stretch>
        </p:blipFill>
        <p:spPr bwMode="auto">
          <a:xfrm>
            <a:off x="228600" y="1600200"/>
            <a:ext cx="8763000" cy="5029200"/>
          </a:xfrm>
          <a:prstGeom prst="rect">
            <a:avLst/>
          </a:prstGeom>
          <a:noFill/>
          <a:ln w="9525">
            <a:noFill/>
            <a:miter lim="800000"/>
            <a:headEnd/>
            <a:tailEnd/>
          </a:ln>
        </p:spPr>
      </p:pic>
    </p:spTree>
    <p:extLst>
      <p:ext uri="{BB962C8B-B14F-4D97-AF65-F5344CB8AC3E}">
        <p14:creationId xmlns:p14="http://schemas.microsoft.com/office/powerpoint/2010/main" val="29273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304800"/>
            <a:ext cx="8229600" cy="1384300"/>
          </a:xfrm>
        </p:spPr>
        <p:txBody>
          <a:bodyPr/>
          <a:lstStyle/>
          <a:p>
            <a:r>
              <a:rPr lang="en-US" altLang="ko-KR">
                <a:effectLst/>
              </a:rPr>
              <a:t>Comparison</a:t>
            </a:r>
          </a:p>
        </p:txBody>
      </p:sp>
      <p:graphicFrame>
        <p:nvGraphicFramePr>
          <p:cNvPr id="41057" name="Group 97"/>
          <p:cNvGraphicFramePr>
            <a:graphicFrameLocks noGrp="1"/>
          </p:cNvGraphicFramePr>
          <p:nvPr/>
        </p:nvGraphicFramePr>
        <p:xfrm>
          <a:off x="304800" y="1828800"/>
          <a:ext cx="8610600" cy="4700015"/>
        </p:xfrm>
        <a:graphic>
          <a:graphicData uri="http://schemas.openxmlformats.org/drawingml/2006/table">
            <a:tbl>
              <a:tblPr/>
              <a:tblGrid>
                <a:gridCol w="1447800"/>
                <a:gridCol w="1422400"/>
                <a:gridCol w="1397000"/>
                <a:gridCol w="1295400"/>
                <a:gridCol w="1325563"/>
                <a:gridCol w="1722437"/>
              </a:tblGrid>
              <a:tr h="838200">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Interface</a:t>
                      </a:r>
                      <a:endParaRPr kumimoji="1" lang="en-US" altLang="ko-KR" sz="1600" b="0" i="0" u="none" strike="noStrike" cap="none" normalizeH="0" baseline="0" smtClean="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Format</a:t>
                      </a:r>
                      <a:endParaRPr kumimoji="1" lang="en-US" altLang="ko-KR" sz="1600" b="0" i="0" u="none" strike="noStrike" cap="none" normalizeH="0" baseline="0" smtClean="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Number of</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Devices</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(maximum)</a:t>
                      </a: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Length</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(maximum,</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feet)</a:t>
                      </a: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Speed</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(maximum,</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bits/sec.)</a:t>
                      </a: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smtClean="0">
                          <a:ln>
                            <a:noFill/>
                          </a:ln>
                          <a:solidFill>
                            <a:schemeClr val="tx1"/>
                          </a:solidFill>
                          <a:effectLst/>
                          <a:latin typeface="Arial" charset="0"/>
                          <a:ea typeface="굴림" pitchFamily="50" charset="-127"/>
                        </a:rPr>
                        <a:t>Typical Use</a:t>
                      </a:r>
                      <a:endParaRPr kumimoji="1" lang="en-US" altLang="ko-KR" sz="1600" b="0" i="0" u="none" strike="noStrike" cap="none" normalizeH="0" baseline="0" smtClean="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smtClean="0">
                        <a:ln>
                          <a:noFill/>
                        </a:ln>
                        <a:solidFill>
                          <a:schemeClr val="tx1"/>
                        </a:solidFill>
                        <a:effectLst>
                          <a:outerShdw blurRad="38100" dist="38100" dir="2700000" algn="tl">
                            <a:srgbClr val="000000"/>
                          </a:outerShdw>
                        </a:effectLst>
                        <a:latin typeface="Arial"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USB</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asynchronous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serial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127</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16 (or up to</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96 ft. with 5</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hubs)</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1.5M, 12M,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480M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Mouse,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keyboard, disk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drive, modem,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audio</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RS-232</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(EIA/TIA-232)</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asynchronous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serial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2</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50-100</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20k (115k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with some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hardware)</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Modem, mouse,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instrumentation</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Parallel Printer</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Port</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parallel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2 (8 with</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daisy-chain</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support)</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10–30</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8M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Printers,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scanners, disk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drives</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IEEE-1394</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(FireWire)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serial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64</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15</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400M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(increasing to</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3.2G with</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IEEE-1394b</a:t>
                      </a:r>
                      <a:endParaRPr kumimoji="1" lang="en-US" altLang="ko-KR" sz="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dirty="0" smtClean="0">
                          <a:ln>
                            <a:noFill/>
                          </a:ln>
                          <a:solidFill>
                            <a:schemeClr val="tx1"/>
                          </a:solidFill>
                          <a:effectLst/>
                          <a:latin typeface="Tahoma" pitchFamily="34" charset="0"/>
                          <a:ea typeface="굴림" pitchFamily="50" charset="-127"/>
                        </a:rPr>
                        <a:t>Video, mass storage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381000"/>
            <a:ext cx="7772400" cy="762000"/>
          </a:xfrm>
        </p:spPr>
        <p:txBody>
          <a:bodyPr>
            <a:normAutofit fontScale="90000"/>
          </a:bodyPr>
          <a:lstStyle/>
          <a:p>
            <a:pPr eaLnBrk="1" hangingPunct="1"/>
            <a:r>
              <a:rPr lang="en-US" altLang="zh-TW" smtClean="0"/>
              <a:t>Why We Need USB</a:t>
            </a:r>
            <a:r>
              <a:rPr lang="zh-TW" altLang="en-US" smtClean="0"/>
              <a:t>？</a:t>
            </a:r>
          </a:p>
        </p:txBody>
      </p:sp>
      <p:sp>
        <p:nvSpPr>
          <p:cNvPr id="14339" name="Rectangle 3"/>
          <p:cNvSpPr>
            <a:spLocks noGrp="1" noChangeArrowheads="1"/>
          </p:cNvSpPr>
          <p:nvPr>
            <p:ph sz="quarter" idx="1"/>
          </p:nvPr>
        </p:nvSpPr>
        <p:spPr>
          <a:xfrm>
            <a:off x="612775" y="1600200"/>
            <a:ext cx="8153400" cy="4495800"/>
          </a:xfrm>
        </p:spPr>
        <p:txBody>
          <a:bodyPr/>
          <a:lstStyle/>
          <a:p>
            <a:pPr eaLnBrk="1" hangingPunct="1"/>
            <a:r>
              <a:rPr lang="en-US" altLang="zh-TW" smtClean="0"/>
              <a:t>Connection of the PC to the telephone</a:t>
            </a:r>
            <a:r>
              <a:rPr lang="zh-TW" altLang="en-US" smtClean="0"/>
              <a:t>：</a:t>
            </a:r>
          </a:p>
          <a:p>
            <a:pPr eaLnBrk="1" hangingPunct="1">
              <a:buFontTx/>
              <a:buNone/>
            </a:pPr>
            <a:r>
              <a:rPr lang="zh-TW" altLang="en-US" smtClean="0"/>
              <a:t>    </a:t>
            </a:r>
            <a:r>
              <a:rPr lang="en-US" altLang="zh-TW" smtClean="0"/>
              <a:t>=&gt;In order to transmit data</a:t>
            </a:r>
          </a:p>
          <a:p>
            <a:pPr eaLnBrk="1" hangingPunct="1"/>
            <a:r>
              <a:rPr lang="en-US" altLang="zh-TW" smtClean="0"/>
              <a:t>Ease-of-use</a:t>
            </a:r>
            <a:r>
              <a:rPr lang="zh-TW" altLang="en-US" smtClean="0"/>
              <a:t>：</a:t>
            </a:r>
          </a:p>
          <a:p>
            <a:pPr eaLnBrk="1" hangingPunct="1">
              <a:buFontTx/>
              <a:buNone/>
            </a:pPr>
            <a:r>
              <a:rPr lang="zh-TW" altLang="en-US" smtClean="0"/>
              <a:t>　</a:t>
            </a:r>
            <a:r>
              <a:rPr lang="en-US" altLang="zh-TW" smtClean="0"/>
              <a:t>=&gt;Saupport plug and play </a:t>
            </a:r>
          </a:p>
          <a:p>
            <a:pPr eaLnBrk="1" hangingPunct="1"/>
            <a:r>
              <a:rPr lang="en-US" altLang="zh-TW" smtClean="0"/>
              <a:t>Port expansion</a:t>
            </a:r>
            <a:r>
              <a:rPr lang="zh-TW" altLang="en-US" smtClean="0"/>
              <a:t>：</a:t>
            </a:r>
          </a:p>
          <a:p>
            <a:pPr eaLnBrk="1" hangingPunct="1">
              <a:buFontTx/>
              <a:buNone/>
            </a:pPr>
            <a:r>
              <a:rPr lang="zh-TW" altLang="en-US" smtClean="0"/>
              <a:t>    </a:t>
            </a:r>
            <a:r>
              <a:rPr lang="en-US" altLang="zh-TW" smtClean="0"/>
              <a:t>=&gt;Up to 127 devices </a:t>
            </a:r>
          </a:p>
          <a:p>
            <a:pPr eaLnBrk="1" hangingPunct="1">
              <a:buFontTx/>
              <a:buNone/>
            </a:pPr>
            <a:r>
              <a:rPr lang="zh-TW" altLang="en-US" smtClean="0"/>
              <a:t>　</a:t>
            </a:r>
            <a:r>
              <a:rPr lang="en-US" altLang="zh-TW" smtClean="0"/>
              <a:t>=&gt;Can add lots of device to a XX</a:t>
            </a:r>
          </a:p>
        </p:txBody>
      </p:sp>
    </p:spTree>
    <p:extLst>
      <p:ext uri="{BB962C8B-B14F-4D97-AF65-F5344CB8AC3E}">
        <p14:creationId xmlns:p14="http://schemas.microsoft.com/office/powerpoint/2010/main" val="1160039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04800" y="381000"/>
            <a:ext cx="7772400" cy="762000"/>
          </a:xfrm>
        </p:spPr>
        <p:txBody>
          <a:bodyPr>
            <a:normAutofit fontScale="90000"/>
          </a:bodyPr>
          <a:lstStyle/>
          <a:p>
            <a:pPr eaLnBrk="1" hangingPunct="1"/>
            <a:r>
              <a:rPr lang="en-US" altLang="zh-TW" smtClean="0"/>
              <a:t>Characteristic (2)</a:t>
            </a:r>
          </a:p>
        </p:txBody>
      </p:sp>
      <p:sp>
        <p:nvSpPr>
          <p:cNvPr id="15363" name="Rectangle 1027"/>
          <p:cNvSpPr>
            <a:spLocks noGrp="1" noChangeArrowheads="1"/>
          </p:cNvSpPr>
          <p:nvPr>
            <p:ph sz="quarter" idx="1"/>
          </p:nvPr>
        </p:nvSpPr>
        <p:spPr>
          <a:xfrm>
            <a:off x="612775" y="1600200"/>
            <a:ext cx="8153400" cy="4495800"/>
          </a:xfrm>
        </p:spPr>
        <p:txBody>
          <a:bodyPr/>
          <a:lstStyle/>
          <a:p>
            <a:pPr eaLnBrk="1" hangingPunct="1"/>
            <a:r>
              <a:rPr lang="en-US" altLang="zh-TW" smtClean="0"/>
              <a:t>The logical topology of the USB is a star structure</a:t>
            </a:r>
          </a:p>
          <a:p>
            <a:pPr eaLnBrk="1" hangingPunct="1"/>
            <a:r>
              <a:rPr lang="en-US" altLang="zh-TW" smtClean="0"/>
              <a:t>It is similar to computer network</a:t>
            </a:r>
          </a:p>
          <a:p>
            <a:pPr eaLnBrk="1" hangingPunct="1"/>
            <a:r>
              <a:rPr lang="en-US" altLang="zh-TW" smtClean="0"/>
              <a:t>The USB uses a polling protocol</a:t>
            </a:r>
          </a:p>
          <a:p>
            <a:pPr eaLnBrk="1" hangingPunct="1"/>
            <a:r>
              <a:rPr lang="en-US" altLang="zh-TW" smtClean="0"/>
              <a:t>Up  to 7 level</a:t>
            </a:r>
          </a:p>
        </p:txBody>
      </p:sp>
    </p:spTree>
    <p:extLst>
      <p:ext uri="{BB962C8B-B14F-4D97-AF65-F5344CB8AC3E}">
        <p14:creationId xmlns:p14="http://schemas.microsoft.com/office/powerpoint/2010/main" val="814929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381000"/>
            <a:ext cx="7772400" cy="762000"/>
          </a:xfrm>
        </p:spPr>
        <p:txBody>
          <a:bodyPr>
            <a:normAutofit fontScale="90000"/>
          </a:bodyPr>
          <a:lstStyle/>
          <a:p>
            <a:pPr eaLnBrk="1" hangingPunct="1"/>
            <a:r>
              <a:rPr lang="en-US" altLang="zh-TW" smtClean="0"/>
              <a:t>USB Can Do</a:t>
            </a:r>
          </a:p>
        </p:txBody>
      </p:sp>
      <p:sp>
        <p:nvSpPr>
          <p:cNvPr id="16387" name="Rectangle 1027"/>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zh-TW" smtClean="0"/>
              <a:t>Combines low speed and high speed bus activity , USB enables shared access for both speed </a:t>
            </a:r>
          </a:p>
          <a:p>
            <a:pPr eaLnBrk="1" hangingPunct="1">
              <a:lnSpc>
                <a:spcPct val="90000"/>
              </a:lnSpc>
            </a:pPr>
            <a:r>
              <a:rPr lang="en-US" altLang="zh-TW" smtClean="0"/>
              <a:t>Automatic configuring of devices and a serial bus which is simplified and easy to plug into</a:t>
            </a:r>
          </a:p>
          <a:p>
            <a:pPr eaLnBrk="1" hangingPunct="1">
              <a:lnSpc>
                <a:spcPct val="90000"/>
              </a:lnSpc>
            </a:pPr>
            <a:r>
              <a:rPr lang="en-US" altLang="zh-TW" smtClean="0"/>
              <a:t>Attach / detach easily without restarting system</a:t>
            </a:r>
          </a:p>
          <a:p>
            <a:pPr eaLnBrk="1" hangingPunct="1">
              <a:lnSpc>
                <a:spcPct val="90000"/>
              </a:lnSpc>
            </a:pPr>
            <a:endParaRPr lang="en-US" altLang="zh-TW" smtClean="0"/>
          </a:p>
        </p:txBody>
      </p:sp>
    </p:spTree>
    <p:extLst>
      <p:ext uri="{BB962C8B-B14F-4D97-AF65-F5344CB8AC3E}">
        <p14:creationId xmlns:p14="http://schemas.microsoft.com/office/powerpoint/2010/main" val="691239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04800"/>
            <a:ext cx="7772400" cy="762000"/>
          </a:xfrm>
        </p:spPr>
        <p:txBody>
          <a:bodyPr>
            <a:normAutofit fontScale="90000"/>
          </a:bodyPr>
          <a:lstStyle/>
          <a:p>
            <a:pPr eaLnBrk="1" hangingPunct="1"/>
            <a:r>
              <a:rPr lang="en-US" altLang="zh-TW" smtClean="0"/>
              <a:t>Architectural Overview</a:t>
            </a:r>
          </a:p>
        </p:txBody>
      </p:sp>
      <p:sp>
        <p:nvSpPr>
          <p:cNvPr id="17411" name="Rectangle 3"/>
          <p:cNvSpPr>
            <a:spLocks noGrp="1" noChangeArrowheads="1"/>
          </p:cNvSpPr>
          <p:nvPr>
            <p:ph sz="quarter" idx="1"/>
          </p:nvPr>
        </p:nvSpPr>
        <p:spPr>
          <a:xfrm>
            <a:off x="685800" y="1981200"/>
            <a:ext cx="7772400" cy="4648200"/>
          </a:xfrm>
        </p:spPr>
        <p:txBody>
          <a:bodyPr/>
          <a:lstStyle/>
          <a:p>
            <a:pPr eaLnBrk="1" hangingPunct="1"/>
            <a:r>
              <a:rPr lang="en-US" altLang="zh-TW" sz="2800" smtClean="0"/>
              <a:t> Host</a:t>
            </a:r>
            <a:r>
              <a:rPr lang="zh-TW" altLang="en-US" sz="2800" smtClean="0"/>
              <a:t>：</a:t>
            </a:r>
            <a:r>
              <a:rPr lang="en-US" altLang="zh-TW" sz="2800" smtClean="0"/>
              <a:t>only one</a:t>
            </a:r>
          </a:p>
          <a:p>
            <a:pPr eaLnBrk="1" hangingPunct="1">
              <a:buFontTx/>
              <a:buNone/>
            </a:pPr>
            <a:r>
              <a:rPr lang="en-US" altLang="zh-TW" sz="2800" smtClean="0"/>
              <a:t>	=&gt;The smartest element in the USB system</a:t>
            </a:r>
          </a:p>
          <a:p>
            <a:pPr eaLnBrk="1" hangingPunct="1">
              <a:buFontTx/>
              <a:buNone/>
            </a:pPr>
            <a:r>
              <a:rPr lang="en-US" altLang="zh-TW" sz="2800" smtClean="0"/>
              <a:t>	=&gt;Responsible to the complexity of the </a:t>
            </a:r>
          </a:p>
          <a:p>
            <a:pPr eaLnBrk="1" hangingPunct="1">
              <a:buFontTx/>
              <a:buNone/>
            </a:pPr>
            <a:r>
              <a:rPr lang="en-US" altLang="zh-TW" sz="2800" smtClean="0"/>
              <a:t>        protocol to make devices design simple</a:t>
            </a:r>
          </a:p>
          <a:p>
            <a:pPr eaLnBrk="1" hangingPunct="1">
              <a:buFontTx/>
              <a:buNone/>
            </a:pPr>
            <a:r>
              <a:rPr lang="en-US" altLang="zh-TW" sz="2800" smtClean="0"/>
              <a:t>	     and low cost</a:t>
            </a:r>
          </a:p>
          <a:p>
            <a:pPr eaLnBrk="1" hangingPunct="1">
              <a:buFontTx/>
              <a:buNone/>
            </a:pPr>
            <a:r>
              <a:rPr lang="en-US" altLang="zh-TW" sz="2800" smtClean="0"/>
              <a:t>	=&gt;Control the media access</a:t>
            </a:r>
            <a:r>
              <a:rPr lang="zh-TW" altLang="en-US" sz="2800" smtClean="0"/>
              <a:t>（</a:t>
            </a:r>
            <a:r>
              <a:rPr lang="en-US" altLang="zh-TW" sz="2800" smtClean="0"/>
              <a:t>no one can </a:t>
            </a:r>
          </a:p>
          <a:p>
            <a:pPr eaLnBrk="1" hangingPunct="1">
              <a:buFontTx/>
              <a:buNone/>
            </a:pPr>
            <a:r>
              <a:rPr lang="en-US" altLang="zh-TW" sz="2800" smtClean="0"/>
              <a:t>	     access the bus unless it get an approval    	required from the host )</a:t>
            </a:r>
          </a:p>
        </p:txBody>
      </p:sp>
    </p:spTree>
    <p:extLst>
      <p:ext uri="{BB962C8B-B14F-4D97-AF65-F5344CB8AC3E}">
        <p14:creationId xmlns:p14="http://schemas.microsoft.com/office/powerpoint/2010/main" val="146716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7772400" cy="762000"/>
          </a:xfrm>
        </p:spPr>
        <p:txBody>
          <a:bodyPr>
            <a:normAutofit fontScale="90000"/>
          </a:bodyPr>
          <a:lstStyle/>
          <a:p>
            <a:pPr eaLnBrk="1" hangingPunct="1"/>
            <a:r>
              <a:rPr lang="en-US" altLang="zh-TW" smtClean="0"/>
              <a:t>USB System Member (2)</a:t>
            </a:r>
          </a:p>
        </p:txBody>
      </p:sp>
      <p:sp>
        <p:nvSpPr>
          <p:cNvPr id="18435" name="Rectangle 3"/>
          <p:cNvSpPr>
            <a:spLocks noGrp="1" noChangeArrowheads="1"/>
          </p:cNvSpPr>
          <p:nvPr>
            <p:ph sz="quarter" idx="1"/>
          </p:nvPr>
        </p:nvSpPr>
        <p:spPr>
          <a:xfrm>
            <a:off x="612775" y="1600200"/>
            <a:ext cx="8153400" cy="4495800"/>
          </a:xfrm>
        </p:spPr>
        <p:txBody>
          <a:bodyPr/>
          <a:lstStyle/>
          <a:p>
            <a:pPr eaLnBrk="1" hangingPunct="1"/>
            <a:r>
              <a:rPr lang="en-US" altLang="zh-TW" smtClean="0"/>
              <a:t>Hub</a:t>
            </a:r>
            <a:r>
              <a:rPr lang="zh-TW" altLang="en-US" smtClean="0"/>
              <a:t>：</a:t>
            </a:r>
            <a:r>
              <a:rPr lang="en-US" altLang="zh-TW" smtClean="0"/>
              <a:t>one or more  </a:t>
            </a:r>
          </a:p>
          <a:p>
            <a:pPr eaLnBrk="1" hangingPunct="1">
              <a:buFontTx/>
              <a:buNone/>
            </a:pPr>
            <a:r>
              <a:rPr lang="en-US" altLang="zh-TW" smtClean="0"/>
              <a:t>	=&gt;Like the hubs used for computer 	network</a:t>
            </a:r>
          </a:p>
          <a:p>
            <a:pPr eaLnBrk="1" hangingPunct="1">
              <a:buFontTx/>
              <a:buNone/>
            </a:pPr>
            <a:r>
              <a:rPr lang="en-US" altLang="zh-TW" smtClean="0"/>
              <a:t>	=&gt;Enables many devices to connect to 	a single USB port</a:t>
            </a:r>
          </a:p>
          <a:p>
            <a:pPr eaLnBrk="1" hangingPunct="1">
              <a:buFontTx/>
              <a:buNone/>
            </a:pPr>
            <a:r>
              <a:rPr lang="en-US" altLang="zh-TW" smtClean="0"/>
              <a:t>	</a:t>
            </a:r>
          </a:p>
        </p:txBody>
      </p:sp>
    </p:spTree>
    <p:extLst>
      <p:ext uri="{BB962C8B-B14F-4D97-AF65-F5344CB8AC3E}">
        <p14:creationId xmlns:p14="http://schemas.microsoft.com/office/powerpoint/2010/main" val="2183536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57200"/>
            <a:ext cx="7772400" cy="762000"/>
          </a:xfrm>
        </p:spPr>
        <p:txBody>
          <a:bodyPr>
            <a:normAutofit fontScale="90000"/>
          </a:bodyPr>
          <a:lstStyle/>
          <a:p>
            <a:pPr eaLnBrk="1" hangingPunct="1"/>
            <a:r>
              <a:rPr lang="en-US" altLang="zh-TW" smtClean="0"/>
              <a:t>USB System Member (3)</a:t>
            </a:r>
          </a:p>
        </p:txBody>
      </p:sp>
      <p:sp>
        <p:nvSpPr>
          <p:cNvPr id="19459" name="Rectangle 3"/>
          <p:cNvSpPr>
            <a:spLocks noGrp="1" noChangeArrowheads="1"/>
          </p:cNvSpPr>
          <p:nvPr>
            <p:ph sz="quarter" idx="1"/>
          </p:nvPr>
        </p:nvSpPr>
        <p:spPr>
          <a:xfrm>
            <a:off x="685800" y="1981200"/>
            <a:ext cx="8229600" cy="4114800"/>
          </a:xfrm>
        </p:spPr>
        <p:txBody>
          <a:bodyPr/>
          <a:lstStyle/>
          <a:p>
            <a:pPr eaLnBrk="1" hangingPunct="1"/>
            <a:r>
              <a:rPr lang="en-US" altLang="zh-TW" sz="2800" smtClean="0"/>
              <a:t>Device</a:t>
            </a:r>
            <a:r>
              <a:rPr lang="zh-TW" altLang="en-US" sz="2800" smtClean="0"/>
              <a:t>：</a:t>
            </a:r>
            <a:r>
              <a:rPr lang="en-US" altLang="zh-TW" sz="2800" smtClean="0"/>
              <a:t>one or more</a:t>
            </a:r>
          </a:p>
          <a:p>
            <a:pPr eaLnBrk="1" hangingPunct="1">
              <a:buFontTx/>
              <a:buNone/>
            </a:pPr>
            <a:r>
              <a:rPr lang="en-US" altLang="zh-TW" sz="2800" smtClean="0"/>
              <a:t>	=&gt;Everything in the USB system , which is</a:t>
            </a:r>
          </a:p>
          <a:p>
            <a:pPr eaLnBrk="1" hangingPunct="1">
              <a:buFontTx/>
              <a:buNone/>
            </a:pPr>
            <a:r>
              <a:rPr lang="en-US" altLang="zh-TW" sz="2800" smtClean="0"/>
              <a:t>	     not a host , is a device ( include hubs)</a:t>
            </a:r>
          </a:p>
          <a:p>
            <a:pPr eaLnBrk="1" hangingPunct="1">
              <a:buFontTx/>
              <a:buNone/>
            </a:pPr>
            <a:r>
              <a:rPr lang="en-US" altLang="zh-TW" sz="2800" smtClean="0"/>
              <a:t>	=&gt;A device may provides one or more USB</a:t>
            </a:r>
          </a:p>
          <a:p>
            <a:pPr eaLnBrk="1" hangingPunct="1">
              <a:buFontTx/>
              <a:buNone/>
            </a:pPr>
            <a:r>
              <a:rPr lang="en-US" altLang="zh-TW" sz="2800" smtClean="0"/>
              <a:t>	     functions</a:t>
            </a:r>
          </a:p>
          <a:p>
            <a:pPr eaLnBrk="1" hangingPunct="1">
              <a:buFontTx/>
              <a:buNone/>
            </a:pPr>
            <a:r>
              <a:rPr lang="en-US" altLang="zh-TW" sz="2800" b="1" smtClean="0">
                <a:solidFill>
                  <a:srgbClr val="FF33CC"/>
                </a:solidFill>
              </a:rPr>
              <a:t>	</a:t>
            </a:r>
            <a:r>
              <a:rPr lang="en-US" altLang="zh-TW" sz="2800" smtClean="0"/>
              <a:t>=&gt;Has an unique address at the end of the</a:t>
            </a:r>
          </a:p>
          <a:p>
            <a:pPr eaLnBrk="1" hangingPunct="1">
              <a:buFontTx/>
              <a:buNone/>
            </a:pPr>
            <a:r>
              <a:rPr lang="en-US" altLang="zh-TW" sz="2800" smtClean="0"/>
              <a:t>	     enumeration process </a:t>
            </a:r>
            <a:endParaRPr lang="en-US" altLang="zh-TW" sz="2800" b="1" smtClean="0">
              <a:solidFill>
                <a:srgbClr val="FF33CC"/>
              </a:solidFill>
            </a:endParaRPr>
          </a:p>
        </p:txBody>
      </p:sp>
    </p:spTree>
    <p:extLst>
      <p:ext uri="{BB962C8B-B14F-4D97-AF65-F5344CB8AC3E}">
        <p14:creationId xmlns:p14="http://schemas.microsoft.com/office/powerpoint/2010/main" val="3028100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304800"/>
            <a:ext cx="7772400" cy="762000"/>
          </a:xfrm>
        </p:spPr>
        <p:txBody>
          <a:bodyPr>
            <a:normAutofit fontScale="90000"/>
          </a:bodyPr>
          <a:lstStyle/>
          <a:p>
            <a:pPr eaLnBrk="1" hangingPunct="1"/>
            <a:r>
              <a:rPr lang="en-US" altLang="zh-TW" smtClean="0"/>
              <a:t>Typical Application</a:t>
            </a:r>
          </a:p>
        </p:txBody>
      </p:sp>
      <p:sp>
        <p:nvSpPr>
          <p:cNvPr id="20483" name="Rectangle 3"/>
          <p:cNvSpPr>
            <a:spLocks noGrp="1" noChangeArrowheads="1"/>
          </p:cNvSpPr>
          <p:nvPr>
            <p:ph sz="quarter" idx="1"/>
          </p:nvPr>
        </p:nvSpPr>
        <p:spPr>
          <a:xfrm>
            <a:off x="612775" y="1600200"/>
            <a:ext cx="8153400" cy="4495800"/>
          </a:xfrm>
        </p:spPr>
        <p:txBody>
          <a:bodyPr/>
          <a:lstStyle/>
          <a:p>
            <a:pPr eaLnBrk="1" hangingPunct="1"/>
            <a:endParaRPr lang="en-US" smtClean="0">
              <a:ea typeface="微軟正黑體" pitchFamily="34" charset="-120"/>
            </a:endParaRPr>
          </a:p>
        </p:txBody>
      </p:sp>
      <p:pic>
        <p:nvPicPr>
          <p:cNvPr id="20484" name="Picture 4" descr="C:\Documents and Settings\JIAHAO\桌面\2003-12-18\usb-system.JPG"/>
          <p:cNvPicPr>
            <a:picLocks noChangeAspect="1" noChangeArrowheads="1"/>
          </p:cNvPicPr>
          <p:nvPr/>
        </p:nvPicPr>
        <p:blipFill>
          <a:blip r:embed="rId2" cstate="print"/>
          <a:srcRect/>
          <a:stretch>
            <a:fillRect/>
          </a:stretch>
        </p:blipFill>
        <p:spPr bwMode="auto">
          <a:xfrm>
            <a:off x="228600" y="1676400"/>
            <a:ext cx="8686800" cy="5002213"/>
          </a:xfrm>
          <a:prstGeom prst="rect">
            <a:avLst/>
          </a:prstGeom>
          <a:noFill/>
          <a:ln w="9525">
            <a:noFill/>
            <a:miter lim="800000"/>
            <a:headEnd/>
            <a:tailEnd/>
          </a:ln>
        </p:spPr>
      </p:pic>
    </p:spTree>
    <p:extLst>
      <p:ext uri="{BB962C8B-B14F-4D97-AF65-F5344CB8AC3E}">
        <p14:creationId xmlns:p14="http://schemas.microsoft.com/office/powerpoint/2010/main" val="4085361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304800" y="304800"/>
            <a:ext cx="7772400" cy="762000"/>
          </a:xfrm>
        </p:spPr>
        <p:txBody>
          <a:bodyPr>
            <a:normAutofit fontScale="90000"/>
          </a:bodyPr>
          <a:lstStyle/>
          <a:p>
            <a:pPr eaLnBrk="1" hangingPunct="1"/>
            <a:r>
              <a:rPr lang="en-US" altLang="zh-TW" smtClean="0"/>
              <a:t>Communication Flow</a:t>
            </a:r>
          </a:p>
        </p:txBody>
      </p:sp>
      <p:sp>
        <p:nvSpPr>
          <p:cNvPr id="21507" name="Rectangle 1027"/>
          <p:cNvSpPr>
            <a:spLocks noGrp="1" noChangeArrowheads="1"/>
          </p:cNvSpPr>
          <p:nvPr>
            <p:ph sz="quarter" idx="1"/>
          </p:nvPr>
        </p:nvSpPr>
        <p:spPr>
          <a:xfrm>
            <a:off x="612775" y="1600200"/>
            <a:ext cx="8153400" cy="4495800"/>
          </a:xfrm>
        </p:spPr>
        <p:txBody>
          <a:bodyPr/>
          <a:lstStyle/>
          <a:p>
            <a:pPr eaLnBrk="1" hangingPunct="1"/>
            <a:endParaRPr lang="en-US" smtClean="0">
              <a:ea typeface="微軟正黑體" pitchFamily="34" charset="-120"/>
            </a:endParaRPr>
          </a:p>
        </p:txBody>
      </p:sp>
      <p:pic>
        <p:nvPicPr>
          <p:cNvPr id="21508" name="Picture 1028" descr="C:\Documents and Settings\JIAHAO\桌面\2003-12-18\communication.JPG"/>
          <p:cNvPicPr>
            <a:picLocks noChangeAspect="1" noChangeArrowheads="1"/>
          </p:cNvPicPr>
          <p:nvPr/>
        </p:nvPicPr>
        <p:blipFill>
          <a:blip r:embed="rId2" cstate="print"/>
          <a:srcRect/>
          <a:stretch>
            <a:fillRect/>
          </a:stretch>
        </p:blipFill>
        <p:spPr bwMode="auto">
          <a:xfrm>
            <a:off x="533400" y="1752600"/>
            <a:ext cx="8001000" cy="4648200"/>
          </a:xfrm>
          <a:prstGeom prst="rect">
            <a:avLst/>
          </a:prstGeom>
          <a:noFill/>
          <a:ln w="9525">
            <a:noFill/>
            <a:miter lim="800000"/>
            <a:headEnd/>
            <a:tailEnd/>
          </a:ln>
        </p:spPr>
      </p:pic>
    </p:spTree>
    <p:extLst>
      <p:ext uri="{BB962C8B-B14F-4D97-AF65-F5344CB8AC3E}">
        <p14:creationId xmlns:p14="http://schemas.microsoft.com/office/powerpoint/2010/main" val="2689492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228600"/>
            <a:ext cx="7772400" cy="762000"/>
          </a:xfrm>
        </p:spPr>
        <p:txBody>
          <a:bodyPr>
            <a:normAutofit fontScale="90000"/>
          </a:bodyPr>
          <a:lstStyle/>
          <a:p>
            <a:pPr eaLnBrk="1" hangingPunct="1"/>
            <a:r>
              <a:rPr lang="en-US" altLang="zh-TW" smtClean="0"/>
              <a:t>Pipes (1)</a:t>
            </a:r>
          </a:p>
        </p:txBody>
      </p:sp>
      <p:sp>
        <p:nvSpPr>
          <p:cNvPr id="22531" name="Rectangle 3"/>
          <p:cNvSpPr>
            <a:spLocks noGrp="1" noChangeArrowheads="1"/>
          </p:cNvSpPr>
          <p:nvPr>
            <p:ph sz="quarter" idx="1"/>
          </p:nvPr>
        </p:nvSpPr>
        <p:spPr>
          <a:xfrm>
            <a:off x="612775" y="1600200"/>
            <a:ext cx="8153400" cy="4495800"/>
          </a:xfrm>
        </p:spPr>
        <p:txBody>
          <a:bodyPr/>
          <a:lstStyle/>
          <a:p>
            <a:pPr eaLnBrk="1" hangingPunct="1"/>
            <a:r>
              <a:rPr lang="en-US" altLang="zh-TW" sz="2800" smtClean="0"/>
              <a:t>The logic communication between the client</a:t>
            </a:r>
          </a:p>
          <a:p>
            <a:pPr eaLnBrk="1" hangingPunct="1">
              <a:buFontTx/>
              <a:buNone/>
            </a:pPr>
            <a:r>
              <a:rPr lang="en-US" altLang="zh-TW" sz="2800" smtClean="0"/>
              <a:t>	software on the host and the function on the</a:t>
            </a:r>
          </a:p>
          <a:p>
            <a:pPr eaLnBrk="1" hangingPunct="1">
              <a:buFontTx/>
              <a:buNone/>
            </a:pPr>
            <a:r>
              <a:rPr lang="en-US" altLang="zh-TW" sz="2800" smtClean="0"/>
              <a:t>	device is done through pipes</a:t>
            </a:r>
          </a:p>
          <a:p>
            <a:pPr eaLnBrk="1" hangingPunct="1"/>
            <a:r>
              <a:rPr lang="en-US" altLang="zh-TW" sz="2800" smtClean="0"/>
              <a:t>It is a association between a specific </a:t>
            </a:r>
          </a:p>
          <a:p>
            <a:pPr eaLnBrk="1" hangingPunct="1">
              <a:buFontTx/>
              <a:buNone/>
            </a:pPr>
            <a:r>
              <a:rPr lang="en-US" altLang="zh-TW" sz="2800" smtClean="0"/>
              <a:t>	endpoint on the device and the appropriate</a:t>
            </a:r>
          </a:p>
          <a:p>
            <a:pPr eaLnBrk="1" hangingPunct="1">
              <a:buFontTx/>
              <a:buNone/>
            </a:pPr>
            <a:r>
              <a:rPr lang="en-US" altLang="zh-TW" sz="2800" smtClean="0"/>
              <a:t>	software in the host</a:t>
            </a:r>
          </a:p>
        </p:txBody>
      </p:sp>
    </p:spTree>
    <p:extLst>
      <p:ext uri="{BB962C8B-B14F-4D97-AF65-F5344CB8AC3E}">
        <p14:creationId xmlns:p14="http://schemas.microsoft.com/office/powerpoint/2010/main" val="2323222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81000"/>
            <a:ext cx="7772400" cy="762000"/>
          </a:xfrm>
        </p:spPr>
        <p:txBody>
          <a:bodyPr>
            <a:normAutofit fontScale="90000"/>
          </a:bodyPr>
          <a:lstStyle/>
          <a:p>
            <a:pPr eaLnBrk="1" hangingPunct="1"/>
            <a:r>
              <a:rPr lang="en-US" altLang="zh-TW" smtClean="0"/>
              <a:t>Pipes (2)</a:t>
            </a:r>
          </a:p>
        </p:txBody>
      </p:sp>
      <p:sp>
        <p:nvSpPr>
          <p:cNvPr id="23555" name="Rectangle 3"/>
          <p:cNvSpPr>
            <a:spLocks noGrp="1" noChangeArrowheads="1"/>
          </p:cNvSpPr>
          <p:nvPr>
            <p:ph sz="quarter" idx="1"/>
          </p:nvPr>
        </p:nvSpPr>
        <p:spPr>
          <a:xfrm>
            <a:off x="612775" y="1600200"/>
            <a:ext cx="8153400" cy="4495800"/>
          </a:xfrm>
        </p:spPr>
        <p:txBody>
          <a:bodyPr/>
          <a:lstStyle/>
          <a:p>
            <a:pPr eaLnBrk="1" hangingPunct="1"/>
            <a:r>
              <a:rPr lang="en-US" altLang="zh-TW" sz="2800" smtClean="0"/>
              <a:t>An endpoint is the source or destination of the data that transmitted on the USB cable</a:t>
            </a:r>
          </a:p>
          <a:p>
            <a:pPr eaLnBrk="1" hangingPunct="1"/>
            <a:r>
              <a:rPr lang="en-US" altLang="zh-TW" sz="2800" smtClean="0"/>
              <a:t>Two direction</a:t>
            </a:r>
          </a:p>
          <a:p>
            <a:pPr eaLnBrk="1" hangingPunct="1">
              <a:buFontTx/>
              <a:buNone/>
            </a:pPr>
            <a:r>
              <a:rPr lang="en-US" altLang="zh-TW" sz="2800" smtClean="0"/>
              <a:t>	=&gt;OUT</a:t>
            </a:r>
            <a:r>
              <a:rPr lang="zh-TW" altLang="en-US" sz="2800" smtClean="0"/>
              <a:t>：</a:t>
            </a:r>
          </a:p>
          <a:p>
            <a:pPr eaLnBrk="1" hangingPunct="1">
              <a:buFontTx/>
              <a:buNone/>
            </a:pPr>
            <a:r>
              <a:rPr lang="zh-TW" altLang="en-US" sz="2800" smtClean="0"/>
              <a:t>	     </a:t>
            </a:r>
            <a:r>
              <a:rPr lang="en-US" altLang="zh-TW" sz="2800" smtClean="0"/>
              <a:t>data flows from the host to the device</a:t>
            </a:r>
          </a:p>
          <a:p>
            <a:pPr eaLnBrk="1" hangingPunct="1">
              <a:buFontTx/>
              <a:buNone/>
            </a:pPr>
            <a:r>
              <a:rPr lang="en-US" altLang="zh-TW" sz="2800" smtClean="0"/>
              <a:t>	=&gt;IN</a:t>
            </a:r>
            <a:r>
              <a:rPr lang="zh-TW" altLang="en-US" sz="2800" smtClean="0"/>
              <a:t>：</a:t>
            </a:r>
          </a:p>
          <a:p>
            <a:pPr eaLnBrk="1" hangingPunct="1">
              <a:buFontTx/>
              <a:buNone/>
            </a:pPr>
            <a:r>
              <a:rPr lang="zh-TW" altLang="en-US" sz="2800" smtClean="0"/>
              <a:t>	     </a:t>
            </a:r>
            <a:r>
              <a:rPr lang="en-US" altLang="zh-TW" sz="2800" smtClean="0"/>
              <a:t>data flows from the device to the host</a:t>
            </a:r>
          </a:p>
        </p:txBody>
      </p:sp>
    </p:spTree>
    <p:extLst>
      <p:ext uri="{BB962C8B-B14F-4D97-AF65-F5344CB8AC3E}">
        <p14:creationId xmlns:p14="http://schemas.microsoft.com/office/powerpoint/2010/main" val="408732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800100"/>
            <a:ext cx="7772400" cy="762000"/>
          </a:xfrm>
        </p:spPr>
        <p:txBody>
          <a:bodyPr>
            <a:normAutofit fontScale="90000"/>
          </a:bodyPr>
          <a:lstStyle/>
          <a:p>
            <a:r>
              <a:rPr lang="en-US" altLang="zh-TW"/>
              <a:t>7 Level</a:t>
            </a:r>
          </a:p>
        </p:txBody>
      </p:sp>
      <p:sp>
        <p:nvSpPr>
          <p:cNvPr id="64515" name="Rectangle 3"/>
          <p:cNvSpPr>
            <a:spLocks noGrp="1" noChangeArrowheads="1"/>
          </p:cNvSpPr>
          <p:nvPr>
            <p:ph type="body" idx="1"/>
          </p:nvPr>
        </p:nvSpPr>
        <p:spPr/>
        <p:txBody>
          <a:bodyPr/>
          <a:lstStyle/>
          <a:p>
            <a:endParaRPr lang="en-US"/>
          </a:p>
        </p:txBody>
      </p:sp>
      <p:pic>
        <p:nvPicPr>
          <p:cNvPr id="64516" name="Picture 4" descr="C:\Documents and Settings\JIAHAO\桌面\2003-12-18\7-layer.JPG"/>
          <p:cNvPicPr>
            <a:picLocks noChangeAspect="1" noChangeArrowheads="1"/>
          </p:cNvPicPr>
          <p:nvPr/>
        </p:nvPicPr>
        <p:blipFill>
          <a:blip r:embed="rId3" cstate="print"/>
          <a:srcRect/>
          <a:stretch>
            <a:fillRect/>
          </a:stretch>
        </p:blipFill>
        <p:spPr bwMode="auto">
          <a:xfrm>
            <a:off x="457200" y="1676400"/>
            <a:ext cx="8305800" cy="5006975"/>
          </a:xfrm>
          <a:prstGeom prst="rect">
            <a:avLst/>
          </a:prstGeom>
          <a:noFill/>
        </p:spPr>
      </p:pic>
      <p:sp>
        <p:nvSpPr>
          <p:cNvPr id="64517" name="AutoShape 5">
            <a:hlinkClick r:id="rId4" action="ppaction://hlinksldjump" highlightClick="1"/>
          </p:cNvPr>
          <p:cNvSpPr>
            <a:spLocks noChangeArrowheads="1"/>
          </p:cNvSpPr>
          <p:nvPr/>
        </p:nvSpPr>
        <p:spPr bwMode="auto">
          <a:xfrm>
            <a:off x="8229600" y="6477000"/>
            <a:ext cx="914400" cy="381000"/>
          </a:xfrm>
          <a:prstGeom prst="actionButtonReturn">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381000"/>
            <a:ext cx="7772400" cy="762000"/>
          </a:xfrm>
        </p:spPr>
        <p:txBody>
          <a:bodyPr>
            <a:normAutofit fontScale="90000"/>
          </a:bodyPr>
          <a:lstStyle/>
          <a:p>
            <a:pPr eaLnBrk="1" hangingPunct="1"/>
            <a:r>
              <a:rPr lang="en-US" altLang="zh-TW" smtClean="0"/>
              <a:t>Signaling On The Bus</a:t>
            </a:r>
          </a:p>
        </p:txBody>
      </p:sp>
      <p:sp>
        <p:nvSpPr>
          <p:cNvPr id="24579"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zh-TW" smtClean="0"/>
              <a:t>The USB cable is 4 wire cable</a:t>
            </a:r>
          </a:p>
          <a:p>
            <a:pPr eaLnBrk="1" hangingPunct="1">
              <a:lnSpc>
                <a:spcPct val="90000"/>
              </a:lnSpc>
            </a:pPr>
            <a:r>
              <a:rPr lang="en-US" altLang="zh-TW" smtClean="0"/>
              <a:t>Signal on the bus is done by signaling over tow wires ( </a:t>
            </a:r>
            <a:r>
              <a:rPr lang="en-US" altLang="zh-TW" smtClean="0">
                <a:solidFill>
                  <a:schemeClr val="accent1"/>
                </a:solidFill>
                <a:cs typeface="Times New Roman" pitchFamily="18" charset="0"/>
              </a:rPr>
              <a:t>D</a:t>
            </a:r>
            <a:r>
              <a:rPr lang="en-US" altLang="zh-TW" baseline="-30000" smtClean="0">
                <a:solidFill>
                  <a:schemeClr val="accent1"/>
                </a:solidFill>
                <a:cs typeface="Times New Roman" pitchFamily="18" charset="0"/>
              </a:rPr>
              <a:t>+</a:t>
            </a:r>
            <a:r>
              <a:rPr lang="en-US" altLang="zh-TW" smtClean="0"/>
              <a:t>  and </a:t>
            </a:r>
            <a:r>
              <a:rPr lang="en-US" altLang="zh-TW" smtClean="0">
                <a:solidFill>
                  <a:schemeClr val="accent1"/>
                </a:solidFill>
                <a:cs typeface="Times New Roman" pitchFamily="18" charset="0"/>
              </a:rPr>
              <a:t>D_</a:t>
            </a:r>
            <a:r>
              <a:rPr lang="en-US" altLang="zh-TW" smtClean="0"/>
              <a:t> )</a:t>
            </a:r>
          </a:p>
          <a:p>
            <a:pPr eaLnBrk="1" hangingPunct="1">
              <a:lnSpc>
                <a:spcPct val="90000"/>
              </a:lnSpc>
              <a:buFontTx/>
              <a:buNone/>
            </a:pPr>
            <a:r>
              <a:rPr lang="en-US" altLang="zh-TW" smtClean="0"/>
              <a:t>	=&gt;1</a:t>
            </a:r>
            <a:r>
              <a:rPr lang="zh-TW" altLang="en-US" smtClean="0"/>
              <a:t>： </a:t>
            </a:r>
            <a:r>
              <a:rPr lang="en-US" altLang="zh-TW" smtClean="0">
                <a:solidFill>
                  <a:schemeClr val="accent1"/>
                </a:solidFill>
                <a:cs typeface="Times New Roman" pitchFamily="18" charset="0"/>
              </a:rPr>
              <a:t>D_</a:t>
            </a:r>
            <a:r>
              <a:rPr lang="en-US" altLang="zh-TW" smtClean="0"/>
              <a:t>  low , </a:t>
            </a:r>
            <a:r>
              <a:rPr lang="en-US" altLang="zh-TW" smtClean="0">
                <a:solidFill>
                  <a:schemeClr val="accent1"/>
                </a:solidFill>
                <a:cs typeface="Times New Roman" pitchFamily="18" charset="0"/>
              </a:rPr>
              <a:t>D</a:t>
            </a:r>
            <a:r>
              <a:rPr lang="en-US" altLang="zh-TW" baseline="-30000" smtClean="0">
                <a:solidFill>
                  <a:schemeClr val="accent1"/>
                </a:solidFill>
                <a:cs typeface="Times New Roman" pitchFamily="18" charset="0"/>
              </a:rPr>
              <a:t>+</a:t>
            </a:r>
            <a:r>
              <a:rPr lang="en-US" altLang="zh-TW" smtClean="0"/>
              <a:t> high</a:t>
            </a:r>
          </a:p>
          <a:p>
            <a:pPr eaLnBrk="1" hangingPunct="1">
              <a:lnSpc>
                <a:spcPct val="90000"/>
              </a:lnSpc>
              <a:buFontTx/>
              <a:buNone/>
            </a:pPr>
            <a:r>
              <a:rPr lang="en-US" altLang="zh-TW" smtClean="0"/>
              <a:t>	=&gt;0</a:t>
            </a:r>
            <a:r>
              <a:rPr lang="zh-TW" altLang="en-US" smtClean="0"/>
              <a:t>： </a:t>
            </a:r>
            <a:r>
              <a:rPr lang="en-US" altLang="zh-TW" smtClean="0">
                <a:solidFill>
                  <a:schemeClr val="accent1"/>
                </a:solidFill>
                <a:cs typeface="Times New Roman" pitchFamily="18" charset="0"/>
              </a:rPr>
              <a:t>D_</a:t>
            </a:r>
            <a:r>
              <a:rPr lang="en-US" altLang="zh-TW" smtClean="0"/>
              <a:t>  high , </a:t>
            </a:r>
            <a:r>
              <a:rPr lang="en-US" altLang="zh-TW" smtClean="0">
                <a:solidFill>
                  <a:schemeClr val="accent1"/>
                </a:solidFill>
                <a:cs typeface="Times New Roman" pitchFamily="18" charset="0"/>
              </a:rPr>
              <a:t>D</a:t>
            </a:r>
            <a:r>
              <a:rPr lang="en-US" altLang="zh-TW" baseline="-30000" smtClean="0">
                <a:solidFill>
                  <a:schemeClr val="accent1"/>
                </a:solidFill>
                <a:cs typeface="Times New Roman" pitchFamily="18" charset="0"/>
              </a:rPr>
              <a:t>+</a:t>
            </a:r>
            <a:r>
              <a:rPr lang="en-US" altLang="zh-TW" smtClean="0"/>
              <a:t> low</a:t>
            </a:r>
          </a:p>
          <a:p>
            <a:pPr eaLnBrk="1" hangingPunct="1">
              <a:lnSpc>
                <a:spcPct val="90000"/>
              </a:lnSpc>
            </a:pPr>
            <a:r>
              <a:rPr lang="en-US" altLang="zh-TW" smtClean="0"/>
              <a:t>Data encoding and decoding is done using NRZI ( Non Return to Zero Inverted ) </a:t>
            </a:r>
          </a:p>
        </p:txBody>
      </p:sp>
    </p:spTree>
    <p:extLst>
      <p:ext uri="{BB962C8B-B14F-4D97-AF65-F5344CB8AC3E}">
        <p14:creationId xmlns:p14="http://schemas.microsoft.com/office/powerpoint/2010/main" val="3258096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81000"/>
            <a:ext cx="7772400" cy="762000"/>
          </a:xfrm>
        </p:spPr>
        <p:txBody>
          <a:bodyPr>
            <a:normAutofit fontScale="90000"/>
          </a:bodyPr>
          <a:lstStyle/>
          <a:p>
            <a:pPr eaLnBrk="1" hangingPunct="1"/>
            <a:r>
              <a:rPr lang="en-US" altLang="zh-TW" smtClean="0"/>
              <a:t>SIE</a:t>
            </a:r>
          </a:p>
        </p:txBody>
      </p:sp>
      <p:sp>
        <p:nvSpPr>
          <p:cNvPr id="25603"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zh-TW" smtClean="0"/>
              <a:t>SIE</a:t>
            </a:r>
            <a:r>
              <a:rPr lang="zh-TW" altLang="en-US" smtClean="0"/>
              <a:t>：</a:t>
            </a:r>
            <a:r>
              <a:rPr lang="en-US" altLang="zh-TW" smtClean="0"/>
              <a:t>Serial Interface Engine</a:t>
            </a:r>
          </a:p>
          <a:p>
            <a:pPr eaLnBrk="1" hangingPunct="1">
              <a:lnSpc>
                <a:spcPct val="90000"/>
              </a:lnSpc>
              <a:buFontTx/>
              <a:buNone/>
            </a:pPr>
            <a:r>
              <a:rPr lang="en-US" altLang="zh-TW" smtClean="0"/>
              <a:t>	It is part of  both the host</a:t>
            </a:r>
            <a:r>
              <a:rPr lang="en-US" altLang="zh-TW" smtClean="0">
                <a:latin typeface="Times New Roman" pitchFamily="18" charset="0"/>
              </a:rPr>
              <a:t>’</a:t>
            </a:r>
            <a:r>
              <a:rPr lang="en-US" altLang="zh-TW" smtClean="0"/>
              <a:t>s and the device</a:t>
            </a:r>
            <a:r>
              <a:rPr lang="en-US" altLang="zh-TW" smtClean="0">
                <a:latin typeface="Times New Roman" pitchFamily="18" charset="0"/>
              </a:rPr>
              <a:t>’</a:t>
            </a:r>
            <a:r>
              <a:rPr lang="en-US" altLang="zh-TW" smtClean="0"/>
              <a:t>s physical layer</a:t>
            </a:r>
          </a:p>
          <a:p>
            <a:pPr eaLnBrk="1" hangingPunct="1">
              <a:lnSpc>
                <a:spcPct val="90000"/>
              </a:lnSpc>
              <a:buFontTx/>
              <a:buNone/>
            </a:pPr>
            <a:r>
              <a:rPr lang="en-US" altLang="zh-TW" smtClean="0"/>
              <a:t>	=&gt;Serialization and Deserialization</a:t>
            </a:r>
          </a:p>
          <a:p>
            <a:pPr eaLnBrk="1" hangingPunct="1">
              <a:lnSpc>
                <a:spcPct val="90000"/>
              </a:lnSpc>
              <a:buFontTx/>
              <a:buNone/>
            </a:pPr>
            <a:r>
              <a:rPr lang="en-US" altLang="zh-TW" smtClean="0"/>
              <a:t>	=&gt;Encoding and Decoding</a:t>
            </a:r>
          </a:p>
          <a:p>
            <a:pPr eaLnBrk="1" hangingPunct="1">
              <a:lnSpc>
                <a:spcPct val="90000"/>
              </a:lnSpc>
              <a:buFontTx/>
              <a:buNone/>
            </a:pPr>
            <a:r>
              <a:rPr lang="en-US" altLang="zh-TW" smtClean="0"/>
              <a:t>	=&gt;Generate(for out) and Verify(for in) 	CRC</a:t>
            </a:r>
          </a:p>
          <a:p>
            <a:pPr eaLnBrk="1" hangingPunct="1">
              <a:lnSpc>
                <a:spcPct val="90000"/>
              </a:lnSpc>
              <a:buFontTx/>
              <a:buNone/>
            </a:pPr>
            <a:r>
              <a:rPr lang="en-US" altLang="zh-TW" smtClean="0"/>
              <a:t>	=&gt;Detect PID</a:t>
            </a:r>
          </a:p>
        </p:txBody>
      </p:sp>
    </p:spTree>
    <p:extLst>
      <p:ext uri="{BB962C8B-B14F-4D97-AF65-F5344CB8AC3E}">
        <p14:creationId xmlns:p14="http://schemas.microsoft.com/office/powerpoint/2010/main" val="609280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381000"/>
            <a:ext cx="7772400" cy="762000"/>
          </a:xfrm>
        </p:spPr>
        <p:txBody>
          <a:bodyPr>
            <a:normAutofit fontScale="90000"/>
          </a:bodyPr>
          <a:lstStyle/>
          <a:p>
            <a:pPr eaLnBrk="1" hangingPunct="1"/>
            <a:r>
              <a:rPr lang="en-US" altLang="zh-TW" smtClean="0"/>
              <a:t>HC</a:t>
            </a:r>
          </a:p>
        </p:txBody>
      </p:sp>
      <p:sp>
        <p:nvSpPr>
          <p:cNvPr id="26627"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zh-TW" smtClean="0"/>
              <a:t>HC</a:t>
            </a:r>
            <a:r>
              <a:rPr lang="zh-TW" altLang="en-US" smtClean="0"/>
              <a:t>：</a:t>
            </a:r>
            <a:r>
              <a:rPr lang="en-US" altLang="zh-TW" smtClean="0"/>
              <a:t>Host Controller</a:t>
            </a:r>
          </a:p>
          <a:p>
            <a:pPr eaLnBrk="1" hangingPunct="1">
              <a:lnSpc>
                <a:spcPct val="90000"/>
              </a:lnSpc>
              <a:buFontTx/>
              <a:buNone/>
            </a:pPr>
            <a:r>
              <a:rPr lang="en-US" altLang="zh-TW" smtClean="0"/>
              <a:t>	=&gt;It is an additional hardware to ensure 	that everything which is transmitted 	on the bus is correct</a:t>
            </a:r>
          </a:p>
          <a:p>
            <a:pPr eaLnBrk="1" hangingPunct="1">
              <a:lnSpc>
                <a:spcPct val="90000"/>
              </a:lnSpc>
              <a:buFontTx/>
              <a:buNone/>
            </a:pPr>
            <a:r>
              <a:rPr lang="en-US" altLang="zh-TW" smtClean="0"/>
              <a:t>	=&gt;It serves both the USB and the host  	and has the same functionality in 	ever USB system</a:t>
            </a:r>
          </a:p>
          <a:p>
            <a:pPr eaLnBrk="1" hangingPunct="1">
              <a:lnSpc>
                <a:spcPct val="90000"/>
              </a:lnSpc>
              <a:buFontTx/>
              <a:buNone/>
            </a:pPr>
            <a:r>
              <a:rPr lang="en-US" altLang="zh-TW" smtClean="0"/>
              <a:t>	</a:t>
            </a:r>
          </a:p>
        </p:txBody>
      </p:sp>
    </p:spTree>
    <p:extLst>
      <p:ext uri="{BB962C8B-B14F-4D97-AF65-F5344CB8AC3E}">
        <p14:creationId xmlns:p14="http://schemas.microsoft.com/office/powerpoint/2010/main" val="1496402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381000"/>
            <a:ext cx="7772400" cy="762000"/>
          </a:xfrm>
        </p:spPr>
        <p:txBody>
          <a:bodyPr>
            <a:normAutofit fontScale="90000"/>
          </a:bodyPr>
          <a:lstStyle/>
          <a:p>
            <a:pPr eaLnBrk="1" hangingPunct="1"/>
            <a:r>
              <a:rPr lang="en-US" altLang="zh-TW" smtClean="0"/>
              <a:t>This Layer Handles</a:t>
            </a:r>
          </a:p>
        </p:txBody>
      </p:sp>
      <p:sp>
        <p:nvSpPr>
          <p:cNvPr id="27651"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zh-TW" smtClean="0"/>
              <a:t>Responsible for the translating the data between the application layer and the USB transactions protocol .</a:t>
            </a:r>
          </a:p>
          <a:p>
            <a:pPr eaLnBrk="1" hangingPunct="1">
              <a:lnSpc>
                <a:spcPct val="90000"/>
              </a:lnSpc>
            </a:pPr>
            <a:r>
              <a:rPr lang="en-US" altLang="zh-TW" smtClean="0"/>
              <a:t>Two Role</a:t>
            </a:r>
          </a:p>
          <a:p>
            <a:pPr eaLnBrk="1" hangingPunct="1">
              <a:lnSpc>
                <a:spcPct val="90000"/>
              </a:lnSpc>
              <a:buFontTx/>
              <a:buNone/>
            </a:pPr>
            <a:r>
              <a:rPr lang="en-US" altLang="zh-TW" smtClean="0"/>
              <a:t>	=&gt;USB System Software (in the USB 	host)</a:t>
            </a:r>
          </a:p>
          <a:p>
            <a:pPr eaLnBrk="1" hangingPunct="1">
              <a:lnSpc>
                <a:spcPct val="90000"/>
              </a:lnSpc>
              <a:buFontTx/>
              <a:buNone/>
            </a:pPr>
            <a:r>
              <a:rPr lang="en-US" altLang="zh-TW" smtClean="0"/>
              <a:t>	=&gt;USB Logical Device (in the USB 	device)  </a:t>
            </a:r>
          </a:p>
        </p:txBody>
      </p:sp>
    </p:spTree>
    <p:extLst>
      <p:ext uri="{BB962C8B-B14F-4D97-AF65-F5344CB8AC3E}">
        <p14:creationId xmlns:p14="http://schemas.microsoft.com/office/powerpoint/2010/main" val="1762092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457200"/>
            <a:ext cx="7772400" cy="762000"/>
          </a:xfrm>
        </p:spPr>
        <p:txBody>
          <a:bodyPr>
            <a:normAutofit fontScale="90000"/>
          </a:bodyPr>
          <a:lstStyle/>
          <a:p>
            <a:pPr eaLnBrk="1" hangingPunct="1"/>
            <a:r>
              <a:rPr lang="en-US" altLang="zh-TW" smtClean="0"/>
              <a:t>The USB System SW</a:t>
            </a:r>
          </a:p>
        </p:txBody>
      </p:sp>
      <p:sp>
        <p:nvSpPr>
          <p:cNvPr id="28675" name="Rectangle 3"/>
          <p:cNvSpPr>
            <a:spLocks noGrp="1" noChangeArrowheads="1"/>
          </p:cNvSpPr>
          <p:nvPr>
            <p:ph sz="quarter" idx="1"/>
          </p:nvPr>
        </p:nvSpPr>
        <p:spPr>
          <a:xfrm>
            <a:off x="612775" y="1600200"/>
            <a:ext cx="8153400" cy="4495800"/>
          </a:xfrm>
        </p:spPr>
        <p:txBody>
          <a:bodyPr/>
          <a:lstStyle/>
          <a:p>
            <a:pPr eaLnBrk="1" hangingPunct="1"/>
            <a:r>
              <a:rPr lang="en-US" altLang="zh-TW" smtClean="0"/>
              <a:t>Compose of The Host Controller Driver and The USB Driver</a:t>
            </a:r>
          </a:p>
          <a:p>
            <a:pPr eaLnBrk="1" hangingPunct="1"/>
            <a:r>
              <a:rPr lang="en-US" altLang="zh-TW" smtClean="0"/>
              <a:t>Responsible for</a:t>
            </a:r>
          </a:p>
          <a:p>
            <a:pPr eaLnBrk="1" hangingPunct="1">
              <a:buFontTx/>
              <a:buNone/>
            </a:pPr>
            <a:r>
              <a:rPr lang="en-US" altLang="zh-TW" smtClean="0"/>
              <a:t>	=&gt;Bandwidth allocation</a:t>
            </a:r>
          </a:p>
          <a:p>
            <a:pPr eaLnBrk="1" hangingPunct="1">
              <a:buFontTx/>
              <a:buNone/>
            </a:pPr>
            <a:r>
              <a:rPr lang="en-US" altLang="zh-TW" smtClean="0"/>
              <a:t>	=&gt;bus power management</a:t>
            </a:r>
          </a:p>
          <a:p>
            <a:pPr eaLnBrk="1" hangingPunct="1">
              <a:buFontTx/>
              <a:buNone/>
            </a:pPr>
            <a:r>
              <a:rPr lang="en-US" altLang="zh-TW" smtClean="0"/>
              <a:t>	Two of above are in order to enable devices to access the bus  </a:t>
            </a:r>
          </a:p>
        </p:txBody>
      </p:sp>
    </p:spTree>
    <p:extLst>
      <p:ext uri="{BB962C8B-B14F-4D97-AF65-F5344CB8AC3E}">
        <p14:creationId xmlns:p14="http://schemas.microsoft.com/office/powerpoint/2010/main" val="2398118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04800"/>
            <a:ext cx="7772400" cy="762000"/>
          </a:xfrm>
        </p:spPr>
        <p:txBody>
          <a:bodyPr>
            <a:normAutofit fontScale="90000"/>
          </a:bodyPr>
          <a:lstStyle/>
          <a:p>
            <a:pPr eaLnBrk="1" hangingPunct="1"/>
            <a:r>
              <a:rPr lang="en-US" altLang="zh-TW" smtClean="0"/>
              <a:t>The USB Logical Device</a:t>
            </a:r>
          </a:p>
        </p:txBody>
      </p:sp>
      <p:sp>
        <p:nvSpPr>
          <p:cNvPr id="29699" name="Rectangle 3"/>
          <p:cNvSpPr>
            <a:spLocks noGrp="1" noChangeArrowheads="1"/>
          </p:cNvSpPr>
          <p:nvPr>
            <p:ph sz="quarter" idx="1"/>
          </p:nvPr>
        </p:nvSpPr>
        <p:spPr>
          <a:xfrm>
            <a:off x="612775" y="1600200"/>
            <a:ext cx="8153400" cy="4495800"/>
          </a:xfrm>
        </p:spPr>
        <p:txBody>
          <a:bodyPr/>
          <a:lstStyle/>
          <a:p>
            <a:pPr eaLnBrk="1" hangingPunct="1"/>
            <a:r>
              <a:rPr lang="en-US" altLang="zh-TW" smtClean="0"/>
              <a:t>Compose of a collection of independent endpoints</a:t>
            </a:r>
          </a:p>
          <a:p>
            <a:pPr eaLnBrk="1" hangingPunct="1"/>
            <a:r>
              <a:rPr lang="en-US" altLang="zh-TW" smtClean="0"/>
              <a:t>Each endpoint has an unique Endpoint Number and is unidirectional(except endpoint zero and has two type--In/Out)</a:t>
            </a:r>
          </a:p>
          <a:p>
            <a:pPr eaLnBrk="1" hangingPunct="1"/>
            <a:r>
              <a:rPr lang="en-US" altLang="zh-TW" smtClean="0"/>
              <a:t>Default pipe is associated with endpoint zero</a:t>
            </a:r>
          </a:p>
          <a:p>
            <a:pPr eaLnBrk="1" hangingPunct="1"/>
            <a:endParaRPr lang="en-US" altLang="zh-TW" smtClean="0"/>
          </a:p>
        </p:txBody>
      </p:sp>
    </p:spTree>
    <p:extLst>
      <p:ext uri="{BB962C8B-B14F-4D97-AF65-F5344CB8AC3E}">
        <p14:creationId xmlns:p14="http://schemas.microsoft.com/office/powerpoint/2010/main" val="850435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457200"/>
            <a:ext cx="7772400" cy="762000"/>
          </a:xfrm>
        </p:spPr>
        <p:txBody>
          <a:bodyPr>
            <a:normAutofit fontScale="90000"/>
          </a:bodyPr>
          <a:lstStyle/>
          <a:p>
            <a:pPr eaLnBrk="1" hangingPunct="1"/>
            <a:r>
              <a:rPr lang="en-US" altLang="zh-TW" smtClean="0"/>
              <a:t>The Application Layer</a:t>
            </a:r>
          </a:p>
        </p:txBody>
      </p:sp>
      <p:sp>
        <p:nvSpPr>
          <p:cNvPr id="30723" name="Rectangle 3"/>
          <p:cNvSpPr>
            <a:spLocks noGrp="1" noChangeArrowheads="1"/>
          </p:cNvSpPr>
          <p:nvPr>
            <p:ph sz="quarter" idx="1"/>
          </p:nvPr>
        </p:nvSpPr>
        <p:spPr>
          <a:xfrm>
            <a:off x="612775" y="1600200"/>
            <a:ext cx="8153400" cy="4495800"/>
          </a:xfrm>
        </p:spPr>
        <p:txBody>
          <a:bodyPr/>
          <a:lstStyle/>
          <a:p>
            <a:pPr eaLnBrk="1" hangingPunct="1"/>
            <a:r>
              <a:rPr lang="en-US" altLang="zh-TW" sz="2800" smtClean="0"/>
              <a:t>Host end</a:t>
            </a:r>
            <a:r>
              <a:rPr lang="zh-TW" altLang="en-US" sz="2800" smtClean="0"/>
              <a:t>：</a:t>
            </a:r>
            <a:r>
              <a:rPr lang="en-US" altLang="zh-TW" sz="2800" smtClean="0"/>
              <a:t>Client Software</a:t>
            </a:r>
          </a:p>
          <a:p>
            <a:pPr eaLnBrk="1" hangingPunct="1">
              <a:buFontTx/>
              <a:buNone/>
            </a:pPr>
            <a:r>
              <a:rPr lang="en-US" altLang="zh-TW" sz="2800" smtClean="0"/>
              <a:t>	= &gt;Manages the appropriate interface by </a:t>
            </a:r>
          </a:p>
          <a:p>
            <a:pPr eaLnBrk="1" hangingPunct="1">
              <a:buFontTx/>
              <a:buNone/>
            </a:pPr>
            <a:r>
              <a:rPr lang="en-US" altLang="zh-TW" sz="2800" smtClean="0"/>
              <a:t>	     transferring data from its buffers to the </a:t>
            </a:r>
          </a:p>
          <a:p>
            <a:pPr eaLnBrk="1" hangingPunct="1">
              <a:buFontTx/>
              <a:buNone/>
            </a:pPr>
            <a:r>
              <a:rPr lang="en-US" altLang="zh-TW" sz="2800" smtClean="0"/>
              <a:t>	     endpoint with the appropriate interface</a:t>
            </a:r>
          </a:p>
          <a:p>
            <a:pPr eaLnBrk="1" hangingPunct="1"/>
            <a:r>
              <a:rPr lang="en-US" altLang="zh-TW" sz="2800" smtClean="0"/>
              <a:t>Device end</a:t>
            </a:r>
            <a:r>
              <a:rPr lang="zh-TW" altLang="en-US" sz="2800" smtClean="0"/>
              <a:t>：</a:t>
            </a:r>
            <a:r>
              <a:rPr lang="en-US" altLang="zh-TW" sz="2800" smtClean="0"/>
              <a:t>Function</a:t>
            </a:r>
          </a:p>
          <a:p>
            <a:pPr eaLnBrk="1" hangingPunct="1">
              <a:buFontTx/>
              <a:buNone/>
            </a:pPr>
            <a:r>
              <a:rPr lang="en-US" altLang="zh-TW" sz="2800" smtClean="0"/>
              <a:t>	= &gt;Composed of interfaces and controls the</a:t>
            </a:r>
          </a:p>
          <a:p>
            <a:pPr eaLnBrk="1" hangingPunct="1">
              <a:buFontTx/>
              <a:buNone/>
            </a:pPr>
            <a:r>
              <a:rPr lang="en-US" altLang="zh-TW" sz="2800" smtClean="0"/>
              <a:t>	     functionality of the device</a:t>
            </a:r>
          </a:p>
        </p:txBody>
      </p:sp>
    </p:spTree>
    <p:extLst>
      <p:ext uri="{BB962C8B-B14F-4D97-AF65-F5344CB8AC3E}">
        <p14:creationId xmlns:p14="http://schemas.microsoft.com/office/powerpoint/2010/main" val="245860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7772400" cy="762000"/>
          </a:xfrm>
        </p:spPr>
        <p:txBody>
          <a:bodyPr>
            <a:normAutofit fontScale="90000"/>
          </a:bodyPr>
          <a:lstStyle/>
          <a:p>
            <a:pPr eaLnBrk="1" hangingPunct="1"/>
            <a:r>
              <a:rPr lang="en-US" altLang="zh-TW" smtClean="0"/>
              <a:t>Protocol Layer</a:t>
            </a:r>
          </a:p>
        </p:txBody>
      </p:sp>
      <p:sp>
        <p:nvSpPr>
          <p:cNvPr id="31747" name="Rectangle 3"/>
          <p:cNvSpPr>
            <a:spLocks noGrp="1" noChangeArrowheads="1"/>
          </p:cNvSpPr>
          <p:nvPr>
            <p:ph sz="quarter" idx="1"/>
          </p:nvPr>
        </p:nvSpPr>
        <p:spPr>
          <a:xfrm>
            <a:off x="685800" y="1981200"/>
            <a:ext cx="8153400" cy="4114800"/>
          </a:xfrm>
        </p:spPr>
        <p:txBody>
          <a:bodyPr/>
          <a:lstStyle/>
          <a:p>
            <a:pPr eaLnBrk="1" hangingPunct="1"/>
            <a:r>
              <a:rPr lang="en-US" altLang="zh-TW" smtClean="0"/>
              <a:t>USB transactions are done through packets include three phases</a:t>
            </a:r>
          </a:p>
          <a:p>
            <a:pPr eaLnBrk="1" hangingPunct="1">
              <a:buFontTx/>
              <a:buNone/>
            </a:pPr>
            <a:r>
              <a:rPr lang="en-US" altLang="zh-TW" smtClean="0"/>
              <a:t>	=&gt;Token phase</a:t>
            </a:r>
            <a:r>
              <a:rPr lang="zh-TW" altLang="en-US" smtClean="0"/>
              <a:t>：</a:t>
            </a:r>
            <a:r>
              <a:rPr lang="en-US" altLang="zh-TW" smtClean="0"/>
              <a:t>host initiates token </a:t>
            </a:r>
          </a:p>
          <a:p>
            <a:pPr eaLnBrk="1" hangingPunct="1">
              <a:buFontTx/>
              <a:buNone/>
            </a:pPr>
            <a:r>
              <a:rPr lang="en-US" altLang="zh-TW" smtClean="0"/>
              <a:t>	     indicating the future transfer type</a:t>
            </a:r>
          </a:p>
          <a:p>
            <a:pPr eaLnBrk="1" hangingPunct="1">
              <a:buFontTx/>
              <a:buNone/>
            </a:pPr>
            <a:r>
              <a:rPr lang="en-US" altLang="zh-TW" smtClean="0"/>
              <a:t>	=&gt;Data phase</a:t>
            </a:r>
            <a:r>
              <a:rPr lang="zh-TW" altLang="en-US" smtClean="0"/>
              <a:t>：</a:t>
            </a:r>
            <a:r>
              <a:rPr lang="en-US" altLang="zh-TW" smtClean="0"/>
              <a:t>actual data transmitted</a:t>
            </a:r>
          </a:p>
          <a:p>
            <a:pPr eaLnBrk="1" hangingPunct="1">
              <a:buFontTx/>
              <a:buNone/>
            </a:pPr>
            <a:r>
              <a:rPr lang="en-US" altLang="zh-TW" smtClean="0"/>
              <a:t>	=&gt;Handshake phase</a:t>
            </a:r>
            <a:r>
              <a:rPr lang="zh-TW" altLang="en-US" smtClean="0"/>
              <a:t>：</a:t>
            </a:r>
            <a:r>
              <a:rPr lang="en-US" altLang="zh-TW" smtClean="0"/>
              <a:t>indicate the 	success or failure of the transaction</a:t>
            </a:r>
          </a:p>
        </p:txBody>
      </p:sp>
    </p:spTree>
    <p:extLst>
      <p:ext uri="{BB962C8B-B14F-4D97-AF65-F5344CB8AC3E}">
        <p14:creationId xmlns:p14="http://schemas.microsoft.com/office/powerpoint/2010/main" val="3146284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81000"/>
            <a:ext cx="7772400" cy="762000"/>
          </a:xfrm>
        </p:spPr>
        <p:txBody>
          <a:bodyPr>
            <a:normAutofit fontScale="90000"/>
          </a:bodyPr>
          <a:lstStyle/>
          <a:p>
            <a:pPr eaLnBrk="1" hangingPunct="1"/>
            <a:r>
              <a:rPr lang="en-US" altLang="zh-TW" smtClean="0"/>
              <a:t>Transfer Types (1)</a:t>
            </a:r>
          </a:p>
        </p:txBody>
      </p:sp>
      <p:sp>
        <p:nvSpPr>
          <p:cNvPr id="32771" name="Rectangle 3"/>
          <p:cNvSpPr>
            <a:spLocks noGrp="1" noChangeArrowheads="1"/>
          </p:cNvSpPr>
          <p:nvPr>
            <p:ph sz="quarter" idx="1"/>
          </p:nvPr>
        </p:nvSpPr>
        <p:spPr>
          <a:xfrm>
            <a:off x="685800" y="1981200"/>
            <a:ext cx="8153400" cy="4343400"/>
          </a:xfrm>
        </p:spPr>
        <p:txBody>
          <a:bodyPr/>
          <a:lstStyle/>
          <a:p>
            <a:pPr eaLnBrk="1" hangingPunct="1"/>
            <a:r>
              <a:rPr lang="en-US" altLang="zh-TW" sz="2800" smtClean="0"/>
              <a:t>Control Transfer</a:t>
            </a:r>
          </a:p>
          <a:p>
            <a:pPr eaLnBrk="1" hangingPunct="1">
              <a:buFontTx/>
              <a:buNone/>
            </a:pPr>
            <a:r>
              <a:rPr lang="en-US" altLang="zh-TW" sz="2800" smtClean="0"/>
              <a:t>	=&gt;Used to configure a device (enumeration)</a:t>
            </a:r>
          </a:p>
          <a:p>
            <a:pPr eaLnBrk="1" hangingPunct="1">
              <a:buFontTx/>
              <a:buNone/>
            </a:pPr>
            <a:r>
              <a:rPr lang="en-US" altLang="zh-TW" sz="2800" smtClean="0"/>
              <a:t>	=&gt;Compose of three phases (setup,data,status)</a:t>
            </a:r>
          </a:p>
          <a:p>
            <a:pPr eaLnBrk="1" hangingPunct="1"/>
            <a:r>
              <a:rPr lang="en-US" altLang="zh-TW" sz="2800" smtClean="0"/>
              <a:t>Isochronous Transfer</a:t>
            </a:r>
          </a:p>
          <a:p>
            <a:pPr eaLnBrk="1" hangingPunct="1">
              <a:buFontTx/>
              <a:buNone/>
            </a:pPr>
            <a:r>
              <a:rPr lang="en-US" altLang="zh-TW" sz="2800" smtClean="0"/>
              <a:t>	=&gt;Used for multimedia devices</a:t>
            </a:r>
          </a:p>
          <a:p>
            <a:pPr eaLnBrk="1" hangingPunct="1">
              <a:buFontTx/>
              <a:buNone/>
            </a:pPr>
            <a:r>
              <a:rPr lang="en-US" altLang="zh-TW" sz="2800" smtClean="0"/>
              <a:t>	=&gt;It is guarantee the required bandwidth</a:t>
            </a:r>
          </a:p>
          <a:p>
            <a:pPr eaLnBrk="1" hangingPunct="1">
              <a:buFontTx/>
              <a:buNone/>
            </a:pPr>
            <a:r>
              <a:rPr lang="en-US" altLang="zh-TW" sz="2800" smtClean="0"/>
              <a:t>	=&gt;No handshake phase</a:t>
            </a:r>
          </a:p>
        </p:txBody>
      </p:sp>
    </p:spTree>
    <p:extLst>
      <p:ext uri="{BB962C8B-B14F-4D97-AF65-F5344CB8AC3E}">
        <p14:creationId xmlns:p14="http://schemas.microsoft.com/office/powerpoint/2010/main" val="3414431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304800"/>
            <a:ext cx="7772400" cy="762000"/>
          </a:xfrm>
        </p:spPr>
        <p:txBody>
          <a:bodyPr>
            <a:normAutofit fontScale="90000"/>
          </a:bodyPr>
          <a:lstStyle/>
          <a:p>
            <a:pPr eaLnBrk="1" hangingPunct="1"/>
            <a:r>
              <a:rPr lang="en-US" altLang="zh-TW" smtClean="0"/>
              <a:t>Transfer Types (2)</a:t>
            </a:r>
          </a:p>
        </p:txBody>
      </p:sp>
      <p:sp>
        <p:nvSpPr>
          <p:cNvPr id="33795" name="Rectangle 3"/>
          <p:cNvSpPr>
            <a:spLocks noGrp="1" noChangeArrowheads="1"/>
          </p:cNvSpPr>
          <p:nvPr>
            <p:ph sz="quarter" idx="1"/>
          </p:nvPr>
        </p:nvSpPr>
        <p:spPr>
          <a:xfrm>
            <a:off x="533400" y="1981200"/>
            <a:ext cx="8305800" cy="4114800"/>
          </a:xfrm>
        </p:spPr>
        <p:txBody>
          <a:bodyPr/>
          <a:lstStyle/>
          <a:p>
            <a:pPr eaLnBrk="1" hangingPunct="1"/>
            <a:r>
              <a:rPr lang="en-US" altLang="zh-TW" sz="2800" smtClean="0"/>
              <a:t>Bulk Transfer</a:t>
            </a:r>
          </a:p>
          <a:p>
            <a:pPr eaLnBrk="1" hangingPunct="1">
              <a:buFontTx/>
              <a:buNone/>
            </a:pPr>
            <a:r>
              <a:rPr lang="en-US" altLang="zh-TW" sz="2800" smtClean="0"/>
              <a:t>	=&gt;Used for large burst data</a:t>
            </a:r>
          </a:p>
          <a:p>
            <a:pPr eaLnBrk="1" hangingPunct="1">
              <a:buFontTx/>
              <a:buNone/>
            </a:pPr>
            <a:r>
              <a:rPr lang="en-US" altLang="zh-TW" sz="2800" smtClean="0"/>
              <a:t>	=&gt;Guarantee of delivery , no guarantee of</a:t>
            </a:r>
          </a:p>
          <a:p>
            <a:pPr eaLnBrk="1" hangingPunct="1">
              <a:buFontTx/>
              <a:buNone/>
            </a:pPr>
            <a:r>
              <a:rPr lang="en-US" altLang="zh-TW" sz="2800" smtClean="0"/>
              <a:t>	     bandwidth or minimum latency</a:t>
            </a:r>
          </a:p>
          <a:p>
            <a:pPr eaLnBrk="1" hangingPunct="1"/>
            <a:r>
              <a:rPr lang="en-US" altLang="zh-TW" sz="2800" smtClean="0"/>
              <a:t>Interrupt Transfer  </a:t>
            </a:r>
          </a:p>
          <a:p>
            <a:pPr eaLnBrk="1" hangingPunct="1">
              <a:buFontTx/>
              <a:buNone/>
            </a:pPr>
            <a:r>
              <a:rPr lang="en-US" altLang="zh-TW" sz="2800" smtClean="0"/>
              <a:t>	=&gt;If there is a pending interrupt , the function</a:t>
            </a:r>
          </a:p>
          <a:p>
            <a:pPr eaLnBrk="1" hangingPunct="1">
              <a:buFontTx/>
              <a:buNone/>
            </a:pPr>
            <a:r>
              <a:rPr lang="en-US" altLang="zh-TW" sz="2800" smtClean="0"/>
              <a:t>	     will send details to host after host poll it</a:t>
            </a:r>
          </a:p>
        </p:txBody>
      </p:sp>
    </p:spTree>
    <p:extLst>
      <p:ext uri="{BB962C8B-B14F-4D97-AF65-F5344CB8AC3E}">
        <p14:creationId xmlns:p14="http://schemas.microsoft.com/office/powerpoint/2010/main" val="9797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b="1" dirty="0">
                <a:effectLst/>
              </a:rPr>
              <a:t>Benefits for </a:t>
            </a:r>
            <a:r>
              <a:rPr lang="en-US" altLang="ko-KR" b="1" dirty="0" smtClean="0">
                <a:effectLst/>
              </a:rPr>
              <a:t>Users</a:t>
            </a:r>
            <a:endParaRPr lang="en-US" altLang="ko-KR" dirty="0"/>
          </a:p>
        </p:txBody>
      </p:sp>
      <p:sp>
        <p:nvSpPr>
          <p:cNvPr id="14339" name="Rectangle 3"/>
          <p:cNvSpPr>
            <a:spLocks noGrp="1" noChangeArrowheads="1"/>
          </p:cNvSpPr>
          <p:nvPr>
            <p:ph idx="1"/>
          </p:nvPr>
        </p:nvSpPr>
        <p:spPr/>
        <p:txBody>
          <a:bodyPr>
            <a:normAutofit lnSpcReduction="10000"/>
          </a:bodyPr>
          <a:lstStyle/>
          <a:p>
            <a:pPr>
              <a:lnSpc>
                <a:spcPct val="80000"/>
              </a:lnSpc>
            </a:pPr>
            <a:r>
              <a:rPr lang="en-US" altLang="ko-KR" sz="1600" b="1" dirty="0">
                <a:effectLst/>
              </a:rPr>
              <a:t>Ease of Use</a:t>
            </a:r>
            <a:br>
              <a:rPr lang="en-US" altLang="ko-KR" sz="1600" b="1" dirty="0">
                <a:effectLst/>
              </a:rPr>
            </a:br>
            <a:r>
              <a:rPr lang="en-US" altLang="ko-KR" sz="1600" dirty="0">
                <a:effectLst/>
              </a:rPr>
              <a:t>Ease of use was a major design goal for USB, and the result is an interface that’s a pleasure to use for many reasons:</a:t>
            </a:r>
            <a:br>
              <a:rPr lang="en-US" altLang="ko-KR" sz="1600" dirty="0">
                <a:effectLst/>
              </a:rPr>
            </a:br>
            <a:endParaRPr lang="en-US" altLang="ko-KR" sz="1600" dirty="0">
              <a:effectLst/>
            </a:endParaRPr>
          </a:p>
          <a:p>
            <a:pPr>
              <a:lnSpc>
                <a:spcPct val="80000"/>
              </a:lnSpc>
            </a:pPr>
            <a:r>
              <a:rPr lang="en-US" altLang="ko-KR" sz="1600" b="1" dirty="0">
                <a:effectLst/>
              </a:rPr>
              <a:t>One interface for many devices. </a:t>
            </a:r>
            <a:br>
              <a:rPr lang="en-US" altLang="ko-KR" sz="1600" b="1" dirty="0">
                <a:effectLst/>
              </a:rPr>
            </a:br>
            <a:r>
              <a:rPr lang="en-US" altLang="ko-KR" sz="1600" dirty="0">
                <a:effectLst/>
              </a:rPr>
              <a:t>USB is versatile enough to be usable with many kinds of peripherals. Instead of having a different connector type and supporting hardware for each peripheral, one interface serves many.</a:t>
            </a:r>
            <a:br>
              <a:rPr lang="en-US" altLang="ko-KR" sz="1600" dirty="0">
                <a:effectLst/>
              </a:rPr>
            </a:br>
            <a:endParaRPr lang="en-US" altLang="ko-KR" sz="1600" dirty="0">
              <a:effectLst/>
            </a:endParaRPr>
          </a:p>
          <a:p>
            <a:pPr>
              <a:lnSpc>
                <a:spcPct val="80000"/>
              </a:lnSpc>
            </a:pPr>
            <a:r>
              <a:rPr lang="en-US" altLang="ko-KR" sz="1600" b="1" dirty="0">
                <a:effectLst/>
              </a:rPr>
              <a:t>Automatic configuration. </a:t>
            </a:r>
            <a:br>
              <a:rPr lang="en-US" altLang="ko-KR" sz="1600" b="1" dirty="0">
                <a:effectLst/>
              </a:rPr>
            </a:br>
            <a:r>
              <a:rPr lang="en-US" altLang="ko-KR" sz="1600" dirty="0">
                <a:effectLst/>
              </a:rPr>
              <a:t>When a user connects a USB peripheral to a </a:t>
            </a:r>
            <a:r>
              <a:rPr lang="en-US" altLang="ko-KR" sz="1600" dirty="0" smtClean="0"/>
              <a:t>computer</a:t>
            </a:r>
            <a:r>
              <a:rPr lang="en-US" altLang="ko-KR" sz="1600" dirty="0" smtClean="0">
                <a:effectLst/>
              </a:rPr>
              <a:t>, its OS </a:t>
            </a:r>
            <a:r>
              <a:rPr lang="en-US" altLang="ko-KR" sz="1600" dirty="0">
                <a:effectLst/>
              </a:rPr>
              <a:t>automatically detects the peripheral and loads the appropriate software driver. </a:t>
            </a:r>
            <a:endParaRPr lang="en-US" altLang="ko-KR" sz="1600" dirty="0" smtClean="0">
              <a:effectLst/>
            </a:endParaRPr>
          </a:p>
          <a:p>
            <a:pPr>
              <a:lnSpc>
                <a:spcPct val="80000"/>
              </a:lnSpc>
            </a:pPr>
            <a:endParaRPr lang="en-US" altLang="ko-KR" sz="1600" dirty="0" smtClean="0">
              <a:effectLst/>
            </a:endParaRPr>
          </a:p>
          <a:p>
            <a:pPr>
              <a:lnSpc>
                <a:spcPct val="80000"/>
              </a:lnSpc>
            </a:pPr>
            <a:r>
              <a:rPr lang="en-US" altLang="ko-KR" sz="1600" b="1" dirty="0" smtClean="0"/>
              <a:t>Hot pluggable</a:t>
            </a:r>
            <a:r>
              <a:rPr lang="en-US" altLang="ko-KR" sz="1600" dirty="0" smtClean="0"/>
              <a:t> </a:t>
            </a:r>
            <a:br>
              <a:rPr lang="en-US" altLang="ko-KR" sz="1600" dirty="0" smtClean="0"/>
            </a:br>
            <a:r>
              <a:rPr lang="en-US" altLang="ko-KR" sz="1600" dirty="0" smtClean="0"/>
              <a:t>We can connect and disconnect a peripheral whenever you want, whether or not the system and peripheral are powered, without damaging the PC or peripheral. The operating system detects when a device is attached and readies it for use.</a:t>
            </a:r>
          </a:p>
          <a:p>
            <a:pPr>
              <a:lnSpc>
                <a:spcPct val="80000"/>
              </a:lnSpc>
            </a:pPr>
            <a:endParaRPr lang="en-US" altLang="ko-KR" sz="1600" dirty="0" smtClean="0"/>
          </a:p>
          <a:p>
            <a:pPr>
              <a:lnSpc>
                <a:spcPct val="80000"/>
              </a:lnSpc>
            </a:pPr>
            <a:r>
              <a:rPr lang="en-US" altLang="ko-KR" sz="1600" b="1" dirty="0" smtClean="0"/>
              <a:t>No power supply required</a:t>
            </a:r>
            <a:r>
              <a:rPr lang="en-US" altLang="ko-KR" sz="1600" dirty="0" smtClean="0"/>
              <a:t> (sometimes). </a:t>
            </a:r>
            <a:br>
              <a:rPr lang="en-US" altLang="ko-KR" sz="1600" dirty="0" smtClean="0"/>
            </a:br>
            <a:r>
              <a:rPr lang="en-US" altLang="ko-KR" sz="1600" dirty="0" smtClean="0"/>
              <a:t>A peripheral that requires up to 500 </a:t>
            </a:r>
            <a:r>
              <a:rPr lang="en-US" altLang="ko-KR" sz="1600" dirty="0" err="1" smtClean="0"/>
              <a:t>milliamperes</a:t>
            </a:r>
            <a:r>
              <a:rPr lang="en-US" altLang="ko-KR" sz="1600" dirty="0" smtClean="0"/>
              <a:t> can draw all of its power from the bus instead of having its own supply..</a:t>
            </a:r>
          </a:p>
          <a:p>
            <a:pPr>
              <a:lnSpc>
                <a:spcPct val="80000"/>
              </a:lnSpc>
              <a:buNone/>
            </a:pPr>
            <a:r>
              <a:rPr lang="en-US" altLang="ko-KR" sz="1600" dirty="0">
                <a:effectLst/>
              </a:rPr>
              <a:t/>
            </a:r>
            <a:br>
              <a:rPr lang="en-US" altLang="ko-KR" sz="1600" dirty="0">
                <a:effectLst/>
              </a:rPr>
            </a:br>
            <a:endParaRPr lang="en-US" altLang="ko-KR" sz="1600" dirty="0">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457200"/>
            <a:ext cx="7772400" cy="762000"/>
          </a:xfrm>
        </p:spPr>
        <p:txBody>
          <a:bodyPr>
            <a:normAutofit fontScale="90000"/>
          </a:bodyPr>
          <a:lstStyle/>
          <a:p>
            <a:pPr eaLnBrk="1" hangingPunct="1"/>
            <a:r>
              <a:rPr lang="en-US" altLang="zh-TW" smtClean="0"/>
              <a:t>Packet (1)</a:t>
            </a:r>
          </a:p>
        </p:txBody>
      </p:sp>
      <p:sp>
        <p:nvSpPr>
          <p:cNvPr id="34819" name="Rectangle 3"/>
          <p:cNvSpPr>
            <a:spLocks noGrp="1" noChangeArrowheads="1"/>
          </p:cNvSpPr>
          <p:nvPr>
            <p:ph sz="quarter" idx="1"/>
          </p:nvPr>
        </p:nvSpPr>
        <p:spPr>
          <a:xfrm>
            <a:off x="685800" y="1981200"/>
            <a:ext cx="8229600" cy="4419600"/>
          </a:xfrm>
        </p:spPr>
        <p:txBody>
          <a:bodyPr/>
          <a:lstStyle/>
          <a:p>
            <a:pPr eaLnBrk="1" hangingPunct="1"/>
            <a:r>
              <a:rPr lang="en-US" altLang="zh-TW" smtClean="0"/>
              <a:t>PID</a:t>
            </a:r>
            <a:r>
              <a:rPr lang="zh-TW" altLang="en-US" smtClean="0"/>
              <a:t>：</a:t>
            </a:r>
            <a:r>
              <a:rPr lang="en-US" altLang="zh-TW" smtClean="0"/>
              <a:t>Packet Identifier Field </a:t>
            </a:r>
          </a:p>
          <a:p>
            <a:pPr eaLnBrk="1" hangingPunct="1">
              <a:buFontTx/>
              <a:buNone/>
            </a:pPr>
            <a:endParaRPr lang="en-US" altLang="zh-TW" smtClean="0"/>
          </a:p>
          <a:p>
            <a:pPr eaLnBrk="1" hangingPunct="1">
              <a:buFontTx/>
              <a:buNone/>
            </a:pPr>
            <a:endParaRPr lang="en-US" altLang="zh-TW" smtClean="0"/>
          </a:p>
          <a:p>
            <a:pPr eaLnBrk="1" hangingPunct="1"/>
            <a:r>
              <a:rPr lang="en-US" altLang="zh-TW" smtClean="0"/>
              <a:t>Address Field</a:t>
            </a:r>
          </a:p>
          <a:p>
            <a:pPr eaLnBrk="1" hangingPunct="1"/>
            <a:endParaRPr lang="en-US" altLang="zh-TW" smtClean="0"/>
          </a:p>
          <a:p>
            <a:pPr eaLnBrk="1" hangingPunct="1"/>
            <a:endParaRPr lang="en-US" altLang="zh-TW" smtClean="0"/>
          </a:p>
          <a:p>
            <a:pPr eaLnBrk="1" hangingPunct="1">
              <a:buFontTx/>
              <a:buNone/>
            </a:pPr>
            <a:r>
              <a:rPr lang="en-US" altLang="zh-TW" smtClean="0"/>
              <a:t>	=&gt;So , there are up to 127 devices in USB</a:t>
            </a:r>
          </a:p>
          <a:p>
            <a:pPr eaLnBrk="1" hangingPunct="1"/>
            <a:endParaRPr lang="en-US" altLang="zh-TW" smtClean="0"/>
          </a:p>
        </p:txBody>
      </p:sp>
      <p:pic>
        <p:nvPicPr>
          <p:cNvPr id="34820" name="Picture 4" descr="C:\Documents and Settings\JIAHAO\桌面\2003-12-18\PID-field-1.JPG"/>
          <p:cNvPicPr>
            <a:picLocks noChangeAspect="1" noChangeArrowheads="1"/>
          </p:cNvPicPr>
          <p:nvPr/>
        </p:nvPicPr>
        <p:blipFill>
          <a:blip r:embed="rId2" cstate="print"/>
          <a:srcRect/>
          <a:stretch>
            <a:fillRect/>
          </a:stretch>
        </p:blipFill>
        <p:spPr bwMode="auto">
          <a:xfrm>
            <a:off x="1143000" y="2590800"/>
            <a:ext cx="6934200" cy="1066800"/>
          </a:xfrm>
          <a:prstGeom prst="rect">
            <a:avLst/>
          </a:prstGeom>
          <a:noFill/>
          <a:ln w="9525">
            <a:noFill/>
            <a:miter lim="800000"/>
            <a:headEnd/>
            <a:tailEnd/>
          </a:ln>
        </p:spPr>
      </p:pic>
      <p:pic>
        <p:nvPicPr>
          <p:cNvPr id="34821" name="Picture 5" descr="C:\Documents and Settings\JIAHAO\桌面\2003-12-18\address-field-1.JPG"/>
          <p:cNvPicPr>
            <a:picLocks noChangeAspect="1" noChangeArrowheads="1"/>
          </p:cNvPicPr>
          <p:nvPr/>
        </p:nvPicPr>
        <p:blipFill>
          <a:blip r:embed="rId3" cstate="print"/>
          <a:srcRect/>
          <a:stretch>
            <a:fillRect/>
          </a:stretch>
        </p:blipFill>
        <p:spPr bwMode="auto">
          <a:xfrm>
            <a:off x="1219200" y="4419600"/>
            <a:ext cx="6934200" cy="982663"/>
          </a:xfrm>
          <a:prstGeom prst="rect">
            <a:avLst/>
          </a:prstGeom>
          <a:noFill/>
          <a:ln w="9525">
            <a:noFill/>
            <a:miter lim="800000"/>
            <a:headEnd/>
            <a:tailEnd/>
          </a:ln>
        </p:spPr>
      </p:pic>
    </p:spTree>
    <p:extLst>
      <p:ext uri="{BB962C8B-B14F-4D97-AF65-F5344CB8AC3E}">
        <p14:creationId xmlns:p14="http://schemas.microsoft.com/office/powerpoint/2010/main" val="1349024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7772400" cy="762000"/>
          </a:xfrm>
        </p:spPr>
        <p:txBody>
          <a:bodyPr>
            <a:normAutofit fontScale="90000"/>
          </a:bodyPr>
          <a:lstStyle/>
          <a:p>
            <a:pPr eaLnBrk="1" hangingPunct="1"/>
            <a:r>
              <a:rPr lang="en-US" altLang="zh-TW" smtClean="0"/>
              <a:t>Packet (2)</a:t>
            </a:r>
          </a:p>
        </p:txBody>
      </p:sp>
      <p:sp>
        <p:nvSpPr>
          <p:cNvPr id="35843" name="Rectangle 3"/>
          <p:cNvSpPr>
            <a:spLocks noGrp="1" noChangeArrowheads="1"/>
          </p:cNvSpPr>
          <p:nvPr>
            <p:ph sz="quarter" idx="1"/>
          </p:nvPr>
        </p:nvSpPr>
        <p:spPr>
          <a:xfrm>
            <a:off x="685800" y="1981200"/>
            <a:ext cx="8305800" cy="4114800"/>
          </a:xfrm>
        </p:spPr>
        <p:txBody>
          <a:bodyPr/>
          <a:lstStyle/>
          <a:p>
            <a:pPr eaLnBrk="1" hangingPunct="1"/>
            <a:r>
              <a:rPr lang="en-US" altLang="zh-TW" sz="2800" smtClean="0"/>
              <a:t>Token Packet</a:t>
            </a:r>
          </a:p>
          <a:p>
            <a:pPr eaLnBrk="1" hangingPunct="1"/>
            <a:endParaRPr lang="en-US" altLang="zh-TW" sz="2800" smtClean="0"/>
          </a:p>
          <a:p>
            <a:pPr eaLnBrk="1" hangingPunct="1"/>
            <a:endParaRPr lang="en-US" altLang="zh-TW" sz="2800" smtClean="0"/>
          </a:p>
          <a:p>
            <a:pPr eaLnBrk="1" hangingPunct="1"/>
            <a:endParaRPr lang="en-US" altLang="zh-TW" sz="2800" smtClean="0"/>
          </a:p>
          <a:p>
            <a:pPr eaLnBrk="1" hangingPunct="1">
              <a:buFontTx/>
              <a:buNone/>
            </a:pPr>
            <a:endParaRPr lang="en-US" altLang="zh-TW" sz="2800" smtClean="0"/>
          </a:p>
          <a:p>
            <a:pPr eaLnBrk="1" hangingPunct="1">
              <a:buFontTx/>
              <a:buNone/>
            </a:pPr>
            <a:r>
              <a:rPr lang="en-US" altLang="zh-TW" sz="2800" smtClean="0"/>
              <a:t>	</a:t>
            </a:r>
          </a:p>
          <a:p>
            <a:pPr eaLnBrk="1" hangingPunct="1">
              <a:buFontTx/>
              <a:buNone/>
            </a:pPr>
            <a:r>
              <a:rPr lang="en-US" altLang="zh-TW" sz="2800" smtClean="0"/>
              <a:t>	=&gt;ADDR &amp; ENDP define an unique endpoint</a:t>
            </a:r>
          </a:p>
          <a:p>
            <a:pPr eaLnBrk="1" hangingPunct="1">
              <a:buFontTx/>
              <a:buNone/>
            </a:pPr>
            <a:endParaRPr lang="en-US" altLang="zh-TW" sz="2800" smtClean="0"/>
          </a:p>
        </p:txBody>
      </p:sp>
      <p:pic>
        <p:nvPicPr>
          <p:cNvPr id="35844" name="Picture 5" descr="C:\Documents and Settings\JIAHAO\桌面\2003-12-18\tokenpacket-field-1.JPG"/>
          <p:cNvPicPr>
            <a:picLocks noChangeAspect="1" noChangeArrowheads="1"/>
          </p:cNvPicPr>
          <p:nvPr/>
        </p:nvPicPr>
        <p:blipFill>
          <a:blip r:embed="rId2" cstate="print"/>
          <a:srcRect/>
          <a:stretch>
            <a:fillRect/>
          </a:stretch>
        </p:blipFill>
        <p:spPr bwMode="auto">
          <a:xfrm>
            <a:off x="1066800" y="2819400"/>
            <a:ext cx="4926013" cy="2251075"/>
          </a:xfrm>
          <a:prstGeom prst="rect">
            <a:avLst/>
          </a:prstGeom>
          <a:noFill/>
          <a:ln w="9525">
            <a:noFill/>
            <a:miter lim="800000"/>
            <a:headEnd/>
            <a:tailEnd/>
          </a:ln>
        </p:spPr>
      </p:pic>
    </p:spTree>
    <p:extLst>
      <p:ext uri="{BB962C8B-B14F-4D97-AF65-F5344CB8AC3E}">
        <p14:creationId xmlns:p14="http://schemas.microsoft.com/office/powerpoint/2010/main" val="548407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04800"/>
            <a:ext cx="7772400" cy="762000"/>
          </a:xfrm>
        </p:spPr>
        <p:txBody>
          <a:bodyPr>
            <a:normAutofit fontScale="90000"/>
          </a:bodyPr>
          <a:lstStyle/>
          <a:p>
            <a:pPr eaLnBrk="1" hangingPunct="1"/>
            <a:r>
              <a:rPr lang="en-US" altLang="zh-TW" smtClean="0"/>
              <a:t>Packet (3)</a:t>
            </a:r>
          </a:p>
        </p:txBody>
      </p:sp>
      <p:sp>
        <p:nvSpPr>
          <p:cNvPr id="36867" name="Rectangle 3"/>
          <p:cNvSpPr>
            <a:spLocks noGrp="1" noChangeArrowheads="1"/>
          </p:cNvSpPr>
          <p:nvPr>
            <p:ph sz="quarter" idx="1"/>
          </p:nvPr>
        </p:nvSpPr>
        <p:spPr>
          <a:xfrm>
            <a:off x="612775" y="1600200"/>
            <a:ext cx="8153400" cy="4495800"/>
          </a:xfrm>
        </p:spPr>
        <p:txBody>
          <a:bodyPr/>
          <a:lstStyle/>
          <a:p>
            <a:pPr eaLnBrk="1" hangingPunct="1"/>
            <a:r>
              <a:rPr lang="en-US" altLang="zh-TW" smtClean="0"/>
              <a:t>Data Packet</a:t>
            </a:r>
          </a:p>
        </p:txBody>
      </p:sp>
      <p:pic>
        <p:nvPicPr>
          <p:cNvPr id="36868" name="Picture 4" descr="C:\Documents and Settings\JIAHAO\桌面\2003-12-18\datapacket-field-2.JPG"/>
          <p:cNvPicPr>
            <a:picLocks noChangeAspect="1" noChangeArrowheads="1"/>
          </p:cNvPicPr>
          <p:nvPr/>
        </p:nvPicPr>
        <p:blipFill>
          <a:blip r:embed="rId2" cstate="print"/>
          <a:srcRect/>
          <a:stretch>
            <a:fillRect/>
          </a:stretch>
        </p:blipFill>
        <p:spPr bwMode="auto">
          <a:xfrm>
            <a:off x="1143000" y="2743200"/>
            <a:ext cx="5178425" cy="2206625"/>
          </a:xfrm>
          <a:prstGeom prst="rect">
            <a:avLst/>
          </a:prstGeom>
          <a:noFill/>
          <a:ln w="9525">
            <a:noFill/>
            <a:miter lim="800000"/>
            <a:headEnd/>
            <a:tailEnd/>
          </a:ln>
        </p:spPr>
      </p:pic>
    </p:spTree>
    <p:extLst>
      <p:ext uri="{BB962C8B-B14F-4D97-AF65-F5344CB8AC3E}">
        <p14:creationId xmlns:p14="http://schemas.microsoft.com/office/powerpoint/2010/main" val="335165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7772400" cy="762000"/>
          </a:xfrm>
        </p:spPr>
        <p:txBody>
          <a:bodyPr>
            <a:normAutofit fontScale="90000"/>
          </a:bodyPr>
          <a:lstStyle/>
          <a:p>
            <a:pPr eaLnBrk="1" hangingPunct="1"/>
            <a:r>
              <a:rPr lang="en-US" altLang="zh-TW" smtClean="0"/>
              <a:t>Packet (4)</a:t>
            </a:r>
          </a:p>
        </p:txBody>
      </p:sp>
      <p:sp>
        <p:nvSpPr>
          <p:cNvPr id="37891" name="Rectangle 3"/>
          <p:cNvSpPr>
            <a:spLocks noGrp="1" noChangeArrowheads="1"/>
          </p:cNvSpPr>
          <p:nvPr>
            <p:ph sz="quarter" idx="1"/>
          </p:nvPr>
        </p:nvSpPr>
        <p:spPr>
          <a:xfrm>
            <a:off x="612775" y="1600200"/>
            <a:ext cx="8153400" cy="4495800"/>
          </a:xfrm>
        </p:spPr>
        <p:txBody>
          <a:bodyPr/>
          <a:lstStyle/>
          <a:p>
            <a:pPr eaLnBrk="1" hangingPunct="1"/>
            <a:r>
              <a:rPr lang="en-US" altLang="zh-TW" smtClean="0"/>
              <a:t>Handshake Packet</a:t>
            </a:r>
          </a:p>
          <a:p>
            <a:pPr eaLnBrk="1" hangingPunct="1"/>
            <a:endParaRPr lang="en-US" altLang="zh-TW" smtClean="0"/>
          </a:p>
          <a:p>
            <a:pPr eaLnBrk="1" hangingPunct="1"/>
            <a:endParaRPr lang="en-US" altLang="zh-TW" smtClean="0"/>
          </a:p>
          <a:p>
            <a:pPr eaLnBrk="1" hangingPunct="1"/>
            <a:endParaRPr lang="en-US" altLang="zh-TW" smtClean="0"/>
          </a:p>
          <a:p>
            <a:pPr eaLnBrk="1" hangingPunct="1">
              <a:buFontTx/>
              <a:buNone/>
            </a:pPr>
            <a:r>
              <a:rPr lang="en-US" altLang="zh-TW" smtClean="0"/>
              <a:t>	=&gt;Such as ACK </a:t>
            </a:r>
            <a:r>
              <a:rPr lang="zh-TW" altLang="en-US" smtClean="0"/>
              <a:t>、</a:t>
            </a:r>
            <a:r>
              <a:rPr lang="en-US" altLang="zh-TW" smtClean="0"/>
              <a:t>NAK </a:t>
            </a:r>
            <a:r>
              <a:rPr lang="zh-TW" altLang="en-US" smtClean="0"/>
              <a:t>、</a:t>
            </a:r>
            <a:r>
              <a:rPr lang="en-US" altLang="zh-TW" smtClean="0"/>
              <a:t>STALL</a:t>
            </a:r>
            <a:r>
              <a:rPr lang="en-US" altLang="zh-TW" smtClean="0">
                <a:latin typeface="Times New Roman" pitchFamily="18" charset="0"/>
              </a:rPr>
              <a:t>…</a:t>
            </a:r>
            <a:r>
              <a:rPr lang="en-US" altLang="zh-TW" smtClean="0"/>
              <a:t>etc.</a:t>
            </a:r>
          </a:p>
        </p:txBody>
      </p:sp>
      <p:pic>
        <p:nvPicPr>
          <p:cNvPr id="37892" name="Picture 4" descr="C:\Documents and Settings\JIAHAO\桌面\2003-12-18\handshakepacket-field-1.JPG"/>
          <p:cNvPicPr>
            <a:picLocks noChangeAspect="1" noChangeArrowheads="1"/>
          </p:cNvPicPr>
          <p:nvPr/>
        </p:nvPicPr>
        <p:blipFill>
          <a:blip r:embed="rId2" cstate="print"/>
          <a:srcRect/>
          <a:stretch>
            <a:fillRect/>
          </a:stretch>
        </p:blipFill>
        <p:spPr bwMode="auto">
          <a:xfrm>
            <a:off x="1143000" y="2895600"/>
            <a:ext cx="2239963" cy="1485900"/>
          </a:xfrm>
          <a:prstGeom prst="rect">
            <a:avLst/>
          </a:prstGeom>
          <a:noFill/>
          <a:ln w="9525">
            <a:noFill/>
            <a:miter lim="800000"/>
            <a:headEnd/>
            <a:tailEnd/>
          </a:ln>
        </p:spPr>
      </p:pic>
    </p:spTree>
    <p:extLst>
      <p:ext uri="{BB962C8B-B14F-4D97-AF65-F5344CB8AC3E}">
        <p14:creationId xmlns:p14="http://schemas.microsoft.com/office/powerpoint/2010/main" val="3375462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457200"/>
            <a:ext cx="7772400" cy="762000"/>
          </a:xfrm>
        </p:spPr>
        <p:txBody>
          <a:bodyPr>
            <a:normAutofit fontScale="90000"/>
          </a:bodyPr>
          <a:lstStyle/>
          <a:p>
            <a:pPr eaLnBrk="1" hangingPunct="1"/>
            <a:r>
              <a:rPr lang="en-US" altLang="zh-TW" smtClean="0"/>
              <a:t>Conclusion</a:t>
            </a:r>
          </a:p>
        </p:txBody>
      </p:sp>
      <p:sp>
        <p:nvSpPr>
          <p:cNvPr id="38915" name="Rectangle 3"/>
          <p:cNvSpPr>
            <a:spLocks noGrp="1" noChangeArrowheads="1"/>
          </p:cNvSpPr>
          <p:nvPr>
            <p:ph sz="quarter" idx="1"/>
          </p:nvPr>
        </p:nvSpPr>
        <p:spPr>
          <a:xfrm>
            <a:off x="612775" y="1600200"/>
            <a:ext cx="8153400" cy="4495800"/>
          </a:xfrm>
        </p:spPr>
        <p:txBody>
          <a:bodyPr/>
          <a:lstStyle/>
          <a:p>
            <a:pPr eaLnBrk="1" hangingPunct="1"/>
            <a:r>
              <a:rPr lang="en-US" altLang="zh-TW" smtClean="0"/>
              <a:t>USB is powerful and easy to use</a:t>
            </a:r>
          </a:p>
          <a:p>
            <a:pPr eaLnBrk="1" hangingPunct="1"/>
            <a:r>
              <a:rPr lang="en-US" altLang="zh-TW" smtClean="0"/>
              <a:t>The complex host make the device easy to design</a:t>
            </a:r>
          </a:p>
        </p:txBody>
      </p:sp>
    </p:spTree>
    <p:extLst>
      <p:ext uri="{BB962C8B-B14F-4D97-AF65-F5344CB8AC3E}">
        <p14:creationId xmlns:p14="http://schemas.microsoft.com/office/powerpoint/2010/main" val="2773758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smtClean="0">
                <a:solidFill>
                  <a:schemeClr val="accent2"/>
                </a:solidFill>
              </a:rPr>
              <a:t>Reference</a:t>
            </a:r>
          </a:p>
        </p:txBody>
      </p:sp>
      <p:sp>
        <p:nvSpPr>
          <p:cNvPr id="19459" name="Content Placeholder 2"/>
          <p:cNvSpPr>
            <a:spLocks noGrp="1"/>
          </p:cNvSpPr>
          <p:nvPr>
            <p:ph sz="quarter" idx="1"/>
          </p:nvPr>
        </p:nvSpPr>
        <p:spPr>
          <a:xfrm>
            <a:off x="457200" y="1882775"/>
            <a:ext cx="8229600" cy="4572000"/>
          </a:xfrm>
        </p:spPr>
        <p:txBody>
          <a:bodyPr/>
          <a:lstStyle/>
          <a:p>
            <a:r>
              <a:rPr lang="en-US" dirty="0" smtClean="0">
                <a:hlinkClick r:id="rId2"/>
              </a:rPr>
              <a:t>www.google.com</a:t>
            </a:r>
            <a:endParaRPr lang="en-US" dirty="0" smtClean="0"/>
          </a:p>
          <a:p>
            <a:r>
              <a:rPr lang="en-US" dirty="0" smtClean="0">
                <a:hlinkClick r:id="rId3"/>
              </a:rPr>
              <a:t>www.wikipedia.com</a:t>
            </a:r>
            <a:endParaRPr lang="en-US" dirty="0" smtClean="0"/>
          </a:p>
          <a:p>
            <a:r>
              <a:rPr lang="en-US" dirty="0" smtClean="0">
                <a:hlinkClick r:id="rId4"/>
              </a:rPr>
              <a:t>www.studymafia.org</a:t>
            </a:r>
            <a:endParaRPr lang="en-US" dirty="0" smtClean="0"/>
          </a:p>
          <a:p>
            <a:pPr>
              <a:buFont typeface="Wingdings 2" pitchFamily="18" charset="2"/>
              <a:buNone/>
            </a:pPr>
            <a:endParaRPr lang="en-US" dirty="0" smtClean="0"/>
          </a:p>
        </p:txBody>
      </p:sp>
    </p:spTree>
    <p:extLst>
      <p:ext uri="{BB962C8B-B14F-4D97-AF65-F5344CB8AC3E}">
        <p14:creationId xmlns:p14="http://schemas.microsoft.com/office/powerpoint/2010/main" val="4207110465"/>
      </p:ext>
    </p:extLst>
  </p:cSld>
  <p:clrMapOvr>
    <a:masterClrMapping/>
  </p:clrMapOvr>
  <p:transition xmlns:p14="http://schemas.microsoft.com/office/powerpoint/2010/mai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591281">
            <a:off x="282575" y="3233738"/>
            <a:ext cx="8153400" cy="990600"/>
          </a:xfrm>
        </p:spPr>
        <p:txBody>
          <a:bodyPr>
            <a:normAutofit/>
          </a:bodyPr>
          <a:lstStyle/>
          <a:p>
            <a:pPr algn="ctr" eaLnBrk="1" fontAlgn="auto" hangingPunct="1">
              <a:spcAft>
                <a:spcPts val="0"/>
              </a:spcAft>
              <a:defRPr/>
            </a:pPr>
            <a:r>
              <a:rPr lang="en-US" sz="6000" b="1" dirty="0" smtClean="0">
                <a:solidFill>
                  <a:schemeClr val="accent2">
                    <a:lumMod val="50000"/>
                  </a:schemeClr>
                </a:solidFill>
              </a:rPr>
              <a:t>Thanks</a:t>
            </a: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10716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5263" y="228600"/>
            <a:ext cx="5824537" cy="914400"/>
          </a:xfrm>
        </p:spPr>
        <p:txBody>
          <a:bodyPr/>
          <a:lstStyle/>
          <a:p>
            <a:pPr eaLnBrk="1" hangingPunct="1"/>
            <a:r>
              <a:rPr lang="en-US" smtClean="0"/>
              <a:t>USB</a:t>
            </a:r>
          </a:p>
        </p:txBody>
      </p:sp>
      <p:pic>
        <p:nvPicPr>
          <p:cNvPr id="6147" name="Picture 4" descr="200px-Certified_USB">
            <a:hlinkClick r:id="rId3" tooltip="Certified USB.svg"/>
          </p:cNvPr>
          <p:cNvPicPr>
            <a:picLocks noGrp="1" noChangeAspect="1" noChangeArrowheads="1"/>
          </p:cNvPicPr>
          <p:nvPr>
            <p:ph type="body" idx="1"/>
          </p:nvPr>
        </p:nvPicPr>
        <p:blipFill>
          <a:blip r:embed="rId4" cstate="print"/>
          <a:srcRect/>
          <a:stretch>
            <a:fillRect/>
          </a:stretch>
        </p:blipFill>
        <p:spPr>
          <a:xfrm>
            <a:off x="6172200" y="381000"/>
            <a:ext cx="1905000" cy="638175"/>
          </a:xfrm>
        </p:spPr>
      </p:pic>
      <p:sp>
        <p:nvSpPr>
          <p:cNvPr id="6148" name="Rectangle 5"/>
          <p:cNvSpPr>
            <a:spLocks noChangeArrowheads="1"/>
          </p:cNvSpPr>
          <p:nvPr/>
        </p:nvSpPr>
        <p:spPr bwMode="auto">
          <a:xfrm>
            <a:off x="685800" y="1600200"/>
            <a:ext cx="7924800" cy="44196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pPr>
            <a:r>
              <a:rPr lang="en-US" sz="3100" dirty="0"/>
              <a:t>USB 1.0 specification introduced in 1994</a:t>
            </a:r>
          </a:p>
          <a:p>
            <a:pPr marL="342900" indent="-342900" eaLnBrk="1" hangingPunct="1">
              <a:spcBef>
                <a:spcPct val="20000"/>
              </a:spcBef>
              <a:buClr>
                <a:schemeClr val="hlink"/>
              </a:buClr>
              <a:buSzPct val="80000"/>
              <a:buFont typeface="Wingdings" pitchFamily="2" charset="2"/>
              <a:buChar char="l"/>
            </a:pPr>
            <a:r>
              <a:rPr lang="en-US" sz="3100" dirty="0"/>
              <a:t>USB 2.0 specification finalized in 2001</a:t>
            </a:r>
          </a:p>
          <a:p>
            <a:pPr marL="342900" indent="-342900" eaLnBrk="1" hangingPunct="1">
              <a:spcBef>
                <a:spcPct val="20000"/>
              </a:spcBef>
              <a:buClr>
                <a:schemeClr val="hlink"/>
              </a:buClr>
              <a:buSzPct val="80000"/>
              <a:buFont typeface="Wingdings" pitchFamily="2" charset="2"/>
              <a:buChar char="l"/>
            </a:pPr>
            <a:r>
              <a:rPr lang="en-US" sz="3100" dirty="0"/>
              <a:t>Became popular due to cost/benefit advantage</a:t>
            </a:r>
          </a:p>
          <a:p>
            <a:pPr marL="742950" lvl="1" indent="-285750" eaLnBrk="1" hangingPunct="1">
              <a:spcBef>
                <a:spcPct val="20000"/>
              </a:spcBef>
              <a:buClr>
                <a:schemeClr val="accent1"/>
              </a:buClr>
              <a:buSzPct val="70000"/>
              <a:buFont typeface="Wingdings" pitchFamily="2" charset="2"/>
              <a:buChar char="l"/>
            </a:pPr>
            <a:r>
              <a:rPr lang="en-US" sz="2600" dirty="0" err="1"/>
              <a:t>Eg</a:t>
            </a:r>
            <a:r>
              <a:rPr lang="en-US" sz="2600" dirty="0"/>
              <a:t>. IEEE 1394 – high bandwidth, high cost</a:t>
            </a:r>
          </a:p>
          <a:p>
            <a:pPr marL="342900" indent="-342900" eaLnBrk="1" hangingPunct="1">
              <a:spcBef>
                <a:spcPct val="20000"/>
              </a:spcBef>
              <a:buClr>
                <a:schemeClr val="hlink"/>
              </a:buClr>
              <a:buSzPct val="80000"/>
              <a:buFont typeface="Wingdings" pitchFamily="2" charset="2"/>
              <a:buChar char="l"/>
            </a:pPr>
            <a:r>
              <a:rPr lang="en-US" sz="3100" dirty="0"/>
              <a:t>Three generations of USB</a:t>
            </a:r>
          </a:p>
          <a:p>
            <a:pPr marL="742950" lvl="1" indent="-285750" eaLnBrk="1" hangingPunct="1">
              <a:spcBef>
                <a:spcPct val="20000"/>
              </a:spcBef>
              <a:buClr>
                <a:schemeClr val="accent1"/>
              </a:buClr>
              <a:buSzPct val="70000"/>
              <a:buFont typeface="Wingdings" pitchFamily="2" charset="2"/>
              <a:buChar char="l"/>
            </a:pPr>
            <a:r>
              <a:rPr lang="en-US" sz="2600" dirty="0"/>
              <a:t>USB 1.0</a:t>
            </a:r>
          </a:p>
          <a:p>
            <a:pPr marL="742950" lvl="1" indent="-285750" eaLnBrk="1" hangingPunct="1">
              <a:spcBef>
                <a:spcPct val="20000"/>
              </a:spcBef>
              <a:buClr>
                <a:schemeClr val="accent1"/>
              </a:buClr>
              <a:buSzPct val="70000"/>
              <a:buFont typeface="Wingdings" pitchFamily="2" charset="2"/>
              <a:buChar char="l"/>
            </a:pPr>
            <a:r>
              <a:rPr lang="en-US" sz="2600" dirty="0"/>
              <a:t>USB 2.0</a:t>
            </a:r>
          </a:p>
          <a:p>
            <a:pPr marL="742950" lvl="1" indent="-285750" eaLnBrk="1" hangingPunct="1">
              <a:spcBef>
                <a:spcPct val="20000"/>
              </a:spcBef>
              <a:buClr>
                <a:schemeClr val="accent1"/>
              </a:buClr>
              <a:buSzPct val="70000"/>
              <a:buFont typeface="Wingdings" pitchFamily="2" charset="2"/>
              <a:buChar char="l"/>
            </a:pPr>
            <a:r>
              <a:rPr lang="en-US" sz="2600" dirty="0"/>
              <a:t>USB 3.0 and WUSB</a:t>
            </a:r>
          </a:p>
          <a:p>
            <a:pPr marL="342900" indent="-342900" eaLnBrk="1" hangingPunct="1">
              <a:spcBef>
                <a:spcPct val="20000"/>
              </a:spcBef>
              <a:buClr>
                <a:schemeClr val="hlink"/>
              </a:buClr>
              <a:buSzPct val="80000"/>
              <a:buFont typeface="Wingdings" pitchFamily="2" charset="2"/>
              <a:buChar char="l"/>
            </a:pPr>
            <a:endParaRPr lang="en-US" sz="26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b="1">
                <a:effectLst/>
              </a:rPr>
              <a:t>USB 2.0</a:t>
            </a:r>
          </a:p>
        </p:txBody>
      </p:sp>
      <p:sp>
        <p:nvSpPr>
          <p:cNvPr id="36867" name="Rectangle 3"/>
          <p:cNvSpPr>
            <a:spLocks noGrp="1" noChangeArrowheads="1"/>
          </p:cNvSpPr>
          <p:nvPr>
            <p:ph idx="1"/>
          </p:nvPr>
        </p:nvSpPr>
        <p:spPr/>
        <p:txBody>
          <a:bodyPr>
            <a:normAutofit/>
          </a:bodyPr>
          <a:lstStyle/>
          <a:p>
            <a:pPr>
              <a:lnSpc>
                <a:spcPct val="80000"/>
              </a:lnSpc>
            </a:pPr>
            <a:r>
              <a:rPr lang="en-US" altLang="ko-KR" sz="1800" dirty="0">
                <a:effectLst/>
              </a:rPr>
              <a:t>A big step in USB’s evolution was version 2.0</a:t>
            </a:r>
          </a:p>
          <a:p>
            <a:pPr lvl="1">
              <a:lnSpc>
                <a:spcPct val="80000"/>
              </a:lnSpc>
            </a:pPr>
            <a:r>
              <a:rPr lang="en-US" altLang="ko-KR" sz="1800" dirty="0">
                <a:effectLst/>
              </a:rPr>
              <a:t>support for </a:t>
            </a:r>
            <a:r>
              <a:rPr lang="en-US" altLang="ko-KR" sz="1800" i="1" dirty="0">
                <a:effectLst/>
              </a:rPr>
              <a:t>much  </a:t>
            </a:r>
            <a:r>
              <a:rPr lang="en-US" altLang="ko-KR" sz="1800" dirty="0">
                <a:effectLst/>
              </a:rPr>
              <a:t>faster transfers. </a:t>
            </a:r>
          </a:p>
          <a:p>
            <a:pPr lvl="1">
              <a:lnSpc>
                <a:spcPct val="80000"/>
              </a:lnSpc>
            </a:pPr>
            <a:r>
              <a:rPr lang="en-US" altLang="ko-KR" sz="1800" dirty="0">
                <a:effectLst/>
              </a:rPr>
              <a:t>a 40-times increase was found to be feasible, for a bus speed of 480 Megabits per second. </a:t>
            </a:r>
          </a:p>
          <a:p>
            <a:pPr lvl="1">
              <a:lnSpc>
                <a:spcPct val="80000"/>
              </a:lnSpc>
              <a:buNone/>
            </a:pPr>
            <a:endParaRPr lang="en-US" altLang="ko-KR" sz="1800" dirty="0">
              <a:effectLst/>
            </a:endParaRPr>
          </a:p>
          <a:p>
            <a:pPr>
              <a:lnSpc>
                <a:spcPct val="80000"/>
              </a:lnSpc>
            </a:pPr>
            <a:r>
              <a:rPr lang="en-US" altLang="ko-KR" sz="1800" dirty="0">
                <a:effectLst/>
              </a:rPr>
              <a:t>How to use it</a:t>
            </a:r>
          </a:p>
          <a:p>
            <a:pPr lvl="1">
              <a:lnSpc>
                <a:spcPct val="80000"/>
              </a:lnSpc>
            </a:pPr>
            <a:r>
              <a:rPr lang="en-US" altLang="ko-KR" sz="1800" dirty="0">
                <a:effectLst/>
              </a:rPr>
              <a:t>USB 2.0 is backwards compatible with USB 1.1. </a:t>
            </a:r>
          </a:p>
          <a:p>
            <a:pPr lvl="1">
              <a:lnSpc>
                <a:spcPct val="80000"/>
              </a:lnSpc>
            </a:pPr>
            <a:r>
              <a:rPr lang="en-US" altLang="ko-KR" sz="1800" dirty="0">
                <a:effectLst/>
              </a:rPr>
              <a:t>Version 2.0 peripherals can use the same connectors and cables as 1.x peripherals. </a:t>
            </a:r>
          </a:p>
          <a:p>
            <a:pPr lvl="1">
              <a:lnSpc>
                <a:spcPct val="80000"/>
              </a:lnSpc>
            </a:pPr>
            <a:r>
              <a:rPr lang="en-US" altLang="ko-KR" sz="1800" dirty="0">
                <a:effectLst/>
              </a:rPr>
              <a:t>To use the new, higher speed, peripherals must connect to 2.0-compliant hosts and hubs. 2.0 hosts and hubs can also communicate with 1.x peripherals. </a:t>
            </a:r>
          </a:p>
          <a:p>
            <a:pPr lvl="1">
              <a:lnSpc>
                <a:spcPct val="80000"/>
              </a:lnSpc>
            </a:pPr>
            <a:r>
              <a:rPr lang="en-US" altLang="ko-KR" sz="1800" dirty="0">
                <a:effectLst/>
              </a:rPr>
              <a:t>A 2.0-compliant hub with a slower peripheral attached will translate as needed between the peripheral’s speed and high speed. </a:t>
            </a:r>
          </a:p>
          <a:p>
            <a:pPr lvl="1">
              <a:lnSpc>
                <a:spcPct val="80000"/>
              </a:lnSpc>
            </a:pPr>
            <a:r>
              <a:rPr lang="en-US" altLang="ko-KR" sz="1800" dirty="0">
                <a:effectLst/>
              </a:rPr>
              <a:t>This increases the hub’s complexity but makes good use of the bus time without requiring different hubs for different speeds.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5263" y="228600"/>
            <a:ext cx="5824537" cy="914400"/>
          </a:xfrm>
        </p:spPr>
        <p:txBody>
          <a:bodyPr/>
          <a:lstStyle/>
          <a:p>
            <a:pPr eaLnBrk="1" hangingPunct="1"/>
            <a:r>
              <a:rPr lang="en-US" smtClean="0"/>
              <a:t>USB 3.0 Overview</a:t>
            </a:r>
          </a:p>
        </p:txBody>
      </p:sp>
      <p:pic>
        <p:nvPicPr>
          <p:cNvPr id="7171" name="Picture 3" descr="200px-Certified_USB">
            <a:hlinkClick r:id="rId2" tooltip="Certified USB.svg"/>
          </p:cNvPr>
          <p:cNvPicPr>
            <a:picLocks noGrp="1" noChangeAspect="1" noChangeArrowheads="1"/>
          </p:cNvPicPr>
          <p:nvPr>
            <p:ph type="body" idx="1"/>
          </p:nvPr>
        </p:nvPicPr>
        <p:blipFill>
          <a:blip r:embed="rId3" cstate="print"/>
          <a:srcRect/>
          <a:stretch>
            <a:fillRect/>
          </a:stretch>
        </p:blipFill>
        <p:spPr>
          <a:xfrm>
            <a:off x="6172200" y="381000"/>
            <a:ext cx="1905000" cy="638175"/>
          </a:xfrm>
        </p:spPr>
      </p:pic>
      <p:sp>
        <p:nvSpPr>
          <p:cNvPr id="7172" name="Rectangle 4"/>
          <p:cNvSpPr>
            <a:spLocks noChangeArrowheads="1"/>
          </p:cNvSpPr>
          <p:nvPr/>
        </p:nvSpPr>
        <p:spPr bwMode="auto">
          <a:xfrm>
            <a:off x="609600" y="1600200"/>
            <a:ext cx="7924800" cy="44196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pPr>
            <a:endParaRPr lang="en-US" sz="3200"/>
          </a:p>
        </p:txBody>
      </p:sp>
      <p:sp>
        <p:nvSpPr>
          <p:cNvPr id="7173" name="Rectangle 5"/>
          <p:cNvSpPr>
            <a:spLocks noChangeArrowheads="1"/>
          </p:cNvSpPr>
          <p:nvPr/>
        </p:nvSpPr>
        <p:spPr bwMode="auto">
          <a:xfrm>
            <a:off x="457200" y="1600200"/>
            <a:ext cx="8077200" cy="35814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l"/>
            </a:pPr>
            <a:r>
              <a:rPr lang="en-US" dirty="0"/>
              <a:t>Also referred to as </a:t>
            </a:r>
            <a:r>
              <a:rPr lang="en-US" dirty="0" err="1"/>
              <a:t>SuperSpeed</a:t>
            </a:r>
            <a:r>
              <a:rPr lang="en-US" dirty="0"/>
              <a:t> USB</a:t>
            </a:r>
          </a:p>
          <a:p>
            <a:pPr marL="342900" indent="-342900" eaLnBrk="1" hangingPunct="1">
              <a:spcBef>
                <a:spcPct val="20000"/>
              </a:spcBef>
              <a:buClr>
                <a:schemeClr val="hlink"/>
              </a:buClr>
              <a:buSzPct val="80000"/>
              <a:buFont typeface="Wingdings" pitchFamily="2" charset="2"/>
              <a:buChar char="l"/>
            </a:pPr>
            <a:r>
              <a:rPr lang="en-US" dirty="0"/>
              <a:t>Speeds 10x faster than 2.0 (5 </a:t>
            </a:r>
            <a:r>
              <a:rPr lang="en-US" dirty="0" err="1"/>
              <a:t>Gbps</a:t>
            </a:r>
            <a:r>
              <a:rPr lang="en-US" dirty="0"/>
              <a:t> in controlled test environment)</a:t>
            </a:r>
          </a:p>
          <a:p>
            <a:pPr marL="742950" lvl="1" indent="-285750" eaLnBrk="1" hangingPunct="1">
              <a:spcBef>
                <a:spcPct val="20000"/>
              </a:spcBef>
              <a:buClr>
                <a:schemeClr val="accent1"/>
              </a:buClr>
              <a:buSzPct val="70000"/>
              <a:buFont typeface="Wingdings" pitchFamily="2" charset="2"/>
              <a:buChar char="l"/>
            </a:pPr>
            <a:r>
              <a:rPr lang="en-US" dirty="0"/>
              <a:t>Transfer of 25 GB file in approx 70 seconds (see chart)</a:t>
            </a:r>
          </a:p>
          <a:p>
            <a:pPr marL="342900" indent="-342900" eaLnBrk="1" hangingPunct="1">
              <a:spcBef>
                <a:spcPct val="20000"/>
              </a:spcBef>
              <a:buClr>
                <a:schemeClr val="hlink"/>
              </a:buClr>
              <a:buSzPct val="80000"/>
              <a:buFont typeface="Wingdings" pitchFamily="2" charset="2"/>
              <a:buChar char="l"/>
            </a:pPr>
            <a:r>
              <a:rPr lang="en-US" dirty="0"/>
              <a:t>Extensible – Designed to scale &gt; 25Gbps</a:t>
            </a:r>
          </a:p>
          <a:p>
            <a:pPr marL="342900" indent="-342900" eaLnBrk="1" hangingPunct="1">
              <a:spcBef>
                <a:spcPct val="20000"/>
              </a:spcBef>
              <a:buClr>
                <a:schemeClr val="hlink"/>
              </a:buClr>
              <a:buSzPct val="80000"/>
              <a:buFont typeface="Wingdings" pitchFamily="2" charset="2"/>
              <a:buChar char="l"/>
            </a:pPr>
            <a:r>
              <a:rPr lang="en-US" dirty="0"/>
              <a:t>Optimized power efficiency</a:t>
            </a:r>
          </a:p>
          <a:p>
            <a:pPr marL="742950" lvl="1" indent="-285750" eaLnBrk="1" hangingPunct="1">
              <a:spcBef>
                <a:spcPct val="20000"/>
              </a:spcBef>
              <a:buClr>
                <a:schemeClr val="accent1"/>
              </a:buClr>
              <a:buSzPct val="70000"/>
              <a:buFont typeface="Wingdings" pitchFamily="2" charset="2"/>
              <a:buChar char="l"/>
            </a:pPr>
            <a:r>
              <a:rPr lang="en-US" dirty="0"/>
              <a:t>No device polling (asynchronous notifications) </a:t>
            </a:r>
          </a:p>
          <a:p>
            <a:pPr marL="742950" lvl="1" indent="-285750" eaLnBrk="1" hangingPunct="1">
              <a:spcBef>
                <a:spcPct val="20000"/>
              </a:spcBef>
              <a:buClr>
                <a:schemeClr val="accent1"/>
              </a:buClr>
              <a:buSzPct val="70000"/>
              <a:buFont typeface="Wingdings" pitchFamily="2" charset="2"/>
              <a:buChar char="l"/>
            </a:pPr>
            <a:r>
              <a:rPr lang="en-US" dirty="0"/>
              <a:t>Lower active and idle power requirements</a:t>
            </a:r>
          </a:p>
          <a:p>
            <a:pPr marL="342900" indent="-342900" eaLnBrk="1" hangingPunct="1">
              <a:spcBef>
                <a:spcPct val="20000"/>
              </a:spcBef>
              <a:buClr>
                <a:schemeClr val="hlink"/>
              </a:buClr>
              <a:buSzPct val="80000"/>
              <a:buFont typeface="Wingdings" pitchFamily="2" charset="2"/>
              <a:buChar char="l"/>
            </a:pPr>
            <a:r>
              <a:rPr lang="en-US" dirty="0"/>
              <a:t>Backward compatible with USB 2.0</a:t>
            </a:r>
          </a:p>
          <a:p>
            <a:pPr marL="742950" lvl="1" indent="-285750" eaLnBrk="1" hangingPunct="1">
              <a:spcBef>
                <a:spcPct val="20000"/>
              </a:spcBef>
              <a:buClr>
                <a:schemeClr val="accent1"/>
              </a:buClr>
              <a:buSzPct val="70000"/>
              <a:buFont typeface="Wingdings" pitchFamily="2" charset="2"/>
              <a:buChar char="l"/>
            </a:pPr>
            <a:r>
              <a:rPr lang="en-US" sz="1600" dirty="0"/>
              <a:t>USB 2.0 device will work with USB 3.0 host</a:t>
            </a:r>
          </a:p>
          <a:p>
            <a:pPr marL="742950" lvl="1" indent="-285750" eaLnBrk="1" hangingPunct="1">
              <a:spcBef>
                <a:spcPct val="20000"/>
              </a:spcBef>
              <a:buClr>
                <a:schemeClr val="accent1"/>
              </a:buClr>
              <a:buSzPct val="70000"/>
              <a:buFont typeface="Wingdings" pitchFamily="2" charset="2"/>
              <a:buChar char="l"/>
            </a:pPr>
            <a:r>
              <a:rPr lang="en-US" sz="1600" dirty="0"/>
              <a:t>USB 3.0 device will work with USB 2.0 host</a:t>
            </a:r>
          </a:p>
        </p:txBody>
      </p:sp>
      <p:pic>
        <p:nvPicPr>
          <p:cNvPr id="7174" name="Picture 8"/>
          <p:cNvPicPr>
            <a:picLocks noChangeAspect="1" noChangeArrowheads="1"/>
          </p:cNvPicPr>
          <p:nvPr/>
        </p:nvPicPr>
        <p:blipFill>
          <a:blip r:embed="rId4" cstate="print"/>
          <a:srcRect/>
          <a:stretch>
            <a:fillRect/>
          </a:stretch>
        </p:blipFill>
        <p:spPr bwMode="auto">
          <a:xfrm>
            <a:off x="1219200" y="5286375"/>
            <a:ext cx="6629400" cy="14192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1845</TotalTime>
  <Words>2234</Words>
  <Application>Microsoft Macintosh PowerPoint</Application>
  <PresentationFormat>On-screen Show (4:3)</PresentationFormat>
  <Paragraphs>463</Paragraphs>
  <Slides>66</Slides>
  <Notes>13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Flow</vt:lpstr>
      <vt:lpstr>Universal Serial Bus (USB)</vt:lpstr>
      <vt:lpstr>Universal Serial Bus</vt:lpstr>
      <vt:lpstr>What USB Can Do</vt:lpstr>
      <vt:lpstr>Comparison</vt:lpstr>
      <vt:lpstr>7 Level</vt:lpstr>
      <vt:lpstr>Benefits for Users</vt:lpstr>
      <vt:lpstr>USB</vt:lpstr>
      <vt:lpstr>USB 2.0</vt:lpstr>
      <vt:lpstr>USB 3.0 Overview</vt:lpstr>
      <vt:lpstr>USB 3.0</vt:lpstr>
      <vt:lpstr>USB versus IEEE-1394</vt:lpstr>
      <vt:lpstr>Physical Appearances</vt:lpstr>
      <vt:lpstr>Communication Flow</vt:lpstr>
      <vt:lpstr>The Physical Layer</vt:lpstr>
      <vt:lpstr>Signaling On The Bus</vt:lpstr>
      <vt:lpstr>SIE</vt:lpstr>
      <vt:lpstr>HC</vt:lpstr>
      <vt:lpstr>The Protocol Engine Layer</vt:lpstr>
      <vt:lpstr>PowerPoint Presentation</vt:lpstr>
      <vt:lpstr>The USB System SW</vt:lpstr>
      <vt:lpstr>The USB Logical Device</vt:lpstr>
      <vt:lpstr>The Application Layer</vt:lpstr>
      <vt:lpstr>PowerPoint Presentation</vt:lpstr>
      <vt:lpstr>Pipes</vt:lpstr>
      <vt:lpstr>Pipes (continued)</vt:lpstr>
      <vt:lpstr>PowerPoint Presentation</vt:lpstr>
      <vt:lpstr>Four Types of Data Transfers (Pipes)</vt:lpstr>
      <vt:lpstr>PowerPoint Presentation</vt:lpstr>
      <vt:lpstr>PowerPoint Presentation</vt:lpstr>
      <vt:lpstr>USB On-The-Go (OTG)</vt:lpstr>
      <vt:lpstr>USB OTG supported by Micro-AB</vt:lpstr>
      <vt:lpstr>PowerPoint Presentation</vt:lpstr>
      <vt:lpstr>PowerPoint Presentation</vt:lpstr>
      <vt:lpstr>USB 3.0 Bus Architecture</vt:lpstr>
      <vt:lpstr>PowerPoint Presentation</vt:lpstr>
      <vt:lpstr>Content </vt:lpstr>
      <vt:lpstr>Key Word</vt:lpstr>
      <vt:lpstr>History</vt:lpstr>
      <vt:lpstr>Evolution</vt:lpstr>
      <vt:lpstr>Why We Need USB？</vt:lpstr>
      <vt:lpstr>Characteristic (2)</vt:lpstr>
      <vt:lpstr>USB Can Do</vt:lpstr>
      <vt:lpstr>Architectural Overview</vt:lpstr>
      <vt:lpstr>USB System Member (2)</vt:lpstr>
      <vt:lpstr>USB System Member (3)</vt:lpstr>
      <vt:lpstr>Typical Application</vt:lpstr>
      <vt:lpstr>Communication Flow</vt:lpstr>
      <vt:lpstr>Pipes (1)</vt:lpstr>
      <vt:lpstr>Pipes (2)</vt:lpstr>
      <vt:lpstr>Signaling On The Bus</vt:lpstr>
      <vt:lpstr>SIE</vt:lpstr>
      <vt:lpstr>HC</vt:lpstr>
      <vt:lpstr>This Layer Handles</vt:lpstr>
      <vt:lpstr>The USB System SW</vt:lpstr>
      <vt:lpstr>The USB Logical Device</vt:lpstr>
      <vt:lpstr>The Application Layer</vt:lpstr>
      <vt:lpstr>Protocol Layer</vt:lpstr>
      <vt:lpstr>Transfer Types (1)</vt:lpstr>
      <vt:lpstr>Transfer Types (2)</vt:lpstr>
      <vt:lpstr>Packet (1)</vt:lpstr>
      <vt:lpstr>Packet (2)</vt:lpstr>
      <vt:lpstr>Packet (3)</vt:lpstr>
      <vt:lpstr>Packet (4)</vt:lpstr>
      <vt:lpstr>Conclusion</vt:lpstr>
      <vt:lpstr>Reference</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Tapan Das</cp:lastModifiedBy>
  <cp:revision>33</cp:revision>
  <cp:lastPrinted>1601-01-01T00:00:00Z</cp:lastPrinted>
  <dcterms:created xsi:type="dcterms:W3CDTF">1601-01-01T00:00:00Z</dcterms:created>
  <dcterms:modified xsi:type="dcterms:W3CDTF">2021-02-19T05:00:28Z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