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handoutMasterIdLst>
    <p:handoutMasterId r:id="rId40"/>
  </p:handoutMasterIdLst>
  <p:sldIdLst>
    <p:sldId id="315" r:id="rId2"/>
    <p:sldId id="257" r:id="rId3"/>
    <p:sldId id="272" r:id="rId4"/>
    <p:sldId id="265" r:id="rId5"/>
    <p:sldId id="264" r:id="rId6"/>
    <p:sldId id="267" r:id="rId7"/>
    <p:sldId id="271" r:id="rId8"/>
    <p:sldId id="266" r:id="rId9"/>
    <p:sldId id="268" r:id="rId10"/>
    <p:sldId id="270" r:id="rId11"/>
    <p:sldId id="274" r:id="rId12"/>
    <p:sldId id="277" r:id="rId13"/>
    <p:sldId id="278" r:id="rId14"/>
    <p:sldId id="281" r:id="rId15"/>
    <p:sldId id="282" r:id="rId16"/>
    <p:sldId id="283" r:id="rId17"/>
    <p:sldId id="287" r:id="rId18"/>
    <p:sldId id="288" r:id="rId19"/>
    <p:sldId id="292" r:id="rId20"/>
    <p:sldId id="293" r:id="rId21"/>
    <p:sldId id="295" r:id="rId22"/>
    <p:sldId id="296" r:id="rId23"/>
    <p:sldId id="297" r:id="rId24"/>
    <p:sldId id="298" r:id="rId25"/>
    <p:sldId id="301" r:id="rId26"/>
    <p:sldId id="304" r:id="rId27"/>
    <p:sldId id="305" r:id="rId28"/>
    <p:sldId id="306" r:id="rId29"/>
    <p:sldId id="307" r:id="rId30"/>
    <p:sldId id="312" r:id="rId31"/>
    <p:sldId id="316" r:id="rId32"/>
    <p:sldId id="314" r:id="rId33"/>
    <p:sldId id="317" r:id="rId34"/>
    <p:sldId id="318" r:id="rId35"/>
    <p:sldId id="319" r:id="rId36"/>
    <p:sldId id="320" r:id="rId37"/>
    <p:sldId id="321" r:id="rId38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CC"/>
    <a:srgbClr val="CC006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907" autoAdjust="0"/>
    <p:restoredTop sz="90929"/>
  </p:normalViewPr>
  <p:slideViewPr>
    <p:cSldViewPr>
      <p:cViewPr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80F4F1-3D04-4FBD-AAFA-59A0151DEC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23646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C31CC-C461-4041-A76B-5C72B8DBD315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32541-0AEE-41A6-AB16-E8F4FE6D3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75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4"/>
            <a:ext cx="2945659" cy="496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C5DD80-DF0D-47F1-A97E-F9196652AEA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21B3014-5746-4D10-82B0-0D0DB3B13D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FF0DB-B2BF-4563-B180-587CEFF18F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0781-9523-49CA-87B8-B928E43A4D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4954A-EDFF-4D5F-9E2C-C9134B5A41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451C48-1EF1-4111-A12C-B545CD511F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A4C89C2-28DD-4CD6-A21F-CB40F61F5D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1042BC-9E38-49EB-8D2D-EA4435FAC5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84017-1ECA-4970-8F95-2EB4B19B2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23EAC0B-D1B2-43AB-A111-3DECFBBF7C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7C959-E3F0-4074-BA03-084EE647BB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FCBD9DE-015B-426C-B3D1-F89F269DF8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766670-5F4E-4588-89FC-F1FBCAABEE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8" r:id="rId2"/>
    <p:sldLayoutId id="2147483733" r:id="rId3"/>
    <p:sldLayoutId id="2147483734" r:id="rId4"/>
    <p:sldLayoutId id="2147483735" r:id="rId5"/>
    <p:sldLayoutId id="2147483729" r:id="rId6"/>
    <p:sldLayoutId id="2147483736" r:id="rId7"/>
    <p:sldLayoutId id="2147483730" r:id="rId8"/>
    <p:sldLayoutId id="2147483737" r:id="rId9"/>
    <p:sldLayoutId id="2147483731" r:id="rId10"/>
    <p:sldLayoutId id="21474837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udymafia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609600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990600" y="4572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5400" dirty="0">
                <a:solidFill>
                  <a:srgbClr val="FF0000"/>
                </a:solidFill>
                <a:latin typeface="Verdana" pitchFamily="34" charset="0"/>
              </a:rPr>
              <a:t>www.studymafia.org</a:t>
            </a:r>
            <a:endParaRPr lang="en-US" sz="54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0" y="6096000"/>
            <a:ext cx="8610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C00000"/>
                </a:solidFill>
              </a:rPr>
              <a:t>Submitted To:				                               Submitted By: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C00000"/>
                </a:solidFill>
              </a:rPr>
              <a:t>www.studymafia.org                                                                          </a:t>
            </a:r>
            <a:r>
              <a:rPr lang="en-US" sz="1600" b="1" dirty="0" smtClean="0">
                <a:solidFill>
                  <a:srgbClr val="C00000"/>
                </a:solidFill>
              </a:rPr>
              <a:t>            </a:t>
            </a:r>
            <a:r>
              <a:rPr lang="en-US" sz="1600" b="1" dirty="0" err="1" smtClean="0">
                <a:solidFill>
                  <a:srgbClr val="C00000"/>
                </a:solidFill>
              </a:rPr>
              <a:t>www.studymafia.org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-457200" y="2209800"/>
            <a:ext cx="6934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600" b="1" dirty="0" smtClean="0"/>
              <a:t>Seminar</a:t>
            </a:r>
          </a:p>
          <a:p>
            <a:pPr algn="ctr" eaLnBrk="0" hangingPunct="0">
              <a:defRPr/>
            </a:pPr>
            <a:r>
              <a:rPr lang="en-US" sz="3600" b="1" dirty="0" smtClean="0"/>
              <a:t> On</a:t>
            </a:r>
          </a:p>
          <a:p>
            <a:pPr algn="ctr">
              <a:defRPr/>
            </a:pPr>
            <a:r>
              <a:rPr lang="en-US" altLang="zh-TW" sz="4000" b="1" dirty="0"/>
              <a:t>Universal Serial Bus</a:t>
            </a:r>
            <a:endParaRPr lang="en-US" sz="4000" b="1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057400"/>
            <a:ext cx="3505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USB System Member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mtClean="0"/>
              <a:t>Hub</a:t>
            </a:r>
            <a:r>
              <a:rPr lang="zh-TW" altLang="en-US" smtClean="0"/>
              <a:t>：</a:t>
            </a:r>
            <a:r>
              <a:rPr lang="en-US" altLang="zh-TW" smtClean="0"/>
              <a:t>one or more 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=&gt;Like the hubs used for computer 	network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=&gt;Enables many devices to connect to 	a single USB port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USB System Member (3)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Device</a:t>
            </a:r>
            <a:r>
              <a:rPr lang="zh-TW" altLang="en-US" sz="2800" smtClean="0"/>
              <a:t>：</a:t>
            </a:r>
            <a:r>
              <a:rPr lang="en-US" altLang="zh-TW" sz="2800" smtClean="0"/>
              <a:t>one or more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=&gt;Everything in the USB system , which is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  not a host , is a device ( include hubs)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=&gt;A device may provides one or more USB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  functions</a:t>
            </a:r>
          </a:p>
          <a:p>
            <a:pPr eaLnBrk="1" hangingPunct="1">
              <a:buFontTx/>
              <a:buNone/>
            </a:pPr>
            <a:r>
              <a:rPr lang="en-US" altLang="zh-TW" sz="2800" b="1" smtClean="0">
                <a:solidFill>
                  <a:srgbClr val="FF33CC"/>
                </a:solidFill>
              </a:rPr>
              <a:t>	</a:t>
            </a:r>
            <a:r>
              <a:rPr lang="en-US" altLang="zh-TW" sz="2800" smtClean="0"/>
              <a:t>=&gt;Has an unique address at the end of the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  enumeration process </a:t>
            </a:r>
            <a:endParaRPr lang="en-US" altLang="zh-TW" sz="2800" b="1" smtClean="0">
              <a:solidFill>
                <a:srgbClr val="FF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Typical Application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>
              <a:ea typeface="微軟正黑體" pitchFamily="34" charset="-120"/>
            </a:endParaRPr>
          </a:p>
        </p:txBody>
      </p:sp>
      <p:pic>
        <p:nvPicPr>
          <p:cNvPr id="20484" name="Picture 4" descr="C:\Documents and Settings\JIAHAO\桌面\2003-12-18\usb-syst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686800" cy="500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Communication Flow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>
              <a:ea typeface="微軟正黑體" pitchFamily="34" charset="-120"/>
            </a:endParaRPr>
          </a:p>
        </p:txBody>
      </p:sp>
      <p:pic>
        <p:nvPicPr>
          <p:cNvPr id="21508" name="Picture 1028" descr="C:\Documents and Settings\JIAHAO\桌面\2003-12-18\communic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Pipes (1)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The logic communication between the client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software on the host and the function on the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device is done through pipes</a:t>
            </a:r>
          </a:p>
          <a:p>
            <a:pPr eaLnBrk="1" hangingPunct="1"/>
            <a:r>
              <a:rPr lang="en-US" altLang="zh-TW" sz="2800" smtClean="0"/>
              <a:t>It is a association between a specific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endpoint on the device and the appropriate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software in the host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Pipes (2)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An endpoint is the source or destination of the data that transmitted on the USB cable</a:t>
            </a:r>
          </a:p>
          <a:p>
            <a:pPr eaLnBrk="1" hangingPunct="1"/>
            <a:r>
              <a:rPr lang="en-US" altLang="zh-TW" sz="2800" smtClean="0"/>
              <a:t>Two direction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=&gt;OUT</a:t>
            </a:r>
            <a:r>
              <a:rPr lang="zh-TW" altLang="en-US" sz="2800" smtClean="0"/>
              <a:t>：</a:t>
            </a:r>
          </a:p>
          <a:p>
            <a:pPr eaLnBrk="1" hangingPunct="1">
              <a:buFontTx/>
              <a:buNone/>
            </a:pPr>
            <a:r>
              <a:rPr lang="zh-TW" altLang="en-US" sz="2800" smtClean="0"/>
              <a:t>	     </a:t>
            </a:r>
            <a:r>
              <a:rPr lang="en-US" altLang="zh-TW" sz="2800" smtClean="0"/>
              <a:t>data flows from the host to the device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=&gt;IN</a:t>
            </a:r>
            <a:r>
              <a:rPr lang="zh-TW" altLang="en-US" sz="2800" smtClean="0"/>
              <a:t>：</a:t>
            </a:r>
          </a:p>
          <a:p>
            <a:pPr eaLnBrk="1" hangingPunct="1">
              <a:buFontTx/>
              <a:buNone/>
            </a:pPr>
            <a:r>
              <a:rPr lang="zh-TW" altLang="en-US" sz="2800" smtClean="0"/>
              <a:t>	     </a:t>
            </a:r>
            <a:r>
              <a:rPr lang="en-US" altLang="zh-TW" sz="2800" smtClean="0"/>
              <a:t>data flows from the device to the host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Signaling On The Bus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USB cable is 4 wire cable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Signal on the bus is done by signaling over tow wires ( </a:t>
            </a:r>
            <a:r>
              <a:rPr lang="en-US" altLang="zh-TW" smtClean="0">
                <a:solidFill>
                  <a:schemeClr val="accent1"/>
                </a:solidFill>
                <a:cs typeface="Times New Roman" pitchFamily="18" charset="0"/>
              </a:rPr>
              <a:t>D</a:t>
            </a:r>
            <a:r>
              <a:rPr lang="en-US" altLang="zh-TW" baseline="-30000" smtClean="0">
                <a:solidFill>
                  <a:schemeClr val="accent1"/>
                </a:solidFill>
                <a:cs typeface="Times New Roman" pitchFamily="18" charset="0"/>
              </a:rPr>
              <a:t>+</a:t>
            </a:r>
            <a:r>
              <a:rPr lang="en-US" altLang="zh-TW" smtClean="0"/>
              <a:t>  and </a:t>
            </a:r>
            <a:r>
              <a:rPr lang="en-US" altLang="zh-TW" smtClean="0">
                <a:solidFill>
                  <a:schemeClr val="accent1"/>
                </a:solidFill>
                <a:cs typeface="Times New Roman" pitchFamily="18" charset="0"/>
              </a:rPr>
              <a:t>D_</a:t>
            </a:r>
            <a:r>
              <a:rPr lang="en-US" altLang="zh-TW" smtClean="0"/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=&gt;1</a:t>
            </a:r>
            <a:r>
              <a:rPr lang="zh-TW" altLang="en-US" smtClean="0"/>
              <a:t>： </a:t>
            </a:r>
            <a:r>
              <a:rPr lang="en-US" altLang="zh-TW" smtClean="0">
                <a:solidFill>
                  <a:schemeClr val="accent1"/>
                </a:solidFill>
                <a:cs typeface="Times New Roman" pitchFamily="18" charset="0"/>
              </a:rPr>
              <a:t>D_</a:t>
            </a:r>
            <a:r>
              <a:rPr lang="en-US" altLang="zh-TW" smtClean="0"/>
              <a:t>  low , </a:t>
            </a:r>
            <a:r>
              <a:rPr lang="en-US" altLang="zh-TW" smtClean="0">
                <a:solidFill>
                  <a:schemeClr val="accent1"/>
                </a:solidFill>
                <a:cs typeface="Times New Roman" pitchFamily="18" charset="0"/>
              </a:rPr>
              <a:t>D</a:t>
            </a:r>
            <a:r>
              <a:rPr lang="en-US" altLang="zh-TW" baseline="-30000" smtClean="0">
                <a:solidFill>
                  <a:schemeClr val="accent1"/>
                </a:solidFill>
                <a:cs typeface="Times New Roman" pitchFamily="18" charset="0"/>
              </a:rPr>
              <a:t>+</a:t>
            </a:r>
            <a:r>
              <a:rPr lang="en-US" altLang="zh-TW" smtClean="0"/>
              <a:t> high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=&gt;0</a:t>
            </a:r>
            <a:r>
              <a:rPr lang="zh-TW" altLang="en-US" smtClean="0"/>
              <a:t>： </a:t>
            </a:r>
            <a:r>
              <a:rPr lang="en-US" altLang="zh-TW" smtClean="0">
                <a:solidFill>
                  <a:schemeClr val="accent1"/>
                </a:solidFill>
                <a:cs typeface="Times New Roman" pitchFamily="18" charset="0"/>
              </a:rPr>
              <a:t>D_</a:t>
            </a:r>
            <a:r>
              <a:rPr lang="en-US" altLang="zh-TW" smtClean="0"/>
              <a:t>  high , </a:t>
            </a:r>
            <a:r>
              <a:rPr lang="en-US" altLang="zh-TW" smtClean="0">
                <a:solidFill>
                  <a:schemeClr val="accent1"/>
                </a:solidFill>
                <a:cs typeface="Times New Roman" pitchFamily="18" charset="0"/>
              </a:rPr>
              <a:t>D</a:t>
            </a:r>
            <a:r>
              <a:rPr lang="en-US" altLang="zh-TW" baseline="-30000" smtClean="0">
                <a:solidFill>
                  <a:schemeClr val="accent1"/>
                </a:solidFill>
                <a:cs typeface="Times New Roman" pitchFamily="18" charset="0"/>
              </a:rPr>
              <a:t>+</a:t>
            </a:r>
            <a:r>
              <a:rPr lang="en-US" altLang="zh-TW" smtClean="0"/>
              <a:t> 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Data encoding and decoding is done using NRZI ( Non Return to Zero Inverted 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SIE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SIE</a:t>
            </a:r>
            <a:r>
              <a:rPr lang="zh-TW" altLang="en-US" smtClean="0"/>
              <a:t>：</a:t>
            </a:r>
            <a:r>
              <a:rPr lang="en-US" altLang="zh-TW" smtClean="0"/>
              <a:t>Serial Interface Engine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It is part of  both the host</a:t>
            </a:r>
            <a:r>
              <a:rPr lang="en-US" altLang="zh-TW" smtClean="0">
                <a:latin typeface="Times New Roman" pitchFamily="18" charset="0"/>
              </a:rPr>
              <a:t>’</a:t>
            </a:r>
            <a:r>
              <a:rPr lang="en-US" altLang="zh-TW" smtClean="0"/>
              <a:t>s and the device</a:t>
            </a:r>
            <a:r>
              <a:rPr lang="en-US" altLang="zh-TW" smtClean="0">
                <a:latin typeface="Times New Roman" pitchFamily="18" charset="0"/>
              </a:rPr>
              <a:t>’</a:t>
            </a:r>
            <a:r>
              <a:rPr lang="en-US" altLang="zh-TW" smtClean="0"/>
              <a:t>s physical layer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=&gt;Serialization and Deserialization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=&gt;Encoding and Decoding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=&gt;Generate(for out) and Verify(for in) 	CRC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=&gt;Detect PID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HC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HC</a:t>
            </a:r>
            <a:r>
              <a:rPr lang="zh-TW" altLang="en-US" smtClean="0"/>
              <a:t>：</a:t>
            </a:r>
            <a:r>
              <a:rPr lang="en-US" altLang="zh-TW" smtClean="0"/>
              <a:t>Host Controller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=&gt;It is an additional hardware to ensure 	that everything which is transmitted 	on the bus is correct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=&gt;It serves both the USB and the host  	and has the same functionality in 	ever USB system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This Layer Handles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Responsible for the translating the data between the application layer and the USB transactions protocol 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Two Role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=&gt;USB System Software (in the USB 	host)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	=&gt;USB Logical Device (in the USB 	device)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Content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mtClean="0"/>
              <a:t>History and Evolution</a:t>
            </a:r>
          </a:p>
          <a:p>
            <a:pPr eaLnBrk="1" hangingPunct="1"/>
            <a:r>
              <a:rPr lang="en-US" altLang="zh-TW" smtClean="0"/>
              <a:t>Why We Need USB</a:t>
            </a:r>
            <a:r>
              <a:rPr lang="zh-TW" altLang="en-US" smtClean="0"/>
              <a:t>？</a:t>
            </a:r>
          </a:p>
          <a:p>
            <a:pPr eaLnBrk="1" hangingPunct="1"/>
            <a:r>
              <a:rPr lang="en-US" altLang="zh-TW" smtClean="0"/>
              <a:t>Architectural Overview</a:t>
            </a:r>
          </a:p>
          <a:p>
            <a:pPr eaLnBrk="1" hangingPunct="1"/>
            <a:r>
              <a:rPr lang="en-US" altLang="zh-TW" smtClean="0"/>
              <a:t>USB communication flow</a:t>
            </a:r>
          </a:p>
          <a:p>
            <a:pPr eaLnBrk="1" hangingPunct="1"/>
            <a:r>
              <a:rPr lang="en-US" altLang="zh-TW" smtClean="0"/>
              <a:t>Protocol Layer</a:t>
            </a:r>
          </a:p>
          <a:p>
            <a:pPr eaLnBrk="1" hangingPunct="1"/>
            <a:r>
              <a:rPr lang="en-US" altLang="zh-TW" smtClean="0"/>
              <a:t>Conclusion</a:t>
            </a:r>
          </a:p>
          <a:p>
            <a:pPr eaLnBrk="1" hangingPunct="1"/>
            <a:r>
              <a:rPr lang="en-US" altLang="zh-TW" smtClean="0"/>
              <a:t>References 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USB System SW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mtClean="0"/>
              <a:t>Compose of The Host Controller Driver and The USB Driver</a:t>
            </a:r>
          </a:p>
          <a:p>
            <a:pPr eaLnBrk="1" hangingPunct="1"/>
            <a:r>
              <a:rPr lang="en-US" altLang="zh-TW" smtClean="0"/>
              <a:t>Responsible for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=&gt;Bandwidth allocation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=&gt;bus power management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Two of above are in order to enable devices to access the bus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USB Logical Device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mtClean="0"/>
              <a:t>Compose of a collection of independent endpoints</a:t>
            </a:r>
          </a:p>
          <a:p>
            <a:pPr eaLnBrk="1" hangingPunct="1"/>
            <a:r>
              <a:rPr lang="en-US" altLang="zh-TW" smtClean="0"/>
              <a:t>Each endpoint has an unique Endpoint Number and is unidirectional(except endpoint zero and has two type--In/Out)</a:t>
            </a:r>
          </a:p>
          <a:p>
            <a:pPr eaLnBrk="1" hangingPunct="1"/>
            <a:r>
              <a:rPr lang="en-US" altLang="zh-TW" smtClean="0"/>
              <a:t>Default pipe is associated with endpoint zero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Application Layer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Host end</a:t>
            </a:r>
            <a:r>
              <a:rPr lang="zh-TW" altLang="en-US" sz="2800" smtClean="0"/>
              <a:t>：</a:t>
            </a:r>
            <a:r>
              <a:rPr lang="en-US" altLang="zh-TW" sz="2800" smtClean="0"/>
              <a:t>Client Software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 &gt;Manages the appropriate interface by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  transferring data from its buffers to the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  endpoint with the appropriate interface</a:t>
            </a:r>
          </a:p>
          <a:p>
            <a:pPr eaLnBrk="1" hangingPunct="1"/>
            <a:r>
              <a:rPr lang="en-US" altLang="zh-TW" sz="2800" smtClean="0"/>
              <a:t>Device end</a:t>
            </a:r>
            <a:r>
              <a:rPr lang="zh-TW" altLang="en-US" sz="2800" smtClean="0"/>
              <a:t>：</a:t>
            </a:r>
            <a:r>
              <a:rPr lang="en-US" altLang="zh-TW" sz="2800" smtClean="0"/>
              <a:t>Function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 &gt;Composed of interfaces and controls the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  functionality of the device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Protocol Layer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USB transactions are done through packets include three phases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=&gt;Token phase</a:t>
            </a:r>
            <a:r>
              <a:rPr lang="zh-TW" altLang="en-US" smtClean="0"/>
              <a:t>：</a:t>
            </a:r>
            <a:r>
              <a:rPr lang="en-US" altLang="zh-TW" smtClean="0"/>
              <a:t>host initiates token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     indicating the future transfer type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=&gt;Data phase</a:t>
            </a:r>
            <a:r>
              <a:rPr lang="zh-TW" altLang="en-US" smtClean="0"/>
              <a:t>：</a:t>
            </a:r>
            <a:r>
              <a:rPr lang="en-US" altLang="zh-TW" smtClean="0"/>
              <a:t>actual data transmitted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=&gt;Handshake phase</a:t>
            </a:r>
            <a:r>
              <a:rPr lang="zh-TW" altLang="en-US" smtClean="0"/>
              <a:t>：</a:t>
            </a:r>
            <a:r>
              <a:rPr lang="en-US" altLang="zh-TW" smtClean="0"/>
              <a:t>indicate the 	success or failure of the transaction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Transfer Types (1)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153400" cy="43434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Transfer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=&gt;Used to configure a device (enumeration)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=&gt;Compose of three phases (setup,data,status)</a:t>
            </a:r>
          </a:p>
          <a:p>
            <a:pPr eaLnBrk="1" hangingPunct="1"/>
            <a:r>
              <a:rPr lang="en-US" altLang="zh-TW" sz="2800" smtClean="0"/>
              <a:t>Isochronous Transfer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=&gt;Used for multimedia devices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=&gt;It is guarantee the required bandwidth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=&gt;No handshake phase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Transfer Types 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812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Bulk Transfer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=&gt;Used for large burst data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=&gt;Guarantee of delivery , no guarantee of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  bandwidth or minimum latency</a:t>
            </a:r>
          </a:p>
          <a:p>
            <a:pPr eaLnBrk="1" hangingPunct="1"/>
            <a:r>
              <a:rPr lang="en-US" altLang="zh-TW" sz="2800" smtClean="0"/>
              <a:t>Interrupt Transfer 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=&gt;If there is a pending interrupt , the function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  will send details to host after host poll it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Packet (1)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TW" smtClean="0"/>
              <a:t>PID</a:t>
            </a:r>
            <a:r>
              <a:rPr lang="zh-TW" altLang="en-US" smtClean="0"/>
              <a:t>：</a:t>
            </a:r>
            <a:r>
              <a:rPr lang="en-US" altLang="zh-TW" smtClean="0"/>
              <a:t>Packet Identifier Field 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/>
            <a:r>
              <a:rPr lang="en-US" altLang="zh-TW" smtClean="0"/>
              <a:t>Address Field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	=&gt;So , there are up to 127 devices in USB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34820" name="Picture 4" descr="C:\Documents and Settings\JIAHAO\桌面\2003-12-18\PID-fiel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90800"/>
            <a:ext cx="693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C:\Documents and Settings\JIAHAO\桌面\2003-12-18\address-field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419600"/>
            <a:ext cx="69342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Packet (2)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Token Packet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>
              <a:buFontTx/>
              <a:buNone/>
            </a:pPr>
            <a:endParaRPr lang="en-US" altLang="zh-TW" sz="2800" smtClean="0"/>
          </a:p>
          <a:p>
            <a:pPr eaLnBrk="1" hangingPunct="1">
              <a:buFontTx/>
              <a:buNone/>
            </a:pPr>
            <a:r>
              <a:rPr lang="en-US" altLang="zh-TW" sz="280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=&gt;ADDR &amp; ENDP define an unique endpoint</a:t>
            </a:r>
          </a:p>
          <a:p>
            <a:pPr eaLnBrk="1" hangingPunct="1">
              <a:buFontTx/>
              <a:buNone/>
            </a:pPr>
            <a:endParaRPr lang="en-US" altLang="zh-TW" sz="2800" smtClean="0"/>
          </a:p>
        </p:txBody>
      </p:sp>
      <p:pic>
        <p:nvPicPr>
          <p:cNvPr id="35844" name="Picture 5" descr="C:\Documents and Settings\JIAHAO\桌面\2003-12-18\tokenpacket-fiel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4926013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Packet (3)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mtClean="0"/>
              <a:t>Data Packet</a:t>
            </a:r>
          </a:p>
        </p:txBody>
      </p:sp>
      <p:pic>
        <p:nvPicPr>
          <p:cNvPr id="36868" name="Picture 4" descr="C:\Documents and Settings\JIAHAO\桌面\2003-12-18\datapacket-field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5178425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Packet (4)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mtClean="0"/>
              <a:t>Handshake Packet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	=&gt;Such as ACK </a:t>
            </a:r>
            <a:r>
              <a:rPr lang="zh-TW" altLang="en-US" smtClean="0"/>
              <a:t>、</a:t>
            </a:r>
            <a:r>
              <a:rPr lang="en-US" altLang="zh-TW" smtClean="0"/>
              <a:t>NAK </a:t>
            </a:r>
            <a:r>
              <a:rPr lang="zh-TW" altLang="en-US" smtClean="0"/>
              <a:t>、</a:t>
            </a:r>
            <a:r>
              <a:rPr lang="en-US" altLang="zh-TW" smtClean="0"/>
              <a:t>STALL</a:t>
            </a:r>
            <a:r>
              <a:rPr lang="en-US" altLang="zh-TW" smtClean="0">
                <a:latin typeface="Times New Roman" pitchFamily="18" charset="0"/>
              </a:rPr>
              <a:t>…</a:t>
            </a:r>
            <a:r>
              <a:rPr lang="en-US" altLang="zh-TW" smtClean="0"/>
              <a:t>etc.</a:t>
            </a:r>
          </a:p>
        </p:txBody>
      </p:sp>
      <p:pic>
        <p:nvPicPr>
          <p:cNvPr id="37892" name="Picture 4" descr="C:\Documents and Settings\JIAHAO\桌面\2003-12-18\handshakepacket-fiel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95600"/>
            <a:ext cx="2239963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Key Word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Down</a:t>
            </a:r>
            <a:r>
              <a:rPr lang="zh-TW" altLang="en-US" smtClean="0"/>
              <a:t>：</a:t>
            </a:r>
            <a:r>
              <a:rPr lang="en-US" altLang="zh-TW" smtClean="0"/>
              <a:t>From host to device</a:t>
            </a:r>
          </a:p>
          <a:p>
            <a:pPr eaLnBrk="1" hangingPunct="1"/>
            <a:r>
              <a:rPr lang="en-US" altLang="zh-TW" smtClean="0"/>
              <a:t>Up</a:t>
            </a:r>
            <a:r>
              <a:rPr lang="zh-TW" altLang="en-US" smtClean="0"/>
              <a:t>：</a:t>
            </a:r>
            <a:r>
              <a:rPr lang="en-US" altLang="zh-TW" smtClean="0"/>
              <a:t>From device to host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Example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Down stream</a:t>
            </a:r>
            <a:r>
              <a:rPr lang="zh-TW" altLang="en-US" smtClean="0"/>
              <a:t>：</a:t>
            </a:r>
            <a:r>
              <a:rPr lang="en-US" altLang="zh-TW" smtClean="0"/>
              <a:t>data flow from host to device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Up stream</a:t>
            </a:r>
            <a:r>
              <a:rPr lang="zh-TW" altLang="en-US" smtClean="0"/>
              <a:t>： </a:t>
            </a:r>
            <a:r>
              <a:rPr lang="en-US" altLang="zh-TW" smtClean="0"/>
              <a:t>data flow from device to host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Conclusion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mtClean="0"/>
              <a:t>USB is powerful and easy to use</a:t>
            </a:r>
          </a:p>
          <a:p>
            <a:pPr eaLnBrk="1" hangingPunct="1"/>
            <a:r>
              <a:rPr lang="en-US" altLang="zh-TW" smtClean="0"/>
              <a:t>The complex host make the device easy to design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2"/>
                </a:solidFill>
              </a:rPr>
              <a:t>Reference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www.wikipedia.com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www.studymafia.org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591281">
            <a:off x="282575" y="3233738"/>
            <a:ext cx="8153400" cy="9906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accent2">
                    <a:lumMod val="50000"/>
                  </a:schemeClr>
                </a:solidFill>
              </a:rPr>
              <a:t>Thanks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USB?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Universal Serial Bus</a:t>
            </a:r>
          </a:p>
          <a:p>
            <a:pPr>
              <a:buNone/>
            </a:pPr>
            <a:r>
              <a:rPr lang="en-US" dirty="0" smtClean="0"/>
              <a:t>• A computer peripheral interface</a:t>
            </a:r>
          </a:p>
          <a:p>
            <a:pPr>
              <a:buNone/>
            </a:pPr>
            <a:r>
              <a:rPr lang="en-US" dirty="0" smtClean="0"/>
              <a:t>• Ubiquitous across all computer platforms</a:t>
            </a:r>
          </a:p>
          <a:p>
            <a:pPr>
              <a:buNone/>
            </a:pPr>
            <a:r>
              <a:rPr lang="en-US" dirty="0" smtClean="0"/>
              <a:t>• Several variations - continues to evolve</a:t>
            </a:r>
          </a:p>
          <a:p>
            <a:pPr>
              <a:buNone/>
            </a:pPr>
            <a:r>
              <a:rPr lang="en-US" dirty="0" smtClean="0"/>
              <a:t>• Hot-</a:t>
            </a:r>
            <a:r>
              <a:rPr lang="en-US" dirty="0" err="1" smtClean="0"/>
              <a:t>swapable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Provides three advantages</a:t>
            </a:r>
          </a:p>
          <a:p>
            <a:pPr lvl="1">
              <a:buNone/>
            </a:pPr>
            <a:r>
              <a:rPr lang="en-US" dirty="0" smtClean="0"/>
              <a:t>– Port expansion</a:t>
            </a:r>
          </a:p>
          <a:p>
            <a:pPr lvl="1">
              <a:buNone/>
            </a:pPr>
            <a:r>
              <a:rPr lang="en-US" dirty="0" smtClean="0"/>
              <a:t>– Performance</a:t>
            </a:r>
          </a:p>
          <a:p>
            <a:pPr lvl="1">
              <a:buNone/>
            </a:pPr>
            <a:r>
              <a:rPr lang="en-US" dirty="0" smtClean="0"/>
              <a:t>– Standard connection method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Four wires (+5V,</a:t>
            </a:r>
          </a:p>
          <a:p>
            <a:pPr>
              <a:buNone/>
            </a:pPr>
            <a:r>
              <a:rPr lang="en-US" dirty="0" smtClean="0"/>
              <a:t>Return, data twisted</a:t>
            </a:r>
          </a:p>
          <a:p>
            <a:pPr>
              <a:buNone/>
            </a:pPr>
            <a:r>
              <a:rPr lang="en-US" dirty="0" smtClean="0"/>
              <a:t>pair)</a:t>
            </a:r>
          </a:p>
          <a:p>
            <a:pPr>
              <a:buNone/>
            </a:pPr>
            <a:r>
              <a:rPr lang="en-US" dirty="0" smtClean="0"/>
              <a:t>• Up to 5 m (16.4 ft)</a:t>
            </a:r>
          </a:p>
          <a:p>
            <a:pPr>
              <a:buNone/>
            </a:pPr>
            <a:r>
              <a:rPr lang="en-US" dirty="0" smtClean="0"/>
              <a:t>• Longer connections use</a:t>
            </a:r>
          </a:p>
          <a:p>
            <a:pPr>
              <a:buNone/>
            </a:pPr>
            <a:r>
              <a:rPr lang="en-US" dirty="0" smtClean="0"/>
              <a:t>hubs or active</a:t>
            </a:r>
          </a:p>
          <a:p>
            <a:pPr>
              <a:buNone/>
            </a:pPr>
            <a:r>
              <a:rPr lang="en-US" dirty="0" smtClean="0"/>
              <a:t>extensions</a:t>
            </a:r>
          </a:p>
          <a:p>
            <a:pPr lvl="1">
              <a:buNone/>
            </a:pPr>
            <a:r>
              <a:rPr lang="en-US" dirty="0" smtClean="0"/>
              <a:t>– Active extension</a:t>
            </a:r>
          </a:p>
          <a:p>
            <a:pPr lvl="1">
              <a:buNone/>
            </a:pPr>
            <a:r>
              <a:rPr lang="en-US" dirty="0" smtClean="0"/>
              <a:t>incorporates a </a:t>
            </a:r>
            <a:r>
              <a:rPr lang="en-US" dirty="0" err="1" smtClean="0"/>
              <a:t>buspowered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hub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History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mtClean="0"/>
              <a:t>USB</a:t>
            </a:r>
            <a:r>
              <a:rPr lang="en-US" altLang="zh-TW" smtClean="0">
                <a:latin typeface="Times New Roman" pitchFamily="18" charset="0"/>
              </a:rPr>
              <a:t>—</a:t>
            </a:r>
            <a:r>
              <a:rPr lang="en-US" altLang="zh-TW" smtClean="0"/>
              <a:t>Universal Serial Bus</a:t>
            </a:r>
          </a:p>
          <a:p>
            <a:pPr eaLnBrk="1" hangingPunct="1"/>
            <a:r>
              <a:rPr lang="en-US" altLang="zh-TW" smtClean="0"/>
              <a:t>Invented and standardized by a group of computer and peripherals manufactures in 1995</a:t>
            </a:r>
          </a:p>
          <a:p>
            <a:pPr eaLnBrk="1" hangingPunct="1"/>
            <a:r>
              <a:rPr lang="en-US" altLang="zh-TW" smtClean="0"/>
              <a:t>Compete with IEEE1394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Evolution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smtClean="0">
              <a:ea typeface="微軟正黑體" pitchFamily="34" charset="-120"/>
            </a:endParaRPr>
          </a:p>
        </p:txBody>
      </p:sp>
      <p:pic>
        <p:nvPicPr>
          <p:cNvPr id="13316" name="Picture 5" descr="C:\Documents and Settings\JIAHAO\桌面\2003-12-18\histo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Why We Need USB</a:t>
            </a:r>
            <a:r>
              <a:rPr lang="zh-TW" altLang="en-US" smtClean="0"/>
              <a:t>？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mtClean="0"/>
              <a:t>Connection of the PC to the telephone</a:t>
            </a:r>
            <a:r>
              <a:rPr lang="zh-TW" altLang="en-US" smtClean="0"/>
              <a:t>：</a:t>
            </a:r>
          </a:p>
          <a:p>
            <a:pPr eaLnBrk="1" hangingPunct="1">
              <a:buFontTx/>
              <a:buNone/>
            </a:pPr>
            <a:r>
              <a:rPr lang="zh-TW" altLang="en-US" smtClean="0"/>
              <a:t>    </a:t>
            </a:r>
            <a:r>
              <a:rPr lang="en-US" altLang="zh-TW" smtClean="0"/>
              <a:t>=&gt;In order to transmit data</a:t>
            </a:r>
          </a:p>
          <a:p>
            <a:pPr eaLnBrk="1" hangingPunct="1"/>
            <a:r>
              <a:rPr lang="en-US" altLang="zh-TW" smtClean="0"/>
              <a:t>Ease-of-use</a:t>
            </a:r>
            <a:r>
              <a:rPr lang="zh-TW" altLang="en-US" smtClean="0"/>
              <a:t>：</a:t>
            </a:r>
          </a:p>
          <a:p>
            <a:pPr eaLnBrk="1" hangingPunct="1">
              <a:buFontTx/>
              <a:buNone/>
            </a:pPr>
            <a:r>
              <a:rPr lang="zh-TW" altLang="en-US" smtClean="0"/>
              <a:t>　</a:t>
            </a:r>
            <a:r>
              <a:rPr lang="en-US" altLang="zh-TW" smtClean="0"/>
              <a:t>=&gt;Saupport plug and play </a:t>
            </a:r>
          </a:p>
          <a:p>
            <a:pPr eaLnBrk="1" hangingPunct="1"/>
            <a:r>
              <a:rPr lang="en-US" altLang="zh-TW" smtClean="0"/>
              <a:t>Port expansion</a:t>
            </a:r>
            <a:r>
              <a:rPr lang="zh-TW" altLang="en-US" smtClean="0"/>
              <a:t>：</a:t>
            </a:r>
          </a:p>
          <a:p>
            <a:pPr eaLnBrk="1" hangingPunct="1">
              <a:buFontTx/>
              <a:buNone/>
            </a:pPr>
            <a:r>
              <a:rPr lang="zh-TW" altLang="en-US" smtClean="0"/>
              <a:t>    </a:t>
            </a:r>
            <a:r>
              <a:rPr lang="en-US" altLang="zh-TW" smtClean="0"/>
              <a:t>=&gt;Up to 127 devices </a:t>
            </a:r>
          </a:p>
          <a:p>
            <a:pPr eaLnBrk="1" hangingPunct="1">
              <a:buFontTx/>
              <a:buNone/>
            </a:pPr>
            <a:r>
              <a:rPr lang="zh-TW" altLang="en-US" smtClean="0"/>
              <a:t>　</a:t>
            </a:r>
            <a:r>
              <a:rPr lang="en-US" altLang="zh-TW" smtClean="0"/>
              <a:t>=&gt;Can add lots of device to a XX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Characteristic (2)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logical topology of the USB is a star structure</a:t>
            </a:r>
          </a:p>
          <a:p>
            <a:pPr eaLnBrk="1" hangingPunct="1"/>
            <a:r>
              <a:rPr lang="en-US" altLang="zh-TW" smtClean="0"/>
              <a:t>It is similar to computer network</a:t>
            </a:r>
          </a:p>
          <a:p>
            <a:pPr eaLnBrk="1" hangingPunct="1"/>
            <a:r>
              <a:rPr lang="en-US" altLang="zh-TW" smtClean="0"/>
              <a:t>The USB uses a polling protocol</a:t>
            </a:r>
          </a:p>
          <a:p>
            <a:pPr eaLnBrk="1" hangingPunct="1"/>
            <a:r>
              <a:rPr lang="en-US" altLang="zh-TW" smtClean="0"/>
              <a:t>Up  to 7 level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USB Can Do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Combines low speed and high speed bus activity , USB enables shared access for both speed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Automatic configuring of devices and a serial bus which is simplified and easy to plug into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Attach / detach easily without restarting system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Architectural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 Host</a:t>
            </a:r>
            <a:r>
              <a:rPr lang="zh-TW" altLang="en-US" sz="2800" smtClean="0"/>
              <a:t>：</a:t>
            </a:r>
            <a:r>
              <a:rPr lang="en-US" altLang="zh-TW" sz="2800" smtClean="0"/>
              <a:t>only one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=&gt;The smartest element in the USB system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=&gt;Responsible to the complexity of the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     protocol to make devices design simple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  and low cost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=&gt;Control the media access</a:t>
            </a:r>
            <a:r>
              <a:rPr lang="zh-TW" altLang="en-US" sz="2800" smtClean="0"/>
              <a:t>（</a:t>
            </a:r>
            <a:r>
              <a:rPr lang="en-US" altLang="zh-TW" sz="2800" smtClean="0"/>
              <a:t>no one can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     access the bus unless it get an approval    	required from the host 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2055</TotalTime>
  <Words>496</Words>
  <Application>Microsoft Macintosh PowerPoint</Application>
  <PresentationFormat>On-screen Show (4:3)</PresentationFormat>
  <Paragraphs>195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Slide 1</vt:lpstr>
      <vt:lpstr>Content </vt:lpstr>
      <vt:lpstr>Key Word</vt:lpstr>
      <vt:lpstr>History</vt:lpstr>
      <vt:lpstr>Evolution</vt:lpstr>
      <vt:lpstr>Why We Need USB？</vt:lpstr>
      <vt:lpstr>Characteristic (2)</vt:lpstr>
      <vt:lpstr>USB Can Do</vt:lpstr>
      <vt:lpstr>Architectural Overview</vt:lpstr>
      <vt:lpstr>USB System Member (2)</vt:lpstr>
      <vt:lpstr>USB System Member (3)</vt:lpstr>
      <vt:lpstr>Typical Application</vt:lpstr>
      <vt:lpstr>Communication Flow</vt:lpstr>
      <vt:lpstr>Pipes (1)</vt:lpstr>
      <vt:lpstr>Pipes (2)</vt:lpstr>
      <vt:lpstr>Signaling On The Bus</vt:lpstr>
      <vt:lpstr>SIE</vt:lpstr>
      <vt:lpstr>HC</vt:lpstr>
      <vt:lpstr>This Layer Handles</vt:lpstr>
      <vt:lpstr>The USB System SW</vt:lpstr>
      <vt:lpstr>The USB Logical Device</vt:lpstr>
      <vt:lpstr>The Application Layer</vt:lpstr>
      <vt:lpstr>Protocol Layer</vt:lpstr>
      <vt:lpstr>Transfer Types (1)</vt:lpstr>
      <vt:lpstr>Transfer Types (2)</vt:lpstr>
      <vt:lpstr>Packet (1)</vt:lpstr>
      <vt:lpstr>Packet (2)</vt:lpstr>
      <vt:lpstr>Packet (3)</vt:lpstr>
      <vt:lpstr>Packet (4)</vt:lpstr>
      <vt:lpstr>Conclusion</vt:lpstr>
      <vt:lpstr>Reference</vt:lpstr>
      <vt:lpstr>Thanks </vt:lpstr>
      <vt:lpstr>What is USB?</vt:lpstr>
      <vt:lpstr>Slide 34</vt:lpstr>
      <vt:lpstr>Slide 35</vt:lpstr>
      <vt:lpstr>Slide 36</vt:lpstr>
      <vt:lpstr>Slide 37</vt:lpstr>
    </vt:vector>
  </TitlesOfParts>
  <Company>NTUT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INTRODUCTION</dc:title>
  <dc:creator>JIA-HAO</dc:creator>
  <cp:lastModifiedBy>Dr.T.K Das</cp:lastModifiedBy>
  <cp:revision>15</cp:revision>
  <dcterms:created xsi:type="dcterms:W3CDTF">2003-12-16T07:00:56Z</dcterms:created>
  <dcterms:modified xsi:type="dcterms:W3CDTF">2021-02-23T11:59:07Z</dcterms:modified>
</cp:coreProperties>
</file>