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5"/>
  </p:notesMasterIdLst>
  <p:sldIdLst>
    <p:sldId id="306" r:id="rId2"/>
    <p:sldId id="360" r:id="rId3"/>
    <p:sldId id="432" r:id="rId4"/>
    <p:sldId id="361" r:id="rId5"/>
    <p:sldId id="362" r:id="rId6"/>
    <p:sldId id="363" r:id="rId7"/>
    <p:sldId id="364" r:id="rId8"/>
    <p:sldId id="365" r:id="rId9"/>
    <p:sldId id="429" r:id="rId10"/>
    <p:sldId id="430" r:id="rId11"/>
    <p:sldId id="431" r:id="rId12"/>
    <p:sldId id="366" r:id="rId13"/>
    <p:sldId id="367" r:id="rId14"/>
    <p:sldId id="368" r:id="rId15"/>
    <p:sldId id="369" r:id="rId16"/>
    <p:sldId id="414" r:id="rId17"/>
    <p:sldId id="413" r:id="rId18"/>
    <p:sldId id="433" r:id="rId19"/>
    <p:sldId id="434" r:id="rId20"/>
    <p:sldId id="435" r:id="rId21"/>
    <p:sldId id="436" r:id="rId22"/>
    <p:sldId id="370" r:id="rId23"/>
    <p:sldId id="411" r:id="rId24"/>
    <p:sldId id="371" r:id="rId25"/>
    <p:sldId id="412" r:id="rId26"/>
    <p:sldId id="373" r:id="rId27"/>
    <p:sldId id="573" r:id="rId28"/>
    <p:sldId id="415" r:id="rId29"/>
    <p:sldId id="447" r:id="rId30"/>
    <p:sldId id="448" r:id="rId31"/>
    <p:sldId id="567" r:id="rId32"/>
    <p:sldId id="565" r:id="rId33"/>
    <p:sldId id="566" r:id="rId34"/>
    <p:sldId id="569" r:id="rId35"/>
    <p:sldId id="568" r:id="rId36"/>
    <p:sldId id="451" r:id="rId37"/>
    <p:sldId id="416" r:id="rId38"/>
    <p:sldId id="449" r:id="rId39"/>
    <p:sldId id="450" r:id="rId40"/>
    <p:sldId id="417" r:id="rId41"/>
    <p:sldId id="558" r:id="rId42"/>
    <p:sldId id="560" r:id="rId43"/>
    <p:sldId id="561" r:id="rId44"/>
    <p:sldId id="562" r:id="rId45"/>
    <p:sldId id="563" r:id="rId46"/>
    <p:sldId id="418" r:id="rId47"/>
    <p:sldId id="419" r:id="rId48"/>
    <p:sldId id="420" r:id="rId49"/>
    <p:sldId id="375" r:id="rId50"/>
    <p:sldId id="409" r:id="rId51"/>
    <p:sldId id="376" r:id="rId52"/>
    <p:sldId id="408" r:id="rId53"/>
    <p:sldId id="377" r:id="rId54"/>
    <p:sldId id="378" r:id="rId55"/>
    <p:sldId id="559" r:id="rId56"/>
    <p:sldId id="421" r:id="rId57"/>
    <p:sldId id="422" r:id="rId58"/>
    <p:sldId id="407" r:id="rId59"/>
    <p:sldId id="546" r:id="rId60"/>
    <p:sldId id="547" r:id="rId61"/>
    <p:sldId id="548" r:id="rId62"/>
    <p:sldId id="549" r:id="rId63"/>
    <p:sldId id="550" r:id="rId64"/>
    <p:sldId id="551" r:id="rId65"/>
    <p:sldId id="552" r:id="rId66"/>
    <p:sldId id="554" r:id="rId67"/>
    <p:sldId id="555" r:id="rId68"/>
    <p:sldId id="553" r:id="rId69"/>
    <p:sldId id="556" r:id="rId70"/>
    <p:sldId id="557" r:id="rId71"/>
    <p:sldId id="489" r:id="rId72"/>
    <p:sldId id="492" r:id="rId73"/>
    <p:sldId id="493" r:id="rId74"/>
    <p:sldId id="494" r:id="rId75"/>
    <p:sldId id="495" r:id="rId76"/>
    <p:sldId id="496" r:id="rId77"/>
    <p:sldId id="498" r:id="rId78"/>
    <p:sldId id="500" r:id="rId79"/>
    <p:sldId id="502" r:id="rId80"/>
    <p:sldId id="503" r:id="rId81"/>
    <p:sldId id="504" r:id="rId82"/>
    <p:sldId id="505" r:id="rId83"/>
    <p:sldId id="506" r:id="rId84"/>
    <p:sldId id="507" r:id="rId85"/>
    <p:sldId id="508" r:id="rId86"/>
    <p:sldId id="509" r:id="rId87"/>
    <p:sldId id="510" r:id="rId88"/>
    <p:sldId id="511" r:id="rId89"/>
    <p:sldId id="512" r:id="rId90"/>
    <p:sldId id="513" r:id="rId91"/>
    <p:sldId id="514" r:id="rId92"/>
    <p:sldId id="515" r:id="rId93"/>
    <p:sldId id="384" r:id="rId94"/>
    <p:sldId id="385" r:id="rId95"/>
    <p:sldId id="386" r:id="rId96"/>
    <p:sldId id="387" r:id="rId97"/>
    <p:sldId id="390" r:id="rId98"/>
    <p:sldId id="406" r:id="rId99"/>
    <p:sldId id="391" r:id="rId100"/>
    <p:sldId id="392" r:id="rId101"/>
    <p:sldId id="452" r:id="rId102"/>
    <p:sldId id="425" r:id="rId103"/>
    <p:sldId id="426" r:id="rId104"/>
    <p:sldId id="393" r:id="rId105"/>
    <p:sldId id="427" r:id="rId106"/>
    <p:sldId id="424" r:id="rId107"/>
    <p:sldId id="394" r:id="rId108"/>
    <p:sldId id="428" r:id="rId109"/>
    <p:sldId id="395" r:id="rId110"/>
    <p:sldId id="396" r:id="rId111"/>
    <p:sldId id="397" r:id="rId112"/>
    <p:sldId id="570" r:id="rId113"/>
    <p:sldId id="571" r:id="rId114"/>
    <p:sldId id="572" r:id="rId115"/>
    <p:sldId id="529" r:id="rId116"/>
    <p:sldId id="398" r:id="rId117"/>
    <p:sldId id="437" r:id="rId118"/>
    <p:sldId id="438" r:id="rId119"/>
    <p:sldId id="439" r:id="rId120"/>
    <p:sldId id="445" r:id="rId121"/>
    <p:sldId id="446" r:id="rId122"/>
    <p:sldId id="399" r:id="rId123"/>
    <p:sldId id="400" r:id="rId124"/>
    <p:sldId id="401" r:id="rId125"/>
    <p:sldId id="440" r:id="rId126"/>
    <p:sldId id="441" r:id="rId127"/>
    <p:sldId id="442" r:id="rId128"/>
    <p:sldId id="443" r:id="rId129"/>
    <p:sldId id="444" r:id="rId130"/>
    <p:sldId id="457" r:id="rId131"/>
    <p:sldId id="458" r:id="rId132"/>
    <p:sldId id="459" r:id="rId133"/>
    <p:sldId id="460" r:id="rId134"/>
    <p:sldId id="522" r:id="rId135"/>
    <p:sldId id="523" r:id="rId136"/>
    <p:sldId id="527" r:id="rId137"/>
    <p:sldId id="542" r:id="rId138"/>
    <p:sldId id="543" r:id="rId139"/>
    <p:sldId id="544" r:id="rId140"/>
    <p:sldId id="545" r:id="rId141"/>
    <p:sldId id="536" r:id="rId142"/>
    <p:sldId id="537" r:id="rId143"/>
    <p:sldId id="538" r:id="rId144"/>
    <p:sldId id="539" r:id="rId145"/>
    <p:sldId id="541" r:id="rId146"/>
    <p:sldId id="540" r:id="rId147"/>
    <p:sldId id="534" r:id="rId148"/>
    <p:sldId id="535" r:id="rId149"/>
    <p:sldId id="453" r:id="rId150"/>
    <p:sldId id="454" r:id="rId151"/>
    <p:sldId id="455" r:id="rId152"/>
    <p:sldId id="456" r:id="rId153"/>
    <p:sldId id="530" r:id="rId154"/>
    <p:sldId id="531" r:id="rId155"/>
    <p:sldId id="564" r:id="rId156"/>
    <p:sldId id="533" r:id="rId157"/>
    <p:sldId id="517" r:id="rId158"/>
    <p:sldId id="518" r:id="rId159"/>
    <p:sldId id="519" r:id="rId160"/>
    <p:sldId id="528" r:id="rId161"/>
    <p:sldId id="402" r:id="rId162"/>
    <p:sldId id="403" r:id="rId163"/>
    <p:sldId id="404" r:id="rId1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15" autoAdjust="0"/>
    <p:restoredTop sz="94624" autoAdjust="0"/>
  </p:normalViewPr>
  <p:slideViewPr>
    <p:cSldViewPr snapToGrid="0" snapToObjects="1">
      <p:cViewPr>
        <p:scale>
          <a:sx n="94" d="100"/>
          <a:sy n="94" d="100"/>
        </p:scale>
        <p:origin x="-1264" y="-46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656"/>
    </p:cViewPr>
  </p:sorterViewPr>
  <p:gridSpacing cx="76200" cy="762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notesMaster" Target="notesMasters/notesMaster1.xml"/><Relationship Id="rId166" Type="http://schemas.openxmlformats.org/officeDocument/2006/relationships/printerSettings" Target="printerSettings/printerSettings1.bin"/><Relationship Id="rId167" Type="http://schemas.openxmlformats.org/officeDocument/2006/relationships/presProps" Target="presProps.xml"/><Relationship Id="rId168" Type="http://schemas.openxmlformats.org/officeDocument/2006/relationships/viewProps" Target="viewProps.xml"/><Relationship Id="rId16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tableStyles" Target="tableStyles.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85EE00-B083-8C46-BE2E-F79C5C2A5A32}" type="datetimeFigureOut">
              <a:rPr lang="en-US" smtClean="0"/>
              <a:pPr/>
              <a:t>24/02/21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31DC86-4B0F-D047-A988-3EDE5E5081E1}" type="slidenum">
              <a:rPr lang="en-US" smtClean="0"/>
              <a:pPr/>
              <a:t>‹#›</a:t>
            </a:fld>
            <a:endParaRPr lang="en-US"/>
          </a:p>
        </p:txBody>
      </p:sp>
    </p:spTree>
    <p:extLst>
      <p:ext uri="{BB962C8B-B14F-4D97-AF65-F5344CB8AC3E}">
        <p14:creationId xmlns:p14="http://schemas.microsoft.com/office/powerpoint/2010/main" val="404960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31DC86-4B0F-D047-A988-3EDE5E5081E1}" type="slidenum">
              <a:rPr lang="en-US" smtClean="0"/>
              <a:pPr/>
              <a:t>133</a:t>
            </a:fld>
            <a:endParaRPr lang="en-US"/>
          </a:p>
        </p:txBody>
      </p:sp>
    </p:spTree>
    <p:extLst>
      <p:ext uri="{BB962C8B-B14F-4D97-AF65-F5344CB8AC3E}">
        <p14:creationId xmlns:p14="http://schemas.microsoft.com/office/powerpoint/2010/main" val="1737102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24CF42-3345-894D-8E02-8D9D0D1FB13A}" type="datetimeFigureOut">
              <a:rPr lang="en-US" smtClean="0"/>
              <a:pPr/>
              <a:t>24/02/21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32840-7ACE-DA4B-B2B1-507869C2F36D}" type="slidenum">
              <a:rPr lang="en-US" smtClean="0"/>
              <a:pPr/>
              <a:t>‹#›</a:t>
            </a:fld>
            <a:endParaRPr lang="en-US"/>
          </a:p>
        </p:txBody>
      </p:sp>
    </p:spTree>
    <p:extLst>
      <p:ext uri="{BB962C8B-B14F-4D97-AF65-F5344CB8AC3E}">
        <p14:creationId xmlns:p14="http://schemas.microsoft.com/office/powerpoint/2010/main" val="1760950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24CF42-3345-894D-8E02-8D9D0D1FB13A}" type="datetimeFigureOut">
              <a:rPr lang="en-US" smtClean="0"/>
              <a:pPr/>
              <a:t>24/02/21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32840-7ACE-DA4B-B2B1-507869C2F36D}" type="slidenum">
              <a:rPr lang="en-US" smtClean="0"/>
              <a:pPr/>
              <a:t>‹#›</a:t>
            </a:fld>
            <a:endParaRPr lang="en-US"/>
          </a:p>
        </p:txBody>
      </p:sp>
    </p:spTree>
    <p:extLst>
      <p:ext uri="{BB962C8B-B14F-4D97-AF65-F5344CB8AC3E}">
        <p14:creationId xmlns:p14="http://schemas.microsoft.com/office/powerpoint/2010/main" val="2636572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24CF42-3345-894D-8E02-8D9D0D1FB13A}" type="datetimeFigureOut">
              <a:rPr lang="en-US" smtClean="0"/>
              <a:pPr/>
              <a:t>24/02/21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32840-7ACE-DA4B-B2B1-507869C2F36D}" type="slidenum">
              <a:rPr lang="en-US" smtClean="0"/>
              <a:pPr/>
              <a:t>‹#›</a:t>
            </a:fld>
            <a:endParaRPr lang="en-US"/>
          </a:p>
        </p:txBody>
      </p:sp>
    </p:spTree>
    <p:extLst>
      <p:ext uri="{BB962C8B-B14F-4D97-AF65-F5344CB8AC3E}">
        <p14:creationId xmlns:p14="http://schemas.microsoft.com/office/powerpoint/2010/main" val="85367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24CF42-3345-894D-8E02-8D9D0D1FB13A}" type="datetimeFigureOut">
              <a:rPr lang="en-US" smtClean="0"/>
              <a:pPr/>
              <a:t>24/02/21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32840-7ACE-DA4B-B2B1-507869C2F36D}" type="slidenum">
              <a:rPr lang="en-US" smtClean="0"/>
              <a:pPr/>
              <a:t>‹#›</a:t>
            </a:fld>
            <a:endParaRPr lang="en-US"/>
          </a:p>
        </p:txBody>
      </p:sp>
    </p:spTree>
    <p:extLst>
      <p:ext uri="{BB962C8B-B14F-4D97-AF65-F5344CB8AC3E}">
        <p14:creationId xmlns:p14="http://schemas.microsoft.com/office/powerpoint/2010/main" val="2479809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24CF42-3345-894D-8E02-8D9D0D1FB13A}" type="datetimeFigureOut">
              <a:rPr lang="en-US" smtClean="0"/>
              <a:pPr/>
              <a:t>24/02/21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32840-7ACE-DA4B-B2B1-507869C2F36D}" type="slidenum">
              <a:rPr lang="en-US" smtClean="0"/>
              <a:pPr/>
              <a:t>‹#›</a:t>
            </a:fld>
            <a:endParaRPr lang="en-US"/>
          </a:p>
        </p:txBody>
      </p:sp>
    </p:spTree>
    <p:extLst>
      <p:ext uri="{BB962C8B-B14F-4D97-AF65-F5344CB8AC3E}">
        <p14:creationId xmlns:p14="http://schemas.microsoft.com/office/powerpoint/2010/main" val="3953310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24CF42-3345-894D-8E02-8D9D0D1FB13A}" type="datetimeFigureOut">
              <a:rPr lang="en-US" smtClean="0"/>
              <a:pPr/>
              <a:t>24/02/21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32840-7ACE-DA4B-B2B1-507869C2F36D}" type="slidenum">
              <a:rPr lang="en-US" smtClean="0"/>
              <a:pPr/>
              <a:t>‹#›</a:t>
            </a:fld>
            <a:endParaRPr lang="en-US"/>
          </a:p>
        </p:txBody>
      </p:sp>
    </p:spTree>
    <p:extLst>
      <p:ext uri="{BB962C8B-B14F-4D97-AF65-F5344CB8AC3E}">
        <p14:creationId xmlns:p14="http://schemas.microsoft.com/office/powerpoint/2010/main" val="54604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24CF42-3345-894D-8E02-8D9D0D1FB13A}" type="datetimeFigureOut">
              <a:rPr lang="en-US" smtClean="0"/>
              <a:pPr/>
              <a:t>24/02/21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32840-7ACE-DA4B-B2B1-507869C2F36D}" type="slidenum">
              <a:rPr lang="en-US" smtClean="0"/>
              <a:pPr/>
              <a:t>‹#›</a:t>
            </a:fld>
            <a:endParaRPr lang="en-US"/>
          </a:p>
        </p:txBody>
      </p:sp>
    </p:spTree>
    <p:extLst>
      <p:ext uri="{BB962C8B-B14F-4D97-AF65-F5344CB8AC3E}">
        <p14:creationId xmlns:p14="http://schemas.microsoft.com/office/powerpoint/2010/main" val="2872438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24CF42-3345-894D-8E02-8D9D0D1FB13A}" type="datetimeFigureOut">
              <a:rPr lang="en-US" smtClean="0"/>
              <a:pPr/>
              <a:t>24/02/21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32840-7ACE-DA4B-B2B1-507869C2F36D}" type="slidenum">
              <a:rPr lang="en-US" smtClean="0"/>
              <a:pPr/>
              <a:t>‹#›</a:t>
            </a:fld>
            <a:endParaRPr lang="en-US"/>
          </a:p>
        </p:txBody>
      </p:sp>
    </p:spTree>
    <p:extLst>
      <p:ext uri="{BB962C8B-B14F-4D97-AF65-F5344CB8AC3E}">
        <p14:creationId xmlns:p14="http://schemas.microsoft.com/office/powerpoint/2010/main" val="4081197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4CF42-3345-894D-8E02-8D9D0D1FB13A}" type="datetimeFigureOut">
              <a:rPr lang="en-US" smtClean="0"/>
              <a:pPr/>
              <a:t>24/02/21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32840-7ACE-DA4B-B2B1-507869C2F36D}" type="slidenum">
              <a:rPr lang="en-US" smtClean="0"/>
              <a:pPr/>
              <a:t>‹#›</a:t>
            </a:fld>
            <a:endParaRPr lang="en-US"/>
          </a:p>
        </p:txBody>
      </p:sp>
    </p:spTree>
    <p:extLst>
      <p:ext uri="{BB962C8B-B14F-4D97-AF65-F5344CB8AC3E}">
        <p14:creationId xmlns:p14="http://schemas.microsoft.com/office/powerpoint/2010/main" val="217302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24CF42-3345-894D-8E02-8D9D0D1FB13A}" type="datetimeFigureOut">
              <a:rPr lang="en-US" smtClean="0"/>
              <a:pPr/>
              <a:t>24/02/21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32840-7ACE-DA4B-B2B1-507869C2F36D}" type="slidenum">
              <a:rPr lang="en-US" smtClean="0"/>
              <a:pPr/>
              <a:t>‹#›</a:t>
            </a:fld>
            <a:endParaRPr lang="en-US"/>
          </a:p>
        </p:txBody>
      </p:sp>
    </p:spTree>
    <p:extLst>
      <p:ext uri="{BB962C8B-B14F-4D97-AF65-F5344CB8AC3E}">
        <p14:creationId xmlns:p14="http://schemas.microsoft.com/office/powerpoint/2010/main" val="52713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24CF42-3345-894D-8E02-8D9D0D1FB13A}" type="datetimeFigureOut">
              <a:rPr lang="en-US" smtClean="0"/>
              <a:pPr/>
              <a:t>24/02/21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32840-7ACE-DA4B-B2B1-507869C2F36D}" type="slidenum">
              <a:rPr lang="en-US" smtClean="0"/>
              <a:pPr/>
              <a:t>‹#›</a:t>
            </a:fld>
            <a:endParaRPr lang="en-US"/>
          </a:p>
        </p:txBody>
      </p:sp>
    </p:spTree>
    <p:extLst>
      <p:ext uri="{BB962C8B-B14F-4D97-AF65-F5344CB8AC3E}">
        <p14:creationId xmlns:p14="http://schemas.microsoft.com/office/powerpoint/2010/main" val="39664260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24CF42-3345-894D-8E02-8D9D0D1FB13A}" type="datetimeFigureOut">
              <a:rPr lang="en-US" smtClean="0"/>
              <a:pPr/>
              <a:t>24/02/21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32840-7ACE-DA4B-B2B1-507869C2F36D}" type="slidenum">
              <a:rPr lang="en-US" smtClean="0"/>
              <a:pPr/>
              <a:t>‹#›</a:t>
            </a:fld>
            <a:endParaRPr lang="en-US"/>
          </a:p>
        </p:txBody>
      </p:sp>
    </p:spTree>
    <p:extLst>
      <p:ext uri="{BB962C8B-B14F-4D97-AF65-F5344CB8AC3E}">
        <p14:creationId xmlns:p14="http://schemas.microsoft.com/office/powerpoint/2010/main" val="1434293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engineersgarage.com/articles/operating-systems-tutoria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engineersgarage.com/articles/embedded-system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smtClean="0"/>
              <a:t>RTOS</a:t>
            </a:r>
            <a:endParaRPr lang="en-US" sz="9600" dirty="0"/>
          </a:p>
        </p:txBody>
      </p:sp>
    </p:spTree>
    <p:extLst>
      <p:ext uri="{BB962C8B-B14F-4D97-AF65-F5344CB8AC3E}">
        <p14:creationId xmlns:p14="http://schemas.microsoft.com/office/powerpoint/2010/main" val="147752976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real time considerations</a:t>
            </a:r>
            <a:endParaRPr lang="en-US" dirty="0"/>
          </a:p>
        </p:txBody>
      </p:sp>
      <p:sp>
        <p:nvSpPr>
          <p:cNvPr id="3" name="Content Placeholder 2"/>
          <p:cNvSpPr>
            <a:spLocks noGrp="1"/>
          </p:cNvSpPr>
          <p:nvPr>
            <p:ph idx="1"/>
          </p:nvPr>
        </p:nvSpPr>
        <p:spPr>
          <a:xfrm>
            <a:off x="336236" y="1584960"/>
            <a:ext cx="8686800" cy="4525963"/>
          </a:xfrm>
        </p:spPr>
        <p:txBody>
          <a:bodyPr>
            <a:normAutofit/>
          </a:bodyPr>
          <a:lstStyle/>
          <a:p>
            <a:r>
              <a:rPr lang="en-US" dirty="0" smtClean="0"/>
              <a:t>Task running in kernel</a:t>
            </a:r>
          </a:p>
          <a:p>
            <a:r>
              <a:rPr lang="en-US" dirty="0" smtClean="0"/>
              <a:t>Provision of asynchronous IO</a:t>
            </a:r>
          </a:p>
          <a:p>
            <a:r>
              <a:rPr lang="en-US" dirty="0" smtClean="0"/>
              <a:t>Provision of spin lock</a:t>
            </a:r>
          </a:p>
          <a:p>
            <a:r>
              <a:rPr lang="en-US" dirty="0" smtClean="0"/>
              <a:t>Predictions of interrupt latencies.</a:t>
            </a:r>
          </a:p>
          <a:p>
            <a:r>
              <a:rPr lang="en-US" dirty="0" smtClean="0"/>
              <a:t>Response to all time slots thus guaranteed task deadlines for sporadic/aperiodic tasks.</a:t>
            </a:r>
          </a:p>
          <a:p>
            <a:endParaRPr lang="en-US" dirty="0"/>
          </a:p>
        </p:txBody>
      </p:sp>
    </p:spTree>
    <p:extLst>
      <p:ext uri="{BB962C8B-B14F-4D97-AF65-F5344CB8AC3E}">
        <p14:creationId xmlns:p14="http://schemas.microsoft.com/office/powerpoint/2010/main" val="1060920864"/>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smtClean="0"/>
              <a:t>Task synchronization is achieved using two types of mechanisms:</a:t>
            </a:r>
          </a:p>
          <a:p>
            <a:r>
              <a:rPr lang="en-IN" dirty="0" smtClean="0"/>
              <a:t>Event Objects</a:t>
            </a:r>
          </a:p>
          <a:p>
            <a:r>
              <a:rPr lang="en-IN" dirty="0" smtClean="0"/>
              <a:t>Semaphores.</a:t>
            </a:r>
          </a:p>
          <a:p>
            <a:r>
              <a:rPr lang="en-IN" dirty="0" smtClean="0"/>
              <a:t>Event objects are used when task synchronization is required without resource sharing. They allow one or more tasks to keep waiting for a specified event to occur.</a:t>
            </a:r>
          </a:p>
          <a:p>
            <a:r>
              <a:rPr lang="en-IN" dirty="0" smtClean="0"/>
              <a:t>Event object can exist either in triggered or non-triggered state. Triggered state indicates resumption of the task.</a:t>
            </a:r>
          </a:p>
        </p:txBody>
      </p:sp>
      <p:sp>
        <p:nvSpPr>
          <p:cNvPr id="4" name="Title 1"/>
          <p:cNvSpPr>
            <a:spLocks noGrp="1"/>
          </p:cNvSpPr>
          <p:nvPr>
            <p:ph type="title"/>
          </p:nvPr>
        </p:nvSpPr>
        <p:spPr/>
        <p:txBody>
          <a:bodyPr/>
          <a:lstStyle/>
          <a:p>
            <a:r>
              <a:rPr lang="en-IN" dirty="0" smtClean="0"/>
              <a:t>Task Synchronisation</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Function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Basically wait function. Takes less time. Some OS do not sp.</a:t>
            </a:r>
          </a:p>
          <a:p>
            <a:r>
              <a:rPr lang="en-US" dirty="0" smtClean="0"/>
              <a:t>OS function as under</a:t>
            </a:r>
          </a:p>
          <a:p>
            <a:pPr lvl="1"/>
            <a:r>
              <a:rPr lang="en-US" dirty="0" smtClean="0"/>
              <a:t>Event register. 8,16 or 32 flags which form the group.</a:t>
            </a:r>
          </a:p>
          <a:p>
            <a:pPr lvl="1"/>
            <a:r>
              <a:rPr lang="en-US" dirty="0" smtClean="0"/>
              <a:t>Creates using OS </a:t>
            </a:r>
            <a:r>
              <a:rPr lang="en-US" dirty="0" err="1" smtClean="0"/>
              <a:t>func</a:t>
            </a:r>
            <a:r>
              <a:rPr lang="en-US" dirty="0" smtClean="0"/>
              <a:t> </a:t>
            </a:r>
            <a:r>
              <a:rPr lang="en-US" dirty="0" err="1" smtClean="0"/>
              <a:t>OSEventCreate</a:t>
            </a:r>
            <a:r>
              <a:rPr lang="en-US" dirty="0" smtClean="0"/>
              <a:t>.</a:t>
            </a:r>
          </a:p>
          <a:p>
            <a:pPr lvl="1"/>
            <a:r>
              <a:rPr lang="en-US" dirty="0" smtClean="0"/>
              <a:t>Event </a:t>
            </a:r>
            <a:r>
              <a:rPr lang="en-US" dirty="0" err="1" smtClean="0"/>
              <a:t>reg</a:t>
            </a:r>
            <a:r>
              <a:rPr lang="en-US" dirty="0" smtClean="0"/>
              <a:t> divided into </a:t>
            </a:r>
            <a:r>
              <a:rPr lang="en-US" dirty="0" err="1" smtClean="0"/>
              <a:t>gps</a:t>
            </a:r>
            <a:r>
              <a:rPr lang="en-US" dirty="0" smtClean="0"/>
              <a:t> each assigned diff functions.</a:t>
            </a:r>
          </a:p>
          <a:p>
            <a:pPr lvl="1"/>
            <a:r>
              <a:rPr lang="en-US" dirty="0" err="1" smtClean="0"/>
              <a:t>OSEventQuery</a:t>
            </a:r>
            <a:r>
              <a:rPr lang="en-US" dirty="0" smtClean="0"/>
              <a:t> ,</a:t>
            </a:r>
            <a:r>
              <a:rPr lang="en-US" dirty="0" err="1" smtClean="0"/>
              <a:t>OSEventDelete</a:t>
            </a:r>
            <a:r>
              <a:rPr lang="en-US" dirty="0" smtClean="0"/>
              <a:t> </a:t>
            </a:r>
          </a:p>
          <a:p>
            <a:pPr lvl="1"/>
            <a:r>
              <a:rPr lang="en-US" dirty="0" smtClean="0"/>
              <a:t>Each event sets bit using </a:t>
            </a:r>
            <a:r>
              <a:rPr lang="en-US" dirty="0" err="1" smtClean="0"/>
              <a:t>SETfunc</a:t>
            </a:r>
            <a:r>
              <a:rPr lang="en-US" dirty="0" smtClean="0"/>
              <a:t> can also be set by ISR or task. CLEAR</a:t>
            </a:r>
          </a:p>
          <a:p>
            <a:pPr lvl="1"/>
            <a:r>
              <a:rPr lang="en-US" dirty="0" smtClean="0"/>
              <a:t>WAIT_ALL and WAIT_ANY.</a:t>
            </a:r>
          </a:p>
          <a:p>
            <a:endParaRPr lang="en-US" dirty="0" smtClean="0"/>
          </a:p>
          <a:p>
            <a:endParaRPr lang="en-US" dirty="0"/>
          </a:p>
        </p:txBody>
      </p:sp>
    </p:spTree>
    <p:extLst>
      <p:ext uri="{BB962C8B-B14F-4D97-AF65-F5344CB8AC3E}">
        <p14:creationId xmlns:p14="http://schemas.microsoft.com/office/powerpoint/2010/main" val="3617217756"/>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Semaphores</a:t>
            </a:r>
            <a:endParaRPr lang="en-US" dirty="0"/>
          </a:p>
        </p:txBody>
      </p:sp>
      <p:sp>
        <p:nvSpPr>
          <p:cNvPr id="6" name="Content Placeholder 5"/>
          <p:cNvSpPr>
            <a:spLocks noGrp="1"/>
          </p:cNvSpPr>
          <p:nvPr>
            <p:ph idx="1"/>
          </p:nvPr>
        </p:nvSpPr>
        <p:spPr/>
        <p:txBody>
          <a:bodyPr>
            <a:normAutofit fontScale="92500"/>
          </a:bodyPr>
          <a:lstStyle/>
          <a:p>
            <a:r>
              <a:rPr lang="en-US" dirty="0" smtClean="0"/>
              <a:t>Allows section of task code wait till another notifies an action. Provides a way of </a:t>
            </a:r>
            <a:r>
              <a:rPr lang="en-US" dirty="0" err="1" smtClean="0"/>
              <a:t>signalling</a:t>
            </a:r>
            <a:r>
              <a:rPr lang="en-US" dirty="0" smtClean="0"/>
              <a:t> an event occurrence and take note of event (token).</a:t>
            </a:r>
          </a:p>
          <a:p>
            <a:r>
              <a:rPr lang="en-US" dirty="0" smtClean="0"/>
              <a:t>Increments when posted by task ISR </a:t>
            </a:r>
            <a:r>
              <a:rPr lang="en-US" dirty="0" err="1" smtClean="0"/>
              <a:t>instrs</a:t>
            </a:r>
            <a:r>
              <a:rPr lang="en-US" dirty="0" smtClean="0"/>
              <a:t> and decrements when accepted or taken by waiting task section.</a:t>
            </a:r>
          </a:p>
          <a:p>
            <a:r>
              <a:rPr lang="en-US" dirty="0" smtClean="0"/>
              <a:t>Waiting task section notified to start on sending semaphore. Starts on taking semaphore</a:t>
            </a:r>
            <a:endParaRPr lang="en-US" dirty="0"/>
          </a:p>
        </p:txBody>
      </p:sp>
    </p:spTree>
    <p:extLst>
      <p:ext uri="{BB962C8B-B14F-4D97-AF65-F5344CB8AC3E}">
        <p14:creationId xmlns:p14="http://schemas.microsoft.com/office/powerpoint/2010/main" val="1526164169"/>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a:t>
            </a:r>
            <a:r>
              <a:rPr lang="en-US" dirty="0" err="1" smtClean="0"/>
              <a:t>sem</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Sem</a:t>
            </a:r>
            <a:r>
              <a:rPr lang="en-US" dirty="0" smtClean="0"/>
              <a:t> provides mechanism to let a section of the </a:t>
            </a:r>
            <a:r>
              <a:rPr lang="en-US" dirty="0" err="1" smtClean="0"/>
              <a:t>taskcode</a:t>
            </a:r>
            <a:r>
              <a:rPr lang="en-US" dirty="0" smtClean="0"/>
              <a:t> or a task wait till another task section finishes another set of codes that these section use a common resource, device or file or variable.</a:t>
            </a:r>
          </a:p>
          <a:p>
            <a:r>
              <a:rPr lang="en-US" dirty="0" smtClean="0"/>
              <a:t>When a </a:t>
            </a:r>
            <a:r>
              <a:rPr lang="en-US" dirty="0" err="1" smtClean="0"/>
              <a:t>sem</a:t>
            </a:r>
            <a:r>
              <a:rPr lang="en-US" dirty="0" smtClean="0"/>
              <a:t> is waiting (for taking or accepting) by task code , then the task has the access to necessary resources when </a:t>
            </a:r>
            <a:r>
              <a:rPr lang="en-US" dirty="0" err="1" smtClean="0"/>
              <a:t>sem</a:t>
            </a:r>
            <a:r>
              <a:rPr lang="en-US" dirty="0" smtClean="0"/>
              <a:t> is given (sent or posted), the resources unlock</a:t>
            </a:r>
          </a:p>
          <a:p>
            <a:r>
              <a:rPr lang="en-US" dirty="0" err="1" smtClean="0"/>
              <a:t>Sem</a:t>
            </a:r>
            <a:r>
              <a:rPr lang="en-US" dirty="0" smtClean="0"/>
              <a:t> can use the resource key.</a:t>
            </a:r>
          </a:p>
          <a:p>
            <a:r>
              <a:rPr lang="en-US" dirty="0" smtClean="0"/>
              <a:t>Binary </a:t>
            </a:r>
            <a:r>
              <a:rPr lang="en-US" dirty="0" err="1" smtClean="0"/>
              <a:t>sem</a:t>
            </a:r>
            <a:r>
              <a:rPr lang="en-US" dirty="0" smtClean="0"/>
              <a:t> can be used as </a:t>
            </a:r>
            <a:r>
              <a:rPr lang="en-US" dirty="0" err="1" smtClean="0"/>
              <a:t>mutex</a:t>
            </a:r>
            <a:r>
              <a:rPr lang="en-US" dirty="0" smtClean="0"/>
              <a:t> as well as notifying flag.</a:t>
            </a:r>
            <a:endParaRPr lang="en-US" dirty="0"/>
          </a:p>
        </p:txBody>
      </p:sp>
    </p:spTree>
    <p:extLst>
      <p:ext uri="{BB962C8B-B14F-4D97-AF65-F5344CB8AC3E}">
        <p14:creationId xmlns:p14="http://schemas.microsoft.com/office/powerpoint/2010/main" val="1202970861"/>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Semaphores.</a:t>
            </a:r>
            <a:br>
              <a:rPr lang="en-IN" dirty="0" smtClean="0"/>
            </a:b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A semaphore has an associated resource count and a wait queue. The resource count indicates availability of resource. The wait queue manages the tasks waiting for resources from the semaphore. A semaphore functions like a key that define whether a task has the access to the resource. A task gets an access to the resource when it acquires the semaphore.</a:t>
            </a:r>
          </a:p>
          <a:p>
            <a:r>
              <a:rPr lang="en-IN" dirty="0" smtClean="0"/>
              <a:t>There are three types of semaphore:</a:t>
            </a:r>
          </a:p>
          <a:p>
            <a:r>
              <a:rPr lang="en-IN" dirty="0" smtClean="0"/>
              <a:t>Binary Semaphores</a:t>
            </a:r>
          </a:p>
          <a:p>
            <a:r>
              <a:rPr lang="en-IN" dirty="0" smtClean="0"/>
              <a:t>Counting Semaphores</a:t>
            </a:r>
          </a:p>
          <a:p>
            <a:r>
              <a:rPr lang="en-IN" dirty="0" smtClean="0"/>
              <a:t>Mutually Exclusion(</a:t>
            </a:r>
            <a:r>
              <a:rPr lang="en-IN" dirty="0" err="1" smtClean="0"/>
              <a:t>Mutex</a:t>
            </a:r>
            <a:r>
              <a:rPr lang="en-IN" dirty="0" smtClean="0"/>
              <a:t>) Semaphores</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dirty="0" err="1" smtClean="0"/>
              <a:t>Semophore</a:t>
            </a:r>
            <a:r>
              <a:rPr lang="en-US" dirty="0" smtClean="0"/>
              <a:t> (</a:t>
            </a:r>
            <a:r>
              <a:rPr lang="en-US" dirty="0" err="1" smtClean="0"/>
              <a:t>sem</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OsS</a:t>
            </a:r>
            <a:r>
              <a:rPr lang="en-US" dirty="0" smtClean="0"/>
              <a:t> may provide an efficient sync </a:t>
            </a:r>
            <a:r>
              <a:rPr lang="en-US" dirty="0" err="1" smtClean="0"/>
              <a:t>mech</a:t>
            </a:r>
            <a:r>
              <a:rPr lang="en-US" dirty="0" smtClean="0"/>
              <a:t> called P and V </a:t>
            </a:r>
            <a:r>
              <a:rPr lang="en-US" dirty="0" err="1" smtClean="0"/>
              <a:t>sem</a:t>
            </a:r>
            <a:r>
              <a:rPr lang="en-US" dirty="0" smtClean="0"/>
              <a:t> in a standard called POSIX 1003.1.b.</a:t>
            </a:r>
          </a:p>
          <a:p>
            <a:r>
              <a:rPr lang="en-US" dirty="0" smtClean="0"/>
              <a:t>Integer values.</a:t>
            </a:r>
          </a:p>
          <a:p>
            <a:r>
              <a:rPr lang="en-US" dirty="0" smtClean="0"/>
              <a:t>P </a:t>
            </a:r>
            <a:r>
              <a:rPr lang="en-US" dirty="0" err="1" smtClean="0"/>
              <a:t>sem</a:t>
            </a:r>
            <a:r>
              <a:rPr lang="en-US" dirty="0" smtClean="0"/>
              <a:t> functions signals that task requires a resource and if not available waits for it.</a:t>
            </a:r>
          </a:p>
          <a:p>
            <a:r>
              <a:rPr lang="en-US" dirty="0" smtClean="0"/>
              <a:t>V </a:t>
            </a:r>
            <a:r>
              <a:rPr lang="en-US" dirty="0" err="1" smtClean="0"/>
              <a:t>sem</a:t>
            </a:r>
            <a:r>
              <a:rPr lang="en-US" dirty="0" smtClean="0"/>
              <a:t> functions signals from the task to the OS that the resource is free for other users</a:t>
            </a:r>
          </a:p>
          <a:p>
            <a:r>
              <a:rPr lang="en-US" dirty="0" smtClean="0"/>
              <a:t>Can be used for event </a:t>
            </a:r>
            <a:r>
              <a:rPr lang="en-US" dirty="0" err="1" smtClean="0"/>
              <a:t>signalling</a:t>
            </a:r>
            <a:r>
              <a:rPr lang="en-US" dirty="0" smtClean="0"/>
              <a:t>, </a:t>
            </a:r>
            <a:r>
              <a:rPr lang="en-US" dirty="0" err="1" smtClean="0"/>
              <a:t>mutex</a:t>
            </a:r>
            <a:r>
              <a:rPr lang="en-US" dirty="0" smtClean="0"/>
              <a:t>, counting </a:t>
            </a:r>
            <a:r>
              <a:rPr lang="en-US" dirty="0" err="1" smtClean="0"/>
              <a:t>sem</a:t>
            </a:r>
            <a:r>
              <a:rPr lang="en-US" dirty="0" smtClean="0"/>
              <a:t> and bounded buffer problem soln.</a:t>
            </a:r>
            <a:endParaRPr lang="en-US" dirty="0"/>
          </a:p>
        </p:txBody>
      </p:sp>
    </p:spTree>
    <p:extLst>
      <p:ext uri="{BB962C8B-B14F-4D97-AF65-F5344CB8AC3E}">
        <p14:creationId xmlns:p14="http://schemas.microsoft.com/office/powerpoint/2010/main" val="208403479"/>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Mutex</a:t>
            </a:r>
            <a:endParaRPr lang="en-US" dirty="0"/>
          </a:p>
        </p:txBody>
      </p:sp>
      <p:sp>
        <p:nvSpPr>
          <p:cNvPr id="3" name="Content Placeholder 2"/>
          <p:cNvSpPr>
            <a:spLocks noGrp="1"/>
          </p:cNvSpPr>
          <p:nvPr>
            <p:ph idx="1"/>
          </p:nvPr>
        </p:nvSpPr>
        <p:spPr/>
        <p:txBody>
          <a:bodyPr/>
          <a:lstStyle/>
          <a:p>
            <a:r>
              <a:rPr lang="en-US" dirty="0" smtClean="0"/>
              <a:t>When a binary </a:t>
            </a:r>
            <a:r>
              <a:rPr lang="en-US" dirty="0" err="1" smtClean="0"/>
              <a:t>sem</a:t>
            </a:r>
            <a:r>
              <a:rPr lang="en-US" dirty="0" smtClean="0"/>
              <a:t> is used at the beginning and end of critical sections in two or more tasks such that at any instance only one code can run, then the </a:t>
            </a:r>
            <a:r>
              <a:rPr lang="en-US" dirty="0" err="1" smtClean="0"/>
              <a:t>sem</a:t>
            </a:r>
            <a:r>
              <a:rPr lang="en-US" dirty="0" smtClean="0"/>
              <a:t> is called </a:t>
            </a:r>
            <a:r>
              <a:rPr lang="en-US" dirty="0" err="1" smtClean="0"/>
              <a:t>mutex</a:t>
            </a:r>
            <a:r>
              <a:rPr lang="en-US" dirty="0" smtClean="0"/>
              <a:t>. (mutually exclusive)</a:t>
            </a:r>
            <a:endParaRPr lang="en-US" dirty="0"/>
          </a:p>
        </p:txBody>
      </p:sp>
    </p:spTree>
    <p:extLst>
      <p:ext uri="{BB962C8B-B14F-4D97-AF65-F5344CB8AC3E}">
        <p14:creationId xmlns:p14="http://schemas.microsoft.com/office/powerpoint/2010/main" val="621265385"/>
      </p:ext>
    </p:extLst>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Mutex</a:t>
            </a:r>
            <a:endParaRPr lang="en-IN" dirty="0"/>
          </a:p>
        </p:txBody>
      </p:sp>
      <p:pic>
        <p:nvPicPr>
          <p:cNvPr id="139266" name="Picture 2"/>
          <p:cNvPicPr>
            <a:picLocks noGrp="1" noChangeAspect="1" noChangeArrowheads="1"/>
          </p:cNvPicPr>
          <p:nvPr>
            <p:ph idx="1"/>
          </p:nvPr>
        </p:nvPicPr>
        <p:blipFill>
          <a:blip r:embed="rId2"/>
          <a:srcRect/>
          <a:stretch>
            <a:fillRect/>
          </a:stretch>
        </p:blipFill>
        <p:spPr bwMode="auto">
          <a:xfrm>
            <a:off x="1719262" y="2796381"/>
            <a:ext cx="5705475" cy="21336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IPC</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IPC means that a process generates some info by setting or resetting a token or value, or generates and o/p so that it lets another process take note or use it under the control of  OS.</a:t>
            </a:r>
          </a:p>
          <a:p>
            <a:r>
              <a:rPr lang="en-US" dirty="0" smtClean="0"/>
              <a:t>OS provide the following IPC functions :</a:t>
            </a:r>
          </a:p>
          <a:p>
            <a:pPr lvl="1"/>
            <a:r>
              <a:rPr lang="en-US" dirty="0" smtClean="0"/>
              <a:t>Signals</a:t>
            </a:r>
          </a:p>
          <a:p>
            <a:pPr lvl="1"/>
            <a:r>
              <a:rPr lang="en-US" dirty="0" err="1" smtClean="0"/>
              <a:t>Sem</a:t>
            </a:r>
            <a:endParaRPr lang="en-US" dirty="0" smtClean="0"/>
          </a:p>
          <a:p>
            <a:pPr lvl="2"/>
            <a:r>
              <a:rPr lang="en-US" dirty="0" smtClean="0"/>
              <a:t>As token or </a:t>
            </a:r>
            <a:r>
              <a:rPr lang="en-US" dirty="0" err="1" smtClean="0"/>
              <a:t>mutex</a:t>
            </a:r>
            <a:endParaRPr lang="en-US" dirty="0" smtClean="0"/>
          </a:p>
          <a:p>
            <a:pPr lvl="1"/>
            <a:r>
              <a:rPr lang="en-US" dirty="0" smtClean="0"/>
              <a:t>Queues and mailbox</a:t>
            </a:r>
          </a:p>
          <a:p>
            <a:pPr lvl="1"/>
            <a:r>
              <a:rPr lang="en-US" dirty="0" smtClean="0"/>
              <a:t>Pipes and sockets</a:t>
            </a:r>
          </a:p>
          <a:p>
            <a:pPr lvl="1"/>
            <a:r>
              <a:rPr lang="en-US" dirty="0" smtClean="0"/>
              <a:t>RPC</a:t>
            </a:r>
            <a:endParaRPr lang="en-US" dirty="0"/>
          </a:p>
        </p:txBody>
      </p:sp>
    </p:spTree>
    <p:extLst>
      <p:ext uri="{BB962C8B-B14F-4D97-AF65-F5344CB8AC3E}">
        <p14:creationId xmlns:p14="http://schemas.microsoft.com/office/powerpoint/2010/main" val="630501920"/>
      </p:ext>
    </p:extLst>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Inter process communication involves sharing of data among tasks through sharing of memory space, transmission of data, etc. Inter process communications is executed using following mechanisms</a:t>
            </a:r>
          </a:p>
        </p:txBody>
      </p:sp>
      <p:sp>
        <p:nvSpPr>
          <p:cNvPr id="6"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Inter Process Communication</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real time</a:t>
            </a:r>
            <a:endParaRPr lang="en-US" dirty="0"/>
          </a:p>
        </p:txBody>
      </p:sp>
      <p:sp>
        <p:nvSpPr>
          <p:cNvPr id="3" name="Content Placeholder 2"/>
          <p:cNvSpPr>
            <a:spLocks noGrp="1"/>
          </p:cNvSpPr>
          <p:nvPr>
            <p:ph idx="1"/>
          </p:nvPr>
        </p:nvSpPr>
        <p:spPr/>
        <p:txBody>
          <a:bodyPr/>
          <a:lstStyle/>
          <a:p>
            <a:r>
              <a:rPr lang="en-US" dirty="0" smtClean="0"/>
              <a:t>In which deadlines are mostly met.</a:t>
            </a:r>
          </a:p>
          <a:p>
            <a:r>
              <a:rPr lang="en-US" dirty="0" smtClean="0"/>
              <a:t>Only the precedence and sequence for task op are defined, </a:t>
            </a:r>
          </a:p>
          <a:p>
            <a:r>
              <a:rPr lang="en-US" dirty="0"/>
              <a:t>F</a:t>
            </a:r>
            <a:r>
              <a:rPr lang="en-US" dirty="0" smtClean="0"/>
              <a:t>ew deadlines misses are accepted.</a:t>
            </a:r>
          </a:p>
          <a:p>
            <a:r>
              <a:rPr lang="en-US" dirty="0" smtClean="0"/>
              <a:t>Preemption time a few milliseconds</a:t>
            </a:r>
            <a:endParaRPr lang="en-US" dirty="0"/>
          </a:p>
        </p:txBody>
      </p:sp>
    </p:spTree>
    <p:extLst>
      <p:ext uri="{BB962C8B-B14F-4D97-AF65-F5344CB8AC3E}">
        <p14:creationId xmlns:p14="http://schemas.microsoft.com/office/powerpoint/2010/main" val="275595599"/>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0" name="Picture 2"/>
          <p:cNvPicPr>
            <a:picLocks noGrp="1" noChangeAspect="1" noChangeArrowheads="1"/>
          </p:cNvPicPr>
          <p:nvPr>
            <p:ph idx="1"/>
          </p:nvPr>
        </p:nvPicPr>
        <p:blipFill>
          <a:blip r:embed="rId2"/>
          <a:srcRect/>
          <a:stretch>
            <a:fillRect/>
          </a:stretch>
        </p:blipFill>
        <p:spPr bwMode="auto">
          <a:xfrm>
            <a:off x="1528762" y="5378359"/>
            <a:ext cx="6086475" cy="1019175"/>
          </a:xfrm>
          <a:prstGeom prst="rect">
            <a:avLst/>
          </a:prstGeom>
          <a:noFill/>
          <a:ln w="9525">
            <a:noFill/>
            <a:miter lim="800000"/>
            <a:headEnd/>
            <a:tailEnd/>
          </a:ln>
        </p:spPr>
      </p:pic>
      <p:sp>
        <p:nvSpPr>
          <p:cNvPr id="5" name="Rectangle 4"/>
          <p:cNvSpPr/>
          <p:nvPr/>
        </p:nvSpPr>
        <p:spPr>
          <a:xfrm>
            <a:off x="457200" y="1582341"/>
            <a:ext cx="8229600" cy="3785652"/>
          </a:xfrm>
          <a:prstGeom prst="rect">
            <a:avLst/>
          </a:prstGeom>
        </p:spPr>
        <p:txBody>
          <a:bodyPr wrap="square">
            <a:spAutoFit/>
          </a:bodyPr>
          <a:lstStyle/>
          <a:p>
            <a:r>
              <a:rPr lang="en-IN" sz="2400" dirty="0" smtClean="0"/>
              <a:t>Message queues – A message queue is an object used for </a:t>
            </a:r>
            <a:r>
              <a:rPr lang="en-IN" sz="2400" dirty="0" err="1" smtClean="0"/>
              <a:t>intertask</a:t>
            </a:r>
            <a:r>
              <a:rPr lang="en-IN" sz="2400" dirty="0" smtClean="0"/>
              <a:t> communication through which task send or receive messages placed in a shared memory.</a:t>
            </a:r>
          </a:p>
          <a:p>
            <a:r>
              <a:rPr lang="en-IN" sz="2400" dirty="0" smtClean="0"/>
              <a:t>The queue may follow 1) First In First Out (FIFO), 2) Last in First Out(LIFO) or 3) Priority (PRI) sequence. Usually, a message queue comprises of an associated queue control block (QCB), </a:t>
            </a:r>
          </a:p>
          <a:p>
            <a:r>
              <a:rPr lang="en-IN" sz="2400" dirty="0" smtClean="0"/>
              <a:t>name, unique ID, memory buffers, queue length, maximum message length and one or more task waiting lists. </a:t>
            </a:r>
          </a:p>
          <a:p>
            <a:r>
              <a:rPr lang="en-IN" sz="2400" dirty="0" smtClean="0"/>
              <a:t>A message queue with a length of 1 is commonly known as a mailbox</a:t>
            </a:r>
            <a:endParaRPr lang="en-IN" sz="2400" dirty="0"/>
          </a:p>
        </p:txBody>
      </p:sp>
      <p:sp>
        <p:nvSpPr>
          <p:cNvPr id="6" name="Title 1"/>
          <p:cNvSpPr>
            <a:spLocks noGrp="1"/>
          </p:cNvSpPr>
          <p:nvPr>
            <p:ph type="title"/>
          </p:nvPr>
        </p:nvSpPr>
        <p:spPr/>
        <p:txBody>
          <a:bodyPr/>
          <a:lstStyle/>
          <a:p>
            <a:r>
              <a:rPr lang="en-US" dirty="0" smtClean="0"/>
              <a:t>Inter Process Communication</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 Process Communication</a:t>
            </a:r>
            <a:endParaRPr lang="en-IN" dirty="0"/>
          </a:p>
        </p:txBody>
      </p:sp>
      <p:sp>
        <p:nvSpPr>
          <p:cNvPr id="3" name="Content Placeholder 2"/>
          <p:cNvSpPr>
            <a:spLocks noGrp="1"/>
          </p:cNvSpPr>
          <p:nvPr>
            <p:ph idx="1"/>
          </p:nvPr>
        </p:nvSpPr>
        <p:spPr/>
        <p:txBody>
          <a:bodyPr>
            <a:normAutofit fontScale="92500"/>
          </a:bodyPr>
          <a:lstStyle/>
          <a:p>
            <a:r>
              <a:rPr lang="en-IN" dirty="0" smtClean="0"/>
              <a:t>Pipes – A pipe is an object that provide simple communication channel used for unstructured data exchange among tasks. A pipe does not store multiple messages but stream of bytes. Also, data flow from a pipe cannot be prioritized.</a:t>
            </a:r>
          </a:p>
          <a:p>
            <a:r>
              <a:rPr lang="en-IN" dirty="0" smtClean="0"/>
              <a:t>Remote procedure call (RPC) – It permits distributed computing where task can invoke the execution of another task on a remote computer.</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8084" r="8084"/>
          <a:stretch>
            <a:fillRect/>
          </a:stretch>
        </p:blipFill>
        <p:spPr/>
      </p:pic>
      <p:sp>
        <p:nvSpPr>
          <p:cNvPr id="5" name="Title 1"/>
          <p:cNvSpPr>
            <a:spLocks noGrp="1"/>
          </p:cNvSpPr>
          <p:nvPr>
            <p:ph type="title"/>
          </p:nvPr>
        </p:nvSpPr>
        <p:spPr/>
        <p:txBody>
          <a:bodyPr>
            <a:normAutofit/>
          </a:bodyPr>
          <a:lstStyle/>
          <a:p>
            <a:r>
              <a:rPr lang="en-US" dirty="0"/>
              <a:t>S</a:t>
            </a:r>
            <a:r>
              <a:rPr lang="en-US" dirty="0" smtClean="0"/>
              <a:t>hared Memory Communication </a:t>
            </a:r>
            <a:endParaRPr lang="en-US" dirty="0"/>
          </a:p>
        </p:txBody>
      </p:sp>
    </p:spTree>
    <p:extLst>
      <p:ext uri="{BB962C8B-B14F-4D97-AF65-F5344CB8AC3E}">
        <p14:creationId xmlns:p14="http://schemas.microsoft.com/office/powerpoint/2010/main" val="19066439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t>
            </a:r>
            <a:r>
              <a:rPr lang="en-US" dirty="0" smtClean="0"/>
              <a:t>hared Memory Communication </a:t>
            </a:r>
            <a:endParaRPr lang="en-US" dirty="0"/>
          </a:p>
        </p:txBody>
      </p:sp>
      <p:sp>
        <p:nvSpPr>
          <p:cNvPr id="3" name="Content Placeholder 2"/>
          <p:cNvSpPr>
            <a:spLocks noGrp="1"/>
          </p:cNvSpPr>
          <p:nvPr>
            <p:ph idx="1"/>
          </p:nvPr>
        </p:nvSpPr>
        <p:spPr/>
        <p:txBody>
          <a:bodyPr>
            <a:normAutofit fontScale="70000" lnSpcReduction="20000"/>
          </a:bodyPr>
          <a:lstStyle/>
          <a:p>
            <a:r>
              <a:rPr lang="en-US" dirty="0"/>
              <a:t>Processes often need to communicate with each other. </a:t>
            </a:r>
            <a:r>
              <a:rPr lang="en-US" b="1" i="1" dirty="0" err="1" smtClean="0"/>
              <a:t>Interprocess</a:t>
            </a:r>
            <a:r>
              <a:rPr lang="en-US" b="1" i="1" dirty="0" smtClean="0"/>
              <a:t> communication mechanisms </a:t>
            </a:r>
            <a:r>
              <a:rPr lang="en-US" dirty="0"/>
              <a:t>are provided by the operating system as part of the </a:t>
            </a:r>
            <a:r>
              <a:rPr lang="en-US" dirty="0" smtClean="0"/>
              <a:t>process abstraction</a:t>
            </a:r>
            <a:r>
              <a:rPr lang="en-US" dirty="0"/>
              <a:t>. </a:t>
            </a:r>
          </a:p>
          <a:p>
            <a:r>
              <a:rPr lang="en-US" dirty="0"/>
              <a:t>Figure above illustrates how shared memory communication works in a bus-</a:t>
            </a:r>
            <a:r>
              <a:rPr lang="en-US" dirty="0" smtClean="0"/>
              <a:t>based system</a:t>
            </a:r>
            <a:r>
              <a:rPr lang="en-US" dirty="0"/>
              <a:t>. Two components, such as a CPU and an I/O device, communicate through a shared memory location. The software on the CPU has been designed to know the address of the shared location; the shared location has also been loaded into the proper register of the I/O device. If, as in the figure, the CPU wants to send data to the device, it writes to the shared location. The I/O device then reads the data from that location. The read and write operations are standard and can be encapsulated in a procedural interface. </a:t>
            </a:r>
          </a:p>
        </p:txBody>
      </p:sp>
    </p:spTree>
    <p:extLst>
      <p:ext uri="{BB962C8B-B14F-4D97-AF65-F5344CB8AC3E}">
        <p14:creationId xmlns:p14="http://schemas.microsoft.com/office/powerpoint/2010/main" val="421233997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 passing</a:t>
            </a:r>
          </a:p>
        </p:txBody>
      </p:sp>
      <p:sp>
        <p:nvSpPr>
          <p:cNvPr id="3" name="Content Placeholder 2"/>
          <p:cNvSpPr>
            <a:spLocks noGrp="1"/>
          </p:cNvSpPr>
          <p:nvPr>
            <p:ph idx="1"/>
          </p:nvPr>
        </p:nvSpPr>
        <p:spPr/>
        <p:txBody>
          <a:bodyPr>
            <a:normAutofit fontScale="62500" lnSpcReduction="20000"/>
          </a:bodyPr>
          <a:lstStyle/>
          <a:p>
            <a:r>
              <a:rPr lang="en-US" dirty="0"/>
              <a:t>Message passing communication complements the shared memory </a:t>
            </a:r>
            <a:r>
              <a:rPr lang="en-US" dirty="0" smtClean="0"/>
              <a:t>model.  </a:t>
            </a:r>
            <a:r>
              <a:rPr lang="en-US" dirty="0"/>
              <a:t>E</a:t>
            </a:r>
            <a:r>
              <a:rPr lang="en-US" dirty="0" smtClean="0"/>
              <a:t>ach </a:t>
            </a:r>
            <a:r>
              <a:rPr lang="en-US" dirty="0"/>
              <a:t>communicating entity has its own message send/receive unit. The message is not stored on the communications link, but rather at the senders/ receivers at the end points. </a:t>
            </a:r>
          </a:p>
          <a:p>
            <a:r>
              <a:rPr lang="en-US" dirty="0"/>
              <a:t>S</a:t>
            </a:r>
            <a:r>
              <a:rPr lang="en-US" dirty="0" smtClean="0"/>
              <a:t>hared </a:t>
            </a:r>
            <a:r>
              <a:rPr lang="en-US" dirty="0"/>
              <a:t>memory communication can be seen as a memory block used as a communication device</a:t>
            </a:r>
            <a:r>
              <a:rPr lang="en-US" dirty="0" smtClean="0"/>
              <a:t>, in </a:t>
            </a:r>
            <a:r>
              <a:rPr lang="en-US" dirty="0"/>
              <a:t>which all the data are stored in the communication link/memory. Applications in which units operate relatively autonomously are natural candidates for message passing communication. For example, a home control system </a:t>
            </a:r>
            <a:r>
              <a:rPr lang="en-US" dirty="0" smtClean="0"/>
              <a:t>has </a:t>
            </a:r>
            <a:r>
              <a:rPr lang="en-US" dirty="0"/>
              <a:t>one microcontroller per household device—lamp, thermostat, faucet, appliance, and so on. The devices must communicate relatively infrequently; furthermore, their physical separation is large enough that we would not naturally think of them as sharing a central pool of memory. Passing communication packets among the devices is a natural way to describe coordination between these devices. </a:t>
            </a:r>
            <a:endParaRPr lang="en-US" dirty="0" smtClean="0"/>
          </a:p>
          <a:p>
            <a:r>
              <a:rPr lang="en-US" dirty="0" smtClean="0"/>
              <a:t>Message </a:t>
            </a:r>
            <a:r>
              <a:rPr lang="en-US" dirty="0"/>
              <a:t>passing is the natural implementation of communication in many 8-bit microcontrollers that do not normally operate with external memory </a:t>
            </a:r>
          </a:p>
        </p:txBody>
      </p:sp>
    </p:spTree>
    <p:extLst>
      <p:ext uri="{BB962C8B-B14F-4D97-AF65-F5344CB8AC3E}">
        <p14:creationId xmlns:p14="http://schemas.microsoft.com/office/powerpoint/2010/main" val="27822970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Encapsulation using semaphore and queues</a:t>
            </a:r>
            <a:endParaRPr lang="en-US" dirty="0"/>
          </a:p>
        </p:txBody>
      </p:sp>
      <p:sp>
        <p:nvSpPr>
          <p:cNvPr id="3" name="Content Placeholder 2"/>
          <p:cNvSpPr>
            <a:spLocks noGrp="1"/>
          </p:cNvSpPr>
          <p:nvPr>
            <p:ph idx="1"/>
          </p:nvPr>
        </p:nvSpPr>
        <p:spPr/>
        <p:txBody>
          <a:bodyPr>
            <a:normAutofit fontScale="92500"/>
          </a:bodyPr>
          <a:lstStyle/>
          <a:p>
            <a:r>
              <a:rPr lang="en-US" dirty="0" err="1" smtClean="0"/>
              <a:t>Sem</a:t>
            </a:r>
            <a:r>
              <a:rPr lang="en-US" dirty="0" smtClean="0"/>
              <a:t>, queries and </a:t>
            </a:r>
            <a:r>
              <a:rPr lang="en-US" dirty="0" err="1" smtClean="0"/>
              <a:t>msgs</a:t>
            </a:r>
            <a:r>
              <a:rPr lang="en-US" dirty="0" smtClean="0"/>
              <a:t> should not be globally shared variables and each should be shared between a set of tasks only and encapsulated from rest.</a:t>
            </a:r>
          </a:p>
          <a:p>
            <a:r>
              <a:rPr lang="en-US" dirty="0" err="1" smtClean="0"/>
              <a:t>Sem</a:t>
            </a:r>
            <a:r>
              <a:rPr lang="en-US" dirty="0" smtClean="0"/>
              <a:t> : encapsulates the data during critical sections or </a:t>
            </a:r>
            <a:r>
              <a:rPr lang="en-US" dirty="0" err="1" smtClean="0"/>
              <a:t>encap</a:t>
            </a:r>
            <a:r>
              <a:rPr lang="en-US" dirty="0" smtClean="0"/>
              <a:t> a buffer from reading task or writing into by multiple tasks concurrently.</a:t>
            </a:r>
          </a:p>
          <a:p>
            <a:r>
              <a:rPr lang="en-US" dirty="0" smtClean="0"/>
              <a:t>Queues :can be used to encapsulate the </a:t>
            </a:r>
            <a:r>
              <a:rPr lang="en-US" dirty="0" err="1" smtClean="0"/>
              <a:t>msg</a:t>
            </a:r>
            <a:r>
              <a:rPr lang="en-US" dirty="0" smtClean="0"/>
              <a:t> to a task at any instance from the multiple tasks.</a:t>
            </a:r>
            <a:endParaRPr lang="en-US" dirty="0"/>
          </a:p>
        </p:txBody>
      </p:sp>
    </p:spTree>
    <p:extLst>
      <p:ext uri="{BB962C8B-B14F-4D97-AF65-F5344CB8AC3E}">
        <p14:creationId xmlns:p14="http://schemas.microsoft.com/office/powerpoint/2010/main" val="1756474241"/>
      </p:ext>
    </p:extLst>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Memory Management</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Two types of memory managements are provided in RTOS – Stack and Heap.</a:t>
            </a:r>
          </a:p>
          <a:p>
            <a:r>
              <a:rPr lang="en-IN" dirty="0" smtClean="0"/>
              <a:t>Stack management is used during context switching for TCBs. </a:t>
            </a:r>
          </a:p>
          <a:p>
            <a:r>
              <a:rPr lang="en-IN" dirty="0" smtClean="0"/>
              <a:t>Heap management. Memory other than memory used for program code, program data and system stack is called heap memory and it is used for dynamic allocation of data space for tasks. Management of this memory is called heap management</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lstStyle/>
          <a:p>
            <a:r>
              <a:rPr lang="en-US" dirty="0" smtClean="0"/>
              <a:t>When a process is created the memory manager allocates(blocks) by mapping the process address space. Threads share the memory space of the process.</a:t>
            </a:r>
          </a:p>
          <a:p>
            <a:r>
              <a:rPr lang="en-US" dirty="0" smtClean="0"/>
              <a:t>Memory manager has to be secure robust and well protected . No leaks and stack overflows</a:t>
            </a:r>
            <a:endParaRPr lang="en-US" dirty="0"/>
          </a:p>
        </p:txBody>
      </p:sp>
    </p:spTree>
    <p:extLst>
      <p:ext uri="{BB962C8B-B14F-4D97-AF65-F5344CB8AC3E}">
        <p14:creationId xmlns:p14="http://schemas.microsoft.com/office/powerpoint/2010/main" val="2901117452"/>
      </p:ext>
    </p:extLst>
  </p:cSld>
  <p:clrMapOvr>
    <a:masterClrMapping/>
  </p:clrMapOvr>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Strategy</a:t>
            </a:r>
            <a:endParaRPr lang="en-US" dirty="0"/>
          </a:p>
        </p:txBody>
      </p:sp>
      <p:sp>
        <p:nvSpPr>
          <p:cNvPr id="3" name="Content Placeholder 2"/>
          <p:cNvSpPr>
            <a:spLocks noGrp="1"/>
          </p:cNvSpPr>
          <p:nvPr>
            <p:ph idx="1"/>
          </p:nvPr>
        </p:nvSpPr>
        <p:spPr/>
        <p:txBody>
          <a:bodyPr>
            <a:normAutofit/>
          </a:bodyPr>
          <a:lstStyle/>
          <a:p>
            <a:r>
              <a:rPr lang="en-US" dirty="0" smtClean="0"/>
              <a:t>Fixed block allocation</a:t>
            </a:r>
          </a:p>
          <a:p>
            <a:r>
              <a:rPr lang="en-US" dirty="0" smtClean="0"/>
              <a:t>Dynamic blocks allocation</a:t>
            </a:r>
          </a:p>
          <a:p>
            <a:r>
              <a:rPr lang="en-US" dirty="0" smtClean="0"/>
              <a:t>Dynamic page allocation</a:t>
            </a:r>
          </a:p>
          <a:p>
            <a:r>
              <a:rPr lang="en-US" dirty="0" smtClean="0"/>
              <a:t>Dynamic data memory allocation</a:t>
            </a:r>
          </a:p>
          <a:p>
            <a:r>
              <a:rPr lang="en-US" dirty="0" smtClean="0"/>
              <a:t>Dynamic add relocation</a:t>
            </a:r>
          </a:p>
          <a:p>
            <a:r>
              <a:rPr lang="en-US" dirty="0" err="1" smtClean="0"/>
              <a:t>Multiprocess</a:t>
            </a:r>
            <a:r>
              <a:rPr lang="en-US" dirty="0" smtClean="0"/>
              <a:t> memory allocation</a:t>
            </a:r>
          </a:p>
          <a:p>
            <a:r>
              <a:rPr lang="en-US" dirty="0" err="1" smtClean="0"/>
              <a:t>Memery</a:t>
            </a:r>
            <a:r>
              <a:rPr lang="en-US" dirty="0" smtClean="0"/>
              <a:t> protection to OS function</a:t>
            </a:r>
          </a:p>
        </p:txBody>
      </p:sp>
    </p:spTree>
    <p:extLst>
      <p:ext uri="{BB962C8B-B14F-4D97-AF65-F5344CB8AC3E}">
        <p14:creationId xmlns:p14="http://schemas.microsoft.com/office/powerpoint/2010/main" val="4063778071"/>
      </p:ext>
    </p:extLst>
  </p:cSld>
  <p:clrMapOvr>
    <a:masterClrMapping/>
  </p:clrMapOvr>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Strategy</a:t>
            </a:r>
            <a:endParaRPr lang="en-US" dirty="0"/>
          </a:p>
        </p:txBody>
      </p:sp>
      <p:sp>
        <p:nvSpPr>
          <p:cNvPr id="3" name="Content Placeholder 2"/>
          <p:cNvSpPr>
            <a:spLocks noGrp="1"/>
          </p:cNvSpPr>
          <p:nvPr>
            <p:ph idx="1"/>
          </p:nvPr>
        </p:nvSpPr>
        <p:spPr/>
        <p:txBody>
          <a:bodyPr>
            <a:normAutofit/>
          </a:bodyPr>
          <a:lstStyle/>
          <a:p>
            <a:r>
              <a:rPr lang="en-US" dirty="0" smtClean="0"/>
              <a:t>Memory protection among tasks.</a:t>
            </a:r>
          </a:p>
          <a:p>
            <a:r>
              <a:rPr lang="en-US" dirty="0" smtClean="0"/>
              <a:t>Memory manager manages the </a:t>
            </a:r>
            <a:r>
              <a:rPr lang="en-US" dirty="0" err="1" smtClean="0"/>
              <a:t>foll</a:t>
            </a:r>
            <a:r>
              <a:rPr lang="en-US" dirty="0" smtClean="0"/>
              <a:t> :</a:t>
            </a:r>
          </a:p>
          <a:p>
            <a:pPr lvl="1"/>
            <a:r>
              <a:rPr lang="en-US" dirty="0" smtClean="0"/>
              <a:t>Use of memory add space by process</a:t>
            </a:r>
          </a:p>
          <a:p>
            <a:pPr lvl="1"/>
            <a:r>
              <a:rPr lang="en-US" dirty="0" smtClean="0"/>
              <a:t>Specific mechanism to share memory space or restrict sharing of given space</a:t>
            </a:r>
          </a:p>
          <a:p>
            <a:pPr lvl="1"/>
            <a:r>
              <a:rPr lang="en-US" dirty="0" err="1" smtClean="0"/>
              <a:t>Optimisation</a:t>
            </a:r>
            <a:r>
              <a:rPr lang="en-US" dirty="0" smtClean="0"/>
              <a:t> of access periods using hierarchy</a:t>
            </a:r>
          </a:p>
          <a:p>
            <a:endParaRPr lang="en-US" dirty="0" smtClean="0"/>
          </a:p>
          <a:p>
            <a:endParaRPr lang="en-US" dirty="0"/>
          </a:p>
        </p:txBody>
      </p:sp>
    </p:spTree>
    <p:extLst>
      <p:ext uri="{BB962C8B-B14F-4D97-AF65-F5344CB8AC3E}">
        <p14:creationId xmlns:p14="http://schemas.microsoft.com/office/powerpoint/2010/main" val="406377807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RTOS Features</a:t>
            </a:r>
            <a:endParaRPr lang="en-IN" b="1" dirty="0"/>
          </a:p>
        </p:txBody>
      </p:sp>
      <p:sp>
        <p:nvSpPr>
          <p:cNvPr id="3" name="Content Placeholder 2"/>
          <p:cNvSpPr>
            <a:spLocks noGrp="1"/>
          </p:cNvSpPr>
          <p:nvPr>
            <p:ph idx="1"/>
          </p:nvPr>
        </p:nvSpPr>
        <p:spPr/>
        <p:txBody>
          <a:bodyPr>
            <a:normAutofit fontScale="85000" lnSpcReduction="10000"/>
          </a:bodyPr>
          <a:lstStyle/>
          <a:p>
            <a:r>
              <a:rPr lang="en-IN" dirty="0" smtClean="0"/>
              <a:t>Multithreading and </a:t>
            </a:r>
            <a:r>
              <a:rPr lang="en-IN" dirty="0" err="1" smtClean="0"/>
              <a:t>preemptability</a:t>
            </a:r>
            <a:r>
              <a:rPr lang="en-IN" dirty="0" smtClean="0"/>
              <a:t> – The scheduler should be able to </a:t>
            </a:r>
            <a:r>
              <a:rPr lang="en-IN" dirty="0" err="1" smtClean="0"/>
              <a:t>preempt</a:t>
            </a:r>
            <a:r>
              <a:rPr lang="en-IN" dirty="0" smtClean="0"/>
              <a:t> any task in the system and allocate the resource to the thread that needs it most even at peak load.</a:t>
            </a:r>
          </a:p>
          <a:p>
            <a:r>
              <a:rPr lang="en-IN" dirty="0" smtClean="0"/>
              <a:t>Thread Priority  – All tasks are assigned priority level to facilitate pre-</a:t>
            </a:r>
            <a:r>
              <a:rPr lang="en-IN" dirty="0" err="1" smtClean="0"/>
              <a:t>emption.The</a:t>
            </a:r>
            <a:r>
              <a:rPr lang="en-IN" dirty="0" smtClean="0"/>
              <a:t> highest priority task that is ready to run will be the task that will be running.</a:t>
            </a:r>
          </a:p>
          <a:p>
            <a:r>
              <a:rPr lang="en-IN" dirty="0" smtClean="0"/>
              <a:t>Inter Task Communication &amp; Synchronization –Multiple tasks pass information among each other in a timely fashion and ensuring data integrity</a:t>
            </a:r>
          </a:p>
          <a:p>
            <a:endParaRPr lang="en-IN" dirty="0"/>
          </a:p>
        </p:txBody>
      </p:sp>
    </p:spTree>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 Function</a:t>
            </a:r>
            <a:endParaRPr lang="en-US" dirty="0"/>
          </a:p>
        </p:txBody>
      </p:sp>
      <p:sp>
        <p:nvSpPr>
          <p:cNvPr id="3" name="Content Placeholder 2"/>
          <p:cNvSpPr>
            <a:spLocks noGrp="1"/>
          </p:cNvSpPr>
          <p:nvPr>
            <p:ph idx="1"/>
          </p:nvPr>
        </p:nvSpPr>
        <p:spPr/>
        <p:txBody>
          <a:bodyPr>
            <a:normAutofit fontScale="92500"/>
          </a:bodyPr>
          <a:lstStyle/>
          <a:p>
            <a:r>
              <a:rPr lang="en-US" dirty="0" smtClean="0"/>
              <a:t>A real time </a:t>
            </a:r>
            <a:r>
              <a:rPr lang="en-US" dirty="0" err="1" smtClean="0"/>
              <a:t>clk</a:t>
            </a:r>
            <a:r>
              <a:rPr lang="en-US" dirty="0" smtClean="0"/>
              <a:t> in the system interrupts the system called </a:t>
            </a:r>
            <a:r>
              <a:rPr lang="en-US" dirty="0" err="1" smtClean="0"/>
              <a:t>SysClkIntr</a:t>
            </a:r>
            <a:r>
              <a:rPr lang="en-US" dirty="0" smtClean="0"/>
              <a:t>.</a:t>
            </a:r>
          </a:p>
          <a:p>
            <a:r>
              <a:rPr lang="en-US" dirty="0" smtClean="0"/>
              <a:t>OS provides number of OS timer functions. These use </a:t>
            </a:r>
            <a:r>
              <a:rPr lang="en-US" dirty="0" err="1"/>
              <a:t>SysClkIntr</a:t>
            </a:r>
            <a:r>
              <a:rPr lang="en-US" dirty="0" smtClean="0"/>
              <a:t>.</a:t>
            </a:r>
          </a:p>
          <a:p>
            <a:r>
              <a:rPr lang="en-US" dirty="0" smtClean="0"/>
              <a:t>Periodic </a:t>
            </a:r>
            <a:r>
              <a:rPr lang="en-US" dirty="0" err="1" smtClean="0"/>
              <a:t>SysClkIntr</a:t>
            </a:r>
            <a:r>
              <a:rPr lang="en-US" dirty="0" smtClean="0"/>
              <a:t> used to switch from supervisory mode to user. Following are the steps</a:t>
            </a:r>
          </a:p>
          <a:p>
            <a:pPr lvl="1"/>
            <a:r>
              <a:rPr lang="en-US" dirty="0" smtClean="0"/>
              <a:t>Before service of </a:t>
            </a:r>
            <a:r>
              <a:rPr lang="en-US" dirty="0" err="1" smtClean="0"/>
              <a:t>SysClkIntr</a:t>
            </a:r>
            <a:r>
              <a:rPr lang="en-US" dirty="0" smtClean="0"/>
              <a:t> the context of presently running  task/thread saved on TCB data strut.</a:t>
            </a:r>
          </a:p>
        </p:txBody>
      </p:sp>
    </p:spTree>
    <p:extLst>
      <p:ext uri="{BB962C8B-B14F-4D97-AF65-F5344CB8AC3E}">
        <p14:creationId xmlns:p14="http://schemas.microsoft.com/office/powerpoint/2010/main" val="1142691381"/>
      </p:ext>
    </p:extLst>
  </p:cSld>
  <p:clrMapOvr>
    <a:masterClrMapping/>
  </p:clrMapOvr>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 Function</a:t>
            </a:r>
            <a:endParaRPr lang="en-US" dirty="0"/>
          </a:p>
        </p:txBody>
      </p:sp>
      <p:sp>
        <p:nvSpPr>
          <p:cNvPr id="3" name="Content Placeholder 2"/>
          <p:cNvSpPr>
            <a:spLocks noGrp="1"/>
          </p:cNvSpPr>
          <p:nvPr>
            <p:ph idx="1"/>
          </p:nvPr>
        </p:nvSpPr>
        <p:spPr/>
        <p:txBody>
          <a:bodyPr>
            <a:normAutofit/>
          </a:bodyPr>
          <a:lstStyle/>
          <a:p>
            <a:pPr lvl="1"/>
            <a:r>
              <a:rPr lang="en-US" dirty="0" err="1" smtClean="0"/>
              <a:t>SysClkIntr</a:t>
            </a:r>
            <a:r>
              <a:rPr lang="en-US" dirty="0" smtClean="0"/>
              <a:t> service routine calls the OS.</a:t>
            </a:r>
          </a:p>
          <a:p>
            <a:pPr lvl="1"/>
            <a:r>
              <a:rPr lang="en-US" dirty="0" smtClean="0"/>
              <a:t>OS finds new message or IPC</a:t>
            </a:r>
          </a:p>
          <a:p>
            <a:pPr lvl="1"/>
            <a:r>
              <a:rPr lang="en-US" dirty="0" smtClean="0"/>
              <a:t>OS either selects the same task or a new task or thread and switches the context to new one.</a:t>
            </a:r>
          </a:p>
          <a:p>
            <a:pPr lvl="1"/>
            <a:r>
              <a:rPr lang="en-US" dirty="0" smtClean="0"/>
              <a:t>After return new task runs from code which blocked earlier.</a:t>
            </a:r>
          </a:p>
        </p:txBody>
      </p:sp>
    </p:spTree>
    <p:extLst>
      <p:ext uri="{BB962C8B-B14F-4D97-AF65-F5344CB8AC3E}">
        <p14:creationId xmlns:p14="http://schemas.microsoft.com/office/powerpoint/2010/main" val="1142691381"/>
      </p:ext>
    </p:extLst>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Timer Management</a:t>
            </a:r>
            <a:endParaRPr lang="en-IN" dirty="0"/>
          </a:p>
        </p:txBody>
      </p:sp>
      <p:sp>
        <p:nvSpPr>
          <p:cNvPr id="3" name="Content Placeholder 2"/>
          <p:cNvSpPr>
            <a:spLocks noGrp="1"/>
          </p:cNvSpPr>
          <p:nvPr>
            <p:ph idx="1"/>
          </p:nvPr>
        </p:nvSpPr>
        <p:spPr/>
        <p:txBody>
          <a:bodyPr/>
          <a:lstStyle/>
          <a:p>
            <a:r>
              <a:rPr lang="en-IN" dirty="0" smtClean="0"/>
              <a:t>Tasks need to be performed after scheduled durations. </a:t>
            </a:r>
          </a:p>
          <a:p>
            <a:r>
              <a:rPr lang="en-IN" dirty="0" smtClean="0"/>
              <a:t>To keep track of the delays, timers- relative and absolute- are provided in RTOS.</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Interrupt and event handling</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RTOS provides various functions for interrupt and event handling</a:t>
            </a:r>
          </a:p>
          <a:p>
            <a:r>
              <a:rPr lang="en-IN" dirty="0" smtClean="0"/>
              <a:t>Defining interrupt handler, </a:t>
            </a:r>
          </a:p>
          <a:p>
            <a:r>
              <a:rPr lang="en-IN" dirty="0" smtClean="0"/>
              <a:t>creation and deletion of ISR,</a:t>
            </a:r>
          </a:p>
          <a:p>
            <a:r>
              <a:rPr lang="en-IN" dirty="0" smtClean="0"/>
              <a:t> referencing the state of an ISR,</a:t>
            </a:r>
          </a:p>
          <a:p>
            <a:r>
              <a:rPr lang="en-IN" dirty="0" smtClean="0"/>
              <a:t>enabling and disabling of an interrupt, etc.</a:t>
            </a:r>
          </a:p>
          <a:p>
            <a:r>
              <a:rPr lang="en-IN" dirty="0" smtClean="0"/>
              <a:t>It also restricts interrupts from occurring when modifying a data structure, </a:t>
            </a:r>
          </a:p>
          <a:p>
            <a:r>
              <a:rPr lang="en-IN" dirty="0" smtClean="0"/>
              <a:t>minimise interrupt latencies due to disabling of interrupts when RTOS is performing critical operations,</a:t>
            </a:r>
          </a:p>
          <a:p>
            <a:r>
              <a:rPr lang="en-IN" dirty="0" smtClean="0"/>
              <a:t>minimises interrupt response times.</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Device I/O Management</a:t>
            </a:r>
            <a:endParaRPr lang="en-IN" dirty="0"/>
          </a:p>
        </p:txBody>
      </p:sp>
      <p:sp>
        <p:nvSpPr>
          <p:cNvPr id="3" name="Content Placeholder 2"/>
          <p:cNvSpPr>
            <a:spLocks noGrp="1"/>
          </p:cNvSpPr>
          <p:nvPr>
            <p:ph idx="1"/>
          </p:nvPr>
        </p:nvSpPr>
        <p:spPr/>
        <p:txBody>
          <a:bodyPr/>
          <a:lstStyle/>
          <a:p>
            <a:r>
              <a:rPr lang="en-IN" dirty="0" smtClean="0"/>
              <a:t>RTOS generally provides large number of APIs to support diverse hardware device drivers</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Device Management</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 of device driver ISR of each device.</a:t>
            </a:r>
          </a:p>
          <a:p>
            <a:r>
              <a:rPr lang="en-US" dirty="0" smtClean="0"/>
              <a:t>Each device function calls a separate ISR.</a:t>
            </a:r>
          </a:p>
          <a:p>
            <a:r>
              <a:rPr lang="en-US" dirty="0" smtClean="0"/>
              <a:t>Device manager (inside/outside the </a:t>
            </a:r>
            <a:r>
              <a:rPr lang="en-US" dirty="0" err="1" smtClean="0"/>
              <a:t>kernal</a:t>
            </a:r>
            <a:r>
              <a:rPr lang="en-US" dirty="0" smtClean="0"/>
              <a:t>) manages.</a:t>
            </a:r>
          </a:p>
          <a:p>
            <a:r>
              <a:rPr lang="en-US" dirty="0" smtClean="0"/>
              <a:t>Coordinates between app process device and device control.</a:t>
            </a:r>
          </a:p>
          <a:p>
            <a:r>
              <a:rPr lang="en-US" dirty="0" smtClean="0"/>
              <a:t>Process send a request to the device function by an interrupt using SWI</a:t>
            </a:r>
          </a:p>
          <a:p>
            <a:r>
              <a:rPr lang="en-US" dirty="0" smtClean="0"/>
              <a:t>Driver provides the action of calling and exec the ISR.</a:t>
            </a:r>
          </a:p>
          <a:p>
            <a:r>
              <a:rPr lang="en-US" dirty="0" smtClean="0"/>
              <a:t>Device manager polls the request at the devices and the actions occur as per priorities.</a:t>
            </a:r>
          </a:p>
          <a:p>
            <a:r>
              <a:rPr lang="en-US" dirty="0" smtClean="0"/>
              <a:t>Device manager manages IO  interrupt queues.</a:t>
            </a:r>
          </a:p>
        </p:txBody>
      </p:sp>
    </p:spTree>
    <p:extLst>
      <p:ext uri="{BB962C8B-B14F-4D97-AF65-F5344CB8AC3E}">
        <p14:creationId xmlns:p14="http://schemas.microsoft.com/office/powerpoint/2010/main" val="3436382422"/>
      </p:ext>
    </p:extLst>
  </p:cSld>
  <p:clrMapOvr>
    <a:masterClrMapping/>
  </p:clrMapOvr>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Device </a:t>
            </a:r>
            <a:r>
              <a:rPr lang="en-US" dirty="0" err="1" smtClean="0"/>
              <a:t>Mgt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Creates an appropriate </a:t>
            </a:r>
            <a:r>
              <a:rPr lang="en-US" dirty="0" err="1" smtClean="0"/>
              <a:t>kernal</a:t>
            </a:r>
            <a:r>
              <a:rPr lang="en-US" dirty="0" smtClean="0"/>
              <a:t> interface and API</a:t>
            </a:r>
          </a:p>
          <a:p>
            <a:r>
              <a:rPr lang="en-US" dirty="0" smtClean="0"/>
              <a:t>Device is activated.</a:t>
            </a:r>
          </a:p>
          <a:p>
            <a:r>
              <a:rPr lang="en-US" dirty="0" smtClean="0"/>
              <a:t>OS device manager provides and executes the modules for managing the devices and ISR</a:t>
            </a:r>
          </a:p>
          <a:p>
            <a:r>
              <a:rPr lang="en-US" dirty="0" smtClean="0"/>
              <a:t>Manages physical and virtual devices like pipes and sockets through a common strategy.</a:t>
            </a:r>
          </a:p>
          <a:p>
            <a:r>
              <a:rPr lang="en-US" dirty="0" smtClean="0"/>
              <a:t>Device management has three approaches to three types of device drivers.</a:t>
            </a:r>
          </a:p>
          <a:p>
            <a:pPr lvl="1"/>
            <a:r>
              <a:rPr lang="en-US" dirty="0" smtClean="0"/>
              <a:t>Programmed I/O – by polling the service need from each device</a:t>
            </a:r>
          </a:p>
          <a:p>
            <a:pPr lvl="1"/>
            <a:r>
              <a:rPr lang="en-US" dirty="0" smtClean="0"/>
              <a:t>Interrupt  from device driver ISR</a:t>
            </a:r>
          </a:p>
          <a:p>
            <a:pPr lvl="1"/>
            <a:r>
              <a:rPr lang="en-US" dirty="0" smtClean="0"/>
              <a:t>DMA operation used by devices to access memory</a:t>
            </a:r>
            <a:endParaRPr lang="en-US" dirty="0"/>
          </a:p>
        </p:txBody>
      </p:sp>
    </p:spTree>
    <p:extLst>
      <p:ext uri="{BB962C8B-B14F-4D97-AF65-F5344CB8AC3E}">
        <p14:creationId xmlns:p14="http://schemas.microsoft.com/office/powerpoint/2010/main" val="3436382422"/>
      </p:ext>
    </p:extLst>
  </p:cSld>
  <p:clrMapOvr>
    <a:masterClrMapping/>
  </p:clrMapOvr>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Device Mgr</a:t>
            </a:r>
            <a:endParaRPr lang="en-US" dirty="0"/>
          </a:p>
        </p:txBody>
      </p:sp>
      <p:sp>
        <p:nvSpPr>
          <p:cNvPr id="3" name="Content Placeholder 2"/>
          <p:cNvSpPr>
            <a:spLocks noGrp="1"/>
          </p:cNvSpPr>
          <p:nvPr>
            <p:ph idx="1"/>
          </p:nvPr>
        </p:nvSpPr>
        <p:spPr/>
        <p:txBody>
          <a:bodyPr>
            <a:normAutofit/>
          </a:bodyPr>
          <a:lstStyle/>
          <a:p>
            <a:r>
              <a:rPr lang="en-US" dirty="0" smtClean="0"/>
              <a:t>Device detection</a:t>
            </a:r>
          </a:p>
          <a:p>
            <a:r>
              <a:rPr lang="en-US" dirty="0" smtClean="0"/>
              <a:t>Deletion</a:t>
            </a:r>
          </a:p>
          <a:p>
            <a:r>
              <a:rPr lang="en-US" dirty="0" smtClean="0"/>
              <a:t>Allocation and registration</a:t>
            </a:r>
          </a:p>
          <a:p>
            <a:r>
              <a:rPr lang="en-US" dirty="0" smtClean="0"/>
              <a:t>Detaching and de registration</a:t>
            </a:r>
          </a:p>
          <a:p>
            <a:r>
              <a:rPr lang="en-US" dirty="0" smtClean="0"/>
              <a:t>Restricting device to special process</a:t>
            </a:r>
          </a:p>
          <a:p>
            <a:r>
              <a:rPr lang="en-US" dirty="0" smtClean="0"/>
              <a:t>Sharing</a:t>
            </a:r>
          </a:p>
          <a:p>
            <a:r>
              <a:rPr lang="en-US" dirty="0" smtClean="0"/>
              <a:t>Control</a:t>
            </a:r>
          </a:p>
        </p:txBody>
      </p:sp>
    </p:spTree>
    <p:extLst>
      <p:ext uri="{BB962C8B-B14F-4D97-AF65-F5344CB8AC3E}">
        <p14:creationId xmlns:p14="http://schemas.microsoft.com/office/powerpoint/2010/main" val="2722770344"/>
      </p:ext>
    </p:extLst>
  </p:cSld>
  <p:clrMapOvr>
    <a:masterClrMapping/>
  </p:clrMapOvr>
  <p:timing>
    <p:tnLst>
      <p:par>
        <p:cTn xmlns:p14="http://schemas.microsoft.com/office/powerpoint/2010/mai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of Device Mgr</a:t>
            </a:r>
            <a:endParaRPr lang="en-US" dirty="0"/>
          </a:p>
        </p:txBody>
      </p:sp>
      <p:sp>
        <p:nvSpPr>
          <p:cNvPr id="3" name="Content Placeholder 2"/>
          <p:cNvSpPr>
            <a:spLocks noGrp="1"/>
          </p:cNvSpPr>
          <p:nvPr>
            <p:ph idx="1"/>
          </p:nvPr>
        </p:nvSpPr>
        <p:spPr/>
        <p:txBody>
          <a:bodyPr>
            <a:normAutofit/>
          </a:bodyPr>
          <a:lstStyle/>
          <a:p>
            <a:r>
              <a:rPr lang="en-US" dirty="0" smtClean="0"/>
              <a:t>Access management</a:t>
            </a:r>
          </a:p>
          <a:p>
            <a:r>
              <a:rPr lang="en-US" dirty="0" smtClean="0"/>
              <a:t>Buffer management</a:t>
            </a:r>
          </a:p>
          <a:p>
            <a:r>
              <a:rPr lang="en-US" dirty="0" smtClean="0"/>
              <a:t>Queue management</a:t>
            </a:r>
          </a:p>
          <a:p>
            <a:r>
              <a:rPr lang="en-US" dirty="0" smtClean="0"/>
              <a:t>Driver</a:t>
            </a:r>
          </a:p>
          <a:p>
            <a:r>
              <a:rPr lang="en-US" dirty="0" smtClean="0"/>
              <a:t>Updating of new device function</a:t>
            </a:r>
          </a:p>
          <a:p>
            <a:r>
              <a:rPr lang="en-US" dirty="0" smtClean="0"/>
              <a:t>Backup and restoration</a:t>
            </a:r>
          </a:p>
          <a:p>
            <a:endParaRPr lang="en-US" dirty="0"/>
          </a:p>
        </p:txBody>
      </p:sp>
    </p:spTree>
    <p:extLst>
      <p:ext uri="{BB962C8B-B14F-4D97-AF65-F5344CB8AC3E}">
        <p14:creationId xmlns:p14="http://schemas.microsoft.com/office/powerpoint/2010/main" val="2722770344"/>
      </p:ext>
    </p:extLst>
  </p:cSld>
  <p:clrMapOvr>
    <a:masterClrMapping/>
  </p:clrMapOvr>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Command Function for Device Management</a:t>
            </a:r>
            <a:endParaRPr lang="en-US" dirty="0"/>
          </a:p>
        </p:txBody>
      </p:sp>
      <p:sp>
        <p:nvSpPr>
          <p:cNvPr id="3" name="Content Placeholder 2"/>
          <p:cNvSpPr>
            <a:spLocks noGrp="1"/>
          </p:cNvSpPr>
          <p:nvPr>
            <p:ph idx="1"/>
          </p:nvPr>
        </p:nvSpPr>
        <p:spPr/>
        <p:txBody>
          <a:bodyPr/>
          <a:lstStyle/>
          <a:p>
            <a:r>
              <a:rPr lang="en-US" dirty="0" smtClean="0"/>
              <a:t>Create and open</a:t>
            </a:r>
          </a:p>
          <a:p>
            <a:r>
              <a:rPr lang="en-US" dirty="0" smtClean="0"/>
              <a:t>Write</a:t>
            </a:r>
          </a:p>
          <a:p>
            <a:r>
              <a:rPr lang="en-US" dirty="0" smtClean="0"/>
              <a:t>Read</a:t>
            </a:r>
          </a:p>
          <a:p>
            <a:r>
              <a:rPr lang="en-US" dirty="0" err="1" smtClean="0"/>
              <a:t>Ioctl</a:t>
            </a:r>
            <a:endParaRPr lang="en-US" dirty="0" smtClean="0"/>
          </a:p>
          <a:p>
            <a:r>
              <a:rPr lang="en-US" dirty="0" smtClean="0"/>
              <a:t>Close and delete.</a:t>
            </a:r>
          </a:p>
          <a:p>
            <a:r>
              <a:rPr lang="en-US" dirty="0" err="1" smtClean="0"/>
              <a:t>Ioctl</a:t>
            </a:r>
            <a:r>
              <a:rPr lang="en-US" dirty="0" smtClean="0"/>
              <a:t> is used for accessing specific partition, defining command and control function of device registers and IO channel control.</a:t>
            </a:r>
            <a:endParaRPr lang="en-US" dirty="0"/>
          </a:p>
        </p:txBody>
      </p:sp>
    </p:spTree>
    <p:extLst>
      <p:ext uri="{BB962C8B-B14F-4D97-AF65-F5344CB8AC3E}">
        <p14:creationId xmlns:p14="http://schemas.microsoft.com/office/powerpoint/2010/main" val="1237283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IN" dirty="0" smtClean="0"/>
              <a:t>Priority Inheritance – RTOS should have large number of priority levels &amp; should prevent priority inversion using priority inheritance.</a:t>
            </a:r>
          </a:p>
          <a:p>
            <a:r>
              <a:rPr lang="en-IN" dirty="0" smtClean="0"/>
              <a:t>Short Latencies – The latencies are short and predefined.</a:t>
            </a:r>
          </a:p>
          <a:p>
            <a:pPr lvl="1"/>
            <a:r>
              <a:rPr lang="en-IN" dirty="0" smtClean="0"/>
              <a:t>Task switching latency: The time needed to save the context of a currently executing task and switching to another task.</a:t>
            </a:r>
          </a:p>
          <a:p>
            <a:pPr lvl="1"/>
            <a:r>
              <a:rPr lang="en-IN" dirty="0" smtClean="0"/>
              <a:t>Interrupt latency: The time elapsed between execution of the last instruction of the interrupted task and the first instruction in the interrupt handler.</a:t>
            </a:r>
          </a:p>
          <a:p>
            <a:pPr lvl="1"/>
            <a:r>
              <a:rPr lang="en-IN" dirty="0" smtClean="0"/>
              <a:t>Interrupt dispatch latency: The time from the last instruction in the interrupt handler to the next task scheduled to run.</a:t>
            </a:r>
          </a:p>
          <a:p>
            <a:endParaRPr lang="en-IN" dirty="0"/>
          </a:p>
        </p:txBody>
      </p:sp>
      <p:sp>
        <p:nvSpPr>
          <p:cNvPr id="4" name="Title 1"/>
          <p:cNvSpPr>
            <a:spLocks noGrp="1"/>
          </p:cNvSpPr>
          <p:nvPr>
            <p:ph type="title"/>
          </p:nvPr>
        </p:nvSpPr>
        <p:spPr/>
        <p:txBody>
          <a:bodyPr/>
          <a:lstStyle/>
          <a:p>
            <a:r>
              <a:rPr lang="en-IN" b="1" dirty="0" smtClean="0"/>
              <a:t>RTOS Features</a:t>
            </a:r>
            <a:endParaRPr lang="en-IN" b="1" dirty="0"/>
          </a:p>
        </p:txBody>
      </p:sp>
    </p:spTree>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subsystems</a:t>
            </a:r>
            <a:endParaRPr lang="en-US" dirty="0"/>
          </a:p>
        </p:txBody>
      </p:sp>
      <p:sp>
        <p:nvSpPr>
          <p:cNvPr id="3" name="Content Placeholder 2"/>
          <p:cNvSpPr>
            <a:spLocks noGrp="1"/>
          </p:cNvSpPr>
          <p:nvPr>
            <p:ph idx="1"/>
          </p:nvPr>
        </p:nvSpPr>
        <p:spPr/>
        <p:txBody>
          <a:bodyPr>
            <a:normAutofit/>
          </a:bodyPr>
          <a:lstStyle/>
          <a:p>
            <a:r>
              <a:rPr lang="en-US" dirty="0" smtClean="0"/>
              <a:t>I/O ports are subsystems of OS device management systems.</a:t>
            </a:r>
          </a:p>
          <a:p>
            <a:r>
              <a:rPr lang="en-US" dirty="0" smtClean="0"/>
              <a:t>Drivers communicate with many devices that use them.</a:t>
            </a:r>
          </a:p>
          <a:p>
            <a:r>
              <a:rPr lang="en-US" dirty="0" smtClean="0"/>
              <a:t>I/O instructions depend on HW platform.</a:t>
            </a:r>
          </a:p>
        </p:txBody>
      </p:sp>
    </p:spTree>
    <p:extLst>
      <p:ext uri="{BB962C8B-B14F-4D97-AF65-F5344CB8AC3E}">
        <p14:creationId xmlns:p14="http://schemas.microsoft.com/office/powerpoint/2010/main" val="2073434531"/>
      </p:ext>
    </p:extLst>
  </p:cSld>
  <p:clrMapOvr>
    <a:masterClrMapping/>
  </p:clrMapOvr>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subsystems</a:t>
            </a:r>
            <a:endParaRPr lang="en-US" dirty="0"/>
          </a:p>
        </p:txBody>
      </p:sp>
      <p:sp>
        <p:nvSpPr>
          <p:cNvPr id="3" name="Content Placeholder 2"/>
          <p:cNvSpPr>
            <a:spLocks noGrp="1"/>
          </p:cNvSpPr>
          <p:nvPr>
            <p:ph idx="1"/>
          </p:nvPr>
        </p:nvSpPr>
        <p:spPr/>
        <p:txBody>
          <a:bodyPr>
            <a:normAutofit/>
          </a:bodyPr>
          <a:lstStyle/>
          <a:p>
            <a:r>
              <a:rPr lang="en-US" smtClean="0"/>
              <a:t>Differ </a:t>
            </a:r>
            <a:r>
              <a:rPr lang="en-US" dirty="0" smtClean="0"/>
              <a:t>in diff OS</a:t>
            </a:r>
          </a:p>
          <a:p>
            <a:r>
              <a:rPr lang="en-US" dirty="0" smtClean="0"/>
              <a:t>Two types of I/O op – sync and </a:t>
            </a:r>
            <a:r>
              <a:rPr lang="en-US" dirty="0" err="1" smtClean="0"/>
              <a:t>async</a:t>
            </a:r>
            <a:r>
              <a:rPr lang="en-US" dirty="0" smtClean="0"/>
              <a:t> – separate </a:t>
            </a:r>
            <a:r>
              <a:rPr lang="en-US" dirty="0" err="1" smtClean="0"/>
              <a:t>func</a:t>
            </a:r>
            <a:r>
              <a:rPr lang="en-US" dirty="0" smtClean="0"/>
              <a:t> in RTOS</a:t>
            </a:r>
          </a:p>
          <a:p>
            <a:r>
              <a:rPr lang="en-US" dirty="0" smtClean="0"/>
              <a:t>Sync IO op are at fixed data </a:t>
            </a:r>
            <a:r>
              <a:rPr lang="en-US" dirty="0" err="1" smtClean="0"/>
              <a:t>tfr</a:t>
            </a:r>
            <a:r>
              <a:rPr lang="en-US" dirty="0" smtClean="0"/>
              <a:t> rates. Therefore a task blocks till completion of IO.</a:t>
            </a:r>
          </a:p>
          <a:p>
            <a:r>
              <a:rPr lang="en-US" dirty="0" err="1" smtClean="0"/>
              <a:t>Async</a:t>
            </a:r>
            <a:r>
              <a:rPr lang="en-US" dirty="0" smtClean="0"/>
              <a:t> IO op are at variable data rates. It provisions for a process of high </a:t>
            </a:r>
            <a:r>
              <a:rPr lang="en-US" dirty="0" err="1" smtClean="0"/>
              <a:t>prioritynot</a:t>
            </a:r>
            <a:r>
              <a:rPr lang="en-US" dirty="0" smtClean="0"/>
              <a:t> </a:t>
            </a:r>
            <a:r>
              <a:rPr lang="en-US" smtClean="0"/>
              <a:t>blocked during IO.</a:t>
            </a:r>
            <a:endParaRPr lang="en-US"/>
          </a:p>
        </p:txBody>
      </p:sp>
    </p:spTree>
    <p:extLst>
      <p:ext uri="{BB962C8B-B14F-4D97-AF65-F5344CB8AC3E}">
        <p14:creationId xmlns:p14="http://schemas.microsoft.com/office/powerpoint/2010/main" val="2073434531"/>
      </p:ext>
    </p:extLst>
  </p:cSld>
  <p:clrMapOvr>
    <a:masterClrMapping/>
  </p:clrMapOvr>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subsystem in OS</a:t>
            </a:r>
            <a:endParaRPr lang="en-US" dirty="0"/>
          </a:p>
        </p:txBody>
      </p:sp>
      <p:sp>
        <p:nvSpPr>
          <p:cNvPr id="3" name="Content Placeholder 2"/>
          <p:cNvSpPr>
            <a:spLocks noGrp="1"/>
          </p:cNvSpPr>
          <p:nvPr>
            <p:ph idx="1"/>
          </p:nvPr>
        </p:nvSpPr>
        <p:spPr/>
        <p:txBody>
          <a:bodyPr/>
          <a:lstStyle/>
          <a:p>
            <a:r>
              <a:rPr lang="en-US" dirty="0" smtClean="0"/>
              <a:t>App</a:t>
            </a:r>
          </a:p>
          <a:p>
            <a:r>
              <a:rPr lang="en-US" dirty="0" smtClean="0"/>
              <a:t>IO basic function</a:t>
            </a:r>
          </a:p>
          <a:p>
            <a:r>
              <a:rPr lang="en-US" dirty="0" smtClean="0"/>
              <a:t>IO device driver function</a:t>
            </a:r>
          </a:p>
          <a:p>
            <a:r>
              <a:rPr lang="en-US" dirty="0" smtClean="0"/>
              <a:t>Device HW or port or IO interface card.</a:t>
            </a:r>
            <a:endParaRPr lang="en-US" dirty="0"/>
          </a:p>
        </p:txBody>
      </p:sp>
    </p:spTree>
    <p:extLst>
      <p:ext uri="{BB962C8B-B14F-4D97-AF65-F5344CB8AC3E}">
        <p14:creationId xmlns:p14="http://schemas.microsoft.com/office/powerpoint/2010/main" val="3215502121"/>
      </p:ext>
    </p:extLst>
  </p:cSld>
  <p:clrMapOvr>
    <a:masterClrMapping/>
  </p:clrMapOvr>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routine in RTOS</a:t>
            </a:r>
            <a:endParaRPr lang="en-US" dirty="0"/>
          </a:p>
        </p:txBody>
      </p:sp>
      <p:sp>
        <p:nvSpPr>
          <p:cNvPr id="3" name="Content Placeholder 2"/>
          <p:cNvSpPr>
            <a:spLocks noGrp="1"/>
          </p:cNvSpPr>
          <p:nvPr>
            <p:ph idx="1"/>
          </p:nvPr>
        </p:nvSpPr>
        <p:spPr/>
        <p:txBody>
          <a:bodyPr>
            <a:normAutofit/>
          </a:bodyPr>
          <a:lstStyle/>
          <a:p>
            <a:r>
              <a:rPr lang="en-US" dirty="0" smtClean="0"/>
              <a:t>In a system an ISR should function as follows :</a:t>
            </a:r>
          </a:p>
          <a:p>
            <a:r>
              <a:rPr lang="en-US" dirty="0" smtClean="0"/>
              <a:t>ISR have higher priorities than OS </a:t>
            </a:r>
            <a:r>
              <a:rPr lang="en-US" dirty="0" err="1" smtClean="0"/>
              <a:t>func</a:t>
            </a:r>
            <a:r>
              <a:rPr lang="en-US" dirty="0" smtClean="0"/>
              <a:t> and app tasks.  ISR does not wait for </a:t>
            </a:r>
            <a:r>
              <a:rPr lang="en-US" dirty="0" err="1" smtClean="0"/>
              <a:t>sem</a:t>
            </a:r>
            <a:r>
              <a:rPr lang="en-US" dirty="0" smtClean="0"/>
              <a:t>, mailbox </a:t>
            </a:r>
            <a:r>
              <a:rPr lang="en-US" dirty="0" err="1" smtClean="0"/>
              <a:t>msg</a:t>
            </a:r>
            <a:r>
              <a:rPr lang="en-US" dirty="0" smtClean="0"/>
              <a:t>, or queue msg.</a:t>
            </a:r>
          </a:p>
          <a:p>
            <a:r>
              <a:rPr lang="en-US" dirty="0" smtClean="0"/>
              <a:t>Does not wait for </a:t>
            </a:r>
            <a:r>
              <a:rPr lang="en-US" dirty="0" err="1" smtClean="0"/>
              <a:t>mutex</a:t>
            </a:r>
            <a:r>
              <a:rPr lang="en-US" dirty="0" smtClean="0"/>
              <a:t> else has to wait for other critical sec code to finish before critical codes of ISR can run.</a:t>
            </a:r>
          </a:p>
        </p:txBody>
      </p:sp>
    </p:spTree>
    <p:extLst>
      <p:ext uri="{BB962C8B-B14F-4D97-AF65-F5344CB8AC3E}">
        <p14:creationId xmlns:p14="http://schemas.microsoft.com/office/powerpoint/2010/main" val="851693945"/>
      </p:ext>
    </p:extLst>
  </p:cSld>
  <p:clrMapOvr>
    <a:masterClrMapping/>
  </p:clrMapOvr>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 System </a:t>
            </a:r>
            <a:r>
              <a:rPr lang="en-US" dirty="0" err="1" smtClean="0"/>
              <a:t>Organisation</a:t>
            </a:r>
            <a:r>
              <a:rPr lang="en-US" dirty="0" smtClean="0"/>
              <a:t> and Implementation</a:t>
            </a:r>
            <a:endParaRPr lang="en-US" dirty="0"/>
          </a:p>
        </p:txBody>
      </p:sp>
      <p:sp>
        <p:nvSpPr>
          <p:cNvPr id="3" name="Content Placeholder 2"/>
          <p:cNvSpPr>
            <a:spLocks noGrp="1"/>
          </p:cNvSpPr>
          <p:nvPr>
            <p:ph idx="1"/>
          </p:nvPr>
        </p:nvSpPr>
        <p:spPr/>
        <p:txBody>
          <a:bodyPr>
            <a:normAutofit fontScale="92500"/>
          </a:bodyPr>
          <a:lstStyle/>
          <a:p>
            <a:r>
              <a:rPr lang="en-US" dirty="0" smtClean="0"/>
              <a:t>File is a named entity on a magnetic disk, optical disk or system memory.</a:t>
            </a:r>
          </a:p>
          <a:p>
            <a:r>
              <a:rPr lang="en-US" dirty="0" smtClean="0"/>
              <a:t>Contains data, characters and texts or mix.</a:t>
            </a:r>
          </a:p>
          <a:p>
            <a:r>
              <a:rPr lang="en-US" dirty="0" smtClean="0"/>
              <a:t>Each OS may have differing abstractions of files</a:t>
            </a:r>
          </a:p>
          <a:p>
            <a:pPr lvl="1"/>
            <a:r>
              <a:rPr lang="en-US" dirty="0" smtClean="0"/>
              <a:t>Named entity as structured record on a disk having random access in the system.</a:t>
            </a:r>
          </a:p>
          <a:p>
            <a:pPr lvl="1"/>
            <a:r>
              <a:rPr lang="en-US" dirty="0" smtClean="0"/>
              <a:t>Structured record on a RAM</a:t>
            </a:r>
          </a:p>
          <a:p>
            <a:pPr lvl="1"/>
            <a:r>
              <a:rPr lang="en-US" dirty="0" smtClean="0"/>
              <a:t>Unstructured record of bits and bytes.</a:t>
            </a:r>
          </a:p>
          <a:p>
            <a:pPr lvl="1"/>
            <a:r>
              <a:rPr lang="en-US" dirty="0" smtClean="0"/>
              <a:t>Pipe like device.</a:t>
            </a:r>
          </a:p>
        </p:txBody>
      </p:sp>
    </p:spTree>
    <p:extLst>
      <p:ext uri="{BB962C8B-B14F-4D97-AF65-F5344CB8AC3E}">
        <p14:creationId xmlns:p14="http://schemas.microsoft.com/office/powerpoint/2010/main" val="2342950448"/>
      </p:ext>
    </p:extLst>
  </p:cSld>
  <p:clrMapOvr>
    <a:masterClrMapping/>
  </p:clrMapOvr>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 org and implementation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Necessary to </a:t>
            </a:r>
            <a:r>
              <a:rPr lang="en-US" dirty="0" err="1" smtClean="0"/>
              <a:t>organise</a:t>
            </a:r>
            <a:r>
              <a:rPr lang="en-US" dirty="0" smtClean="0"/>
              <a:t> files in systematic way and having set of command function.</a:t>
            </a:r>
          </a:p>
          <a:p>
            <a:r>
              <a:rPr lang="en-US" dirty="0" smtClean="0"/>
              <a:t>Due to different approaches to device and file management interfaces develop of a set of standard interfaces become must to make system portable.</a:t>
            </a:r>
          </a:p>
          <a:p>
            <a:r>
              <a:rPr lang="en-US" dirty="0" smtClean="0"/>
              <a:t>POSIX stands for portable op sys interface for coding program when using multiple threads</a:t>
            </a:r>
          </a:p>
          <a:p>
            <a:r>
              <a:rPr lang="en-US" dirty="0" smtClean="0"/>
              <a:t>Same as UNIX sys V interface</a:t>
            </a:r>
          </a:p>
          <a:p>
            <a:r>
              <a:rPr lang="en-US" dirty="0" smtClean="0"/>
              <a:t>Defines the function open, close, read, write , </a:t>
            </a:r>
            <a:r>
              <a:rPr lang="en-US" dirty="0" err="1" smtClean="0"/>
              <a:t>lseek</a:t>
            </a:r>
            <a:r>
              <a:rPr lang="en-US" dirty="0" smtClean="0"/>
              <a:t> and </a:t>
            </a:r>
            <a:r>
              <a:rPr lang="en-US" dirty="0" err="1" smtClean="0"/>
              <a:t>fcontrol</a:t>
            </a:r>
            <a:r>
              <a:rPr lang="en-US" dirty="0" smtClean="0"/>
              <a:t>.</a:t>
            </a:r>
          </a:p>
        </p:txBody>
      </p:sp>
    </p:spTree>
    <p:extLst>
      <p:ext uri="{BB962C8B-B14F-4D97-AF65-F5344CB8AC3E}">
        <p14:creationId xmlns:p14="http://schemas.microsoft.com/office/powerpoint/2010/main" val="2342950448"/>
      </p:ext>
    </p:extLst>
  </p:cSld>
  <p:clrMapOvr>
    <a:masterClrMapping/>
  </p:clrMapOvr>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for File Descriptor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Identity</a:t>
            </a:r>
          </a:p>
          <a:p>
            <a:r>
              <a:rPr lang="en-US" dirty="0" smtClean="0"/>
              <a:t>Creator or owner</a:t>
            </a:r>
          </a:p>
          <a:p>
            <a:r>
              <a:rPr lang="en-US" dirty="0" smtClean="0"/>
              <a:t>State – closed, open exec ,  archived  or open for addn.</a:t>
            </a:r>
          </a:p>
          <a:p>
            <a:r>
              <a:rPr lang="en-US" dirty="0" smtClean="0"/>
              <a:t>Locks and protection fields</a:t>
            </a:r>
          </a:p>
          <a:p>
            <a:r>
              <a:rPr lang="en-US" dirty="0" smtClean="0"/>
              <a:t>File information</a:t>
            </a:r>
          </a:p>
          <a:p>
            <a:r>
              <a:rPr lang="en-US" dirty="0" smtClean="0"/>
              <a:t>Sharing permission</a:t>
            </a:r>
          </a:p>
          <a:p>
            <a:r>
              <a:rPr lang="en-US" dirty="0" smtClean="0"/>
              <a:t>Count</a:t>
            </a:r>
          </a:p>
          <a:p>
            <a:r>
              <a:rPr lang="en-US" dirty="0" smtClean="0"/>
              <a:t>Storing media details.</a:t>
            </a:r>
          </a:p>
          <a:p>
            <a:endParaRPr lang="en-US" dirty="0"/>
          </a:p>
        </p:txBody>
      </p:sp>
    </p:spTree>
    <p:extLst>
      <p:ext uri="{BB962C8B-B14F-4D97-AF65-F5344CB8AC3E}">
        <p14:creationId xmlns:p14="http://schemas.microsoft.com/office/powerpoint/2010/main" val="1905466325"/>
      </p:ext>
    </p:extLst>
  </p:cSld>
  <p:clrMapOvr>
    <a:masterClrMapping/>
  </p:clrMapOvr>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Priority-driven scheduling</a:t>
            </a:r>
          </a:p>
        </p:txBody>
      </p:sp>
      <p:sp>
        <p:nvSpPr>
          <p:cNvPr id="3" name="Content Placeholder 2"/>
          <p:cNvSpPr>
            <a:spLocks noGrp="1"/>
          </p:cNvSpPr>
          <p:nvPr>
            <p:ph idx="1"/>
          </p:nvPr>
        </p:nvSpPr>
        <p:spPr/>
        <p:txBody>
          <a:bodyPr>
            <a:normAutofit fontScale="92500" lnSpcReduction="20000"/>
          </a:bodyPr>
          <a:lstStyle/>
          <a:p>
            <a:r>
              <a:rPr lang="en-US" dirty="0"/>
              <a:t>we will adopt the following simple rules:</a:t>
            </a:r>
          </a:p>
          <a:p>
            <a:r>
              <a:rPr lang="en-US" dirty="0" smtClean="0"/>
              <a:t>Each </a:t>
            </a:r>
            <a:r>
              <a:rPr lang="en-US" dirty="0"/>
              <a:t>process has a fixed priority that does not vary during the course of execution</a:t>
            </a:r>
            <a:r>
              <a:rPr lang="en-US" dirty="0" smtClean="0"/>
              <a:t>. (</a:t>
            </a:r>
            <a:r>
              <a:rPr lang="en-US" dirty="0"/>
              <a:t>More sophisticated scheduling schemes do, in fact, change the priorities of </a:t>
            </a:r>
            <a:r>
              <a:rPr lang="en-US" dirty="0" smtClean="0"/>
              <a:t>processes to </a:t>
            </a:r>
            <a:r>
              <a:rPr lang="en-US" dirty="0"/>
              <a:t>control what happens next.)</a:t>
            </a:r>
          </a:p>
          <a:p>
            <a:r>
              <a:rPr lang="en-US" dirty="0" smtClean="0"/>
              <a:t>The </a:t>
            </a:r>
            <a:r>
              <a:rPr lang="en-US" dirty="0"/>
              <a:t>ready process with the highest priority (with 1 as the highest priority of all) is </a:t>
            </a:r>
            <a:r>
              <a:rPr lang="en-US" dirty="0" smtClean="0"/>
              <a:t>selected for </a:t>
            </a:r>
            <a:r>
              <a:rPr lang="en-US" dirty="0"/>
              <a:t>execution</a:t>
            </a:r>
            <a:r>
              <a:rPr lang="en-US" dirty="0" smtClean="0"/>
              <a:t>.</a:t>
            </a:r>
          </a:p>
          <a:p>
            <a:r>
              <a:rPr lang="en-US" dirty="0" smtClean="0"/>
              <a:t>A </a:t>
            </a:r>
            <a:r>
              <a:rPr lang="en-US" dirty="0"/>
              <a:t>process continues execution until it completes or it is preempted by a higher-</a:t>
            </a:r>
            <a:r>
              <a:rPr lang="en-US" dirty="0" smtClean="0"/>
              <a:t>priority process</a:t>
            </a:r>
            <a:r>
              <a:rPr lang="en-US" dirty="0"/>
              <a:t>.</a:t>
            </a:r>
          </a:p>
        </p:txBody>
      </p:sp>
    </p:spTree>
    <p:extLst>
      <p:ext uri="{BB962C8B-B14F-4D97-AF65-F5344CB8AC3E}">
        <p14:creationId xmlns:p14="http://schemas.microsoft.com/office/powerpoint/2010/main" val="58874542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35659" b="-35659"/>
          <a:stretch>
            <a:fillRect/>
          </a:stretch>
        </p:blipFill>
        <p:spPr>
          <a:xfrm>
            <a:off x="457200" y="1600201"/>
            <a:ext cx="8229600" cy="3553804"/>
          </a:xfrm>
        </p:spPr>
      </p:pic>
      <p:sp>
        <p:nvSpPr>
          <p:cNvPr id="5" name="Rectangle 4"/>
          <p:cNvSpPr/>
          <p:nvPr/>
        </p:nvSpPr>
        <p:spPr>
          <a:xfrm>
            <a:off x="653643" y="4475259"/>
            <a:ext cx="8033157" cy="1569660"/>
          </a:xfrm>
          <a:prstGeom prst="rect">
            <a:avLst/>
          </a:prstGeom>
        </p:spPr>
        <p:txBody>
          <a:bodyPr wrap="square">
            <a:spAutoFit/>
          </a:bodyPr>
          <a:lstStyle/>
          <a:p>
            <a:r>
              <a:rPr lang="en-US" sz="2400" dirty="0"/>
              <a:t>In addition to describing the properties of the processes in general, we need to know </a:t>
            </a:r>
            <a:r>
              <a:rPr lang="en-US" sz="2400" dirty="0" smtClean="0"/>
              <a:t>the  environmental </a:t>
            </a:r>
            <a:r>
              <a:rPr lang="en-US" sz="2400" dirty="0"/>
              <a:t>setup. We assume that P2 is ready to run when the system is started, P1 </a:t>
            </a:r>
            <a:r>
              <a:rPr lang="en-US" sz="2400" dirty="0" smtClean="0"/>
              <a:t>is released </a:t>
            </a:r>
            <a:r>
              <a:rPr lang="en-US" sz="2400" dirty="0"/>
              <a:t>at time 15, and P3 is released at time 18.</a:t>
            </a:r>
          </a:p>
        </p:txBody>
      </p:sp>
      <p:sp>
        <p:nvSpPr>
          <p:cNvPr id="6" name="Title 1"/>
          <p:cNvSpPr>
            <a:spLocks noGrp="1"/>
          </p:cNvSpPr>
          <p:nvPr>
            <p:ph type="title"/>
          </p:nvPr>
        </p:nvSpPr>
        <p:spPr/>
        <p:txBody>
          <a:bodyPr/>
          <a:lstStyle/>
          <a:p>
            <a:r>
              <a:rPr lang="en-US" dirty="0"/>
              <a:t>Priority-driven scheduling</a:t>
            </a:r>
          </a:p>
        </p:txBody>
      </p:sp>
    </p:spTree>
    <p:extLst>
      <p:ext uri="{BB962C8B-B14F-4D97-AF65-F5344CB8AC3E}">
        <p14:creationId xmlns:p14="http://schemas.microsoft.com/office/powerpoint/2010/main" val="14829861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Once we know the process properties and the environment</a:t>
            </a:r>
            <a:r>
              <a:rPr lang="en-US" dirty="0" smtClean="0"/>
              <a:t>, we </a:t>
            </a:r>
            <a:r>
              <a:rPr lang="en-US" dirty="0"/>
              <a:t>can use the </a:t>
            </a:r>
            <a:r>
              <a:rPr lang="en-US" dirty="0" smtClean="0"/>
              <a:t>priorities to </a:t>
            </a:r>
            <a:r>
              <a:rPr lang="en-US" dirty="0"/>
              <a:t>determine which process is running throughout the complete </a:t>
            </a:r>
            <a:r>
              <a:rPr lang="en-US" dirty="0" smtClean="0"/>
              <a:t>execution of </a:t>
            </a:r>
            <a:r>
              <a:rPr lang="en-US" dirty="0"/>
              <a:t>the system.</a:t>
            </a:r>
          </a:p>
        </p:txBody>
      </p:sp>
      <p:pic>
        <p:nvPicPr>
          <p:cNvPr id="4" name="Picture 3"/>
          <p:cNvPicPr>
            <a:picLocks noChangeAspect="1"/>
          </p:cNvPicPr>
          <p:nvPr/>
        </p:nvPicPr>
        <p:blipFill>
          <a:blip r:embed="rId2"/>
          <a:stretch>
            <a:fillRect/>
          </a:stretch>
        </p:blipFill>
        <p:spPr>
          <a:xfrm>
            <a:off x="859074" y="4185526"/>
            <a:ext cx="7638286" cy="2184400"/>
          </a:xfrm>
          <a:prstGeom prst="rect">
            <a:avLst/>
          </a:prstGeom>
        </p:spPr>
      </p:pic>
      <p:sp>
        <p:nvSpPr>
          <p:cNvPr id="5" name="Title 1"/>
          <p:cNvSpPr>
            <a:spLocks noGrp="1"/>
          </p:cNvSpPr>
          <p:nvPr>
            <p:ph type="title"/>
          </p:nvPr>
        </p:nvSpPr>
        <p:spPr/>
        <p:txBody>
          <a:bodyPr/>
          <a:lstStyle/>
          <a:p>
            <a:r>
              <a:rPr lang="en-US" dirty="0"/>
              <a:t>Priority-driven scheduling</a:t>
            </a:r>
          </a:p>
        </p:txBody>
      </p:sp>
    </p:spTree>
    <p:extLst>
      <p:ext uri="{BB962C8B-B14F-4D97-AF65-F5344CB8AC3E}">
        <p14:creationId xmlns:p14="http://schemas.microsoft.com/office/powerpoint/2010/main" val="275232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Posix</a:t>
            </a:r>
            <a:r>
              <a:rPr lang="en-IN" b="1" dirty="0" smtClean="0"/>
              <a:t> Compliance</a:t>
            </a:r>
            <a:endParaRPr lang="en-IN" dirty="0"/>
          </a:p>
        </p:txBody>
      </p:sp>
      <p:sp>
        <p:nvSpPr>
          <p:cNvPr id="3" name="Content Placeholder 2"/>
          <p:cNvSpPr>
            <a:spLocks noGrp="1"/>
          </p:cNvSpPr>
          <p:nvPr>
            <p:ph idx="1"/>
          </p:nvPr>
        </p:nvSpPr>
        <p:spPr/>
        <p:txBody>
          <a:bodyPr/>
          <a:lstStyle/>
          <a:p>
            <a:r>
              <a:rPr lang="en-IN" dirty="0" smtClean="0"/>
              <a:t>IEEE Portable Operating System Interface for Unix Computer Environments, POSIX 1003.1b (formerly 1003.4) provides the standard compliance criteria for RTOS services. It is designed to allow application programmers to write applications that can easily be ported across OSs.</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 When the system begins execution</a:t>
            </a:r>
            <a:r>
              <a:rPr lang="en-US" dirty="0" smtClean="0"/>
              <a:t>, P2 </a:t>
            </a:r>
            <a:r>
              <a:rPr lang="en-US" dirty="0"/>
              <a:t>is the only ready process, so it is </a:t>
            </a:r>
            <a:r>
              <a:rPr lang="en-US" dirty="0" smtClean="0"/>
              <a:t>selected for </a:t>
            </a:r>
            <a:r>
              <a:rPr lang="en-US" dirty="0"/>
              <a:t>execution. At time 15, P1 becomes ready; it preempts P2 and begins </a:t>
            </a:r>
            <a:r>
              <a:rPr lang="en-US" dirty="0" smtClean="0"/>
              <a:t>execution since </a:t>
            </a:r>
            <a:r>
              <a:rPr lang="en-US" dirty="0"/>
              <a:t>it has a higher priority. Since P1 is the highest-priority process in the system</a:t>
            </a:r>
            <a:r>
              <a:rPr lang="en-US" dirty="0" smtClean="0"/>
              <a:t>, it </a:t>
            </a:r>
            <a:r>
              <a:rPr lang="en-US" dirty="0"/>
              <a:t>is guaranteed to execute until it finishes. P3’s data arrive at time 18, but it </a:t>
            </a:r>
            <a:r>
              <a:rPr lang="en-US" dirty="0" smtClean="0"/>
              <a:t>cannot preempt </a:t>
            </a:r>
            <a:r>
              <a:rPr lang="en-US" dirty="0"/>
              <a:t>P1. Even when P1 finishes, P3 is not allowed to run. P2 is still ready </a:t>
            </a:r>
            <a:r>
              <a:rPr lang="en-US" dirty="0" smtClean="0"/>
              <a:t>and has </a:t>
            </a:r>
            <a:r>
              <a:rPr lang="en-US" dirty="0"/>
              <a:t>higher priority than P3. Only after both P1 and P2 finish can P3 execute</a:t>
            </a:r>
          </a:p>
        </p:txBody>
      </p:sp>
      <p:sp>
        <p:nvSpPr>
          <p:cNvPr id="4" name="Title 1"/>
          <p:cNvSpPr>
            <a:spLocks noGrp="1"/>
          </p:cNvSpPr>
          <p:nvPr>
            <p:ph type="title"/>
          </p:nvPr>
        </p:nvSpPr>
        <p:spPr/>
        <p:txBody>
          <a:bodyPr/>
          <a:lstStyle/>
          <a:p>
            <a:r>
              <a:rPr lang="en-US" dirty="0"/>
              <a:t>Priority-driven scheduling</a:t>
            </a:r>
          </a:p>
        </p:txBody>
      </p:sp>
    </p:spTree>
    <p:extLst>
      <p:ext uri="{BB962C8B-B14F-4D97-AF65-F5344CB8AC3E}">
        <p14:creationId xmlns:p14="http://schemas.microsoft.com/office/powerpoint/2010/main" val="109711158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Rate-monotonic scheduling</a:t>
            </a:r>
          </a:p>
        </p:txBody>
      </p:sp>
      <p:sp>
        <p:nvSpPr>
          <p:cNvPr id="3" name="Content Placeholder 2"/>
          <p:cNvSpPr>
            <a:spLocks noGrp="1"/>
          </p:cNvSpPr>
          <p:nvPr>
            <p:ph idx="1"/>
          </p:nvPr>
        </p:nvSpPr>
        <p:spPr/>
        <p:txBody>
          <a:bodyPr/>
          <a:lstStyle/>
          <a:p>
            <a:r>
              <a:rPr lang="en-US" dirty="0">
                <a:latin typeface=""/>
              </a:rPr>
              <a:t>Here is a simple set of processes and their characteristics.</a:t>
            </a:r>
            <a:endParaRPr lang="en-US" dirty="0"/>
          </a:p>
        </p:txBody>
      </p:sp>
      <p:pic>
        <p:nvPicPr>
          <p:cNvPr id="4" name="Picture 3"/>
          <p:cNvPicPr>
            <a:picLocks noChangeAspect="1"/>
          </p:cNvPicPr>
          <p:nvPr/>
        </p:nvPicPr>
        <p:blipFill>
          <a:blip r:embed="rId2"/>
          <a:stretch>
            <a:fillRect/>
          </a:stretch>
        </p:blipFill>
        <p:spPr>
          <a:xfrm>
            <a:off x="2129009" y="2838437"/>
            <a:ext cx="5098416" cy="2950481"/>
          </a:xfrm>
          <a:prstGeom prst="rect">
            <a:avLst/>
          </a:prstGeom>
        </p:spPr>
      </p:pic>
    </p:spTree>
    <p:extLst>
      <p:ext uri="{BB962C8B-B14F-4D97-AF65-F5344CB8AC3E}">
        <p14:creationId xmlns:p14="http://schemas.microsoft.com/office/powerpoint/2010/main" val="129880009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Applying the principles of RMA, we give P1 the highest priority, P2 the middle priority</a:t>
            </a:r>
            <a:r>
              <a:rPr lang="en-US" dirty="0" smtClean="0"/>
              <a:t>, and </a:t>
            </a:r>
            <a:r>
              <a:rPr lang="en-US" dirty="0"/>
              <a:t>P3 the lowest priority. To understand all the interactions between the periods, we need </a:t>
            </a:r>
            <a:r>
              <a:rPr lang="en-US" dirty="0" smtClean="0"/>
              <a:t>to construct </a:t>
            </a:r>
            <a:r>
              <a:rPr lang="en-US" dirty="0"/>
              <a:t>a time line equal in length to </a:t>
            </a:r>
            <a:r>
              <a:rPr lang="en-US" dirty="0" err="1"/>
              <a:t>hyperperiod</a:t>
            </a:r>
            <a:r>
              <a:rPr lang="en-US" dirty="0"/>
              <a:t>, which is 12 in this case.</a:t>
            </a:r>
          </a:p>
        </p:txBody>
      </p:sp>
      <p:sp>
        <p:nvSpPr>
          <p:cNvPr id="4" name="Title 1"/>
          <p:cNvSpPr>
            <a:spLocks noGrp="1"/>
          </p:cNvSpPr>
          <p:nvPr>
            <p:ph type="title"/>
          </p:nvPr>
        </p:nvSpPr>
        <p:spPr/>
        <p:txBody>
          <a:bodyPr/>
          <a:lstStyle/>
          <a:p>
            <a:r>
              <a:rPr lang="en-US" dirty="0"/>
              <a:t>Rate-monotonic scheduling</a:t>
            </a:r>
          </a:p>
        </p:txBody>
      </p:sp>
    </p:spTree>
    <p:extLst>
      <p:ext uri="{BB962C8B-B14F-4D97-AF65-F5344CB8AC3E}">
        <p14:creationId xmlns:p14="http://schemas.microsoft.com/office/powerpoint/2010/main" val="377452141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18108" b="-18108"/>
          <a:stretch>
            <a:fillRect/>
          </a:stretch>
        </p:blipFill>
        <p:spPr>
          <a:xfrm>
            <a:off x="578956" y="2085720"/>
            <a:ext cx="8229600" cy="4525963"/>
          </a:xfrm>
        </p:spPr>
      </p:pic>
      <p:sp>
        <p:nvSpPr>
          <p:cNvPr id="5" name="Title 1"/>
          <p:cNvSpPr>
            <a:spLocks noGrp="1"/>
          </p:cNvSpPr>
          <p:nvPr>
            <p:ph type="title"/>
          </p:nvPr>
        </p:nvSpPr>
        <p:spPr/>
        <p:txBody>
          <a:bodyPr/>
          <a:lstStyle/>
          <a:p>
            <a:r>
              <a:rPr lang="en-US" dirty="0"/>
              <a:t>Rate-monotonic scheduling</a:t>
            </a:r>
          </a:p>
        </p:txBody>
      </p:sp>
    </p:spTree>
    <p:extLst>
      <p:ext uri="{BB962C8B-B14F-4D97-AF65-F5344CB8AC3E}">
        <p14:creationId xmlns:p14="http://schemas.microsoft.com/office/powerpoint/2010/main" val="423662466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All three periods start at time zero. P1’s data arrive first. Since P1 is the highest-</a:t>
            </a:r>
            <a:r>
              <a:rPr lang="en-US" dirty="0" smtClean="0"/>
              <a:t>priority process</a:t>
            </a:r>
            <a:r>
              <a:rPr lang="en-US" dirty="0"/>
              <a:t>, it can start to execute immediately. After one time unit, P1 finishes and goes </a:t>
            </a:r>
            <a:r>
              <a:rPr lang="en-US" dirty="0" smtClean="0"/>
              <a:t>out of </a:t>
            </a:r>
            <a:r>
              <a:rPr lang="en-US" dirty="0"/>
              <a:t>the ready state until the start of its next period. At time 1, P2 starts executing as </a:t>
            </a:r>
            <a:r>
              <a:rPr lang="en-US" dirty="0" smtClean="0"/>
              <a:t>the </a:t>
            </a:r>
            <a:r>
              <a:rPr lang="en-US" dirty="0"/>
              <a:t>highest-priority ready process. At time 3, P2 finishes and P3 starts executing. P1’s next </a:t>
            </a:r>
            <a:r>
              <a:rPr lang="en-US" dirty="0" smtClean="0"/>
              <a:t>iteration starts </a:t>
            </a:r>
            <a:r>
              <a:rPr lang="en-US" dirty="0"/>
              <a:t>at time 4, at which point it interrupts P3. P3 gets one more time unit of execution </a:t>
            </a:r>
            <a:r>
              <a:rPr lang="en-US" dirty="0" smtClean="0"/>
              <a:t>between the </a:t>
            </a:r>
            <a:r>
              <a:rPr lang="en-US" dirty="0"/>
              <a:t>second iterations of P1 and P2, but P3 does not get to finish until after the third </a:t>
            </a:r>
            <a:r>
              <a:rPr lang="en-US" dirty="0" smtClean="0"/>
              <a:t>iteration of </a:t>
            </a:r>
            <a:r>
              <a:rPr lang="en-US" dirty="0"/>
              <a:t>P1.</a:t>
            </a:r>
          </a:p>
        </p:txBody>
      </p:sp>
      <p:sp>
        <p:nvSpPr>
          <p:cNvPr id="4" name="Title 1"/>
          <p:cNvSpPr>
            <a:spLocks noGrp="1"/>
          </p:cNvSpPr>
          <p:nvPr>
            <p:ph type="title"/>
          </p:nvPr>
        </p:nvSpPr>
        <p:spPr/>
        <p:txBody>
          <a:bodyPr/>
          <a:lstStyle/>
          <a:p>
            <a:r>
              <a:rPr lang="en-US" dirty="0"/>
              <a:t>Rate-monotonic scheduling</a:t>
            </a:r>
          </a:p>
        </p:txBody>
      </p:sp>
    </p:spTree>
    <p:extLst>
      <p:ext uri="{BB962C8B-B14F-4D97-AF65-F5344CB8AC3E}">
        <p14:creationId xmlns:p14="http://schemas.microsoft.com/office/powerpoint/2010/main" val="126959181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Consider the following different set of execution times for these processes, keeping </a:t>
            </a:r>
            <a:r>
              <a:rPr lang="en-US" dirty="0" smtClean="0"/>
              <a:t>the same </a:t>
            </a:r>
            <a:r>
              <a:rPr lang="en-US" dirty="0"/>
              <a:t>deadlines.</a:t>
            </a:r>
          </a:p>
        </p:txBody>
      </p:sp>
      <p:pic>
        <p:nvPicPr>
          <p:cNvPr id="4" name="Picture 3"/>
          <p:cNvPicPr>
            <a:picLocks noChangeAspect="1"/>
          </p:cNvPicPr>
          <p:nvPr/>
        </p:nvPicPr>
        <p:blipFill>
          <a:blip r:embed="rId2"/>
          <a:stretch>
            <a:fillRect/>
          </a:stretch>
        </p:blipFill>
        <p:spPr>
          <a:xfrm>
            <a:off x="653643" y="3323959"/>
            <a:ext cx="7395505" cy="3043849"/>
          </a:xfrm>
          <a:prstGeom prst="rect">
            <a:avLst/>
          </a:prstGeom>
        </p:spPr>
      </p:pic>
      <p:sp>
        <p:nvSpPr>
          <p:cNvPr id="5" name="Title 1"/>
          <p:cNvSpPr>
            <a:spLocks noGrp="1"/>
          </p:cNvSpPr>
          <p:nvPr>
            <p:ph type="title"/>
          </p:nvPr>
        </p:nvSpPr>
        <p:spPr/>
        <p:txBody>
          <a:bodyPr/>
          <a:lstStyle/>
          <a:p>
            <a:r>
              <a:rPr lang="en-US" dirty="0"/>
              <a:t>Rate-monotonic scheduling</a:t>
            </a:r>
          </a:p>
        </p:txBody>
      </p:sp>
    </p:spTree>
    <p:extLst>
      <p:ext uri="{BB962C8B-B14F-4D97-AF65-F5344CB8AC3E}">
        <p14:creationId xmlns:p14="http://schemas.microsoft.com/office/powerpoint/2010/main" val="147163623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In this case, we can show that there is no feasible assignment of priorities that </a:t>
            </a:r>
            <a:r>
              <a:rPr lang="en-US" dirty="0" smtClean="0"/>
              <a:t>guarantees scheduling</a:t>
            </a:r>
            <a:r>
              <a:rPr lang="en-US" dirty="0"/>
              <a:t>. Even though each process alone has an execution time significantly less than </a:t>
            </a:r>
            <a:r>
              <a:rPr lang="en-US" dirty="0" smtClean="0"/>
              <a:t>its period</a:t>
            </a:r>
            <a:r>
              <a:rPr lang="en-US" dirty="0"/>
              <a:t>, combinations of processes can require more than 100% of the available CPU cycles.</a:t>
            </a:r>
          </a:p>
          <a:p>
            <a:r>
              <a:rPr lang="en-US" dirty="0"/>
              <a:t>For example, during one 12 time-unit interval, we must execute P1 three times, </a:t>
            </a:r>
            <a:r>
              <a:rPr lang="en-US" dirty="0" smtClean="0"/>
              <a:t>requiring 6 </a:t>
            </a:r>
            <a:r>
              <a:rPr lang="en-US" dirty="0"/>
              <a:t>units of CPU time; P2 twice, costing 6 units of CPU time; and P3 one time, requiring 3 </a:t>
            </a:r>
            <a:r>
              <a:rPr lang="en-US" dirty="0" smtClean="0"/>
              <a:t>units of </a:t>
            </a:r>
            <a:r>
              <a:rPr lang="en-US" dirty="0"/>
              <a:t>CPU time. The total of 6 + 6 + 3 = 15 units of CPU time is more than the 12 time </a:t>
            </a:r>
            <a:r>
              <a:rPr lang="en-US" dirty="0" smtClean="0"/>
              <a:t>units available</a:t>
            </a:r>
            <a:r>
              <a:rPr lang="en-US" dirty="0"/>
              <a:t>, clearly exceeding the available CPU capacity.</a:t>
            </a:r>
          </a:p>
        </p:txBody>
      </p:sp>
      <p:sp>
        <p:nvSpPr>
          <p:cNvPr id="4" name="Title 1"/>
          <p:cNvSpPr>
            <a:spLocks noGrp="1"/>
          </p:cNvSpPr>
          <p:nvPr>
            <p:ph type="title"/>
          </p:nvPr>
        </p:nvSpPr>
        <p:spPr/>
        <p:txBody>
          <a:bodyPr/>
          <a:lstStyle/>
          <a:p>
            <a:r>
              <a:rPr lang="en-US" dirty="0"/>
              <a:t>Rate-monotonic scheduling</a:t>
            </a:r>
          </a:p>
        </p:txBody>
      </p:sp>
    </p:spTree>
    <p:extLst>
      <p:ext uri="{BB962C8B-B14F-4D97-AF65-F5344CB8AC3E}">
        <p14:creationId xmlns:p14="http://schemas.microsoft.com/office/powerpoint/2010/main" val="80708518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24"/>
            <a:ext cx="8229600" cy="1143000"/>
          </a:xfrm>
        </p:spPr>
        <p:txBody>
          <a:bodyPr>
            <a:normAutofit fontScale="90000"/>
          </a:bodyPr>
          <a:lstStyle/>
          <a:p>
            <a:r>
              <a:rPr lang="en-US" dirty="0"/>
              <a:t>Priority inversion</a:t>
            </a:r>
            <a:br>
              <a:rPr lang="en-US" dirty="0"/>
            </a:br>
            <a:endParaRPr lang="en-US" dirty="0"/>
          </a:p>
        </p:txBody>
      </p:sp>
      <p:sp>
        <p:nvSpPr>
          <p:cNvPr id="3" name="Content Placeholder 2"/>
          <p:cNvSpPr>
            <a:spLocks noGrp="1"/>
          </p:cNvSpPr>
          <p:nvPr>
            <p:ph idx="1"/>
          </p:nvPr>
        </p:nvSpPr>
        <p:spPr>
          <a:xfrm>
            <a:off x="457200" y="965284"/>
            <a:ext cx="8229600" cy="4525963"/>
          </a:xfrm>
        </p:spPr>
        <p:txBody>
          <a:bodyPr>
            <a:noAutofit/>
          </a:bodyPr>
          <a:lstStyle/>
          <a:p>
            <a:r>
              <a:rPr lang="en-US" dirty="0" smtClean="0"/>
              <a:t>Consider </a:t>
            </a:r>
            <a:r>
              <a:rPr lang="en-US" dirty="0"/>
              <a:t>a system with two processes: the higher-priority P1 and the lower-priority P2. </a:t>
            </a:r>
            <a:r>
              <a:rPr lang="en-US" dirty="0" smtClean="0"/>
              <a:t>Each uses </a:t>
            </a:r>
            <a:r>
              <a:rPr lang="en-US" dirty="0"/>
              <a:t>the microprocessor bus to communicate to peripherals. When P2 executes, it </a:t>
            </a:r>
            <a:r>
              <a:rPr lang="en-US" dirty="0" smtClean="0"/>
              <a:t>requests the </a:t>
            </a:r>
            <a:r>
              <a:rPr lang="en-US" dirty="0"/>
              <a:t>bus from the operating system and receives it. If P1 becomes ready while P2 is using </a:t>
            </a:r>
            <a:r>
              <a:rPr lang="en-US" dirty="0" smtClean="0"/>
              <a:t>the bus</a:t>
            </a:r>
            <a:r>
              <a:rPr lang="en-US" dirty="0"/>
              <a:t>, the OS will preempt P2 for P1, leaving P2 with control of the bus. When P1 requests </a:t>
            </a:r>
            <a:r>
              <a:rPr lang="en-US" dirty="0" smtClean="0"/>
              <a:t>the bus</a:t>
            </a:r>
            <a:r>
              <a:rPr lang="en-US" dirty="0"/>
              <a:t>, it will be denied the bus, since P2 already owns it. Unless P1 has a way to take the </a:t>
            </a:r>
            <a:r>
              <a:rPr lang="en-US" dirty="0" smtClean="0"/>
              <a:t>bus from </a:t>
            </a:r>
            <a:r>
              <a:rPr lang="en-US" dirty="0"/>
              <a:t>P2, the two processes may deadlock.</a:t>
            </a:r>
          </a:p>
        </p:txBody>
      </p:sp>
    </p:spTree>
    <p:extLst>
      <p:ext uri="{BB962C8B-B14F-4D97-AF65-F5344CB8AC3E}">
        <p14:creationId xmlns:p14="http://schemas.microsoft.com/office/powerpoint/2010/main" val="158583833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 The most common method for dealing with priority inversion is to promote </a:t>
            </a:r>
            <a:r>
              <a:rPr lang="en-US" dirty="0" smtClean="0"/>
              <a:t>the priority </a:t>
            </a:r>
            <a:r>
              <a:rPr lang="en-US" dirty="0"/>
              <a:t>of any process when it requests a resource from the OS</a:t>
            </a:r>
            <a:r>
              <a:rPr lang="en-US" dirty="0" smtClean="0"/>
              <a:t>. The </a:t>
            </a:r>
            <a:r>
              <a:rPr lang="en-US" dirty="0"/>
              <a:t>priority of </a:t>
            </a:r>
            <a:r>
              <a:rPr lang="en-US" dirty="0" smtClean="0"/>
              <a:t>the process </a:t>
            </a:r>
            <a:r>
              <a:rPr lang="en-US" dirty="0"/>
              <a:t>temporarily becomes higher than that of any other process that may </a:t>
            </a:r>
            <a:r>
              <a:rPr lang="en-US" dirty="0" smtClean="0"/>
              <a:t>use</a:t>
            </a:r>
            <a:r>
              <a:rPr lang="en-US" dirty="0"/>
              <a:t> the resource. This ensures that the process will continue executing once it has </a:t>
            </a:r>
            <a:r>
              <a:rPr lang="en-US" dirty="0" smtClean="0"/>
              <a:t>the resource </a:t>
            </a:r>
            <a:r>
              <a:rPr lang="en-US" dirty="0"/>
              <a:t>so that it can finish its work with the resource, return it to the OS, </a:t>
            </a:r>
            <a:r>
              <a:rPr lang="en-US" dirty="0" smtClean="0"/>
              <a:t>and allow </a:t>
            </a:r>
            <a:r>
              <a:rPr lang="en-US" dirty="0"/>
              <a:t>other processes to use it. Once the process is finished with the resource, </a:t>
            </a:r>
            <a:r>
              <a:rPr lang="en-US" dirty="0" smtClean="0"/>
              <a:t>its priority </a:t>
            </a:r>
            <a:r>
              <a:rPr lang="en-US" dirty="0"/>
              <a:t>is demoted to its normal value. </a:t>
            </a:r>
            <a:endParaRPr lang="en-US" dirty="0" smtClean="0"/>
          </a:p>
          <a:p>
            <a:r>
              <a:rPr lang="en-US" dirty="0" smtClean="0"/>
              <a:t>Several </a:t>
            </a:r>
            <a:r>
              <a:rPr lang="en-US" dirty="0"/>
              <a:t>methods have been developed </a:t>
            </a:r>
            <a:r>
              <a:rPr lang="en-US" dirty="0" smtClean="0"/>
              <a:t>to manage </a:t>
            </a:r>
            <a:r>
              <a:rPr lang="en-US" dirty="0"/>
              <a:t>the priority swapping process [</a:t>
            </a:r>
          </a:p>
        </p:txBody>
      </p:sp>
      <p:sp>
        <p:nvSpPr>
          <p:cNvPr id="4" name="Title 1"/>
          <p:cNvSpPr>
            <a:spLocks noGrp="1"/>
          </p:cNvSpPr>
          <p:nvPr>
            <p:ph type="title"/>
          </p:nvPr>
        </p:nvSpPr>
        <p:spPr/>
        <p:txBody>
          <a:bodyPr>
            <a:normAutofit fontScale="90000"/>
          </a:bodyPr>
          <a:lstStyle/>
          <a:p>
            <a:r>
              <a:rPr lang="en-US" dirty="0"/>
              <a:t>Priority inversion</a:t>
            </a:r>
            <a:br>
              <a:rPr lang="en-US" dirty="0"/>
            </a:br>
            <a:endParaRPr lang="en-US" dirty="0"/>
          </a:p>
        </p:txBody>
      </p:sp>
    </p:spTree>
    <p:extLst>
      <p:ext uri="{BB962C8B-B14F-4D97-AF65-F5344CB8AC3E}">
        <p14:creationId xmlns:p14="http://schemas.microsoft.com/office/powerpoint/2010/main" val="103938898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 of Saving and </a:t>
            </a:r>
            <a:r>
              <a:rPr lang="en-US" dirty="0" err="1" smtClean="0"/>
              <a:t>Optimising</a:t>
            </a:r>
            <a:r>
              <a:rPr lang="en-US" dirty="0" smtClean="0"/>
              <a:t> Memory space</a:t>
            </a:r>
            <a:endParaRPr lang="en-US" dirty="0"/>
          </a:p>
        </p:txBody>
      </p:sp>
      <p:sp>
        <p:nvSpPr>
          <p:cNvPr id="3" name="Content Placeholder 2"/>
          <p:cNvSpPr>
            <a:spLocks noGrp="1"/>
          </p:cNvSpPr>
          <p:nvPr>
            <p:ph idx="1"/>
          </p:nvPr>
        </p:nvSpPr>
        <p:spPr/>
        <p:txBody>
          <a:bodyPr>
            <a:normAutofit lnSpcReduction="10000"/>
          </a:bodyPr>
          <a:lstStyle/>
          <a:p>
            <a:r>
              <a:rPr lang="en-US" dirty="0" smtClean="0"/>
              <a:t>Compressed data structure.</a:t>
            </a:r>
          </a:p>
          <a:p>
            <a:r>
              <a:rPr lang="en-US" dirty="0" smtClean="0"/>
              <a:t>Make codes compact</a:t>
            </a:r>
          </a:p>
          <a:p>
            <a:r>
              <a:rPr lang="en-US" dirty="0" smtClean="0"/>
              <a:t>Use declaration as unsigned byte</a:t>
            </a:r>
          </a:p>
          <a:p>
            <a:r>
              <a:rPr lang="en-US" dirty="0" smtClean="0"/>
              <a:t>When using data structure limit size of queue. Lists and stack.</a:t>
            </a:r>
          </a:p>
          <a:p>
            <a:r>
              <a:rPr lang="en-US" dirty="0" smtClean="0"/>
              <a:t>Byte arithmetic takes less time than integer</a:t>
            </a:r>
          </a:p>
          <a:p>
            <a:r>
              <a:rPr lang="en-US" dirty="0" smtClean="0"/>
              <a:t>Avoid using library function.</a:t>
            </a:r>
          </a:p>
          <a:p>
            <a:r>
              <a:rPr lang="en-US" dirty="0" smtClean="0"/>
              <a:t>Configure the RTOS function</a:t>
            </a:r>
          </a:p>
        </p:txBody>
      </p:sp>
    </p:spTree>
    <p:extLst>
      <p:ext uri="{BB962C8B-B14F-4D97-AF65-F5344CB8AC3E}">
        <p14:creationId xmlns:p14="http://schemas.microsoft.com/office/powerpoint/2010/main" val="124488388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RTOS services covered by POSIX 1003</a:t>
            </a:r>
            <a:endParaRPr lang="en-IN" dirty="0"/>
          </a:p>
        </p:txBody>
      </p:sp>
      <p:sp>
        <p:nvSpPr>
          <p:cNvPr id="3" name="Content Placeholder 2"/>
          <p:cNvSpPr>
            <a:spLocks noGrp="1"/>
          </p:cNvSpPr>
          <p:nvPr>
            <p:ph idx="1"/>
          </p:nvPr>
        </p:nvSpPr>
        <p:spPr/>
        <p:txBody>
          <a:bodyPr>
            <a:noAutofit/>
          </a:bodyPr>
          <a:lstStyle/>
          <a:p>
            <a:r>
              <a:rPr lang="en-IN" sz="2800" dirty="0" smtClean="0"/>
              <a:t>The basic RTOS services covered by POSIX 1003.1b include:</a:t>
            </a:r>
          </a:p>
          <a:p>
            <a:pPr lvl="1"/>
            <a:r>
              <a:rPr lang="en-IN" dirty="0" smtClean="0"/>
              <a:t>Asynchronous I/O: Ability to overlap application processing and I/O operations</a:t>
            </a:r>
          </a:p>
          <a:p>
            <a:pPr lvl="1"/>
            <a:r>
              <a:rPr lang="en-IN" dirty="0" smtClean="0"/>
              <a:t>Synchronous I/O: Ability to assure return of the interface procedure when the I/O operation is completed.</a:t>
            </a:r>
          </a:p>
          <a:p>
            <a:pPr lvl="1"/>
            <a:r>
              <a:rPr lang="en-IN" dirty="0" smtClean="0"/>
              <a:t>Memory locking: Ability to guarantee memory residence by storing sections of a process that were not recently referenced on secondary memory devices.</a:t>
            </a:r>
          </a:p>
          <a:p>
            <a:pPr>
              <a:buNone/>
            </a:pPr>
            <a:endParaRPr lang="en-IN" sz="2400" dirty="0"/>
          </a:p>
        </p:txBody>
      </p:sp>
    </p:spTree>
  </p:cSld>
  <p:clrMapOvr>
    <a:masterClrMapping/>
  </p:clrMapOvr>
  <p:timing>
    <p:tnLst>
      <p:par>
        <p:cTn xmlns:p14="http://schemas.microsoft.com/office/powerpoint/2010/mai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err="1" smtClean="0"/>
              <a:t>Optimise</a:t>
            </a:r>
            <a:r>
              <a:rPr lang="en-US" dirty="0" smtClean="0"/>
              <a:t> allocation  of stack</a:t>
            </a:r>
          </a:p>
          <a:p>
            <a:r>
              <a:rPr lang="en-US" dirty="0" smtClean="0"/>
              <a:t>In case SW design can be made fast with the instruction set, then assembly codes be used.</a:t>
            </a:r>
          </a:p>
          <a:p>
            <a:r>
              <a:rPr lang="en-US" dirty="0" smtClean="0"/>
              <a:t>Use modifier in line rather than calling a function.</a:t>
            </a:r>
          </a:p>
          <a:p>
            <a:r>
              <a:rPr lang="en-US" dirty="0" smtClean="0"/>
              <a:t>Use of static variables.</a:t>
            </a:r>
          </a:p>
          <a:p>
            <a:r>
              <a:rPr lang="en-US" dirty="0" smtClean="0"/>
              <a:t>Combine two functions</a:t>
            </a:r>
          </a:p>
          <a:p>
            <a:r>
              <a:rPr lang="en-US" dirty="0" smtClean="0"/>
              <a:t>Use alternative to switch case statements</a:t>
            </a:r>
          </a:p>
          <a:p>
            <a:r>
              <a:rPr lang="en-US" dirty="0" smtClean="0"/>
              <a:t>When using </a:t>
            </a:r>
            <a:r>
              <a:rPr lang="en-US" dirty="0" err="1" smtClean="0"/>
              <a:t>c++</a:t>
            </a:r>
            <a:r>
              <a:rPr lang="en-US" dirty="0" smtClean="0"/>
              <a:t> use class without multiple inheritance</a:t>
            </a:r>
          </a:p>
          <a:p>
            <a:r>
              <a:rPr lang="en-US" dirty="0" smtClean="0"/>
              <a:t>When using java use J2ME</a:t>
            </a:r>
            <a:endParaRPr lang="en-US" dirty="0"/>
          </a:p>
        </p:txBody>
      </p:sp>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fontScale="90000" lnSpcReduction="2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Method of Saving and Optimising Memory space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1244883880"/>
      </p:ext>
    </p:extLst>
  </p:cSld>
  <p:clrMapOvr>
    <a:masterClrMapping/>
  </p:clrMapOvr>
  <p:timing>
    <p:tnLst>
      <p:par>
        <p:cTn xmlns:p14="http://schemas.microsoft.com/office/powerpoint/2010/mai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Methods of Saving and </a:t>
            </a:r>
            <a:r>
              <a:rPr lang="en-US" dirty="0" err="1" smtClean="0"/>
              <a:t>Optimising</a:t>
            </a:r>
            <a:r>
              <a:rPr lang="en-US" dirty="0" smtClean="0"/>
              <a:t> Power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Power saving during exec is imp.</a:t>
            </a:r>
          </a:p>
          <a:p>
            <a:r>
              <a:rPr lang="en-US" dirty="0" smtClean="0"/>
              <a:t>Must provide Wait and Stop instructions and operate in Power  down mode. </a:t>
            </a:r>
            <a:r>
              <a:rPr lang="en-US" dirty="0" err="1" smtClean="0"/>
              <a:t>Eg</a:t>
            </a:r>
            <a:r>
              <a:rPr lang="en-US" dirty="0" smtClean="0"/>
              <a:t>. Brightness of LCD reduced when room lighted.</a:t>
            </a:r>
          </a:p>
          <a:p>
            <a:r>
              <a:rPr lang="en-US" dirty="0" smtClean="0"/>
              <a:t>Continuous running- heavy power dissipation. Auto switch mode to standby.</a:t>
            </a:r>
          </a:p>
          <a:p>
            <a:r>
              <a:rPr lang="en-US" dirty="0" smtClean="0"/>
              <a:t>Disable cache mode. Disconnect strut units not reqd.</a:t>
            </a:r>
          </a:p>
          <a:p>
            <a:r>
              <a:rPr lang="en-US" dirty="0" smtClean="0"/>
              <a:t>Reduce circuit glitches. Stable power</a:t>
            </a:r>
          </a:p>
          <a:p>
            <a:r>
              <a:rPr lang="en-US" dirty="0" smtClean="0"/>
              <a:t>Low voltage operation mode.</a:t>
            </a:r>
          </a:p>
          <a:p>
            <a:pPr lvl="1"/>
            <a:r>
              <a:rPr lang="en-US" dirty="0" smtClean="0"/>
              <a:t>Stop state</a:t>
            </a:r>
          </a:p>
          <a:p>
            <a:pPr lvl="1"/>
            <a:r>
              <a:rPr lang="en-US" dirty="0" smtClean="0"/>
              <a:t>Wait state</a:t>
            </a:r>
          </a:p>
          <a:p>
            <a:pPr lvl="1"/>
            <a:r>
              <a:rPr lang="en-US" dirty="0" smtClean="0"/>
              <a:t>Lower </a:t>
            </a:r>
            <a:r>
              <a:rPr lang="en-US" dirty="0" err="1" smtClean="0"/>
              <a:t>clk</a:t>
            </a:r>
            <a:r>
              <a:rPr lang="en-US" dirty="0" smtClean="0"/>
              <a:t> speed</a:t>
            </a:r>
          </a:p>
          <a:p>
            <a:pPr lvl="1"/>
            <a:r>
              <a:rPr lang="en-US" dirty="0" smtClean="0"/>
              <a:t>LVCMOS in hand held devices</a:t>
            </a:r>
          </a:p>
          <a:p>
            <a:pPr lvl="1"/>
            <a:r>
              <a:rPr lang="en-US" dirty="0" smtClean="0"/>
              <a:t>Clever real time program</a:t>
            </a:r>
            <a:endParaRPr lang="en-US" dirty="0"/>
          </a:p>
        </p:txBody>
      </p:sp>
    </p:spTree>
    <p:extLst>
      <p:ext uri="{BB962C8B-B14F-4D97-AF65-F5344CB8AC3E}">
        <p14:creationId xmlns:p14="http://schemas.microsoft.com/office/powerpoint/2010/main" val="107857718"/>
      </p:ext>
    </p:extLst>
  </p:cSld>
  <p:clrMapOvr>
    <a:masterClrMapping/>
  </p:clrMapOvr>
  <p:timing>
    <p:tnLst>
      <p:par>
        <p:cTn xmlns:p14="http://schemas.microsoft.com/office/powerpoint/2010/mai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Typical values of six states of processor</a:t>
            </a:r>
            <a:endParaRPr lang="en-US" dirty="0"/>
          </a:p>
        </p:txBody>
      </p:sp>
      <p:sp>
        <p:nvSpPr>
          <p:cNvPr id="3" name="Content Placeholder 2"/>
          <p:cNvSpPr>
            <a:spLocks noGrp="1"/>
          </p:cNvSpPr>
          <p:nvPr>
            <p:ph idx="1"/>
          </p:nvPr>
        </p:nvSpPr>
        <p:spPr/>
        <p:txBody>
          <a:bodyPr/>
          <a:lstStyle/>
          <a:p>
            <a:r>
              <a:rPr lang="en-US" dirty="0" smtClean="0"/>
              <a:t>50 mA when processor is running.</a:t>
            </a:r>
          </a:p>
          <a:p>
            <a:r>
              <a:rPr lang="en-US" dirty="0" smtClean="0"/>
              <a:t>75 mA  when processor + external memory and chips.</a:t>
            </a:r>
          </a:p>
          <a:p>
            <a:r>
              <a:rPr lang="en-US" dirty="0" smtClean="0"/>
              <a:t>15μA when in stop state</a:t>
            </a:r>
          </a:p>
          <a:p>
            <a:r>
              <a:rPr lang="en-US" dirty="0" smtClean="0"/>
              <a:t>5  and 10 mA in waiting state.</a:t>
            </a:r>
            <a:endParaRPr lang="en-US" dirty="0"/>
          </a:p>
        </p:txBody>
      </p:sp>
    </p:spTree>
    <p:extLst>
      <p:ext uri="{BB962C8B-B14F-4D97-AF65-F5344CB8AC3E}">
        <p14:creationId xmlns:p14="http://schemas.microsoft.com/office/powerpoint/2010/main" val="3788962534"/>
      </p:ext>
    </p:extLst>
  </p:cSld>
  <p:clrMapOvr>
    <a:masterClrMapping/>
  </p:clrMapOvr>
  <p:timing>
    <p:tnLst>
      <p:par>
        <p:cTn xmlns:p14="http://schemas.microsoft.com/office/powerpoint/2010/mai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Advanced Configuration and Power Interface (ACPI)</a:t>
            </a:r>
          </a:p>
        </p:txBody>
      </p:sp>
      <p:sp>
        <p:nvSpPr>
          <p:cNvPr id="3" name="Content Placeholder 2"/>
          <p:cNvSpPr>
            <a:spLocks noGrp="1"/>
          </p:cNvSpPr>
          <p:nvPr>
            <p:ph idx="1"/>
          </p:nvPr>
        </p:nvSpPr>
        <p:spPr/>
        <p:txBody>
          <a:bodyPr>
            <a:normAutofit fontScale="92500" lnSpcReduction="10000"/>
          </a:bodyPr>
          <a:lstStyle/>
          <a:p>
            <a:r>
              <a:rPr lang="en-US" dirty="0" smtClean="0"/>
              <a:t>is </a:t>
            </a:r>
            <a:r>
              <a:rPr lang="en-US" dirty="0"/>
              <a:t>an open </a:t>
            </a:r>
            <a:r>
              <a:rPr lang="en-US" dirty="0" smtClean="0"/>
              <a:t>industry</a:t>
            </a:r>
            <a:r>
              <a:rPr lang="en-US" dirty="0"/>
              <a:t> </a:t>
            </a:r>
            <a:r>
              <a:rPr lang="en-US" dirty="0" smtClean="0"/>
              <a:t>standard </a:t>
            </a:r>
            <a:r>
              <a:rPr lang="en-US" dirty="0"/>
              <a:t>for power management services. It is designed to be compatible </a:t>
            </a:r>
            <a:r>
              <a:rPr lang="en-US" dirty="0" smtClean="0"/>
              <a:t>with a </a:t>
            </a:r>
            <a:r>
              <a:rPr lang="en-US" dirty="0"/>
              <a:t>wide variety of OSs. It was targeted initially to </a:t>
            </a:r>
            <a:r>
              <a:rPr lang="en-US" dirty="0" smtClean="0"/>
              <a:t>PCs. ACPI </a:t>
            </a:r>
            <a:r>
              <a:rPr lang="en-US" dirty="0"/>
              <a:t>provides some basic power management </a:t>
            </a:r>
            <a:r>
              <a:rPr lang="en-US" dirty="0" smtClean="0"/>
              <a:t>facilities and </a:t>
            </a:r>
            <a:r>
              <a:rPr lang="en-US" dirty="0"/>
              <a:t>abstracts the hardware layer, the OS has its own power management </a:t>
            </a:r>
            <a:r>
              <a:rPr lang="en-US" dirty="0" smtClean="0"/>
              <a:t>module that </a:t>
            </a:r>
            <a:r>
              <a:rPr lang="en-US" dirty="0"/>
              <a:t>determines the policy</a:t>
            </a:r>
            <a:r>
              <a:rPr lang="en-US" dirty="0" smtClean="0"/>
              <a:t>, and </a:t>
            </a:r>
            <a:r>
              <a:rPr lang="en-US" dirty="0"/>
              <a:t>the OS then </a:t>
            </a:r>
            <a:r>
              <a:rPr lang="en-US" dirty="0" smtClean="0"/>
              <a:t>uses ACPI </a:t>
            </a:r>
            <a:r>
              <a:rPr lang="en-US" dirty="0"/>
              <a:t>to send the required </a:t>
            </a:r>
            <a:r>
              <a:rPr lang="en-US" dirty="0" smtClean="0"/>
              <a:t>controls to </a:t>
            </a:r>
            <a:r>
              <a:rPr lang="en-US" dirty="0"/>
              <a:t>the hardware and to observe the hardware’s state as input to the power manager</a:t>
            </a:r>
          </a:p>
        </p:txBody>
      </p:sp>
    </p:spTree>
    <p:extLst>
      <p:ext uri="{BB962C8B-B14F-4D97-AF65-F5344CB8AC3E}">
        <p14:creationId xmlns:p14="http://schemas.microsoft.com/office/powerpoint/2010/main" val="35365935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indent="0">
              <a:buNone/>
            </a:pPr>
            <a:r>
              <a:rPr lang="en-US" dirty="0" smtClean="0"/>
              <a:t>ACPI </a:t>
            </a:r>
            <a:r>
              <a:rPr lang="en-US" dirty="0"/>
              <a:t>supports the following five basic global power states:</a:t>
            </a:r>
          </a:p>
          <a:p>
            <a:r>
              <a:rPr lang="en-US" dirty="0" smtClean="0"/>
              <a:t>G3</a:t>
            </a:r>
            <a:r>
              <a:rPr lang="en-US" dirty="0"/>
              <a:t>, the mechanical off state, in which the system consumes no power.</a:t>
            </a:r>
          </a:p>
          <a:p>
            <a:r>
              <a:rPr lang="en-US" dirty="0" smtClean="0"/>
              <a:t>G2</a:t>
            </a:r>
            <a:r>
              <a:rPr lang="en-US" dirty="0"/>
              <a:t>, the soft off state, which requires a full OS reboot to restore the </a:t>
            </a:r>
            <a:r>
              <a:rPr lang="en-US" dirty="0" smtClean="0"/>
              <a:t>machine to </a:t>
            </a:r>
            <a:r>
              <a:rPr lang="en-US" dirty="0"/>
              <a:t>working condition. This state has four </a:t>
            </a:r>
            <a:r>
              <a:rPr lang="en-US" dirty="0" err="1"/>
              <a:t>substates</a:t>
            </a:r>
            <a:r>
              <a:rPr lang="en-US" dirty="0"/>
              <a:t>:</a:t>
            </a:r>
          </a:p>
          <a:p>
            <a:pPr lvl="1"/>
            <a:r>
              <a:rPr lang="en-US" dirty="0" smtClean="0"/>
              <a:t>S1</a:t>
            </a:r>
            <a:r>
              <a:rPr lang="en-US" dirty="0"/>
              <a:t>, a low wake-up latency state with no loss of system context;</a:t>
            </a:r>
          </a:p>
          <a:p>
            <a:pPr lvl="1"/>
            <a:r>
              <a:rPr lang="en-US" dirty="0" smtClean="0"/>
              <a:t>S2</a:t>
            </a:r>
            <a:r>
              <a:rPr lang="en-US" dirty="0"/>
              <a:t>, a low wake-up latency state with a loss of CPU and system cache state;</a:t>
            </a:r>
          </a:p>
          <a:p>
            <a:pPr lvl="1"/>
            <a:r>
              <a:rPr lang="en-US" dirty="0" smtClean="0"/>
              <a:t>S3</a:t>
            </a:r>
            <a:r>
              <a:rPr lang="en-US" dirty="0"/>
              <a:t>, a low wake-up latency state in which all system state except for </a:t>
            </a:r>
            <a:r>
              <a:rPr lang="en-US" dirty="0" smtClean="0"/>
              <a:t>main memory </a:t>
            </a:r>
            <a:r>
              <a:rPr lang="en-US" dirty="0"/>
              <a:t>is lost; </a:t>
            </a:r>
          </a:p>
          <a:p>
            <a:pPr lvl="1"/>
            <a:r>
              <a:rPr lang="en-US" dirty="0" smtClean="0"/>
              <a:t>S4</a:t>
            </a:r>
            <a:r>
              <a:rPr lang="en-US" dirty="0"/>
              <a:t>, the lowest-power sleeping state, in which all devices are turned off.</a:t>
            </a:r>
          </a:p>
        </p:txBody>
      </p:sp>
      <p:sp>
        <p:nvSpPr>
          <p:cNvPr id="4" name="Title 1"/>
          <p:cNvSpPr>
            <a:spLocks noGrp="1"/>
          </p:cNvSpPr>
          <p:nvPr>
            <p:ph type="title"/>
          </p:nvPr>
        </p:nvSpPr>
        <p:spPr/>
        <p:txBody>
          <a:bodyPr>
            <a:normAutofit fontScale="90000"/>
          </a:bodyPr>
          <a:lstStyle/>
          <a:p>
            <a:r>
              <a:rPr lang="en-US" dirty="0"/>
              <a:t>The Advanced Configuration and Power Interface (ACPI)</a:t>
            </a:r>
          </a:p>
        </p:txBody>
      </p:sp>
    </p:spTree>
    <p:extLst>
      <p:ext uri="{BB962C8B-B14F-4D97-AF65-F5344CB8AC3E}">
        <p14:creationId xmlns:p14="http://schemas.microsoft.com/office/powerpoint/2010/main" val="92740090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 G1, the sleeping state, in which the system appears to be off and the </a:t>
            </a:r>
            <a:r>
              <a:rPr lang="en-US" dirty="0" smtClean="0"/>
              <a:t>time required </a:t>
            </a:r>
            <a:r>
              <a:rPr lang="en-US" dirty="0"/>
              <a:t>to </a:t>
            </a:r>
            <a:r>
              <a:rPr lang="en-US" dirty="0" smtClean="0"/>
              <a:t> return </a:t>
            </a:r>
            <a:r>
              <a:rPr lang="en-US" dirty="0"/>
              <a:t>to working condition is inversely proportional to </a:t>
            </a:r>
            <a:r>
              <a:rPr lang="en-US" dirty="0" smtClean="0"/>
              <a:t>power consumption.</a:t>
            </a:r>
          </a:p>
          <a:p>
            <a:r>
              <a:rPr lang="en-US" dirty="0" smtClean="0"/>
              <a:t>G0</a:t>
            </a:r>
            <a:r>
              <a:rPr lang="en-US" dirty="0"/>
              <a:t>, the working state, in which the system is fully usable.</a:t>
            </a:r>
          </a:p>
          <a:p>
            <a:r>
              <a:rPr lang="en-US" dirty="0" smtClean="0"/>
              <a:t>The </a:t>
            </a:r>
            <a:r>
              <a:rPr lang="en-US" dirty="0"/>
              <a:t>legacy state, in which the system does not comply with ACPI.</a:t>
            </a:r>
          </a:p>
        </p:txBody>
      </p:sp>
      <p:sp>
        <p:nvSpPr>
          <p:cNvPr id="4" name="Title 1"/>
          <p:cNvSpPr>
            <a:spLocks noGrp="1"/>
          </p:cNvSpPr>
          <p:nvPr>
            <p:ph type="title"/>
          </p:nvPr>
        </p:nvSpPr>
        <p:spPr/>
        <p:txBody>
          <a:bodyPr>
            <a:normAutofit fontScale="90000"/>
          </a:bodyPr>
          <a:lstStyle/>
          <a:p>
            <a:r>
              <a:rPr lang="en-US" dirty="0"/>
              <a:t>The Advanced Configuration and Power Interface (ACPI)</a:t>
            </a:r>
          </a:p>
        </p:txBody>
      </p:sp>
    </p:spTree>
    <p:extLst>
      <p:ext uri="{BB962C8B-B14F-4D97-AF65-F5344CB8AC3E}">
        <p14:creationId xmlns:p14="http://schemas.microsoft.com/office/powerpoint/2010/main" val="37480686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The power manager typically includes an observer, which receives </a:t>
            </a:r>
            <a:r>
              <a:rPr lang="en-US" dirty="0" smtClean="0"/>
              <a:t>messages through </a:t>
            </a:r>
            <a:r>
              <a:rPr lang="en-US" dirty="0"/>
              <a:t>the ACPI interface that describe the system behavior. It also </a:t>
            </a:r>
            <a:r>
              <a:rPr lang="en-US" dirty="0" smtClean="0"/>
              <a:t>includes a </a:t>
            </a:r>
            <a:r>
              <a:rPr lang="en-US" dirty="0"/>
              <a:t>decision module that determines power management actions based on </a:t>
            </a:r>
            <a:r>
              <a:rPr lang="en-US" dirty="0" smtClean="0"/>
              <a:t>those observations</a:t>
            </a:r>
            <a:r>
              <a:rPr lang="en-US" dirty="0"/>
              <a:t>.</a:t>
            </a:r>
          </a:p>
        </p:txBody>
      </p:sp>
      <p:sp>
        <p:nvSpPr>
          <p:cNvPr id="4" name="Title 1"/>
          <p:cNvSpPr>
            <a:spLocks noGrp="1"/>
          </p:cNvSpPr>
          <p:nvPr>
            <p:ph type="title"/>
          </p:nvPr>
        </p:nvSpPr>
        <p:spPr/>
        <p:txBody>
          <a:bodyPr>
            <a:normAutofit fontScale="90000"/>
          </a:bodyPr>
          <a:lstStyle/>
          <a:p>
            <a:r>
              <a:rPr lang="en-US" dirty="0"/>
              <a:t>The Advanced Configuration and Power Interface (ACPI)</a:t>
            </a:r>
          </a:p>
        </p:txBody>
      </p:sp>
    </p:spTree>
    <p:extLst>
      <p:ext uri="{BB962C8B-B14F-4D97-AF65-F5344CB8AC3E}">
        <p14:creationId xmlns:p14="http://schemas.microsoft.com/office/powerpoint/2010/main" val="216764199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Latency and deadlines as performance metrics</a:t>
            </a:r>
            <a:endParaRPr lang="en-US" dirty="0"/>
          </a:p>
        </p:txBody>
      </p:sp>
      <p:sp>
        <p:nvSpPr>
          <p:cNvPr id="3" name="Content Placeholder 2"/>
          <p:cNvSpPr>
            <a:spLocks noGrp="1"/>
          </p:cNvSpPr>
          <p:nvPr>
            <p:ph idx="1"/>
          </p:nvPr>
        </p:nvSpPr>
        <p:spPr/>
        <p:txBody>
          <a:bodyPr/>
          <a:lstStyle/>
          <a:p>
            <a:r>
              <a:rPr lang="en-US" dirty="0" smtClean="0"/>
              <a:t>Three performance metrics are :</a:t>
            </a:r>
          </a:p>
          <a:p>
            <a:r>
              <a:rPr lang="en-US" dirty="0" smtClean="0"/>
              <a:t>Ratio of the sum of interrupt latencies </a:t>
            </a:r>
            <a:r>
              <a:rPr lang="en-US" dirty="0" err="1" smtClean="0"/>
              <a:t>wrt</a:t>
            </a:r>
            <a:r>
              <a:rPr lang="en-US" dirty="0" smtClean="0"/>
              <a:t> the sum of exec times.</a:t>
            </a:r>
          </a:p>
          <a:p>
            <a:r>
              <a:rPr lang="en-US" dirty="0" smtClean="0"/>
              <a:t>CPU load</a:t>
            </a:r>
          </a:p>
          <a:p>
            <a:r>
              <a:rPr lang="en-US" dirty="0" smtClean="0"/>
              <a:t>Worst case exec time </a:t>
            </a:r>
            <a:r>
              <a:rPr lang="en-US" dirty="0" err="1" smtClean="0"/>
              <a:t>wrt</a:t>
            </a:r>
            <a:r>
              <a:rPr lang="en-US" dirty="0" smtClean="0"/>
              <a:t> mean exec time.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load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Each task gives a load to the CPU that equals the task exec time divided by task period</a:t>
            </a:r>
          </a:p>
          <a:p>
            <a:r>
              <a:rPr lang="en-US" dirty="0" smtClean="0"/>
              <a:t>CPU load or sys load for multitasking :</a:t>
            </a:r>
          </a:p>
          <a:p>
            <a:r>
              <a:rPr lang="en-US" dirty="0" smtClean="0"/>
              <a:t>M tasks sum of all tasks and ISR less than 1</a:t>
            </a:r>
          </a:p>
          <a:p>
            <a:r>
              <a:rPr lang="en-US" dirty="0" smtClean="0"/>
              <a:t>When task run only once called </a:t>
            </a:r>
            <a:r>
              <a:rPr lang="en-US" dirty="0" err="1" smtClean="0"/>
              <a:t>aperiodic</a:t>
            </a:r>
            <a:endParaRPr lang="en-US" dirty="0" smtClean="0"/>
          </a:p>
          <a:p>
            <a:r>
              <a:rPr lang="en-US" dirty="0" smtClean="0"/>
              <a:t>When task cannot be scheduled called sporadic.</a:t>
            </a:r>
          </a:p>
          <a:p>
            <a:r>
              <a:rPr lang="en-US" dirty="0" smtClean="0"/>
              <a:t>A preemptive schedule must take into account :</a:t>
            </a:r>
          </a:p>
          <a:p>
            <a:pPr lvl="1"/>
            <a:r>
              <a:rPr lang="en-US" dirty="0" err="1" smtClean="0"/>
              <a:t>Aperiodic</a:t>
            </a:r>
            <a:r>
              <a:rPr lang="en-US" dirty="0" smtClean="0"/>
              <a:t> task – preempted only once</a:t>
            </a:r>
          </a:p>
          <a:p>
            <a:pPr lvl="1"/>
            <a:r>
              <a:rPr lang="en-US" dirty="0" smtClean="0"/>
              <a:t>Periodic task – preempted after fixed intervals</a:t>
            </a:r>
          </a:p>
          <a:p>
            <a:pPr lvl="1"/>
            <a:r>
              <a:rPr lang="en-US" dirty="0" smtClean="0"/>
              <a:t>Sporadic task – check for preemption after min time period of </a:t>
            </a:r>
            <a:r>
              <a:rPr lang="en-US" dirty="0" err="1" smtClean="0"/>
              <a:t>occurence</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Sporadic task model performance metric</a:t>
            </a:r>
            <a:endParaRPr lang="en-US" dirty="0"/>
          </a:p>
        </p:txBody>
      </p:sp>
      <p:sp>
        <p:nvSpPr>
          <p:cNvPr id="3" name="Content Placeholder 2"/>
          <p:cNvSpPr>
            <a:spLocks noGrp="1"/>
          </p:cNvSpPr>
          <p:nvPr>
            <p:ph idx="1"/>
          </p:nvPr>
        </p:nvSpPr>
        <p:spPr>
          <a:xfrm>
            <a:off x="381000" y="1600200"/>
            <a:ext cx="8412480" cy="4525963"/>
          </a:xfrm>
        </p:spPr>
        <p:txBody>
          <a:bodyPr>
            <a:normAutofit/>
          </a:bodyPr>
          <a:lstStyle/>
          <a:p>
            <a:r>
              <a:rPr lang="en-US" dirty="0" smtClean="0"/>
              <a:t>T total – total length of sporadic tasks</a:t>
            </a:r>
          </a:p>
          <a:p>
            <a:r>
              <a:rPr lang="en-US" dirty="0" smtClean="0"/>
              <a:t>e -  total exec time</a:t>
            </a:r>
          </a:p>
          <a:p>
            <a:r>
              <a:rPr lang="en-US" dirty="0" smtClean="0"/>
              <a:t>T </a:t>
            </a:r>
            <a:r>
              <a:rPr lang="en-US" dirty="0" err="1" smtClean="0"/>
              <a:t>av</a:t>
            </a:r>
            <a:r>
              <a:rPr lang="en-US" dirty="0" smtClean="0"/>
              <a:t> -  mean period between sporadic occurrence</a:t>
            </a:r>
          </a:p>
          <a:p>
            <a:r>
              <a:rPr lang="en-US" dirty="0" smtClean="0"/>
              <a:t>T min  -  min period between</a:t>
            </a:r>
          </a:p>
          <a:p>
            <a:r>
              <a:rPr lang="en-US" dirty="0" smtClean="0"/>
              <a:t>P – performance metrics</a:t>
            </a:r>
          </a:p>
          <a:p>
            <a:r>
              <a:rPr lang="en-US" dirty="0" smtClean="0"/>
              <a:t>P = P worst = (e* T total/T </a:t>
            </a:r>
            <a:r>
              <a:rPr lang="en-US" dirty="0" err="1" smtClean="0"/>
              <a:t>av</a:t>
            </a:r>
            <a:r>
              <a:rPr lang="en-US" dirty="0" smtClean="0"/>
              <a:t>)/(e*T total/T min)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RTOS services covered by POSIX 1003</a:t>
            </a:r>
            <a:endParaRPr lang="en-IN" dirty="0"/>
          </a:p>
        </p:txBody>
      </p:sp>
      <p:sp>
        <p:nvSpPr>
          <p:cNvPr id="3" name="Content Placeholder 2"/>
          <p:cNvSpPr>
            <a:spLocks noGrp="1"/>
          </p:cNvSpPr>
          <p:nvPr>
            <p:ph idx="1"/>
          </p:nvPr>
        </p:nvSpPr>
        <p:spPr/>
        <p:txBody>
          <a:bodyPr>
            <a:noAutofit/>
          </a:bodyPr>
          <a:lstStyle/>
          <a:p>
            <a:r>
              <a:rPr lang="en-IN" sz="2400" dirty="0" smtClean="0"/>
              <a:t>Semaphores: Ability to synchronize resource access by multiple processes.</a:t>
            </a:r>
          </a:p>
          <a:p>
            <a:r>
              <a:rPr lang="en-IN" sz="2400" dirty="0" smtClean="0"/>
              <a:t>Shared memory: Ability to map common physical space into independent process specific virtual space.</a:t>
            </a:r>
          </a:p>
          <a:p>
            <a:r>
              <a:rPr lang="en-IN" sz="2400" dirty="0" smtClean="0"/>
              <a:t>Execution scheduling: Ability to schedule multiple tasks. Common scheduling methods include round robin and priority-based </a:t>
            </a:r>
            <a:r>
              <a:rPr lang="en-IN" sz="2400" dirty="0" err="1" smtClean="0"/>
              <a:t>preemptive</a:t>
            </a:r>
            <a:r>
              <a:rPr lang="en-IN" sz="2400" dirty="0" smtClean="0"/>
              <a:t> scheduling.</a:t>
            </a:r>
          </a:p>
          <a:p>
            <a:r>
              <a:rPr lang="en-IN" sz="2400" dirty="0" smtClean="0"/>
              <a:t>Timers: Timers improve the functionality and determinism of the system. A system should have at least one clock device (system clock) to provide good real-time services.</a:t>
            </a:r>
          </a:p>
          <a:p>
            <a:endParaRPr lang="en-IN" sz="2400" dirty="0"/>
          </a:p>
        </p:txBody>
      </p:sp>
    </p:spTree>
  </p:cSld>
  <p:clrMapOvr>
    <a:masterClrMapping/>
  </p:clrMapOvr>
  <p:timing>
    <p:tnLst>
      <p:par>
        <p:cTn xmlns:p14="http://schemas.microsoft.com/office/powerpoint/2010/mai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of RTOS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Own RTOS for small scale</a:t>
            </a:r>
          </a:p>
          <a:p>
            <a:r>
              <a:rPr lang="en-US" dirty="0" smtClean="0"/>
              <a:t>Linux 2.6 or RT Linux</a:t>
            </a:r>
          </a:p>
          <a:p>
            <a:r>
              <a:rPr lang="en-US" dirty="0" smtClean="0"/>
              <a:t>µCOS II</a:t>
            </a:r>
          </a:p>
          <a:p>
            <a:r>
              <a:rPr lang="en-US" dirty="0" err="1" smtClean="0"/>
              <a:t>VxWorks</a:t>
            </a:r>
            <a:endParaRPr lang="en-US" dirty="0" smtClean="0"/>
          </a:p>
          <a:p>
            <a:r>
              <a:rPr lang="en-US" dirty="0" smtClean="0"/>
              <a:t>Widows CE</a:t>
            </a:r>
          </a:p>
          <a:p>
            <a:r>
              <a:rPr lang="en-US" dirty="0" err="1" smtClean="0"/>
              <a:t>Symbian</a:t>
            </a:r>
            <a:endParaRPr lang="en-US" dirty="0" smtClean="0"/>
          </a:p>
          <a:p>
            <a:r>
              <a:rPr lang="en-US" dirty="0" smtClean="0"/>
              <a:t>QNX</a:t>
            </a:r>
          </a:p>
          <a:p>
            <a:r>
              <a:rPr lang="en-US" dirty="0" smtClean="0"/>
              <a:t>VRTX</a:t>
            </a:r>
          </a:p>
          <a:p>
            <a:r>
              <a:rPr lang="en-US" dirty="0" err="1" smtClean="0"/>
              <a:t>palmOS</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Popular RTOS</a:t>
            </a:r>
            <a:endParaRPr lang="en-IN" dirty="0"/>
          </a:p>
        </p:txBody>
      </p:sp>
      <p:pic>
        <p:nvPicPr>
          <p:cNvPr id="141314" name="Picture 2"/>
          <p:cNvPicPr>
            <a:picLocks noGrp="1" noChangeAspect="1" noChangeArrowheads="1"/>
          </p:cNvPicPr>
          <p:nvPr>
            <p:ph idx="1"/>
          </p:nvPr>
        </p:nvPicPr>
        <p:blipFill>
          <a:blip r:embed="rId2"/>
          <a:srcRect/>
          <a:stretch>
            <a:fillRect/>
          </a:stretch>
        </p:blipFill>
        <p:spPr bwMode="auto">
          <a:xfrm>
            <a:off x="770710" y="1417637"/>
            <a:ext cx="7916090" cy="4813345"/>
          </a:xfrm>
          <a:prstGeom prst="rect">
            <a:avLst/>
          </a:prstGeom>
          <a:noFill/>
          <a:ln w="9525">
            <a:noFill/>
            <a:miter lim="800000"/>
            <a:headEnd/>
            <a:tailEnd/>
          </a:ln>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p:cNvPicPr>
            <a:picLocks noGrp="1" noChangeAspect="1" noChangeArrowheads="1"/>
          </p:cNvPicPr>
          <p:nvPr>
            <p:ph idx="1"/>
          </p:nvPr>
        </p:nvPicPr>
        <p:blipFill>
          <a:blip r:embed="rId2"/>
          <a:srcRect/>
          <a:stretch>
            <a:fillRect/>
          </a:stretch>
        </p:blipFill>
        <p:spPr bwMode="auto">
          <a:xfrm>
            <a:off x="718458" y="1417639"/>
            <a:ext cx="8425542" cy="4813344"/>
          </a:xfrm>
          <a:prstGeom prst="rect">
            <a:avLst/>
          </a:prstGeom>
          <a:noFill/>
          <a:ln w="9525">
            <a:noFill/>
            <a:miter lim="800000"/>
            <a:headEnd/>
            <a:tailEnd/>
          </a:ln>
        </p:spPr>
      </p:pic>
      <p:sp>
        <p:nvSpPr>
          <p:cNvPr id="5" name="Title 1"/>
          <p:cNvSpPr>
            <a:spLocks noGrp="1"/>
          </p:cNvSpPr>
          <p:nvPr>
            <p:ph type="title"/>
          </p:nvPr>
        </p:nvSpPr>
        <p:spPr/>
        <p:txBody>
          <a:bodyPr/>
          <a:lstStyle/>
          <a:p>
            <a:r>
              <a:rPr lang="en-IN" dirty="0" smtClean="0"/>
              <a:t>Popular RTOS</a:t>
            </a:r>
            <a:endParaRPr lang="en-IN" dirty="0"/>
          </a:p>
        </p:txBody>
      </p:sp>
      <p:pic>
        <p:nvPicPr>
          <p:cNvPr id="142339" name="Picture 3"/>
          <p:cNvPicPr>
            <a:picLocks noChangeAspect="1" noChangeArrowheads="1"/>
          </p:cNvPicPr>
          <p:nvPr/>
        </p:nvPicPr>
        <p:blipFill>
          <a:blip r:embed="rId3"/>
          <a:srcRect/>
          <a:stretch>
            <a:fillRect/>
          </a:stretch>
        </p:blipFill>
        <p:spPr bwMode="auto">
          <a:xfrm>
            <a:off x="926641" y="1435942"/>
            <a:ext cx="7760160" cy="445109"/>
          </a:xfrm>
          <a:prstGeom prst="rect">
            <a:avLst/>
          </a:prstGeom>
          <a:noFill/>
          <a:ln w="9525">
            <a:noFill/>
            <a:miter lim="800000"/>
            <a:headEnd/>
            <a:tailEnd/>
          </a:ln>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138"/>
            <a:ext cx="8229600" cy="1143000"/>
          </a:xfrm>
        </p:spPr>
        <p:txBody>
          <a:bodyPr/>
          <a:lstStyle/>
          <a:p>
            <a:r>
              <a:rPr lang="en-IN" dirty="0" smtClean="0"/>
              <a:t>General Architecture of RTOS</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1320801" y="2781843"/>
            <a:ext cx="6313713" cy="3890193"/>
          </a:xfrm>
          <a:prstGeom prst="rect">
            <a:avLst/>
          </a:prstGeom>
          <a:noFill/>
          <a:ln w="9525">
            <a:noFill/>
            <a:miter lim="800000"/>
            <a:headEnd/>
            <a:tailEnd/>
          </a:ln>
        </p:spPr>
      </p:pic>
      <p:sp>
        <p:nvSpPr>
          <p:cNvPr id="5" name="Rectangle 4"/>
          <p:cNvSpPr/>
          <p:nvPr/>
        </p:nvSpPr>
        <p:spPr>
          <a:xfrm>
            <a:off x="457201" y="1039364"/>
            <a:ext cx="8229600" cy="1815882"/>
          </a:xfrm>
          <a:prstGeom prst="rect">
            <a:avLst/>
          </a:prstGeom>
        </p:spPr>
        <p:txBody>
          <a:bodyPr wrap="square">
            <a:spAutoFit/>
          </a:bodyPr>
          <a:lstStyle/>
          <a:p>
            <a:r>
              <a:rPr lang="en-IN" sz="2800" dirty="0" smtClean="0"/>
              <a:t>For simpler applications, RTOS is usually a kernel but as complexity increases, various modules like networking protocol stacks debugging facilities, device I/Os</a:t>
            </a:r>
          </a:p>
          <a:p>
            <a:r>
              <a:rPr lang="en-IN" sz="2800" dirty="0" smtClean="0"/>
              <a:t>are includes in addition to the kernel</a:t>
            </a:r>
            <a:endParaRPr lang="en-IN" sz="2800"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Is a computer program . Loaded first in the kernel space.</a:t>
            </a:r>
          </a:p>
          <a:p>
            <a:r>
              <a:rPr lang="en-US" dirty="0" smtClean="0"/>
              <a:t>The basic structural unit of any OS in which memory space of the function, data and stack are protected from access by any call other than service call. Secured unit that operates in supervisory mode.</a:t>
            </a:r>
          </a:p>
          <a:p>
            <a:r>
              <a:rPr lang="en-US" dirty="0" smtClean="0"/>
              <a:t>OS is the middle layer between app SW and sys HW. Some or following structural units :</a:t>
            </a:r>
          </a:p>
          <a:p>
            <a:pPr lvl="1"/>
            <a:r>
              <a:rPr lang="en-US" dirty="0" smtClean="0"/>
              <a:t>Kernel with file and device </a:t>
            </a:r>
            <a:r>
              <a:rPr lang="en-US" dirty="0" err="1" smtClean="0"/>
              <a:t>mgt</a:t>
            </a:r>
            <a:endParaRPr lang="en-US" dirty="0" smtClean="0"/>
          </a:p>
        </p:txBody>
      </p:sp>
    </p:spTree>
    <p:extLst>
      <p:ext uri="{BB962C8B-B14F-4D97-AF65-F5344CB8AC3E}">
        <p14:creationId xmlns:p14="http://schemas.microsoft.com/office/powerpoint/2010/main" val="225074139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a:t>
            </a:r>
            <a:endParaRPr lang="en-US" dirty="0"/>
          </a:p>
        </p:txBody>
      </p:sp>
      <p:sp>
        <p:nvSpPr>
          <p:cNvPr id="3" name="Content Placeholder 2"/>
          <p:cNvSpPr>
            <a:spLocks noGrp="1"/>
          </p:cNvSpPr>
          <p:nvPr>
            <p:ph idx="1"/>
          </p:nvPr>
        </p:nvSpPr>
        <p:spPr/>
        <p:txBody>
          <a:bodyPr>
            <a:normAutofit/>
          </a:bodyPr>
          <a:lstStyle/>
          <a:p>
            <a:pPr lvl="1"/>
            <a:r>
              <a:rPr lang="en-US" dirty="0" smtClean="0"/>
              <a:t>Kernel without </a:t>
            </a:r>
          </a:p>
          <a:p>
            <a:r>
              <a:rPr lang="en-US" dirty="0" smtClean="0"/>
              <a:t>Kernel has management function for processes, resources, ISR, IST files device drivers and I/O sys and NW sys.</a:t>
            </a:r>
          </a:p>
          <a:p>
            <a:r>
              <a:rPr lang="en-US" dirty="0" smtClean="0"/>
              <a:t>Memory device and file mgt function may be outside the kernel in a given OS especially in embedded systems.</a:t>
            </a:r>
          </a:p>
          <a:p>
            <a:endParaRPr lang="en-US" dirty="0"/>
          </a:p>
        </p:txBody>
      </p:sp>
    </p:spTree>
    <p:extLst>
      <p:ext uri="{BB962C8B-B14F-4D97-AF65-F5344CB8AC3E}">
        <p14:creationId xmlns:p14="http://schemas.microsoft.com/office/powerpoint/2010/main" val="225074139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IN" dirty="0"/>
          </a:p>
        </p:txBody>
      </p:sp>
      <p:sp>
        <p:nvSpPr>
          <p:cNvPr id="3" name="Content Placeholder 2"/>
          <p:cNvSpPr>
            <a:spLocks noGrp="1"/>
          </p:cNvSpPr>
          <p:nvPr>
            <p:ph idx="1"/>
          </p:nvPr>
        </p:nvSpPr>
        <p:spPr>
          <a:xfrm>
            <a:off x="457200" y="1411518"/>
            <a:ext cx="8229600" cy="4525963"/>
          </a:xfrm>
        </p:spPr>
        <p:txBody>
          <a:bodyPr>
            <a:noAutofit/>
          </a:bodyPr>
          <a:lstStyle/>
          <a:p>
            <a:r>
              <a:rPr lang="en-IN" sz="2600" dirty="0" smtClean="0"/>
              <a:t>A </a:t>
            </a:r>
            <a:r>
              <a:rPr lang="en-IN" sz="2600" b="1" dirty="0" smtClean="0"/>
              <a:t>Real-Time Operating System</a:t>
            </a:r>
            <a:r>
              <a:rPr lang="en-IN" sz="2600" dirty="0" smtClean="0"/>
              <a:t> (RTOS) comprises of two components, viz., “Real-Time” and “Operating System”.</a:t>
            </a:r>
          </a:p>
          <a:p>
            <a:r>
              <a:rPr lang="en-IN" sz="2600" dirty="0" smtClean="0"/>
              <a:t>An </a:t>
            </a:r>
            <a:r>
              <a:rPr lang="en-IN" sz="2600" b="1" dirty="0" smtClean="0">
                <a:hlinkClick r:id="rId2"/>
              </a:rPr>
              <a:t>Operating system</a:t>
            </a:r>
            <a:r>
              <a:rPr lang="en-IN" sz="2600" dirty="0" smtClean="0"/>
              <a:t> (OS) is nothing but a collection of system calls or functions which provides an interface between hardware and application programs. It manages the hardware resources of a computer and hosting applications that run on the computer. An OS typically provides multitasking, synchronization, Interrupt and Event Handling, Input/ Output, Inter-task /process Communication, Timers and Clocks and Memory Management. Core of the OS is the Kernel which is typically a small, highly optimised set of libraries.</a:t>
            </a:r>
            <a:endParaRPr lang="en-IN" sz="2600"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a:t>
            </a:r>
            <a:r>
              <a:rPr lang="en-US" smtClean="0"/>
              <a:t>services in OS</a:t>
            </a:r>
            <a:endParaRPr lang="en-US"/>
          </a:p>
        </p:txBody>
      </p:sp>
      <p:sp>
        <p:nvSpPr>
          <p:cNvPr id="3" name="Content Placeholder 2"/>
          <p:cNvSpPr>
            <a:spLocks noGrp="1"/>
          </p:cNvSpPr>
          <p:nvPr>
            <p:ph idx="1"/>
          </p:nvPr>
        </p:nvSpPr>
        <p:spPr/>
        <p:txBody>
          <a:bodyPr>
            <a:normAutofit/>
          </a:bodyPr>
          <a:lstStyle/>
          <a:p>
            <a:r>
              <a:rPr lang="en-US" dirty="0" smtClean="0"/>
              <a:t>Process management</a:t>
            </a:r>
          </a:p>
          <a:p>
            <a:pPr lvl="1"/>
            <a:r>
              <a:rPr lang="en-US" dirty="0" smtClean="0"/>
              <a:t>Creation and deletion</a:t>
            </a:r>
            <a:endParaRPr lang="en-US" dirty="0"/>
          </a:p>
          <a:p>
            <a:pPr lvl="1"/>
            <a:r>
              <a:rPr lang="en-US" dirty="0" smtClean="0"/>
              <a:t>Process strut maintenance</a:t>
            </a:r>
          </a:p>
          <a:p>
            <a:pPr lvl="1"/>
            <a:r>
              <a:rPr lang="en-US" dirty="0" smtClean="0"/>
              <a:t>Processing resource requests</a:t>
            </a:r>
          </a:p>
          <a:p>
            <a:pPr lvl="1"/>
            <a:r>
              <a:rPr lang="en-US" dirty="0" smtClean="0"/>
              <a:t>Scheduling</a:t>
            </a:r>
          </a:p>
          <a:p>
            <a:pPr lvl="1"/>
            <a:r>
              <a:rPr lang="en-US" dirty="0" smtClean="0"/>
              <a:t>IPC</a:t>
            </a:r>
          </a:p>
        </p:txBody>
      </p:sp>
    </p:spTree>
    <p:extLst>
      <p:ext uri="{BB962C8B-B14F-4D97-AF65-F5344CB8AC3E}">
        <p14:creationId xmlns:p14="http://schemas.microsoft.com/office/powerpoint/2010/main" val="258585262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a:t>
            </a:r>
            <a:r>
              <a:rPr lang="en-US" smtClean="0"/>
              <a:t>services in OS</a:t>
            </a:r>
            <a:endParaRPr lang="en-US"/>
          </a:p>
        </p:txBody>
      </p:sp>
      <p:sp>
        <p:nvSpPr>
          <p:cNvPr id="3" name="Content Placeholder 2"/>
          <p:cNvSpPr>
            <a:spLocks noGrp="1"/>
          </p:cNvSpPr>
          <p:nvPr>
            <p:ph idx="1"/>
          </p:nvPr>
        </p:nvSpPr>
        <p:spPr/>
        <p:txBody>
          <a:bodyPr>
            <a:normAutofit/>
          </a:bodyPr>
          <a:lstStyle/>
          <a:p>
            <a:r>
              <a:rPr lang="en-US" dirty="0" smtClean="0"/>
              <a:t>Memory management allocation and de allocation</a:t>
            </a:r>
          </a:p>
          <a:p>
            <a:r>
              <a:rPr lang="en-US" dirty="0" smtClean="0"/>
              <a:t>File management</a:t>
            </a:r>
          </a:p>
          <a:p>
            <a:r>
              <a:rPr lang="en-US" dirty="0" smtClean="0"/>
              <a:t>Device management</a:t>
            </a:r>
          </a:p>
          <a:p>
            <a:r>
              <a:rPr lang="en-US" dirty="0" smtClean="0"/>
              <a:t>Device drivers</a:t>
            </a:r>
          </a:p>
          <a:p>
            <a:r>
              <a:rPr lang="en-US" dirty="0" smtClean="0"/>
              <a:t>I/O management</a:t>
            </a:r>
          </a:p>
          <a:p>
            <a:r>
              <a:rPr lang="en-US" dirty="0" smtClean="0"/>
              <a:t>ISRs</a:t>
            </a:r>
            <a:endParaRPr lang="en-US" dirty="0"/>
          </a:p>
        </p:txBody>
      </p:sp>
    </p:spTree>
    <p:extLst>
      <p:ext uri="{BB962C8B-B14F-4D97-AF65-F5344CB8AC3E}">
        <p14:creationId xmlns:p14="http://schemas.microsoft.com/office/powerpoint/2010/main" val="258585262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Kernel Types</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RTOS kernel acts as an abstraction layer between the hardware and the applications. There are three broad categories of kernels</a:t>
            </a:r>
            <a:endParaRPr lang="en-IN" b="1" dirty="0" smtClean="0"/>
          </a:p>
          <a:p>
            <a:r>
              <a:rPr lang="en-IN" b="1" dirty="0" smtClean="0"/>
              <a:t>Monolithic kernel : </a:t>
            </a:r>
            <a:r>
              <a:rPr lang="en-IN" dirty="0" smtClean="0"/>
              <a:t>Monolithic kernels are part of Unix-like operating systems like Linux, FreeBSD etc. A monolithic kernel is one single program that contains all of the code necessary to perform every kernel related task. It runs all basic system services (i.e. process and memory management, interrupt handling and I/O communication, file system, etc) and provides powerful abstractions of the underlying hardware. Amount of context switches and messaging involved are greatly reduced which makes it run faster than microkernel.</a:t>
            </a:r>
          </a:p>
          <a:p>
            <a:endParaRPr lang="en-IN"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r>
              <a:rPr lang="en-IN" b="1" dirty="0" smtClean="0"/>
              <a:t>Microkernel</a:t>
            </a:r>
            <a:r>
              <a:rPr lang="en-IN" dirty="0" smtClean="0"/>
              <a:t>  : It runs only basic process communication (messaging) and I/O control. It normally provides only the minimal services such as managing memory protection, Inter process communication and the process management. The other functions such as running the hardware processes are not handled directly by </a:t>
            </a:r>
            <a:r>
              <a:rPr lang="en-IN" dirty="0" err="1" smtClean="0"/>
              <a:t>microkernels</a:t>
            </a:r>
            <a:r>
              <a:rPr lang="en-IN" dirty="0" smtClean="0"/>
              <a:t>.  Thus, micro kernels provide a smaller set of simple hardware abstractions. It is more stable than monolithic as the kernel is unaffected even if the servers failed (</a:t>
            </a:r>
            <a:r>
              <a:rPr lang="en-IN" dirty="0" err="1" smtClean="0"/>
              <a:t>i.e.File</a:t>
            </a:r>
            <a:r>
              <a:rPr lang="en-IN" dirty="0" smtClean="0"/>
              <a:t> System). </a:t>
            </a:r>
          </a:p>
          <a:p>
            <a:pPr algn="just"/>
            <a:r>
              <a:rPr lang="en-IN" dirty="0" err="1" smtClean="0"/>
              <a:t>Microkernels</a:t>
            </a:r>
            <a:r>
              <a:rPr lang="en-IN" dirty="0" smtClean="0"/>
              <a:t> are part of the operating systems like AIX, BeOS, Mach, Mac OS X, MINIX, and QNX. Etc </a:t>
            </a:r>
          </a:p>
          <a:p>
            <a:pPr algn="just"/>
            <a:endParaRPr lang="en-IN" dirty="0"/>
          </a:p>
        </p:txBody>
      </p:sp>
      <p:sp>
        <p:nvSpPr>
          <p:cNvPr id="4" name="Title 1"/>
          <p:cNvSpPr>
            <a:spLocks noGrp="1"/>
          </p:cNvSpPr>
          <p:nvPr>
            <p:ph type="title"/>
          </p:nvPr>
        </p:nvSpPr>
        <p:spPr/>
        <p:txBody>
          <a:bodyPr/>
          <a:lstStyle/>
          <a:p>
            <a:r>
              <a:rPr lang="en-IN" b="1" dirty="0" smtClean="0"/>
              <a:t> Kernel</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 </a:t>
            </a:r>
            <a:r>
              <a:rPr lang="en-IN" b="1" dirty="0" smtClean="0"/>
              <a:t>Hybrid Kernel : </a:t>
            </a:r>
            <a:r>
              <a:rPr lang="en-IN" dirty="0" smtClean="0"/>
              <a:t>Hybrid kernels are extensions of </a:t>
            </a:r>
            <a:r>
              <a:rPr lang="en-IN" dirty="0" err="1" smtClean="0"/>
              <a:t>microkernels</a:t>
            </a:r>
            <a:r>
              <a:rPr lang="en-IN" dirty="0" smtClean="0"/>
              <a:t> with some properties of monolithic kernels. Hybrid kernels are similar to </a:t>
            </a:r>
            <a:r>
              <a:rPr lang="en-IN" dirty="0" err="1" smtClean="0"/>
              <a:t>microkernels</a:t>
            </a:r>
            <a:r>
              <a:rPr lang="en-IN" dirty="0" smtClean="0"/>
              <a:t>, except that they include additional code in kernel space so that such code can run more swiftly than it would were it in user space. These are part of the operating systems such as Microsoft Windows NT, 2000 and XP. </a:t>
            </a:r>
            <a:r>
              <a:rPr lang="en-IN" dirty="0" err="1" smtClean="0"/>
              <a:t>DragonFly</a:t>
            </a:r>
            <a:r>
              <a:rPr lang="en-IN" dirty="0" smtClean="0"/>
              <a:t> BSD, etc  </a:t>
            </a:r>
          </a:p>
          <a:p>
            <a:endParaRPr lang="en-IN" dirty="0"/>
          </a:p>
        </p:txBody>
      </p:sp>
      <p:sp>
        <p:nvSpPr>
          <p:cNvPr id="4" name="Title 1"/>
          <p:cNvSpPr>
            <a:spLocks noGrp="1"/>
          </p:cNvSpPr>
          <p:nvPr>
            <p:ph type="title"/>
          </p:nvPr>
        </p:nvSpPr>
        <p:spPr/>
        <p:txBody>
          <a:bodyPr/>
          <a:lstStyle/>
          <a:p>
            <a:r>
              <a:rPr lang="en-IN" b="1" dirty="0" smtClean="0"/>
              <a:t> Kernel</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 </a:t>
            </a:r>
            <a:r>
              <a:rPr lang="en-IN" b="1" dirty="0" err="1" smtClean="0"/>
              <a:t>Exokernel</a:t>
            </a:r>
            <a:r>
              <a:rPr lang="en-IN" b="1" dirty="0" smtClean="0"/>
              <a:t> : </a:t>
            </a:r>
            <a:r>
              <a:rPr lang="en-IN" dirty="0" err="1" smtClean="0"/>
              <a:t>Exokernels</a:t>
            </a:r>
            <a:r>
              <a:rPr lang="en-IN" dirty="0" smtClean="0"/>
              <a:t> provides efficient control over hardware. It runs only services protecting the resources (i.e. tracking the ownership, guarding the usage, revoking access to resources, etc) by providing low-level interface for library operating systems and leaving the management to the application.</a:t>
            </a:r>
          </a:p>
          <a:p>
            <a:endParaRPr lang="en-IN" dirty="0"/>
          </a:p>
        </p:txBody>
      </p:sp>
      <p:sp>
        <p:nvSpPr>
          <p:cNvPr id="4" name="Title 1"/>
          <p:cNvSpPr>
            <a:spLocks noGrp="1"/>
          </p:cNvSpPr>
          <p:nvPr>
            <p:ph type="title"/>
          </p:nvPr>
        </p:nvSpPr>
        <p:spPr/>
        <p:txBody>
          <a:bodyPr/>
          <a:lstStyle/>
          <a:p>
            <a:r>
              <a:rPr lang="en-IN" b="1" dirty="0" smtClean="0"/>
              <a:t> Kernel</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Common Services Offered By a RTOS System</a:t>
            </a:r>
            <a:endParaRPr lang="en-IN" b="1" dirty="0"/>
          </a:p>
        </p:txBody>
      </p:sp>
      <p:sp>
        <p:nvSpPr>
          <p:cNvPr id="3" name="Content Placeholder 2"/>
          <p:cNvSpPr>
            <a:spLocks noGrp="1"/>
          </p:cNvSpPr>
          <p:nvPr>
            <p:ph idx="1"/>
          </p:nvPr>
        </p:nvSpPr>
        <p:spPr/>
        <p:txBody>
          <a:bodyPr/>
          <a:lstStyle/>
          <a:p>
            <a:endParaRPr lang="en-IN"/>
          </a:p>
        </p:txBody>
      </p:sp>
      <p:pic>
        <p:nvPicPr>
          <p:cNvPr id="2050" name="Picture 2" descr=" A Figure Showing Common Services Offered By a RTOS System"/>
          <p:cNvPicPr>
            <a:picLocks noChangeAspect="1" noChangeArrowheads="1"/>
          </p:cNvPicPr>
          <p:nvPr/>
        </p:nvPicPr>
        <p:blipFill>
          <a:blip r:embed="rId2"/>
          <a:srcRect/>
          <a:stretch>
            <a:fillRect/>
          </a:stretch>
        </p:blipFill>
        <p:spPr bwMode="auto">
          <a:xfrm>
            <a:off x="457200" y="1585685"/>
            <a:ext cx="8469086" cy="477246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p:txBody>
          <a:bodyPr/>
          <a:lstStyle/>
          <a:p>
            <a:r>
              <a:rPr lang="en-US" dirty="0"/>
              <a:t>A process (also sometimes referred to as a task) is an executing (i.e., running) instance of a program. In Linux, threads are lightweight processes that can run in parallel and share an address space (i.e., a range of memory locations) and other resources with their parent processes (i.e., the processes that created them).  </a:t>
            </a:r>
          </a:p>
          <a:p>
            <a:endParaRPr lang="en-US" dirty="0"/>
          </a:p>
        </p:txBody>
      </p:sp>
    </p:spTree>
    <p:extLst>
      <p:ext uri="{BB962C8B-B14F-4D97-AF65-F5344CB8AC3E}">
        <p14:creationId xmlns:p14="http://schemas.microsoft.com/office/powerpoint/2010/main" val="576333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Process</a:t>
            </a:r>
            <a:endParaRPr lang="en-US" dirty="0"/>
          </a:p>
        </p:txBody>
      </p:sp>
      <p:sp>
        <p:nvSpPr>
          <p:cNvPr id="5" name="Content Placeholder 4"/>
          <p:cNvSpPr>
            <a:spLocks noGrp="1"/>
          </p:cNvSpPr>
          <p:nvPr>
            <p:ph idx="1"/>
          </p:nvPr>
        </p:nvSpPr>
        <p:spPr/>
        <p:txBody>
          <a:bodyPr>
            <a:normAutofit fontScale="85000" lnSpcReduction="10000"/>
          </a:bodyPr>
          <a:lstStyle/>
          <a:p>
            <a:r>
              <a:rPr lang="en-US" dirty="0" smtClean="0"/>
              <a:t>App program – consists of no of processes and each process under control of OS.</a:t>
            </a:r>
          </a:p>
          <a:p>
            <a:r>
              <a:rPr lang="en-US" dirty="0" smtClean="0"/>
              <a:t>Consists of sequentially exec program codes and state- control by OS.</a:t>
            </a:r>
          </a:p>
          <a:p>
            <a:r>
              <a:rPr lang="en-US" dirty="0" smtClean="0"/>
              <a:t>A state during running of a process is represented by info of process state (created, blocked or fin), process strut – its data, objects and resource, and PCB</a:t>
            </a:r>
          </a:p>
          <a:p>
            <a:r>
              <a:rPr lang="en-US" dirty="0" smtClean="0"/>
              <a:t>Runs on scheduling by OS (kernel)which gives the control of the CPU to the process.</a:t>
            </a:r>
          </a:p>
          <a:p>
            <a:r>
              <a:rPr lang="en-US" dirty="0" smtClean="0"/>
              <a:t>Runs instructions and the continuous change of its state takes place as the PC changes.</a:t>
            </a:r>
          </a:p>
          <a:p>
            <a:endParaRPr lang="en-US" dirty="0"/>
          </a:p>
        </p:txBody>
      </p:sp>
    </p:spTree>
    <p:extLst>
      <p:ext uri="{BB962C8B-B14F-4D97-AF65-F5344CB8AC3E}">
        <p14:creationId xmlns:p14="http://schemas.microsoft.com/office/powerpoint/2010/main" val="72695468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creation</a:t>
            </a:r>
            <a:endParaRPr lang="en-US" dirty="0"/>
          </a:p>
        </p:txBody>
      </p:sp>
      <p:sp>
        <p:nvSpPr>
          <p:cNvPr id="3" name="Content Placeholder 2"/>
          <p:cNvSpPr>
            <a:spLocks noGrp="1"/>
          </p:cNvSpPr>
          <p:nvPr>
            <p:ph idx="1"/>
          </p:nvPr>
        </p:nvSpPr>
        <p:spPr/>
        <p:txBody>
          <a:bodyPr>
            <a:normAutofit/>
          </a:bodyPr>
          <a:lstStyle/>
          <a:p>
            <a:r>
              <a:rPr lang="en-US" dirty="0" smtClean="0"/>
              <a:t>At reset</a:t>
            </a:r>
          </a:p>
          <a:p>
            <a:pPr lvl="1"/>
            <a:r>
              <a:rPr lang="en-US" dirty="0" smtClean="0"/>
              <a:t>OS </a:t>
            </a:r>
            <a:r>
              <a:rPr lang="en-US" dirty="0" err="1" smtClean="0"/>
              <a:t>initialised</a:t>
            </a:r>
            <a:r>
              <a:rPr lang="en-US" dirty="0" smtClean="0"/>
              <a:t>.  </a:t>
            </a:r>
          </a:p>
          <a:p>
            <a:pPr lvl="1"/>
            <a:r>
              <a:rPr lang="en-US" dirty="0" smtClean="0"/>
              <a:t>Initial process created.  </a:t>
            </a:r>
          </a:p>
          <a:p>
            <a:pPr lvl="1"/>
            <a:r>
              <a:rPr lang="en-US" dirty="0" smtClean="0"/>
              <a:t>OS started and initial process run.</a:t>
            </a:r>
          </a:p>
        </p:txBody>
      </p:sp>
    </p:spTree>
    <p:extLst>
      <p:ext uri="{BB962C8B-B14F-4D97-AF65-F5344CB8AC3E}">
        <p14:creationId xmlns:p14="http://schemas.microsoft.com/office/powerpoint/2010/main" val="15923610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 Modes </a:t>
            </a:r>
            <a:endParaRPr lang="en-US" dirty="0"/>
          </a:p>
        </p:txBody>
      </p:sp>
      <p:sp>
        <p:nvSpPr>
          <p:cNvPr id="3" name="Content Placeholder 2"/>
          <p:cNvSpPr>
            <a:spLocks noGrp="1"/>
          </p:cNvSpPr>
          <p:nvPr>
            <p:ph idx="1"/>
          </p:nvPr>
        </p:nvSpPr>
        <p:spPr/>
        <p:txBody>
          <a:bodyPr>
            <a:normAutofit lnSpcReduction="10000"/>
          </a:bodyPr>
          <a:lstStyle/>
          <a:p>
            <a:r>
              <a:rPr lang="en-US" dirty="0" smtClean="0"/>
              <a:t>OS  runs in two modes</a:t>
            </a:r>
          </a:p>
          <a:p>
            <a:r>
              <a:rPr lang="en-US" dirty="0" smtClean="0"/>
              <a:t>User mode : permitted to run and use only a subset of function and instructions of the OS</a:t>
            </a:r>
          </a:p>
          <a:p>
            <a:pPr lvl="1"/>
            <a:r>
              <a:rPr lang="en-US" dirty="0" smtClean="0"/>
              <a:t>Sending a message to a waiting process</a:t>
            </a:r>
          </a:p>
          <a:p>
            <a:pPr lvl="1"/>
            <a:r>
              <a:rPr lang="en-US" dirty="0" smtClean="0"/>
              <a:t>Initiating a sys call.</a:t>
            </a:r>
          </a:p>
          <a:p>
            <a:r>
              <a:rPr lang="en-US" dirty="0" smtClean="0"/>
              <a:t>Supervisory mode : runs privileged function and instructions in protected mode , accesses HW resources and protected memory area. Kernel code runs.</a:t>
            </a:r>
            <a:endParaRPr lang="en-US" dirty="0"/>
          </a:p>
        </p:txBody>
      </p:sp>
    </p:spTree>
    <p:extLst>
      <p:ext uri="{BB962C8B-B14F-4D97-AF65-F5344CB8AC3E}">
        <p14:creationId xmlns:p14="http://schemas.microsoft.com/office/powerpoint/2010/main" val="178501908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creation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Processes created hierarchically</a:t>
            </a:r>
          </a:p>
          <a:p>
            <a:r>
              <a:rPr lang="en-US" dirty="0" smtClean="0"/>
              <a:t>Initial process creates subsequent processes</a:t>
            </a:r>
          </a:p>
          <a:p>
            <a:r>
              <a:rPr lang="en-US" dirty="0" smtClean="0"/>
              <a:t>OS schedules the processes and provides for context switching between processes and threads.</a:t>
            </a:r>
          </a:p>
          <a:p>
            <a:r>
              <a:rPr lang="en-US" dirty="0" smtClean="0"/>
              <a:t>Creation of a process means specifying the resources for the process and address space for the created process, stack, data and heap and placing the process initial info at the PCB or TCB.</a:t>
            </a:r>
          </a:p>
          <a:p>
            <a:r>
              <a:rPr lang="en-US" dirty="0" smtClean="0"/>
              <a:t>PCB is a process descriptor used by the process manager.</a:t>
            </a:r>
            <a:endParaRPr lang="en-US" dirty="0"/>
          </a:p>
        </p:txBody>
      </p:sp>
    </p:spTree>
    <p:extLst>
      <p:ext uri="{BB962C8B-B14F-4D97-AF65-F5344CB8AC3E}">
        <p14:creationId xmlns:p14="http://schemas.microsoft.com/office/powerpoint/2010/main" val="159236106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702"/>
            <a:ext cx="8229600" cy="1143000"/>
          </a:xfrm>
        </p:spPr>
        <p:txBody>
          <a:bodyPr/>
          <a:lstStyle/>
          <a:p>
            <a:r>
              <a:rPr lang="en-US" dirty="0" smtClean="0"/>
              <a:t>Context</a:t>
            </a:r>
            <a:endParaRPr lang="en-US" dirty="0"/>
          </a:p>
        </p:txBody>
      </p:sp>
      <p:sp>
        <p:nvSpPr>
          <p:cNvPr id="3" name="Content Placeholder 2"/>
          <p:cNvSpPr>
            <a:spLocks noGrp="1"/>
          </p:cNvSpPr>
          <p:nvPr>
            <p:ph idx="1"/>
          </p:nvPr>
        </p:nvSpPr>
        <p:spPr>
          <a:xfrm>
            <a:off x="108091" y="708540"/>
            <a:ext cx="8941325" cy="4830547"/>
          </a:xfrm>
        </p:spPr>
        <p:txBody>
          <a:bodyPr>
            <a:noAutofit/>
          </a:bodyPr>
          <a:lstStyle/>
          <a:p>
            <a:r>
              <a:rPr lang="en-US" sz="2800" dirty="0"/>
              <a:t>A context is the contents of a CPU's registers and program counter at any point in time</a:t>
            </a:r>
            <a:r>
              <a:rPr lang="en-US" sz="2800" dirty="0" smtClean="0"/>
              <a:t>.</a:t>
            </a:r>
          </a:p>
          <a:p>
            <a:r>
              <a:rPr lang="en-US" sz="2800" dirty="0" smtClean="0"/>
              <a:t>A </a:t>
            </a:r>
            <a:r>
              <a:rPr lang="en-US" sz="2800" dirty="0"/>
              <a:t>register is a small amount of very fast memory inside of a CPU (as opposed to the slower RAM main memory outside of the CPU) that is used to speed the execution of computer programs by providing quick access to commonly used values, generally those in the midst of a calculation</a:t>
            </a:r>
            <a:r>
              <a:rPr lang="en-US" sz="2800" dirty="0" smtClean="0"/>
              <a:t>.</a:t>
            </a:r>
          </a:p>
          <a:p>
            <a:r>
              <a:rPr lang="en-US" sz="2800" dirty="0" smtClean="0"/>
              <a:t> </a:t>
            </a:r>
            <a:r>
              <a:rPr lang="en-US" sz="2800" dirty="0"/>
              <a:t>A program counter is a specialized register that indicates the position of the CPU in its instruction sequence and which holds either the address of the instruction being executed or the address of the next instruction to be executed, depending on the specific system. </a:t>
            </a:r>
          </a:p>
        </p:txBody>
      </p:sp>
    </p:spTree>
    <p:extLst>
      <p:ext uri="{BB962C8B-B14F-4D97-AF65-F5344CB8AC3E}">
        <p14:creationId xmlns:p14="http://schemas.microsoft.com/office/powerpoint/2010/main" val="1445033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Context switch: </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context switch is the computing process of saving and restoring the state (context) of a CPU such that multiple processes can share a single CPU resource. </a:t>
            </a:r>
            <a:endParaRPr lang="en-US" dirty="0" smtClean="0"/>
          </a:p>
          <a:p>
            <a:r>
              <a:rPr lang="en-US" dirty="0" smtClean="0"/>
              <a:t>The </a:t>
            </a:r>
            <a:r>
              <a:rPr lang="en-US" dirty="0"/>
              <a:t>context switch is an essential feature of a multitasking operating system. </a:t>
            </a:r>
            <a:endParaRPr lang="en-US" dirty="0" smtClean="0"/>
          </a:p>
          <a:p>
            <a:r>
              <a:rPr lang="en-US" dirty="0" smtClean="0"/>
              <a:t>Context </a:t>
            </a:r>
            <a:r>
              <a:rPr lang="en-US" dirty="0"/>
              <a:t>switches are usually time consuming and much of the design of operating systems is to minimize the time of context switches</a:t>
            </a:r>
            <a:r>
              <a:rPr lang="en-US" dirty="0" smtClean="0"/>
              <a:t>.</a:t>
            </a:r>
          </a:p>
          <a:p>
            <a:r>
              <a:rPr lang="en-US" dirty="0" smtClean="0"/>
              <a:t>A </a:t>
            </a:r>
            <a:r>
              <a:rPr lang="en-US" dirty="0"/>
              <a:t>context switch can mean a register context switch, a task context switch, a thread context switch, or a process context switch. What will be switched is determined by the processor and the operating system. </a:t>
            </a:r>
            <a:endParaRPr lang="en-US" dirty="0" smtClean="0"/>
          </a:p>
          <a:p>
            <a:r>
              <a:rPr lang="en-US" dirty="0" smtClean="0"/>
              <a:t>The </a:t>
            </a:r>
            <a:r>
              <a:rPr lang="en-US" dirty="0"/>
              <a:t>scheduler is the part of the operating systems that manage context switching, it perform context switching in one of the following conditions </a:t>
            </a:r>
          </a:p>
        </p:txBody>
      </p:sp>
    </p:spTree>
    <p:extLst>
      <p:ext uri="{BB962C8B-B14F-4D97-AF65-F5344CB8AC3E}">
        <p14:creationId xmlns:p14="http://schemas.microsoft.com/office/powerpoint/2010/main" val="173940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00330"/>
            <a:ext cx="8229600" cy="4525963"/>
          </a:xfrm>
        </p:spPr>
        <p:txBody>
          <a:bodyPr>
            <a:noAutofit/>
          </a:bodyPr>
          <a:lstStyle/>
          <a:p>
            <a:r>
              <a:rPr lang="en-US" sz="2300" dirty="0"/>
              <a:t>1. </a:t>
            </a:r>
            <a:r>
              <a:rPr lang="en-US" sz="2300" b="1" dirty="0"/>
              <a:t>Multitasking: </a:t>
            </a:r>
            <a:r>
              <a:rPr lang="en-US" sz="2300" dirty="0"/>
              <a:t>One process needs to be switched out of (termed "yield" which means "give up") the CPU so another process can run. Within a preemptive multitasking operating system, the scheduler allows every task (according to its priority level) to run for some certain amount of time, called its time slice where a timer interrupt triggers the operating system to schedule another process for execution instead. If a process will wait for one of the computer resources or will perform an I/O operation, the operating system schedules another process for execution instead. </a:t>
            </a:r>
            <a:endParaRPr lang="en-US" sz="2300" dirty="0" smtClean="0"/>
          </a:p>
          <a:p>
            <a:r>
              <a:rPr lang="en-US" sz="2300" dirty="0" smtClean="0"/>
              <a:t>2</a:t>
            </a:r>
            <a:r>
              <a:rPr lang="en-US" sz="2300" dirty="0"/>
              <a:t>. </a:t>
            </a:r>
            <a:r>
              <a:rPr lang="en-US" sz="2300" b="1" dirty="0"/>
              <a:t>Interrupt handling: </a:t>
            </a:r>
            <a:r>
              <a:rPr lang="en-US" sz="2300" dirty="0"/>
              <a:t>Some CPU architectures </a:t>
            </a:r>
            <a:r>
              <a:rPr lang="en-US" sz="2300" dirty="0" smtClean="0"/>
              <a:t> </a:t>
            </a:r>
            <a:r>
              <a:rPr lang="en-US" sz="2300" dirty="0"/>
              <a:t>are interrupt driven. When an interrupt occurs, the scheduler calls its interrupt handler in order to serve the interrupt after switching contexts; the scheduler suspended the currently running process </a:t>
            </a:r>
            <a:r>
              <a:rPr lang="en-US" sz="2300" dirty="0" smtClean="0"/>
              <a:t>till </a:t>
            </a:r>
            <a:r>
              <a:rPr lang="en-US" sz="2300" dirty="0"/>
              <a:t>executing the interrupt handler. </a:t>
            </a:r>
            <a:endParaRPr lang="en-US" sz="2300" dirty="0" smtClean="0"/>
          </a:p>
        </p:txBody>
      </p:sp>
      <p:sp>
        <p:nvSpPr>
          <p:cNvPr id="4" name="Title 1"/>
          <p:cNvSpPr>
            <a:spLocks noGrp="1"/>
          </p:cNvSpPr>
          <p:nvPr>
            <p:ph type="title"/>
          </p:nvPr>
        </p:nvSpPr>
        <p:spPr>
          <a:xfrm>
            <a:off x="457200" y="44968"/>
            <a:ext cx="8229600" cy="1143000"/>
          </a:xfrm>
        </p:spPr>
        <p:txBody>
          <a:bodyPr/>
          <a:lstStyle/>
          <a:p>
            <a:r>
              <a:rPr lang="en-US" b="1" dirty="0"/>
              <a:t>Context </a:t>
            </a:r>
            <a:r>
              <a:rPr lang="en-US" b="1" dirty="0" smtClean="0"/>
              <a:t>switch </a:t>
            </a:r>
            <a:endParaRPr lang="en-US" dirty="0"/>
          </a:p>
        </p:txBody>
      </p:sp>
    </p:spTree>
    <p:extLst>
      <p:ext uri="{BB962C8B-B14F-4D97-AF65-F5344CB8AC3E}">
        <p14:creationId xmlns:p14="http://schemas.microsoft.com/office/powerpoint/2010/main" val="661725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3</a:t>
            </a:r>
            <a:r>
              <a:rPr lang="en-US" dirty="0"/>
              <a:t>. </a:t>
            </a:r>
            <a:r>
              <a:rPr lang="en-US" b="1" dirty="0"/>
              <a:t>User and kernel mode switching: </a:t>
            </a:r>
            <a:r>
              <a:rPr lang="en-US" dirty="0"/>
              <a:t>When a transition between user mode and kernel mode is required in an operating system, a context switch is not necessary; a mode transition is not by itself a context switch. However, depending on the operating system, a context switch may also take place at this time. Context switching can be performed primarily by software or hardware. Some CPUs have hardware support for context switches, else if not, it is performed totally by the operating system software. In a context switch, the state of a process must be saved somehow before running another process, so that, the scheduler resume the execution of the process from the point it was suspended; after restoring its complete state before running it again</a:t>
            </a:r>
            <a:r>
              <a:rPr lang="en-US" dirty="0" smtClean="0"/>
              <a:t>.</a:t>
            </a:r>
            <a:endParaRPr lang="en-US" dirty="0" smtClean="0"/>
          </a:p>
        </p:txBody>
      </p:sp>
      <p:sp>
        <p:nvSpPr>
          <p:cNvPr id="4" name="Title 1"/>
          <p:cNvSpPr>
            <a:spLocks noGrp="1"/>
          </p:cNvSpPr>
          <p:nvPr>
            <p:ph type="title"/>
          </p:nvPr>
        </p:nvSpPr>
        <p:spPr/>
        <p:txBody>
          <a:bodyPr/>
          <a:lstStyle/>
          <a:p>
            <a:r>
              <a:rPr lang="en-US" b="1" dirty="0"/>
              <a:t>Context </a:t>
            </a:r>
            <a:r>
              <a:rPr lang="en-US" b="1" dirty="0" smtClean="0"/>
              <a:t>switch </a:t>
            </a:r>
            <a:endParaRPr lang="en-US" dirty="0"/>
          </a:p>
        </p:txBody>
      </p:sp>
    </p:spTree>
    <p:extLst>
      <p:ext uri="{BB962C8B-B14F-4D97-AF65-F5344CB8AC3E}">
        <p14:creationId xmlns:p14="http://schemas.microsoft.com/office/powerpoint/2010/main" val="1404518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t>Context switching can be described in slightly more detail as the kernel (i.e., the core of the operating system) performing the following activities with regard to processes (including threads) on the CPU</a:t>
            </a:r>
            <a:r>
              <a:rPr lang="en-US" dirty="0" smtClean="0"/>
              <a:t>:</a:t>
            </a:r>
          </a:p>
          <a:p>
            <a:pPr lvl="1"/>
            <a:r>
              <a:rPr lang="en-US" dirty="0" smtClean="0"/>
              <a:t>suspending </a:t>
            </a:r>
            <a:r>
              <a:rPr lang="en-US" dirty="0"/>
              <a:t>the progression of one process and storing the CPU's state (i.e., the context) for that process somewhere in memory, </a:t>
            </a:r>
          </a:p>
          <a:p>
            <a:pPr lvl="1"/>
            <a:r>
              <a:rPr lang="en-US" dirty="0" smtClean="0"/>
              <a:t>retrieving </a:t>
            </a:r>
            <a:r>
              <a:rPr lang="en-US" dirty="0"/>
              <a:t>the context of the next process from memory and restoring it in the CPU's registers and </a:t>
            </a:r>
          </a:p>
          <a:p>
            <a:pPr lvl="1"/>
            <a:r>
              <a:rPr lang="en-US" dirty="0" smtClean="0"/>
              <a:t>returning </a:t>
            </a:r>
            <a:r>
              <a:rPr lang="en-US" dirty="0"/>
              <a:t>to the location indicated by the program counter (i.e., returning to the line of code at which the process was interrupted) in order to resume the process </a:t>
            </a:r>
          </a:p>
        </p:txBody>
      </p:sp>
      <p:sp>
        <p:nvSpPr>
          <p:cNvPr id="4" name="Title 1"/>
          <p:cNvSpPr>
            <a:spLocks noGrp="1"/>
          </p:cNvSpPr>
          <p:nvPr>
            <p:ph type="title"/>
          </p:nvPr>
        </p:nvSpPr>
        <p:spPr/>
        <p:txBody>
          <a:bodyPr/>
          <a:lstStyle/>
          <a:p>
            <a:r>
              <a:rPr lang="en-US" b="1" dirty="0"/>
              <a:t>Context </a:t>
            </a:r>
            <a:r>
              <a:rPr lang="en-US" b="1" dirty="0" smtClean="0"/>
              <a:t>switch </a:t>
            </a:r>
            <a:endParaRPr lang="en-US" dirty="0"/>
          </a:p>
        </p:txBody>
      </p:sp>
    </p:spTree>
    <p:extLst>
      <p:ext uri="{BB962C8B-B14F-4D97-AF65-F5344CB8AC3E}">
        <p14:creationId xmlns:p14="http://schemas.microsoft.com/office/powerpoint/2010/main" val="3755516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of Created Process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process (thread, task) is a unit in which sequential running is feasible under control of OS with each process having a PCB/TCB.</a:t>
            </a:r>
          </a:p>
          <a:p>
            <a:r>
              <a:rPr lang="en-US" dirty="0" smtClean="0"/>
              <a:t>Process management enables creation, activation, running, blocking, resumption, deactivation and deletion.</a:t>
            </a:r>
          </a:p>
          <a:p>
            <a:r>
              <a:rPr lang="en-US" dirty="0" smtClean="0"/>
              <a:t>Done by process manager.</a:t>
            </a:r>
          </a:p>
          <a:p>
            <a:pPr lvl="1"/>
            <a:r>
              <a:rPr lang="en-US" dirty="0" smtClean="0"/>
              <a:t>Creates the process, allocates to each a PCB, manages access to resources and facilitates switching from one process to another.</a:t>
            </a:r>
            <a:endParaRPr lang="en-US" dirty="0"/>
          </a:p>
        </p:txBody>
      </p:sp>
    </p:spTree>
    <p:extLst>
      <p:ext uri="{BB962C8B-B14F-4D97-AF65-F5344CB8AC3E}">
        <p14:creationId xmlns:p14="http://schemas.microsoft.com/office/powerpoint/2010/main" val="273995481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PCB</a:t>
            </a:r>
            <a:endParaRPr lang="en-US" dirty="0"/>
          </a:p>
        </p:txBody>
      </p:sp>
      <p:sp>
        <p:nvSpPr>
          <p:cNvPr id="3" name="Content Placeholder 2"/>
          <p:cNvSpPr>
            <a:spLocks noGrp="1"/>
          </p:cNvSpPr>
          <p:nvPr>
            <p:ph idx="1"/>
          </p:nvPr>
        </p:nvSpPr>
        <p:spPr/>
        <p:txBody>
          <a:bodyPr>
            <a:normAutofit lnSpcReduction="10000"/>
          </a:bodyPr>
          <a:lstStyle/>
          <a:p>
            <a:r>
              <a:rPr lang="en-US" dirty="0" smtClean="0"/>
              <a:t>Is a data strut having the info using which the OS control the process state. Stores in protected memory add at kernel.</a:t>
            </a:r>
          </a:p>
          <a:p>
            <a:r>
              <a:rPr lang="en-US" dirty="0" smtClean="0"/>
              <a:t>Following info :</a:t>
            </a:r>
          </a:p>
          <a:p>
            <a:pPr lvl="1"/>
            <a:r>
              <a:rPr lang="en-US" dirty="0" smtClean="0"/>
              <a:t>Process ID</a:t>
            </a:r>
          </a:p>
          <a:p>
            <a:pPr lvl="1"/>
            <a:r>
              <a:rPr lang="en-US" dirty="0" smtClean="0"/>
              <a:t>Allocate program memory add in physical memory and in sec memory for the process code</a:t>
            </a:r>
          </a:p>
          <a:p>
            <a:pPr lvl="1"/>
            <a:r>
              <a:rPr lang="en-US" dirty="0" smtClean="0"/>
              <a:t>Allocate process SP data add blocks.</a:t>
            </a:r>
          </a:p>
          <a:p>
            <a:pPr lvl="1"/>
            <a:r>
              <a:rPr lang="en-US" dirty="0" smtClean="0"/>
              <a:t>Allocate process heaps</a:t>
            </a:r>
          </a:p>
        </p:txBody>
      </p:sp>
    </p:spTree>
    <p:extLst>
      <p:ext uri="{BB962C8B-B14F-4D97-AF65-F5344CB8AC3E}">
        <p14:creationId xmlns:p14="http://schemas.microsoft.com/office/powerpoint/2010/main" val="252719055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PCB/TCB</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Describes the following:</a:t>
            </a:r>
          </a:p>
          <a:p>
            <a:r>
              <a:rPr lang="en-US" dirty="0" smtClean="0"/>
              <a:t>Context : PSW, PC, SP and other CPU register at the instant of the last instruction run exec when the process was left and switched to  another process .</a:t>
            </a:r>
          </a:p>
          <a:p>
            <a:r>
              <a:rPr lang="en-US" dirty="0" smtClean="0"/>
              <a:t>Process stack pointer</a:t>
            </a:r>
          </a:p>
          <a:p>
            <a:r>
              <a:rPr lang="en-US" dirty="0" smtClean="0"/>
              <a:t>Current state : created, activated or spawned</a:t>
            </a:r>
          </a:p>
          <a:p>
            <a:r>
              <a:rPr lang="en-US" dirty="0" smtClean="0"/>
              <a:t>Addresses that are allotted</a:t>
            </a:r>
          </a:p>
          <a:p>
            <a:r>
              <a:rPr lang="en-US" dirty="0" smtClean="0"/>
              <a:t>Pointer for parent process</a:t>
            </a:r>
          </a:p>
        </p:txBody>
      </p:sp>
    </p:spTree>
    <p:extLst>
      <p:ext uri="{BB962C8B-B14F-4D97-AF65-F5344CB8AC3E}">
        <p14:creationId xmlns:p14="http://schemas.microsoft.com/office/powerpoint/2010/main" val="99170313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PCB/TCB</a:t>
            </a:r>
            <a:endParaRPr lang="en-US" dirty="0"/>
          </a:p>
        </p:txBody>
      </p:sp>
      <p:sp>
        <p:nvSpPr>
          <p:cNvPr id="3" name="Content Placeholder 2"/>
          <p:cNvSpPr>
            <a:spLocks noGrp="1"/>
          </p:cNvSpPr>
          <p:nvPr>
            <p:ph idx="1"/>
          </p:nvPr>
        </p:nvSpPr>
        <p:spPr/>
        <p:txBody>
          <a:bodyPr>
            <a:normAutofit/>
          </a:bodyPr>
          <a:lstStyle/>
          <a:p>
            <a:r>
              <a:rPr lang="en-US" dirty="0" smtClean="0"/>
              <a:t>Pointer to a list of resources that can be used</a:t>
            </a:r>
          </a:p>
          <a:p>
            <a:r>
              <a:rPr lang="en-US" dirty="0" smtClean="0"/>
              <a:t>Pointer to a list of process that usable more than once</a:t>
            </a:r>
          </a:p>
          <a:p>
            <a:r>
              <a:rPr lang="en-US" dirty="0" smtClean="0"/>
              <a:t>Pointer to queue of </a:t>
            </a:r>
            <a:r>
              <a:rPr lang="en-US" dirty="0" err="1" smtClean="0"/>
              <a:t>msgs</a:t>
            </a:r>
            <a:endParaRPr lang="en-US" dirty="0" smtClean="0"/>
          </a:p>
          <a:p>
            <a:r>
              <a:rPr lang="en-US" dirty="0" smtClean="0"/>
              <a:t>Pointer to access permissions descriptor for sharing set of resources globally.</a:t>
            </a:r>
          </a:p>
          <a:p>
            <a:r>
              <a:rPr lang="en-US" dirty="0" smtClean="0"/>
              <a:t>ID by which </a:t>
            </a:r>
            <a:r>
              <a:rPr lang="en-US" dirty="0" err="1" smtClean="0"/>
              <a:t>iden</a:t>
            </a:r>
            <a:r>
              <a:rPr lang="en-US" dirty="0" smtClean="0"/>
              <a:t> is made by process mgr.</a:t>
            </a:r>
          </a:p>
          <a:p>
            <a:endParaRPr lang="en-US" dirty="0"/>
          </a:p>
        </p:txBody>
      </p:sp>
    </p:spTree>
    <p:extLst>
      <p:ext uri="{BB962C8B-B14F-4D97-AF65-F5344CB8AC3E}">
        <p14:creationId xmlns:p14="http://schemas.microsoft.com/office/powerpoint/2010/main" val="9917031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6032"/>
            <a:ext cx="8229600" cy="4525963"/>
          </a:xfrm>
        </p:spPr>
        <p:txBody>
          <a:bodyPr>
            <a:noAutofit/>
          </a:bodyPr>
          <a:lstStyle/>
          <a:p>
            <a:r>
              <a:rPr lang="en-IN" sz="2400" b="1" dirty="0" smtClean="0"/>
              <a:t>Real-time</a:t>
            </a:r>
            <a:r>
              <a:rPr lang="en-IN" sz="2400" dirty="0" smtClean="0"/>
              <a:t> systems are those systems in which the </a:t>
            </a:r>
            <a:r>
              <a:rPr lang="en-IN" sz="2400" b="1" dirty="0" smtClean="0"/>
              <a:t>correctness</a:t>
            </a:r>
            <a:r>
              <a:rPr lang="en-IN" sz="2400" dirty="0" smtClean="0"/>
              <a:t> of the system depends </a:t>
            </a:r>
            <a:r>
              <a:rPr lang="en-IN" sz="2400" b="1" dirty="0" smtClean="0"/>
              <a:t>not only</a:t>
            </a:r>
            <a:r>
              <a:rPr lang="en-IN" sz="2400" dirty="0" smtClean="0"/>
              <a:t> on the </a:t>
            </a:r>
            <a:r>
              <a:rPr lang="en-IN" sz="2400" b="1" dirty="0" smtClean="0"/>
              <a:t>logical result</a:t>
            </a:r>
            <a:r>
              <a:rPr lang="en-IN" sz="2400" dirty="0" smtClean="0"/>
              <a:t> of computation, </a:t>
            </a:r>
            <a:r>
              <a:rPr lang="en-IN" sz="2400" b="1" dirty="0" smtClean="0"/>
              <a:t>but also</a:t>
            </a:r>
            <a:r>
              <a:rPr lang="en-IN" sz="2400" dirty="0" smtClean="0"/>
              <a:t> on the </a:t>
            </a:r>
            <a:r>
              <a:rPr lang="en-IN" sz="2400" b="1" dirty="0" smtClean="0"/>
              <a:t>time</a:t>
            </a:r>
            <a:r>
              <a:rPr lang="en-IN" sz="2400" dirty="0" smtClean="0"/>
              <a:t> at which the results are produced.</a:t>
            </a:r>
          </a:p>
          <a:p>
            <a:r>
              <a:rPr lang="en-IN" sz="2400" b="1" dirty="0" smtClean="0"/>
              <a:t>RTOS</a:t>
            </a:r>
            <a:r>
              <a:rPr lang="en-IN" sz="2400" dirty="0" smtClean="0"/>
              <a:t> is therefore an operating system that supports real-time applications by providing logically correct result within the deadline required.  Basic Structure is similar to regular OS but, in addition, it provides mechanisms to allow real time scheduling of tasks.</a:t>
            </a:r>
          </a:p>
          <a:p>
            <a:r>
              <a:rPr lang="en-IN" sz="2400" dirty="0" smtClean="0"/>
              <a:t>Real-time operating systems may or may not increase the speed of execution. </a:t>
            </a:r>
            <a:r>
              <a:rPr lang="en-IN" sz="2400" smtClean="0"/>
              <a:t>Provide </a:t>
            </a:r>
            <a:r>
              <a:rPr lang="en-IN" sz="2400" dirty="0" smtClean="0"/>
              <a:t>much more precise and predictable timing characteristics than general-purpose OS.</a:t>
            </a:r>
          </a:p>
          <a:p>
            <a:endParaRPr lang="en-IN" sz="2400" dirty="0"/>
          </a:p>
        </p:txBody>
      </p:sp>
      <p:sp>
        <p:nvSpPr>
          <p:cNvPr id="4" name="Title 1"/>
          <p:cNvSpPr>
            <a:spLocks noGrp="1"/>
          </p:cNvSpPr>
          <p:nvPr>
            <p:ph type="title"/>
          </p:nvPr>
        </p:nvSpPr>
        <p:spPr/>
        <p:txBody>
          <a:bodyPr/>
          <a:lstStyle/>
          <a:p>
            <a:r>
              <a:rPr lang="en-US" dirty="0" smtClean="0"/>
              <a:t>Definition</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PCB</a:t>
            </a:r>
            <a:endParaRPr lang="en-US" dirty="0"/>
          </a:p>
        </p:txBody>
      </p:sp>
      <p:sp>
        <p:nvSpPr>
          <p:cNvPr id="3" name="Content Placeholder 2"/>
          <p:cNvSpPr>
            <a:spLocks noGrp="1"/>
          </p:cNvSpPr>
          <p:nvPr>
            <p:ph idx="1"/>
          </p:nvPr>
        </p:nvSpPr>
        <p:spPr/>
        <p:txBody>
          <a:bodyPr>
            <a:normAutofit/>
          </a:bodyPr>
          <a:lstStyle/>
          <a:p>
            <a:pPr lvl="1"/>
            <a:r>
              <a:rPr lang="en-US" dirty="0" smtClean="0"/>
              <a:t>Allocate process stack address for the function called during running of the process.</a:t>
            </a:r>
          </a:p>
          <a:p>
            <a:pPr lvl="1"/>
            <a:r>
              <a:rPr lang="en-US" dirty="0" smtClean="0"/>
              <a:t>Allocate address of CPU register save memory</a:t>
            </a:r>
          </a:p>
          <a:p>
            <a:pPr lvl="1"/>
            <a:r>
              <a:rPr lang="en-US" dirty="0" smtClean="0"/>
              <a:t>Process state signal mask</a:t>
            </a:r>
          </a:p>
          <a:p>
            <a:pPr lvl="1"/>
            <a:r>
              <a:rPr lang="en-US" dirty="0" smtClean="0"/>
              <a:t>Signals (and messages) dispatch tables (for process IPC function)</a:t>
            </a:r>
          </a:p>
          <a:p>
            <a:pPr lvl="1"/>
            <a:r>
              <a:rPr lang="en-US" dirty="0" smtClean="0"/>
              <a:t>OS allocate resource descriptors</a:t>
            </a:r>
          </a:p>
          <a:p>
            <a:pPr lvl="1"/>
            <a:r>
              <a:rPr lang="en-US" dirty="0" smtClean="0"/>
              <a:t>Security restrictions and permissions</a:t>
            </a:r>
          </a:p>
          <a:p>
            <a:endParaRPr lang="en-US" dirty="0"/>
          </a:p>
        </p:txBody>
      </p:sp>
    </p:spTree>
    <p:extLst>
      <p:ext uri="{BB962C8B-B14F-4D97-AF65-F5344CB8AC3E}">
        <p14:creationId xmlns:p14="http://schemas.microsoft.com/office/powerpoint/2010/main" val="252719055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of the PCB</a:t>
            </a:r>
            <a:endParaRPr lang="en-US" dirty="0"/>
          </a:p>
        </p:txBody>
      </p:sp>
      <p:sp>
        <p:nvSpPr>
          <p:cNvPr id="3" name="Content Placeholder 2"/>
          <p:cNvSpPr>
            <a:spLocks noGrp="1"/>
          </p:cNvSpPr>
          <p:nvPr>
            <p:ph idx="1"/>
          </p:nvPr>
        </p:nvSpPr>
        <p:spPr/>
        <p:txBody>
          <a:bodyPr/>
          <a:lstStyle/>
          <a:p>
            <a:r>
              <a:rPr lang="en-US" dirty="0"/>
              <a:t>Since the PCB contains the critical information for the process, it must be kept in an area of memory protected from normal user access. In some operating systems the PCB is placed in the beginning of the kernel stack of the process since that is a convenient protected location </a:t>
            </a:r>
          </a:p>
        </p:txBody>
      </p:sp>
    </p:spTree>
    <p:extLst>
      <p:ext uri="{BB962C8B-B14F-4D97-AF65-F5344CB8AC3E}">
        <p14:creationId xmlns:p14="http://schemas.microsoft.com/office/powerpoint/2010/main" val="2422065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State Transition </a:t>
            </a:r>
            <a:endParaRPr lang="en-US" dirty="0"/>
          </a:p>
        </p:txBody>
      </p:sp>
      <p:pic>
        <p:nvPicPr>
          <p:cNvPr id="4" name="Content Placeholder 3"/>
          <p:cNvPicPr>
            <a:picLocks noGrp="1" noChangeAspect="1"/>
          </p:cNvPicPr>
          <p:nvPr>
            <p:ph idx="1"/>
          </p:nvPr>
        </p:nvPicPr>
        <p:blipFill>
          <a:blip r:embed="rId2"/>
          <a:srcRect l="-13735" r="-13735"/>
          <a:stretch>
            <a:fillRect/>
          </a:stretch>
        </p:blipFill>
        <p:spPr/>
      </p:pic>
    </p:spTree>
    <p:extLst>
      <p:ext uri="{BB962C8B-B14F-4D97-AF65-F5344CB8AC3E}">
        <p14:creationId xmlns:p14="http://schemas.microsoft.com/office/powerpoint/2010/main" val="921152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An active process is normally in one of the five states in the diagram. The arrows show how the process changes states. </a:t>
            </a:r>
          </a:p>
          <a:p>
            <a:r>
              <a:rPr lang="en-US" dirty="0"/>
              <a:t>A process is running if the process is assigned to a CPU. A process is removed from the running state by the scheduler if a process with a higher priority becomes runnable. A process is also pre-empted if a process of equal priority is runnable when the original process consumes its entire time slice. </a:t>
            </a:r>
          </a:p>
          <a:p>
            <a:r>
              <a:rPr lang="en-US" dirty="0"/>
              <a:t>A process is runnable in memory if the process is in primary memory and ready to run, but is not assigned to a CPU. </a:t>
            </a:r>
          </a:p>
          <a:p>
            <a:endParaRPr lang="en-US" dirty="0"/>
          </a:p>
          <a:p>
            <a:pPr marL="0" indent="0">
              <a:buNone/>
            </a:pPr>
            <a:endParaRPr lang="en-US" dirty="0"/>
          </a:p>
          <a:p>
            <a:endParaRPr lang="en-US" dirty="0"/>
          </a:p>
        </p:txBody>
      </p:sp>
      <p:sp>
        <p:nvSpPr>
          <p:cNvPr id="4" name="Title 1"/>
          <p:cNvSpPr>
            <a:spLocks noGrp="1"/>
          </p:cNvSpPr>
          <p:nvPr>
            <p:ph type="title"/>
          </p:nvPr>
        </p:nvSpPr>
        <p:spPr/>
        <p:txBody>
          <a:bodyPr/>
          <a:lstStyle/>
          <a:p>
            <a:r>
              <a:rPr lang="en-US" b="1" dirty="0"/>
              <a:t>Process State Transition </a:t>
            </a:r>
            <a:endParaRPr lang="en-US" dirty="0"/>
          </a:p>
        </p:txBody>
      </p:sp>
    </p:spTree>
    <p:extLst>
      <p:ext uri="{BB962C8B-B14F-4D97-AF65-F5344CB8AC3E}">
        <p14:creationId xmlns:p14="http://schemas.microsoft.com/office/powerpoint/2010/main" val="867237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A </a:t>
            </a:r>
            <a:r>
              <a:rPr lang="en-US" dirty="0"/>
              <a:t>process is sleeping in memory if the process is in primary memory but is waiting for a specific event before continuing execution. For example, a process sleeps while waiting for an I/O operation to complete, for a locked resource to be unlocked, or for a timer to expire. When the event occurs, a wakeup call is sent to the process. If the reason for its sleep is gone, the process becomes runnable. </a:t>
            </a:r>
          </a:p>
          <a:p>
            <a:r>
              <a:rPr lang="en-US" dirty="0"/>
              <a:t>When a process' address space has been written to secondary memory, and that process is not waiting for a specific event, the process is runnable and swapped</a:t>
            </a:r>
            <a:r>
              <a:rPr lang="en-US" dirty="0" smtClean="0"/>
              <a:t>.</a:t>
            </a:r>
          </a:p>
          <a:p>
            <a:r>
              <a:rPr lang="en-US" dirty="0" smtClean="0"/>
              <a:t>If </a:t>
            </a:r>
            <a:r>
              <a:rPr lang="en-US" dirty="0"/>
              <a:t>a process is waiting for a specific event and has had its whole address space written to secondary memory, the process is sleeping and swapped. </a:t>
            </a:r>
          </a:p>
          <a:p>
            <a:endParaRPr lang="en-US" dirty="0"/>
          </a:p>
          <a:p>
            <a:endParaRPr lang="en-US" dirty="0"/>
          </a:p>
        </p:txBody>
      </p:sp>
      <p:sp>
        <p:nvSpPr>
          <p:cNvPr id="4" name="Title 1"/>
          <p:cNvSpPr>
            <a:spLocks noGrp="1"/>
          </p:cNvSpPr>
          <p:nvPr>
            <p:ph type="title"/>
          </p:nvPr>
        </p:nvSpPr>
        <p:spPr/>
        <p:txBody>
          <a:bodyPr/>
          <a:lstStyle/>
          <a:p>
            <a:r>
              <a:rPr lang="en-US" b="1" dirty="0"/>
              <a:t>Process State Transition </a:t>
            </a:r>
            <a:endParaRPr lang="en-US" dirty="0"/>
          </a:p>
        </p:txBody>
      </p:sp>
    </p:spTree>
    <p:extLst>
      <p:ext uri="{BB962C8B-B14F-4D97-AF65-F5344CB8AC3E}">
        <p14:creationId xmlns:p14="http://schemas.microsoft.com/office/powerpoint/2010/main" val="299107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If a machine does not have enough primary memory to hold all its active processes, that machine must page or swap some address space to secondary memory. </a:t>
            </a:r>
          </a:p>
          <a:p>
            <a:pPr lvl="1"/>
            <a:r>
              <a:rPr lang="en-US" dirty="0" smtClean="0"/>
              <a:t>When </a:t>
            </a:r>
            <a:r>
              <a:rPr lang="en-US" dirty="0"/>
              <a:t>the system is short of primary memory, the system writes individual pages of some processes to secondary memory but leaves those processes runnable. When a running process, accesses those pages, the process sleeps while the pages are read back into primary memory. </a:t>
            </a:r>
          </a:p>
          <a:p>
            <a:pPr lvl="1"/>
            <a:r>
              <a:rPr lang="en-US" dirty="0" smtClean="0"/>
              <a:t>When </a:t>
            </a:r>
            <a:r>
              <a:rPr lang="en-US" dirty="0"/>
              <a:t>the system encounters a more serious shortage of primary memory, the system writes all the pages of some processes to secondary memory. The system marks the pages that have been written to secondary memory as swapped. Such processes can only be scheduled when the system scheduler daemon selects these processes to be read back into memory. </a:t>
            </a:r>
            <a:endParaRPr lang="pt-BR" dirty="0"/>
          </a:p>
          <a:p>
            <a:pPr marL="0" indent="0">
              <a:buNone/>
            </a:pPr>
            <a:endParaRPr lang="en-US" dirty="0"/>
          </a:p>
        </p:txBody>
      </p:sp>
      <p:sp>
        <p:nvSpPr>
          <p:cNvPr id="4" name="Title 1"/>
          <p:cNvSpPr>
            <a:spLocks noGrp="1"/>
          </p:cNvSpPr>
          <p:nvPr>
            <p:ph type="title"/>
          </p:nvPr>
        </p:nvSpPr>
        <p:spPr/>
        <p:txBody>
          <a:bodyPr/>
          <a:lstStyle/>
          <a:p>
            <a:r>
              <a:rPr lang="en-US" b="1" dirty="0"/>
              <a:t>Process State Transition </a:t>
            </a:r>
            <a:endParaRPr lang="en-US" dirty="0"/>
          </a:p>
        </p:txBody>
      </p:sp>
    </p:spTree>
    <p:extLst>
      <p:ext uri="{BB962C8B-B14F-4D97-AF65-F5344CB8AC3E}">
        <p14:creationId xmlns:p14="http://schemas.microsoft.com/office/powerpoint/2010/main" val="3990630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Thread</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Is a process or sub process within a process. Has its own PC and SP, own priority parameter for its scheduling by thread schedule.</a:t>
            </a:r>
          </a:p>
          <a:p>
            <a:r>
              <a:rPr lang="en-US" dirty="0" smtClean="0"/>
              <a:t> Its variable loads itself into processor register on context switching</a:t>
            </a:r>
          </a:p>
          <a:p>
            <a:r>
              <a:rPr lang="en-US" dirty="0" smtClean="0"/>
              <a:t>Has own signal mask at kernel.</a:t>
            </a:r>
          </a:p>
          <a:p>
            <a:r>
              <a:rPr lang="en-US" dirty="0" smtClean="0"/>
              <a:t>When Unmasked- activate and run</a:t>
            </a:r>
          </a:p>
        </p:txBody>
      </p:sp>
    </p:spTree>
    <p:extLst>
      <p:ext uri="{BB962C8B-B14F-4D97-AF65-F5344CB8AC3E}">
        <p14:creationId xmlns:p14="http://schemas.microsoft.com/office/powerpoint/2010/main" val="1798606840"/>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Thread</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When Masked put in queue of pending threads.</a:t>
            </a:r>
          </a:p>
          <a:p>
            <a:r>
              <a:rPr lang="en-US" dirty="0" smtClean="0"/>
              <a:t>Thread stack allocated by OS</a:t>
            </a:r>
            <a:endParaRPr lang="en-US" dirty="0"/>
          </a:p>
          <a:p>
            <a:r>
              <a:rPr lang="en-US" dirty="0" smtClean="0"/>
              <a:t>When function in thread in OS is called, calling function state placed on top of stack</a:t>
            </a:r>
          </a:p>
          <a:p>
            <a:r>
              <a:rPr lang="en-US" dirty="0" smtClean="0"/>
              <a:t>When returning calling function takes state info from stack </a:t>
            </a:r>
            <a:endParaRPr lang="en-US" dirty="0"/>
          </a:p>
        </p:txBody>
      </p:sp>
    </p:spTree>
    <p:extLst>
      <p:ext uri="{BB962C8B-B14F-4D97-AF65-F5344CB8AC3E}">
        <p14:creationId xmlns:p14="http://schemas.microsoft.com/office/powerpoint/2010/main" val="179860684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a:t>
            </a:r>
            <a:br>
              <a:rPr lang="en-US" dirty="0" smtClean="0"/>
            </a:br>
            <a:endParaRPr lang="en-US" dirty="0"/>
          </a:p>
        </p:txBody>
      </p:sp>
      <p:sp>
        <p:nvSpPr>
          <p:cNvPr id="3" name="Content Placeholder 2"/>
          <p:cNvSpPr>
            <a:spLocks noGrp="1"/>
          </p:cNvSpPr>
          <p:nvPr>
            <p:ph idx="1"/>
          </p:nvPr>
        </p:nvSpPr>
        <p:spPr/>
        <p:txBody>
          <a:bodyPr/>
          <a:lstStyle/>
          <a:p>
            <a:r>
              <a:rPr lang="en-US" dirty="0" smtClean="0"/>
              <a:t>Is defined as an embedded program computational unit that runs on a CPU under cont of OS. It has a state, which at an instance is defined by status(running, blocked, fin) structure - its data ,objects and resources and control block.</a:t>
            </a:r>
            <a:endParaRPr lang="en-US" dirty="0"/>
          </a:p>
        </p:txBody>
      </p:sp>
    </p:spTree>
    <p:extLst>
      <p:ext uri="{BB962C8B-B14F-4D97-AF65-F5344CB8AC3E}">
        <p14:creationId xmlns:p14="http://schemas.microsoft.com/office/powerpoint/2010/main" val="346707811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Task Management</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In RTOS, The application is decomposed into small, schedulable, and sequential program units known as “Task”, a  basic unit of execution and is governed by three time-critical properties; release time, deadline and execution time. </a:t>
            </a:r>
          </a:p>
          <a:p>
            <a:r>
              <a:rPr lang="en-IN" dirty="0" smtClean="0"/>
              <a:t>Release time refers to the point in time from which the task can be executed.</a:t>
            </a:r>
          </a:p>
          <a:p>
            <a:r>
              <a:rPr lang="en-IN" dirty="0" smtClean="0"/>
              <a:t> Deadline is the point in time by which the task must complete. </a:t>
            </a:r>
          </a:p>
          <a:p>
            <a:r>
              <a:rPr lang="en-IN" dirty="0" smtClean="0"/>
              <a:t>Execution time denotes the time the task takes to execute.</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IN" dirty="0" smtClean="0"/>
              <a:t>RTOS is key to many </a:t>
            </a:r>
            <a:r>
              <a:rPr lang="en-IN" dirty="0" smtClean="0">
                <a:hlinkClick r:id="rId2"/>
              </a:rPr>
              <a:t>embedded systems</a:t>
            </a:r>
            <a:r>
              <a:rPr lang="en-IN" dirty="0" smtClean="0"/>
              <a:t> and provides a platform to build applications.</a:t>
            </a:r>
          </a:p>
          <a:p>
            <a:r>
              <a:rPr lang="en-IN" dirty="0" smtClean="0"/>
              <a:t> All </a:t>
            </a:r>
            <a:r>
              <a:rPr lang="en-IN" dirty="0" smtClean="0">
                <a:hlinkClick r:id="rId2"/>
              </a:rPr>
              <a:t>embedded system</a:t>
            </a:r>
            <a:r>
              <a:rPr lang="en-IN" dirty="0" smtClean="0"/>
              <a:t>s are not designed with RTOS. </a:t>
            </a:r>
          </a:p>
          <a:p>
            <a:r>
              <a:rPr lang="en-IN" dirty="0" smtClean="0"/>
              <a:t>Embedded systems with relatively simple/small hardware/code might not require an RTOS.</a:t>
            </a:r>
          </a:p>
          <a:p>
            <a:r>
              <a:rPr lang="en-IN" dirty="0" smtClean="0"/>
              <a:t> Embedded systems with moderate-to-large software applications require some form of scheduling, and hence RTOS.</a:t>
            </a:r>
            <a:endParaRPr lang="en-IN" dirty="0"/>
          </a:p>
        </p:txBody>
      </p:sp>
      <p:sp>
        <p:nvSpPr>
          <p:cNvPr id="4" name="Title 1"/>
          <p:cNvSpPr>
            <a:spLocks noGrp="1"/>
          </p:cNvSpPr>
          <p:nvPr>
            <p:ph type="title"/>
          </p:nvPr>
        </p:nvSpPr>
        <p:spPr/>
        <p:txBody>
          <a:bodyPr/>
          <a:lstStyle/>
          <a:p>
            <a:r>
              <a:rPr lang="en-US" dirty="0" smtClean="0"/>
              <a:t>Definition</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8" name="Picture 2"/>
          <p:cNvPicPr>
            <a:picLocks noGrp="1" noChangeAspect="1" noChangeArrowheads="1"/>
          </p:cNvPicPr>
          <p:nvPr>
            <p:ph idx="1"/>
          </p:nvPr>
        </p:nvPicPr>
        <p:blipFill>
          <a:blip r:embed="rId2"/>
          <a:srcRect/>
          <a:stretch>
            <a:fillRect/>
          </a:stretch>
        </p:blipFill>
        <p:spPr bwMode="auto">
          <a:xfrm>
            <a:off x="754750" y="2133601"/>
            <a:ext cx="7823200" cy="2401094"/>
          </a:xfrm>
          <a:prstGeom prst="rect">
            <a:avLst/>
          </a:prstGeom>
          <a:noFill/>
          <a:ln w="9525">
            <a:noFill/>
            <a:miter lim="800000"/>
            <a:headEnd/>
            <a:tailEnd/>
          </a:ln>
        </p:spPr>
      </p:pic>
      <p:sp>
        <p:nvSpPr>
          <p:cNvPr id="4" name="Title 1"/>
          <p:cNvSpPr>
            <a:spLocks noGrp="1"/>
          </p:cNvSpPr>
          <p:nvPr>
            <p:ph type="title"/>
          </p:nvPr>
        </p:nvSpPr>
        <p:spPr/>
        <p:txBody>
          <a:bodyPr/>
          <a:lstStyle/>
          <a:p>
            <a:r>
              <a:rPr lang="en-IN" b="1" dirty="0" smtClean="0"/>
              <a:t>Task Management - Timing</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Each task may exist in following states</a:t>
            </a:r>
          </a:p>
          <a:p>
            <a:r>
              <a:rPr lang="en-IN" dirty="0" smtClean="0"/>
              <a:t>Dormant : Task doesn’t require computer time</a:t>
            </a:r>
          </a:p>
          <a:p>
            <a:r>
              <a:rPr lang="en-IN" dirty="0" smtClean="0"/>
              <a:t>Ready:  Task is ready to go active state, waiting processor time</a:t>
            </a:r>
          </a:p>
          <a:p>
            <a:r>
              <a:rPr lang="en-IN" dirty="0" smtClean="0"/>
              <a:t> Active: Task is running</a:t>
            </a:r>
          </a:p>
          <a:p>
            <a:r>
              <a:rPr lang="en-IN" dirty="0" smtClean="0"/>
              <a:t>Suspended: Task put on hold temporarily</a:t>
            </a:r>
          </a:p>
          <a:p>
            <a:r>
              <a:rPr lang="en-IN" dirty="0" smtClean="0"/>
              <a:t>Pending: Task waiting for resource.</a:t>
            </a:r>
          </a:p>
          <a:p>
            <a:endParaRPr lang="en-IN" dirty="0"/>
          </a:p>
        </p:txBody>
      </p:sp>
      <p:sp>
        <p:nvSpPr>
          <p:cNvPr id="4" name="Title 1"/>
          <p:cNvSpPr>
            <a:spLocks noGrp="1"/>
          </p:cNvSpPr>
          <p:nvPr>
            <p:ph type="title"/>
          </p:nvPr>
        </p:nvSpPr>
        <p:spPr/>
        <p:txBody>
          <a:bodyPr/>
          <a:lstStyle/>
          <a:p>
            <a:r>
              <a:rPr lang="en-US" dirty="0" smtClean="0"/>
              <a:t>Task States</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States</a:t>
            </a:r>
            <a:endParaRPr lang="en-IN" dirty="0"/>
          </a:p>
        </p:txBody>
      </p:sp>
      <p:pic>
        <p:nvPicPr>
          <p:cNvPr id="133122" name="Picture 2"/>
          <p:cNvPicPr>
            <a:picLocks noGrp="1" noChangeAspect="1" noChangeArrowheads="1"/>
          </p:cNvPicPr>
          <p:nvPr>
            <p:ph idx="1"/>
          </p:nvPr>
        </p:nvPicPr>
        <p:blipFill>
          <a:blip r:embed="rId2"/>
          <a:srcRect/>
          <a:stretch>
            <a:fillRect/>
          </a:stretch>
        </p:blipFill>
        <p:spPr bwMode="auto">
          <a:xfrm>
            <a:off x="1619250" y="1881981"/>
            <a:ext cx="5905500" cy="3962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dirty="0" smtClean="0"/>
              <a:t>During the execution of an application program, individual tasks are continuously changing from one state to another. However, only one task is in the running mode (i.e. given CPU control) at any point of the execution.</a:t>
            </a:r>
          </a:p>
          <a:p>
            <a:r>
              <a:rPr lang="en-IN" dirty="0" smtClean="0"/>
              <a:t>In the process where CPU control is changed from one task to another, context of the to-be-suspended task will be saved while context of the to-be-executed task will be retrieved, the process referred to as </a:t>
            </a:r>
            <a:r>
              <a:rPr lang="en-IN" b="1" dirty="0" smtClean="0"/>
              <a:t>context switching</a:t>
            </a:r>
            <a:r>
              <a:rPr lang="en-IN" dirty="0" smtClean="0"/>
              <a:t>.</a:t>
            </a:r>
            <a:endParaRPr lang="en-IN" dirty="0"/>
          </a:p>
        </p:txBody>
      </p:sp>
      <p:sp>
        <p:nvSpPr>
          <p:cNvPr id="4" name="Title 1"/>
          <p:cNvSpPr>
            <a:spLocks noGrp="1"/>
          </p:cNvSpPr>
          <p:nvPr>
            <p:ph type="title"/>
          </p:nvPr>
        </p:nvSpPr>
        <p:spPr/>
        <p:txBody>
          <a:bodyPr/>
          <a:lstStyle/>
          <a:p>
            <a:r>
              <a:rPr lang="en-US" dirty="0" smtClean="0"/>
              <a:t>Task States</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 Object</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A task object is defined by the following set of components:</a:t>
            </a:r>
          </a:p>
          <a:p>
            <a:r>
              <a:rPr lang="en-IN" dirty="0" smtClean="0"/>
              <a:t>Task Control block: Task uses TCBs to remember its context. TCBs  are data structures residing in RAM, accessible only by RTOS</a:t>
            </a:r>
          </a:p>
          <a:p>
            <a:pPr lvl="1"/>
            <a:r>
              <a:rPr lang="en-IN" b="1" dirty="0" err="1" smtClean="0"/>
              <a:t>Task_ID</a:t>
            </a:r>
            <a:endParaRPr lang="en-IN" b="1" dirty="0" smtClean="0"/>
          </a:p>
          <a:p>
            <a:pPr lvl="1"/>
            <a:r>
              <a:rPr lang="en-IN" b="1" dirty="0" err="1" smtClean="0"/>
              <a:t>Task_State</a:t>
            </a:r>
            <a:endParaRPr lang="en-IN" b="1" dirty="0" smtClean="0"/>
          </a:p>
          <a:p>
            <a:pPr lvl="1"/>
            <a:r>
              <a:rPr lang="en-IN" b="1" dirty="0" err="1" smtClean="0"/>
              <a:t>Task_Priority</a:t>
            </a:r>
            <a:endParaRPr lang="en-IN" b="1" dirty="0" smtClean="0"/>
          </a:p>
          <a:p>
            <a:pPr lvl="1"/>
            <a:r>
              <a:rPr lang="en-IN" b="1" dirty="0" err="1" smtClean="0"/>
              <a:t>Task_Stack_Pointer</a:t>
            </a:r>
            <a:endParaRPr lang="en-IN" b="1" dirty="0" smtClean="0"/>
          </a:p>
          <a:p>
            <a:pPr lvl="1"/>
            <a:r>
              <a:rPr lang="en-IN" b="1" dirty="0" err="1" smtClean="0"/>
              <a:t>Task_Prog</a:t>
            </a:r>
            <a:r>
              <a:rPr lang="en-IN" b="1" dirty="0" smtClean="0"/>
              <a:t> _Counter</a:t>
            </a:r>
          </a:p>
          <a:p>
            <a:pPr lvl="1">
              <a:buNone/>
            </a:pPr>
            <a:r>
              <a:rPr lang="en-IN" dirty="0" smtClean="0"/>
              <a:t> </a:t>
            </a:r>
          </a:p>
          <a:p>
            <a:r>
              <a:rPr lang="en-IN" dirty="0" smtClean="0"/>
              <a:t>Task Stack: These reside in RAM, accessible by stack pointer.</a:t>
            </a:r>
          </a:p>
          <a:p>
            <a:r>
              <a:rPr lang="en-IN" dirty="0" smtClean="0"/>
              <a:t>Task Routine: Program code residing in ROM</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TCB</a:t>
            </a:r>
            <a:endParaRPr lang="en-US" dirty="0"/>
          </a:p>
        </p:txBody>
      </p:sp>
      <p:sp>
        <p:nvSpPr>
          <p:cNvPr id="3" name="Content Placeholder 2"/>
          <p:cNvSpPr>
            <a:spLocks noGrp="1"/>
          </p:cNvSpPr>
          <p:nvPr>
            <p:ph idx="1"/>
          </p:nvPr>
        </p:nvSpPr>
        <p:spPr/>
        <p:txBody>
          <a:bodyPr>
            <a:normAutofit fontScale="85000" lnSpcReduction="10000"/>
          </a:bodyPr>
          <a:lstStyle/>
          <a:p>
            <a:r>
              <a:rPr lang="en-US" dirty="0"/>
              <a:t>Task Control Block - The Task Control Block (TCB) specifies all the parameters necessary to schedule and execute a routine. Typically, a TCB is a 6-10 words long and is logically divided into two parts: </a:t>
            </a:r>
          </a:p>
          <a:p>
            <a:pPr lvl="1"/>
            <a:r>
              <a:rPr lang="en-US" b="1" dirty="0" smtClean="0"/>
              <a:t>Task</a:t>
            </a:r>
            <a:r>
              <a:rPr lang="en-US" b="1" dirty="0"/>
              <a:t>-Independent Parameters </a:t>
            </a:r>
            <a:r>
              <a:rPr lang="en-US" dirty="0"/>
              <a:t>- The first four words (32-bit) of the TCB are task-independent and simply specify the scheduling parameters to the DSP scheduler. </a:t>
            </a:r>
          </a:p>
          <a:p>
            <a:pPr lvl="1"/>
            <a:r>
              <a:rPr lang="en-US" b="1" dirty="0" smtClean="0"/>
              <a:t>Task</a:t>
            </a:r>
            <a:r>
              <a:rPr lang="en-US" b="1" dirty="0"/>
              <a:t>-Dependent Parameters </a:t>
            </a:r>
            <a:r>
              <a:rPr lang="en-US" dirty="0"/>
              <a:t>- These parameters specify the routine to be executed and the parameters of execution. The number and format of these parameters is routine dependent. </a:t>
            </a:r>
          </a:p>
        </p:txBody>
      </p:sp>
    </p:spTree>
    <p:extLst>
      <p:ext uri="{BB962C8B-B14F-4D97-AF65-F5344CB8AC3E}">
        <p14:creationId xmlns:p14="http://schemas.microsoft.com/office/powerpoint/2010/main" val="1361951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and Data</a:t>
            </a:r>
            <a:endParaRPr lang="en-US" dirty="0"/>
          </a:p>
        </p:txBody>
      </p:sp>
      <p:sp>
        <p:nvSpPr>
          <p:cNvPr id="3" name="Content Placeholder 2"/>
          <p:cNvSpPr>
            <a:spLocks noGrp="1"/>
          </p:cNvSpPr>
          <p:nvPr>
            <p:ph idx="1"/>
          </p:nvPr>
        </p:nvSpPr>
        <p:spPr/>
        <p:txBody>
          <a:bodyPr>
            <a:normAutofit/>
          </a:bodyPr>
          <a:lstStyle/>
          <a:p>
            <a:r>
              <a:rPr lang="en-US" dirty="0" smtClean="0"/>
              <a:t>Task has following data which it stores on TCB.</a:t>
            </a:r>
          </a:p>
          <a:p>
            <a:pPr lvl="1"/>
            <a:r>
              <a:rPr lang="en-US" dirty="0" smtClean="0"/>
              <a:t>ID. One byte called index. No between 0-255.</a:t>
            </a:r>
          </a:p>
          <a:p>
            <a:pPr lvl="1"/>
            <a:r>
              <a:rPr lang="en-US" dirty="0" smtClean="0"/>
              <a:t>May have priority parameter. Rep by a byte.</a:t>
            </a:r>
          </a:p>
          <a:p>
            <a:pPr lvl="1"/>
            <a:r>
              <a:rPr lang="en-US" dirty="0" smtClean="0"/>
              <a:t>Independent values of the following:</a:t>
            </a:r>
          </a:p>
          <a:p>
            <a:pPr lvl="2"/>
            <a:r>
              <a:rPr lang="en-US" dirty="0" smtClean="0"/>
              <a:t>Memory address in CPU </a:t>
            </a:r>
          </a:p>
          <a:p>
            <a:pPr lvl="2"/>
            <a:r>
              <a:rPr lang="en-US" dirty="0" smtClean="0"/>
              <a:t>SP and PC</a:t>
            </a:r>
          </a:p>
          <a:p>
            <a:pPr lvl="1"/>
            <a:endParaRPr lang="en-US" dirty="0" smtClean="0"/>
          </a:p>
        </p:txBody>
      </p:sp>
    </p:spTree>
    <p:extLst>
      <p:ext uri="{BB962C8B-B14F-4D97-AF65-F5344CB8AC3E}">
        <p14:creationId xmlns:p14="http://schemas.microsoft.com/office/powerpoint/2010/main" val="2000936578"/>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and Data</a:t>
            </a:r>
            <a:endParaRPr lang="en-US" dirty="0"/>
          </a:p>
        </p:txBody>
      </p:sp>
      <p:sp>
        <p:nvSpPr>
          <p:cNvPr id="3" name="Content Placeholder 2"/>
          <p:cNvSpPr>
            <a:spLocks noGrp="1"/>
          </p:cNvSpPr>
          <p:nvPr>
            <p:ph idx="1"/>
          </p:nvPr>
        </p:nvSpPr>
        <p:spPr/>
        <p:txBody>
          <a:bodyPr>
            <a:normAutofit lnSpcReduction="10000"/>
          </a:bodyPr>
          <a:lstStyle/>
          <a:p>
            <a:r>
              <a:rPr lang="en-US" dirty="0" smtClean="0"/>
              <a:t>Context : CPU registers and parameters which including registers for task PC and pointer to the called function stack top. Reflects CPU state just before OS blocks one task. Continuously updates when running and saved before switching occurs.</a:t>
            </a:r>
          </a:p>
          <a:p>
            <a:r>
              <a:rPr lang="en-US" dirty="0" smtClean="0"/>
              <a:t>Context switch : after saving CPU control switch. Must retrieve on transfer of program control back for running the same task.</a:t>
            </a:r>
            <a:endParaRPr lang="en-US" dirty="0"/>
          </a:p>
        </p:txBody>
      </p:sp>
    </p:spTree>
    <p:extLst>
      <p:ext uri="{BB962C8B-B14F-4D97-AF65-F5344CB8AC3E}">
        <p14:creationId xmlns:p14="http://schemas.microsoft.com/office/powerpoint/2010/main" val="200093657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Scheduler</a:t>
            </a:r>
            <a:endParaRPr lang="en-IN" dirty="0"/>
          </a:p>
        </p:txBody>
      </p:sp>
      <p:sp>
        <p:nvSpPr>
          <p:cNvPr id="3" name="Content Placeholder 2"/>
          <p:cNvSpPr>
            <a:spLocks noGrp="1"/>
          </p:cNvSpPr>
          <p:nvPr>
            <p:ph idx="1"/>
          </p:nvPr>
        </p:nvSpPr>
        <p:spPr/>
        <p:txBody>
          <a:bodyPr/>
          <a:lstStyle/>
          <a:p>
            <a:r>
              <a:rPr lang="en-IN" dirty="0" smtClean="0"/>
              <a:t>The scheduler keeps record of the state of each task and selects from among them that are ready to execute and allocates the CPU to one of them. </a:t>
            </a:r>
          </a:p>
          <a:p>
            <a:r>
              <a:rPr lang="en-IN" dirty="0" smtClean="0"/>
              <a:t>Various scheduling algorithms are used in RTOS</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Concepts of Scheduling</a:t>
            </a:r>
            <a:endParaRPr lang="en-US" dirty="0"/>
          </a:p>
        </p:txBody>
      </p:sp>
      <p:sp>
        <p:nvSpPr>
          <p:cNvPr id="3" name="Content Placeholder 2"/>
          <p:cNvSpPr>
            <a:spLocks noGrp="1"/>
          </p:cNvSpPr>
          <p:nvPr>
            <p:ph idx="1"/>
          </p:nvPr>
        </p:nvSpPr>
        <p:spPr/>
        <p:txBody>
          <a:bodyPr/>
          <a:lstStyle/>
          <a:p>
            <a:r>
              <a:rPr lang="en-US" dirty="0" smtClean="0"/>
              <a:t>Task Instance.</a:t>
            </a:r>
          </a:p>
          <a:p>
            <a:pPr lvl="1"/>
            <a:r>
              <a:rPr lang="en-US" dirty="0" smtClean="0"/>
              <a:t>Event occurs, task generated to handle event</a:t>
            </a:r>
          </a:p>
          <a:p>
            <a:pPr lvl="1"/>
            <a:r>
              <a:rPr lang="en-US" dirty="0" smtClean="0"/>
              <a:t>Recur a number of times depending on different instances of time.</a:t>
            </a:r>
          </a:p>
          <a:p>
            <a:pPr lvl="1"/>
            <a:r>
              <a:rPr lang="en-US" dirty="0" smtClean="0"/>
              <a:t>Events : Periodic or Random</a:t>
            </a:r>
          </a:p>
          <a:p>
            <a:pPr lvl="1"/>
            <a:r>
              <a:rPr lang="en-US" dirty="0" smtClean="0"/>
              <a:t>Time task  occurs is called instance of that task. </a:t>
            </a:r>
            <a:r>
              <a:rPr lang="en-US" dirty="0" err="1" smtClean="0"/>
              <a:t>J</a:t>
            </a:r>
            <a:r>
              <a:rPr lang="en-US" baseline="30000" dirty="0" err="1" smtClean="0"/>
              <a:t>th</a:t>
            </a:r>
            <a:r>
              <a:rPr lang="en-US" baseline="30000" dirty="0" smtClean="0"/>
              <a:t> </a:t>
            </a:r>
            <a:r>
              <a:rPr lang="en-US" dirty="0" smtClean="0"/>
              <a:t>instance of task T</a:t>
            </a:r>
            <a:r>
              <a:rPr lang="en-US" baseline="-25000" dirty="0" smtClean="0"/>
              <a:t>i </a:t>
            </a:r>
            <a:r>
              <a:rPr lang="en-US" dirty="0" smtClean="0"/>
              <a:t>is T</a:t>
            </a:r>
            <a:r>
              <a:rPr lang="en-US" baseline="-25000" dirty="0" smtClean="0"/>
              <a:t>i(j)</a:t>
            </a:r>
            <a:r>
              <a:rPr lang="en-US" dirty="0" smtClean="0"/>
              <a:t>.</a:t>
            </a:r>
          </a:p>
          <a:p>
            <a:pPr lvl="1"/>
            <a:r>
              <a:rPr lang="en-US" dirty="0" smtClean="0"/>
              <a:t>Each instance is associated with a deadline.</a:t>
            </a:r>
          </a:p>
          <a:p>
            <a:pPr lvl="1"/>
            <a:r>
              <a:rPr lang="en-US" dirty="0" smtClean="0"/>
              <a:t>Task instances also referred to as process.</a:t>
            </a:r>
            <a:endParaRPr lang="en-US" dirty="0"/>
          </a:p>
        </p:txBody>
      </p:sp>
    </p:spTree>
    <p:extLst>
      <p:ext uri="{BB962C8B-B14F-4D97-AF65-F5344CB8AC3E}">
        <p14:creationId xmlns:p14="http://schemas.microsoft.com/office/powerpoint/2010/main" val="52488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Difference: RTOS V/S General Purpose OS</a:t>
            </a:r>
            <a:endParaRPr lang="en-IN" dirty="0"/>
          </a:p>
        </p:txBody>
      </p:sp>
      <p:sp>
        <p:nvSpPr>
          <p:cNvPr id="3" name="Content Placeholder 2"/>
          <p:cNvSpPr>
            <a:spLocks noGrp="1"/>
          </p:cNvSpPr>
          <p:nvPr>
            <p:ph idx="1"/>
          </p:nvPr>
        </p:nvSpPr>
        <p:spPr/>
        <p:txBody>
          <a:bodyPr>
            <a:normAutofit fontScale="70000" lnSpcReduction="20000"/>
          </a:bodyPr>
          <a:lstStyle/>
          <a:p>
            <a:r>
              <a:rPr lang="en-IN" b="1" dirty="0" smtClean="0"/>
              <a:t>Determinism  </a:t>
            </a:r>
            <a:endParaRPr lang="en-IN" b="1" dirty="0"/>
          </a:p>
          <a:p>
            <a:r>
              <a:rPr lang="en-IN" dirty="0" smtClean="0"/>
              <a:t>“Deterministic ” timing behavior in the real-time operating systems.  </a:t>
            </a:r>
          </a:p>
          <a:p>
            <a:pPr lvl="1"/>
            <a:r>
              <a:rPr lang="en-IN" dirty="0" smtClean="0"/>
              <a:t>“Deterministic” timing means that OS consume only known and expected amounts of time. </a:t>
            </a:r>
          </a:p>
          <a:p>
            <a:pPr lvl="1"/>
            <a:r>
              <a:rPr lang="en-IN" dirty="0" smtClean="0"/>
              <a:t>RTOS have their worst case latency defined. </a:t>
            </a:r>
          </a:p>
          <a:p>
            <a:pPr lvl="1"/>
            <a:r>
              <a:rPr lang="en-IN" dirty="0" smtClean="0"/>
              <a:t>Latency is not of a concern for General Purpose OS.</a:t>
            </a:r>
          </a:p>
          <a:p>
            <a:r>
              <a:rPr lang="en-IN" b="1" dirty="0" smtClean="0"/>
              <a:t>Task Scheduling :</a:t>
            </a:r>
          </a:p>
          <a:p>
            <a:pPr lvl="1"/>
            <a:r>
              <a:rPr lang="en-IN" dirty="0" smtClean="0"/>
              <a:t>General purpose operating systems are optimized to run a variety of applications and processes simultaneously, thereby ensuring that all tasks receive at least some processing time. low-priority tasks may have their priority boosted above other higher priority tasks, which the designer may not want. </a:t>
            </a:r>
          </a:p>
          <a:p>
            <a:pPr lvl="1"/>
            <a:r>
              <a:rPr lang="en-IN" dirty="0" smtClean="0"/>
              <a:t>RTOS uses priority-based </a:t>
            </a:r>
            <a:r>
              <a:rPr lang="en-IN" dirty="0" err="1" smtClean="0"/>
              <a:t>preemptive</a:t>
            </a:r>
            <a:r>
              <a:rPr lang="en-IN" dirty="0" smtClean="0"/>
              <a:t> scheduling, which allows high-priority threads to meet their deadlines consistently. </a:t>
            </a:r>
          </a:p>
          <a:p>
            <a:pPr lvl="1"/>
            <a:endParaRPr lang="en-IN" dirty="0"/>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Concepts of Scheduling</a:t>
            </a:r>
            <a:endParaRPr lang="en-US" dirty="0"/>
          </a:p>
        </p:txBody>
      </p:sp>
      <p:sp>
        <p:nvSpPr>
          <p:cNvPr id="3" name="Content Placeholder 2"/>
          <p:cNvSpPr>
            <a:spLocks noGrp="1"/>
          </p:cNvSpPr>
          <p:nvPr>
            <p:ph idx="1"/>
          </p:nvPr>
        </p:nvSpPr>
        <p:spPr>
          <a:xfrm>
            <a:off x="457200" y="1667750"/>
            <a:ext cx="8229600" cy="4525963"/>
          </a:xfrm>
        </p:spPr>
        <p:txBody>
          <a:bodyPr/>
          <a:lstStyle/>
          <a:p>
            <a:r>
              <a:rPr lang="en-US" dirty="0" smtClean="0"/>
              <a:t>Relative deadline </a:t>
            </a:r>
            <a:r>
              <a:rPr lang="en-US" dirty="0" err="1" smtClean="0"/>
              <a:t>Vs</a:t>
            </a:r>
            <a:r>
              <a:rPr lang="en-US" dirty="0" smtClean="0"/>
              <a:t> Absolute Deadline :</a:t>
            </a:r>
          </a:p>
          <a:p>
            <a:pPr lvl="1"/>
            <a:r>
              <a:rPr lang="en-US" dirty="0" smtClean="0"/>
              <a:t>Absolute deadline = time between time zero and actual instant at which deadline occurs.</a:t>
            </a:r>
          </a:p>
          <a:p>
            <a:pPr lvl="1"/>
            <a:r>
              <a:rPr lang="en-US" dirty="0" smtClean="0"/>
              <a:t>Relative deadline = time interval between arrival of task and corresponding deadline.</a:t>
            </a:r>
            <a:endParaRPr lang="en-US" dirty="0"/>
          </a:p>
        </p:txBody>
      </p:sp>
      <p:pic>
        <p:nvPicPr>
          <p:cNvPr id="4" name="Picture 3"/>
          <p:cNvPicPr>
            <a:picLocks noChangeAspect="1"/>
          </p:cNvPicPr>
          <p:nvPr/>
        </p:nvPicPr>
        <p:blipFill>
          <a:blip r:embed="rId2"/>
          <a:stretch>
            <a:fillRect/>
          </a:stretch>
        </p:blipFill>
        <p:spPr>
          <a:xfrm>
            <a:off x="0" y="4080012"/>
            <a:ext cx="9144000" cy="2796565"/>
          </a:xfrm>
          <a:prstGeom prst="rect">
            <a:avLst/>
          </a:prstGeom>
        </p:spPr>
      </p:pic>
    </p:spTree>
    <p:extLst>
      <p:ext uri="{BB962C8B-B14F-4D97-AF65-F5344CB8AC3E}">
        <p14:creationId xmlns:p14="http://schemas.microsoft.com/office/powerpoint/2010/main" val="19379062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Concepts of Scheduling</a:t>
            </a:r>
            <a:endParaRPr lang="en-US" dirty="0"/>
          </a:p>
        </p:txBody>
      </p:sp>
      <p:sp>
        <p:nvSpPr>
          <p:cNvPr id="3" name="Content Placeholder 2"/>
          <p:cNvSpPr>
            <a:spLocks noGrp="1"/>
          </p:cNvSpPr>
          <p:nvPr>
            <p:ph idx="1"/>
          </p:nvPr>
        </p:nvSpPr>
        <p:spPr/>
        <p:txBody>
          <a:bodyPr/>
          <a:lstStyle/>
          <a:p>
            <a:r>
              <a:rPr lang="en-US" dirty="0" smtClean="0"/>
              <a:t>Response time : Time it takes for a task to produce a result from its occurrence. Measure of performance = minimum average response time.</a:t>
            </a:r>
          </a:p>
          <a:p>
            <a:r>
              <a:rPr lang="en-US" dirty="0" smtClean="0"/>
              <a:t>Task Precedence : A task is said to precede over another task if is to complete execution before the second task.</a:t>
            </a:r>
          </a:p>
          <a:p>
            <a:r>
              <a:rPr lang="en-US" dirty="0" smtClean="0"/>
              <a:t>Data Sharing with or without precedence.</a:t>
            </a:r>
            <a:endParaRPr lang="en-US" dirty="0"/>
          </a:p>
        </p:txBody>
      </p:sp>
    </p:spTree>
    <p:extLst>
      <p:ext uri="{BB962C8B-B14F-4D97-AF65-F5344CB8AC3E}">
        <p14:creationId xmlns:p14="http://schemas.microsoft.com/office/powerpoint/2010/main" val="11574625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real Time Tasks</a:t>
            </a:r>
            <a:endParaRPr lang="en-US" dirty="0"/>
          </a:p>
        </p:txBody>
      </p:sp>
      <p:sp>
        <p:nvSpPr>
          <p:cNvPr id="3" name="Content Placeholder 2"/>
          <p:cNvSpPr>
            <a:spLocks noGrp="1"/>
          </p:cNvSpPr>
          <p:nvPr>
            <p:ph idx="1"/>
          </p:nvPr>
        </p:nvSpPr>
        <p:spPr/>
        <p:txBody>
          <a:bodyPr/>
          <a:lstStyle/>
          <a:p>
            <a:r>
              <a:rPr lang="en-US" dirty="0" smtClean="0"/>
              <a:t>Based on period of time :</a:t>
            </a:r>
          </a:p>
          <a:p>
            <a:pPr lvl="1"/>
            <a:r>
              <a:rPr lang="en-US" dirty="0" smtClean="0"/>
              <a:t>Periodic : </a:t>
            </a:r>
          </a:p>
          <a:p>
            <a:pPr lvl="2"/>
            <a:r>
              <a:rPr lang="en-US" dirty="0" smtClean="0"/>
              <a:t>Task repeating after certain fixed interval. </a:t>
            </a:r>
          </a:p>
          <a:p>
            <a:pPr lvl="2"/>
            <a:r>
              <a:rPr lang="en-US" dirty="0" smtClean="0"/>
              <a:t>Demarcated by clock interrupts. </a:t>
            </a:r>
          </a:p>
          <a:p>
            <a:pPr lvl="2"/>
            <a:r>
              <a:rPr lang="en-US" dirty="0" smtClean="0"/>
              <a:t>Known as clock driven tasks</a:t>
            </a:r>
          </a:p>
          <a:p>
            <a:pPr lvl="2"/>
            <a:r>
              <a:rPr lang="en-US" dirty="0" smtClean="0"/>
              <a:t>Fixed time interval = PERIOD OF TASK = p</a:t>
            </a:r>
            <a:r>
              <a:rPr lang="en-US" baseline="-25000" dirty="0" smtClean="0"/>
              <a:t>i</a:t>
            </a:r>
          </a:p>
          <a:p>
            <a:pPr lvl="2"/>
            <a:r>
              <a:rPr lang="en-US" dirty="0" err="1" smtClean="0"/>
              <a:t>ϕ</a:t>
            </a:r>
            <a:r>
              <a:rPr lang="en-US" baseline="-25000" dirty="0" err="1" smtClean="0"/>
              <a:t>i</a:t>
            </a:r>
            <a:r>
              <a:rPr lang="en-US" dirty="0" smtClean="0"/>
              <a:t> = phase of task, d</a:t>
            </a:r>
            <a:r>
              <a:rPr lang="en-US" baseline="-25000" dirty="0" smtClean="0"/>
              <a:t>i</a:t>
            </a:r>
            <a:r>
              <a:rPr lang="en-US" dirty="0" smtClean="0"/>
              <a:t> = relative deadline, </a:t>
            </a:r>
            <a:r>
              <a:rPr lang="en-US" dirty="0" err="1" smtClean="0"/>
              <a:t>e</a:t>
            </a:r>
            <a:r>
              <a:rPr lang="en-US" baseline="-25000" dirty="0" err="1" smtClean="0"/>
              <a:t>i</a:t>
            </a:r>
            <a:r>
              <a:rPr lang="en-US" baseline="-25000" dirty="0" smtClean="0"/>
              <a:t> </a:t>
            </a:r>
            <a:r>
              <a:rPr lang="en-US" dirty="0" smtClean="0"/>
              <a:t>= execution time.</a:t>
            </a:r>
          </a:p>
          <a:p>
            <a:pPr lvl="2"/>
            <a:r>
              <a:rPr lang="en-US" dirty="0" smtClean="0"/>
              <a:t>4 tuple T</a:t>
            </a:r>
            <a:r>
              <a:rPr lang="en-US" baseline="-25000" dirty="0" smtClean="0"/>
              <a:t>i</a:t>
            </a:r>
            <a:r>
              <a:rPr lang="en-US" dirty="0" smtClean="0"/>
              <a:t> = (</a:t>
            </a:r>
            <a:r>
              <a:rPr lang="en-US" dirty="0" err="1" smtClean="0"/>
              <a:t>ϕ</a:t>
            </a:r>
            <a:r>
              <a:rPr lang="en-US" baseline="-25000" dirty="0" err="1" smtClean="0"/>
              <a:t>i</a:t>
            </a:r>
            <a:r>
              <a:rPr lang="en-US" baseline="-25000" dirty="0" smtClean="0"/>
              <a:t>, </a:t>
            </a:r>
            <a:r>
              <a:rPr lang="en-US" dirty="0" smtClean="0"/>
              <a:t>p</a:t>
            </a:r>
            <a:r>
              <a:rPr lang="en-US" baseline="-25000" dirty="0" smtClean="0"/>
              <a:t>i, </a:t>
            </a:r>
            <a:r>
              <a:rPr lang="en-US" dirty="0" err="1" smtClean="0"/>
              <a:t>e</a:t>
            </a:r>
            <a:r>
              <a:rPr lang="en-US" baseline="-25000" dirty="0" err="1" smtClean="0"/>
              <a:t>i</a:t>
            </a:r>
            <a:r>
              <a:rPr lang="en-US" baseline="-25000" dirty="0" smtClean="0"/>
              <a:t> ,</a:t>
            </a:r>
            <a:r>
              <a:rPr lang="en-US" dirty="0" smtClean="0"/>
              <a:t>d</a:t>
            </a:r>
            <a:r>
              <a:rPr lang="en-US" baseline="-25000" dirty="0" smtClean="0"/>
              <a:t>i</a:t>
            </a:r>
            <a:r>
              <a:rPr lang="en-US" baseline="-25000" dirty="0"/>
              <a:t> </a:t>
            </a:r>
            <a:r>
              <a:rPr lang="en-US" dirty="0" smtClean="0"/>
              <a:t>)</a:t>
            </a:r>
            <a:endParaRPr lang="en-US" baseline="-25000" dirty="0"/>
          </a:p>
          <a:p>
            <a:pPr lvl="2"/>
            <a:endParaRPr lang="en-US" baseline="-25000" dirty="0" smtClean="0"/>
          </a:p>
          <a:p>
            <a:pPr marL="914400" lvl="2" indent="0">
              <a:buNone/>
            </a:pPr>
            <a:endParaRPr lang="en-US" dirty="0"/>
          </a:p>
        </p:txBody>
      </p:sp>
    </p:spTree>
    <p:extLst>
      <p:ext uri="{BB962C8B-B14F-4D97-AF65-F5344CB8AC3E}">
        <p14:creationId xmlns:p14="http://schemas.microsoft.com/office/powerpoint/2010/main" val="4759373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real Time Tasks</a:t>
            </a:r>
            <a:endParaRPr lang="en-US" dirty="0"/>
          </a:p>
        </p:txBody>
      </p:sp>
      <p:sp>
        <p:nvSpPr>
          <p:cNvPr id="3" name="Content Placeholder 2"/>
          <p:cNvSpPr>
            <a:spLocks noGrp="1"/>
          </p:cNvSpPr>
          <p:nvPr>
            <p:ph idx="1"/>
          </p:nvPr>
        </p:nvSpPr>
        <p:spPr/>
        <p:txBody>
          <a:bodyPr/>
          <a:lstStyle/>
          <a:p>
            <a:r>
              <a:rPr lang="en-US" dirty="0" smtClean="0"/>
              <a:t>Based on period of time :</a:t>
            </a:r>
          </a:p>
          <a:p>
            <a:pPr lvl="1"/>
            <a:r>
              <a:rPr lang="en-US" dirty="0" smtClean="0"/>
              <a:t>Sporadic : </a:t>
            </a:r>
          </a:p>
          <a:p>
            <a:pPr lvl="2"/>
            <a:r>
              <a:rPr lang="en-US" dirty="0" smtClean="0"/>
              <a:t>Task recurring at random interval. </a:t>
            </a:r>
          </a:p>
          <a:p>
            <a:pPr lvl="2"/>
            <a:r>
              <a:rPr lang="en-US" dirty="0" err="1" smtClean="0"/>
              <a:t>g</a:t>
            </a:r>
            <a:r>
              <a:rPr lang="en-US" baseline="-25000" dirty="0" err="1" smtClean="0"/>
              <a:t>i</a:t>
            </a:r>
            <a:r>
              <a:rPr lang="en-US" dirty="0" smtClean="0"/>
              <a:t> = minimum separation between two consecutive sporadic tasks.</a:t>
            </a:r>
          </a:p>
          <a:p>
            <a:pPr lvl="2"/>
            <a:r>
              <a:rPr lang="en-US" dirty="0" smtClean="0"/>
              <a:t>d</a:t>
            </a:r>
            <a:r>
              <a:rPr lang="en-US" baseline="-25000" dirty="0" smtClean="0"/>
              <a:t>i</a:t>
            </a:r>
            <a:r>
              <a:rPr lang="en-US" dirty="0" smtClean="0"/>
              <a:t> = relative deadline, </a:t>
            </a:r>
            <a:r>
              <a:rPr lang="en-US" dirty="0" err="1" smtClean="0"/>
              <a:t>e</a:t>
            </a:r>
            <a:r>
              <a:rPr lang="en-US" baseline="-25000" dirty="0" err="1" smtClean="0"/>
              <a:t>i</a:t>
            </a:r>
            <a:r>
              <a:rPr lang="en-US" baseline="-25000" dirty="0" smtClean="0"/>
              <a:t> </a:t>
            </a:r>
            <a:r>
              <a:rPr lang="en-US" dirty="0" smtClean="0"/>
              <a:t>= execution time.</a:t>
            </a:r>
          </a:p>
          <a:p>
            <a:pPr lvl="2"/>
            <a:r>
              <a:rPr lang="en-US" dirty="0"/>
              <a:t>3</a:t>
            </a:r>
            <a:r>
              <a:rPr lang="en-US" dirty="0" smtClean="0"/>
              <a:t> tuple T</a:t>
            </a:r>
            <a:r>
              <a:rPr lang="en-US" baseline="-25000" dirty="0" smtClean="0"/>
              <a:t>i</a:t>
            </a:r>
            <a:r>
              <a:rPr lang="en-US" dirty="0" smtClean="0"/>
              <a:t> = (</a:t>
            </a:r>
            <a:r>
              <a:rPr lang="en-US" baseline="-25000" dirty="0" smtClean="0"/>
              <a:t> </a:t>
            </a:r>
            <a:r>
              <a:rPr lang="en-US" dirty="0" err="1" smtClean="0"/>
              <a:t>e</a:t>
            </a:r>
            <a:r>
              <a:rPr lang="en-US" baseline="-25000" dirty="0" err="1" smtClean="0"/>
              <a:t>i</a:t>
            </a:r>
            <a:r>
              <a:rPr lang="en-US" baseline="-25000" dirty="0" smtClean="0"/>
              <a:t> ,</a:t>
            </a:r>
            <a:r>
              <a:rPr lang="en-US" dirty="0"/>
              <a:t> </a:t>
            </a:r>
            <a:r>
              <a:rPr lang="en-US" dirty="0" err="1"/>
              <a:t>g</a:t>
            </a:r>
            <a:r>
              <a:rPr lang="en-US" baseline="-25000" dirty="0" err="1" smtClean="0"/>
              <a:t>i</a:t>
            </a:r>
            <a:r>
              <a:rPr lang="en-US" baseline="-25000" dirty="0" smtClean="0"/>
              <a:t>, </a:t>
            </a:r>
            <a:r>
              <a:rPr lang="en-US" dirty="0" smtClean="0"/>
              <a:t>d</a:t>
            </a:r>
            <a:r>
              <a:rPr lang="en-US" baseline="-25000" dirty="0" smtClean="0"/>
              <a:t>i </a:t>
            </a:r>
            <a:r>
              <a:rPr lang="en-US" dirty="0" smtClean="0"/>
              <a:t>)</a:t>
            </a:r>
          </a:p>
          <a:p>
            <a:pPr lvl="2"/>
            <a:r>
              <a:rPr lang="en-US" dirty="0" smtClean="0"/>
              <a:t>Used for highly critical to moderately critical tasks</a:t>
            </a:r>
            <a:endParaRPr lang="en-US" dirty="0"/>
          </a:p>
          <a:p>
            <a:pPr lvl="2"/>
            <a:endParaRPr lang="en-US" baseline="-25000" dirty="0" smtClean="0"/>
          </a:p>
          <a:p>
            <a:pPr marL="914400" lvl="2" indent="0">
              <a:buNone/>
            </a:pPr>
            <a:endParaRPr lang="en-US" dirty="0"/>
          </a:p>
        </p:txBody>
      </p:sp>
    </p:spTree>
    <p:extLst>
      <p:ext uri="{BB962C8B-B14F-4D97-AF65-F5344CB8AC3E}">
        <p14:creationId xmlns:p14="http://schemas.microsoft.com/office/powerpoint/2010/main" val="38872386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real Time Tasks</a:t>
            </a:r>
            <a:endParaRPr lang="en-US" dirty="0"/>
          </a:p>
        </p:txBody>
      </p:sp>
      <p:sp>
        <p:nvSpPr>
          <p:cNvPr id="3" name="Content Placeholder 2"/>
          <p:cNvSpPr>
            <a:spLocks noGrp="1"/>
          </p:cNvSpPr>
          <p:nvPr>
            <p:ph idx="1"/>
          </p:nvPr>
        </p:nvSpPr>
        <p:spPr/>
        <p:txBody>
          <a:bodyPr/>
          <a:lstStyle/>
          <a:p>
            <a:r>
              <a:rPr lang="en-US" dirty="0" smtClean="0"/>
              <a:t>Based on period of time :</a:t>
            </a:r>
          </a:p>
          <a:p>
            <a:pPr lvl="1"/>
            <a:r>
              <a:rPr lang="en-US" dirty="0" smtClean="0"/>
              <a:t>Aperiodic : </a:t>
            </a:r>
          </a:p>
          <a:p>
            <a:pPr lvl="2"/>
            <a:r>
              <a:rPr lang="en-US" dirty="0" smtClean="0"/>
              <a:t>Similar to sporadic tasks.</a:t>
            </a:r>
          </a:p>
          <a:p>
            <a:pPr lvl="2"/>
            <a:r>
              <a:rPr lang="en-US" dirty="0" smtClean="0"/>
              <a:t>Only difference is </a:t>
            </a:r>
            <a:r>
              <a:rPr lang="en-US" dirty="0" err="1" smtClean="0"/>
              <a:t>g</a:t>
            </a:r>
            <a:r>
              <a:rPr lang="en-US" baseline="-25000" dirty="0" err="1" smtClean="0"/>
              <a:t>i</a:t>
            </a:r>
            <a:r>
              <a:rPr lang="en-US" baseline="-25000" dirty="0" smtClean="0"/>
              <a:t> </a:t>
            </a:r>
            <a:r>
              <a:rPr lang="en-US" dirty="0" smtClean="0"/>
              <a:t>= 0 </a:t>
            </a:r>
            <a:r>
              <a:rPr lang="en-US" dirty="0" err="1" smtClean="0"/>
              <a:t>ie</a:t>
            </a:r>
            <a:r>
              <a:rPr lang="en-US" dirty="0" smtClean="0"/>
              <a:t>. Two consecutive aperiodic tasks can occur at the same time.</a:t>
            </a:r>
          </a:p>
          <a:p>
            <a:pPr lvl="2"/>
            <a:r>
              <a:rPr lang="en-US" dirty="0" smtClean="0"/>
              <a:t>Deadline is also the average value.</a:t>
            </a:r>
          </a:p>
          <a:p>
            <a:pPr lvl="2"/>
            <a:r>
              <a:rPr lang="en-US" dirty="0" smtClean="0"/>
              <a:t>Mostly for soft real time systems as they occur in quick succession and may not meet deadline.</a:t>
            </a:r>
          </a:p>
          <a:p>
            <a:pPr marL="914400" lvl="2" indent="0">
              <a:buNone/>
            </a:pPr>
            <a:endParaRPr lang="en-US" dirty="0"/>
          </a:p>
        </p:txBody>
      </p:sp>
    </p:spTree>
    <p:extLst>
      <p:ext uri="{BB962C8B-B14F-4D97-AF65-F5344CB8AC3E}">
        <p14:creationId xmlns:p14="http://schemas.microsoft.com/office/powerpoint/2010/main" val="12140101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Scheduling Basic Concepts</a:t>
            </a:r>
            <a:endParaRPr lang="en-US" dirty="0"/>
          </a:p>
        </p:txBody>
      </p:sp>
      <p:sp>
        <p:nvSpPr>
          <p:cNvPr id="3" name="Content Placeholder 2"/>
          <p:cNvSpPr>
            <a:spLocks noGrp="1"/>
          </p:cNvSpPr>
          <p:nvPr>
            <p:ph idx="1"/>
          </p:nvPr>
        </p:nvSpPr>
        <p:spPr/>
        <p:txBody>
          <a:bodyPr>
            <a:normAutofit fontScale="92500"/>
          </a:bodyPr>
          <a:lstStyle/>
          <a:p>
            <a:r>
              <a:rPr lang="en-US" dirty="0" smtClean="0"/>
              <a:t>Basic Concepts and Terminologies.</a:t>
            </a:r>
          </a:p>
          <a:p>
            <a:pPr lvl="1"/>
            <a:r>
              <a:rPr lang="en-US" dirty="0" smtClean="0"/>
              <a:t>Feasible schedule : </a:t>
            </a:r>
          </a:p>
          <a:p>
            <a:pPr lvl="2"/>
            <a:r>
              <a:rPr lang="en-US" dirty="0" smtClean="0"/>
              <a:t>Is a valid schedule in which all the tasks meet their timing constraints.</a:t>
            </a:r>
          </a:p>
          <a:p>
            <a:pPr lvl="1"/>
            <a:r>
              <a:rPr lang="en-US" dirty="0" smtClean="0"/>
              <a:t>Proficient Scheduler : Scheduler one is more proficient than scheduler two if all the tasks of scheduler two is schedulable by scheduler one and not vice versa. </a:t>
            </a:r>
          </a:p>
          <a:p>
            <a:pPr lvl="1"/>
            <a:r>
              <a:rPr lang="en-US" dirty="0" smtClean="0"/>
              <a:t>Optimal Scheduler : A real time scheduler if it can schedule any task set that can be scheduled by any other scheduler.</a:t>
            </a:r>
            <a:endParaRPr lang="en-US" dirty="0"/>
          </a:p>
        </p:txBody>
      </p:sp>
    </p:spTree>
    <p:extLst>
      <p:ext uri="{BB962C8B-B14F-4D97-AF65-F5344CB8AC3E}">
        <p14:creationId xmlns:p14="http://schemas.microsoft.com/office/powerpoint/2010/main" val="10820546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Scheduling Basic Concepts</a:t>
            </a:r>
            <a:endParaRPr lang="en-US" dirty="0"/>
          </a:p>
        </p:txBody>
      </p:sp>
      <p:sp>
        <p:nvSpPr>
          <p:cNvPr id="3" name="Content Placeholder 2"/>
          <p:cNvSpPr>
            <a:spLocks noGrp="1"/>
          </p:cNvSpPr>
          <p:nvPr>
            <p:ph idx="1"/>
          </p:nvPr>
        </p:nvSpPr>
        <p:spPr/>
        <p:txBody>
          <a:bodyPr>
            <a:normAutofit/>
          </a:bodyPr>
          <a:lstStyle/>
          <a:p>
            <a:r>
              <a:rPr lang="en-US" dirty="0" smtClean="0"/>
              <a:t>Basic Concepts and Terminologies.</a:t>
            </a:r>
          </a:p>
          <a:p>
            <a:pPr lvl="1"/>
            <a:r>
              <a:rPr lang="en-US" dirty="0" smtClean="0"/>
              <a:t>Scheduling Points: </a:t>
            </a:r>
          </a:p>
          <a:p>
            <a:pPr lvl="2"/>
            <a:r>
              <a:rPr lang="en-US" dirty="0" smtClean="0"/>
              <a:t>Are points on the time line where the scheduler makes the decision on which task to run next.</a:t>
            </a:r>
          </a:p>
          <a:p>
            <a:pPr lvl="2"/>
            <a:r>
              <a:rPr lang="en-US" dirty="0" smtClean="0"/>
              <a:t>Scheduler need not run continuously.</a:t>
            </a:r>
          </a:p>
          <a:p>
            <a:pPr lvl="2"/>
            <a:r>
              <a:rPr lang="en-US" dirty="0" smtClean="0"/>
              <a:t>Activated by OS at Scheduling points.</a:t>
            </a:r>
          </a:p>
          <a:p>
            <a:pPr lvl="2"/>
            <a:r>
              <a:rPr lang="en-US" dirty="0" smtClean="0"/>
              <a:t>For clock driven scheduler , defined by instances marked by interrupts generated by periodic tasks.</a:t>
            </a:r>
          </a:p>
          <a:p>
            <a:pPr lvl="2"/>
            <a:r>
              <a:rPr lang="en-US" dirty="0" smtClean="0"/>
              <a:t>For event driven scheduler, determined by </a:t>
            </a:r>
            <a:r>
              <a:rPr lang="en-US" dirty="0" err="1" smtClean="0"/>
              <a:t>occurance</a:t>
            </a:r>
            <a:r>
              <a:rPr lang="en-US" dirty="0" smtClean="0"/>
              <a:t> of events.</a:t>
            </a:r>
          </a:p>
        </p:txBody>
      </p:sp>
    </p:spTree>
    <p:extLst>
      <p:ext uri="{BB962C8B-B14F-4D97-AF65-F5344CB8AC3E}">
        <p14:creationId xmlns:p14="http://schemas.microsoft.com/office/powerpoint/2010/main" val="2293127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Scheduling Basic Concepts</a:t>
            </a:r>
            <a:endParaRPr lang="en-US" dirty="0"/>
          </a:p>
        </p:txBody>
      </p:sp>
      <p:sp>
        <p:nvSpPr>
          <p:cNvPr id="3" name="Content Placeholder 2"/>
          <p:cNvSpPr>
            <a:spLocks noGrp="1"/>
          </p:cNvSpPr>
          <p:nvPr>
            <p:ph idx="1"/>
          </p:nvPr>
        </p:nvSpPr>
        <p:spPr/>
        <p:txBody>
          <a:bodyPr>
            <a:normAutofit/>
          </a:bodyPr>
          <a:lstStyle/>
          <a:p>
            <a:r>
              <a:rPr lang="en-US" dirty="0" smtClean="0"/>
              <a:t>Basic Concepts and Terminologies.</a:t>
            </a:r>
          </a:p>
          <a:p>
            <a:pPr lvl="1"/>
            <a:r>
              <a:rPr lang="en-US" dirty="0" smtClean="0"/>
              <a:t>Preemptive Scheduler : Higher priority task suspends lower priority task. Lower priority task resume only when no higher priority task is waiting.</a:t>
            </a:r>
          </a:p>
          <a:p>
            <a:pPr lvl="1"/>
            <a:r>
              <a:rPr lang="en-US" dirty="0" err="1" smtClean="0"/>
              <a:t>Utilisation</a:t>
            </a:r>
            <a:r>
              <a:rPr lang="en-US" dirty="0" smtClean="0"/>
              <a:t> : For periodic task T</a:t>
            </a:r>
            <a:r>
              <a:rPr lang="en-US" baseline="-25000" dirty="0" smtClean="0"/>
              <a:t>i</a:t>
            </a:r>
            <a:r>
              <a:rPr lang="en-US" dirty="0" smtClean="0"/>
              <a:t> , </a:t>
            </a:r>
            <a:r>
              <a:rPr lang="en-US" dirty="0" err="1" smtClean="0"/>
              <a:t>U</a:t>
            </a:r>
            <a:r>
              <a:rPr lang="en-US" baseline="-25000" dirty="0" err="1" smtClean="0"/>
              <a:t>i</a:t>
            </a:r>
            <a:r>
              <a:rPr lang="en-US" dirty="0" smtClean="0"/>
              <a:t> = </a:t>
            </a:r>
            <a:r>
              <a:rPr lang="en-US" dirty="0" err="1" smtClean="0"/>
              <a:t>e</a:t>
            </a:r>
            <a:r>
              <a:rPr lang="en-US" baseline="-25000" dirty="0" err="1" smtClean="0"/>
              <a:t>i</a:t>
            </a:r>
            <a:r>
              <a:rPr lang="en-US" dirty="0" smtClean="0"/>
              <a:t>/p</a:t>
            </a:r>
            <a:r>
              <a:rPr lang="en-US" baseline="-25000" dirty="0" smtClean="0"/>
              <a:t>i</a:t>
            </a:r>
            <a:r>
              <a:rPr lang="en-US" dirty="0" smtClean="0"/>
              <a:t> .</a:t>
            </a:r>
          </a:p>
          <a:p>
            <a:pPr lvl="2"/>
            <a:r>
              <a:rPr lang="en-US" dirty="0" smtClean="0"/>
              <a:t>Set of periodic tasks { T</a:t>
            </a:r>
            <a:r>
              <a:rPr lang="en-US" baseline="-25000" dirty="0" smtClean="0"/>
              <a:t>i  }</a:t>
            </a:r>
            <a:r>
              <a:rPr lang="en-US" dirty="0" smtClean="0"/>
              <a:t> , U = </a:t>
            </a:r>
            <a:r>
              <a:rPr lang="en-US" dirty="0" err="1" smtClean="0"/>
              <a:t>Σ</a:t>
            </a:r>
            <a:r>
              <a:rPr lang="en-US" baseline="-25000" dirty="0" smtClean="0"/>
              <a:t> </a:t>
            </a:r>
            <a:r>
              <a:rPr lang="en-US" baseline="30000" dirty="0" err="1"/>
              <a:t>n</a:t>
            </a:r>
            <a:r>
              <a:rPr lang="en-US" baseline="-25000" dirty="0" err="1" smtClean="0"/>
              <a:t>i</a:t>
            </a:r>
            <a:r>
              <a:rPr lang="en-US" baseline="-25000" dirty="0" smtClean="0"/>
              <a:t>=1 </a:t>
            </a:r>
            <a:r>
              <a:rPr lang="en-US" dirty="0" err="1"/>
              <a:t>e</a:t>
            </a:r>
            <a:r>
              <a:rPr lang="en-US" baseline="-25000" dirty="0" err="1"/>
              <a:t>i</a:t>
            </a:r>
            <a:r>
              <a:rPr lang="en-US" dirty="0"/>
              <a:t>/</a:t>
            </a:r>
            <a:r>
              <a:rPr lang="en-US" dirty="0" smtClean="0"/>
              <a:t>p</a:t>
            </a:r>
            <a:r>
              <a:rPr lang="en-US" baseline="-25000" dirty="0" smtClean="0"/>
              <a:t>i .</a:t>
            </a:r>
          </a:p>
          <a:p>
            <a:pPr lvl="2"/>
            <a:r>
              <a:rPr lang="en-US" dirty="0" smtClean="0"/>
              <a:t>Objective of good scheduling – higher </a:t>
            </a:r>
            <a:r>
              <a:rPr lang="en-US" dirty="0" err="1" smtClean="0"/>
              <a:t>utilisation</a:t>
            </a:r>
            <a:endParaRPr lang="en-US" dirty="0"/>
          </a:p>
        </p:txBody>
      </p:sp>
    </p:spTree>
    <p:extLst>
      <p:ext uri="{BB962C8B-B14F-4D97-AF65-F5344CB8AC3E}">
        <p14:creationId xmlns:p14="http://schemas.microsoft.com/office/powerpoint/2010/main" val="31059853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Scheduling Basic Concepts</a:t>
            </a:r>
            <a:endParaRPr lang="en-US" dirty="0"/>
          </a:p>
        </p:txBody>
      </p:sp>
      <p:sp>
        <p:nvSpPr>
          <p:cNvPr id="3" name="Content Placeholder 2"/>
          <p:cNvSpPr>
            <a:spLocks noGrp="1"/>
          </p:cNvSpPr>
          <p:nvPr>
            <p:ph idx="1"/>
          </p:nvPr>
        </p:nvSpPr>
        <p:spPr/>
        <p:txBody>
          <a:bodyPr>
            <a:normAutofit/>
          </a:bodyPr>
          <a:lstStyle/>
          <a:p>
            <a:r>
              <a:rPr lang="en-US" dirty="0" smtClean="0"/>
              <a:t>Basic Concepts and Terminologies.</a:t>
            </a:r>
          </a:p>
          <a:p>
            <a:pPr lvl="1"/>
            <a:r>
              <a:rPr lang="en-US" dirty="0" smtClean="0"/>
              <a:t>Jitter: </a:t>
            </a:r>
          </a:p>
          <a:p>
            <a:pPr lvl="2"/>
            <a:r>
              <a:rPr lang="en-US" dirty="0" smtClean="0"/>
              <a:t>Deviation from strict periodic behavior.</a:t>
            </a:r>
          </a:p>
          <a:p>
            <a:pPr lvl="2"/>
            <a:r>
              <a:rPr lang="en-US" dirty="0"/>
              <a:t>A</a:t>
            </a:r>
            <a:r>
              <a:rPr lang="en-US" dirty="0" smtClean="0"/>
              <a:t>rrival time jitter – due to improper clock.</a:t>
            </a:r>
          </a:p>
          <a:p>
            <a:pPr lvl="2"/>
            <a:r>
              <a:rPr lang="en-US" dirty="0" smtClean="0"/>
              <a:t>Completion time jitter – due to improper scheduling algorithm.</a:t>
            </a:r>
          </a:p>
          <a:p>
            <a:pPr lvl="2"/>
            <a:r>
              <a:rPr lang="en-US" dirty="0" smtClean="0"/>
              <a:t>Not desirable.</a:t>
            </a:r>
            <a:endParaRPr lang="en-US" dirty="0"/>
          </a:p>
        </p:txBody>
      </p:sp>
    </p:spTree>
    <p:extLst>
      <p:ext uri="{BB962C8B-B14F-4D97-AF65-F5344CB8AC3E}">
        <p14:creationId xmlns:p14="http://schemas.microsoft.com/office/powerpoint/2010/main" val="7060459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of Real Time Scheduling Algorithm</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Three Broad Classes :</a:t>
            </a:r>
          </a:p>
          <a:p>
            <a:r>
              <a:rPr lang="en-US" dirty="0" smtClean="0"/>
              <a:t>Clock Driven : Scheduling points decided by interrupts received from clock.</a:t>
            </a:r>
          </a:p>
          <a:p>
            <a:pPr lvl="1"/>
            <a:r>
              <a:rPr lang="en-US" dirty="0" smtClean="0"/>
              <a:t>Table Driven</a:t>
            </a:r>
          </a:p>
          <a:p>
            <a:pPr lvl="1"/>
            <a:r>
              <a:rPr lang="en-US" dirty="0" smtClean="0"/>
              <a:t>Cyclic</a:t>
            </a:r>
          </a:p>
          <a:p>
            <a:r>
              <a:rPr lang="en-US" dirty="0" smtClean="0"/>
              <a:t>Event Driven : Scheduling points decided by certain events.</a:t>
            </a:r>
          </a:p>
          <a:p>
            <a:pPr lvl="1"/>
            <a:r>
              <a:rPr lang="en-US" dirty="0" smtClean="0"/>
              <a:t>Simple priority</a:t>
            </a:r>
          </a:p>
          <a:p>
            <a:pPr lvl="1"/>
            <a:r>
              <a:rPr lang="en-US" dirty="0" smtClean="0"/>
              <a:t>Rate Monotonic</a:t>
            </a:r>
          </a:p>
          <a:p>
            <a:pPr lvl="1"/>
            <a:r>
              <a:rPr lang="en-US" dirty="0" smtClean="0"/>
              <a:t>Earliest Deadline First.</a:t>
            </a:r>
          </a:p>
          <a:p>
            <a:r>
              <a:rPr lang="en-US" dirty="0" smtClean="0"/>
              <a:t>Hybrid : Both clock interrupts and </a:t>
            </a:r>
            <a:r>
              <a:rPr lang="en-US" dirty="0" err="1" smtClean="0"/>
              <a:t>evevts</a:t>
            </a:r>
            <a:endParaRPr lang="en-US" dirty="0" smtClean="0"/>
          </a:p>
          <a:p>
            <a:pPr lvl="1"/>
            <a:r>
              <a:rPr lang="en-US" dirty="0" smtClean="0"/>
              <a:t>Round Robin</a:t>
            </a:r>
            <a:endParaRPr lang="en-US" dirty="0"/>
          </a:p>
        </p:txBody>
      </p:sp>
    </p:spTree>
    <p:extLst>
      <p:ext uri="{BB962C8B-B14F-4D97-AF65-F5344CB8AC3E}">
        <p14:creationId xmlns:p14="http://schemas.microsoft.com/office/powerpoint/2010/main" val="3490086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b="1" dirty="0" err="1" smtClean="0"/>
              <a:t>Preemptive</a:t>
            </a:r>
            <a:r>
              <a:rPr lang="en-IN" b="1" dirty="0" smtClean="0"/>
              <a:t> kernel – </a:t>
            </a:r>
            <a:r>
              <a:rPr lang="en-IN" dirty="0" smtClean="0"/>
              <a:t>In RTOS, all kernel operations are </a:t>
            </a:r>
            <a:r>
              <a:rPr lang="en-IN" dirty="0" err="1" smtClean="0"/>
              <a:t>preemptible</a:t>
            </a:r>
            <a:endParaRPr lang="en-IN" dirty="0" smtClean="0"/>
          </a:p>
          <a:p>
            <a:r>
              <a:rPr lang="en-IN" b="1" dirty="0" smtClean="0"/>
              <a:t>Priority Inversion – </a:t>
            </a:r>
            <a:r>
              <a:rPr lang="en-IN" dirty="0" smtClean="0"/>
              <a:t>RTOS have mechanisms to prevent priority inversion</a:t>
            </a:r>
          </a:p>
          <a:p>
            <a:r>
              <a:rPr lang="en-IN" b="1" dirty="0" smtClean="0"/>
              <a:t>Usage –</a:t>
            </a:r>
          </a:p>
          <a:p>
            <a:pPr lvl="1"/>
            <a:r>
              <a:rPr lang="en-IN" b="1" dirty="0" smtClean="0"/>
              <a:t> </a:t>
            </a:r>
            <a:r>
              <a:rPr lang="en-IN" dirty="0" smtClean="0"/>
              <a:t>RTOS are typically used for embedded applications, </a:t>
            </a:r>
          </a:p>
          <a:p>
            <a:pPr lvl="1"/>
            <a:r>
              <a:rPr lang="en-IN" dirty="0" smtClean="0"/>
              <a:t> General Purpose OS are used for Desktop PCs or other generally purpose PCs.</a:t>
            </a:r>
          </a:p>
          <a:p>
            <a:endParaRPr lang="en-IN" dirty="0"/>
          </a:p>
        </p:txBody>
      </p:sp>
      <p:sp>
        <p:nvSpPr>
          <p:cNvPr id="4" name="Title 1"/>
          <p:cNvSpPr>
            <a:spLocks noGrp="1"/>
          </p:cNvSpPr>
          <p:nvPr>
            <p:ph type="title"/>
          </p:nvPr>
        </p:nvSpPr>
        <p:spPr/>
        <p:txBody>
          <a:bodyPr>
            <a:normAutofit fontScale="90000"/>
          </a:bodyPr>
          <a:lstStyle/>
          <a:p>
            <a:r>
              <a:rPr lang="en-IN" b="1" dirty="0" smtClean="0"/>
              <a:t>Difference: RTOS V/S General Purpose OS</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of Real Time Scheduling Algorithm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Based on type of task acceptance :</a:t>
            </a:r>
          </a:p>
          <a:p>
            <a:pPr lvl="1"/>
            <a:r>
              <a:rPr lang="en-US" dirty="0" smtClean="0"/>
              <a:t>Planning Based : Task arrives. Scheduler decides whether task can meet deadline. If not rejected.</a:t>
            </a:r>
          </a:p>
          <a:p>
            <a:pPr lvl="1"/>
            <a:r>
              <a:rPr lang="en-US" dirty="0" smtClean="0"/>
              <a:t>Best Effort : No acceptance tests.</a:t>
            </a:r>
          </a:p>
          <a:p>
            <a:r>
              <a:rPr lang="en-US" dirty="0" smtClean="0"/>
              <a:t>Based on type of target platform</a:t>
            </a:r>
          </a:p>
          <a:p>
            <a:pPr lvl="1"/>
            <a:r>
              <a:rPr lang="en-US" dirty="0" smtClean="0"/>
              <a:t>Uniprocessor : simple</a:t>
            </a:r>
          </a:p>
          <a:p>
            <a:pPr lvl="1"/>
            <a:r>
              <a:rPr lang="en-US" dirty="0" smtClean="0"/>
              <a:t>Multiprocessor : decision regarding which task to run on which processor</a:t>
            </a:r>
          </a:p>
          <a:p>
            <a:pPr lvl="1"/>
            <a:r>
              <a:rPr lang="en-US" dirty="0" smtClean="0"/>
              <a:t>Distributed : Same as multiprocessor. No shared memory and global </a:t>
            </a:r>
            <a:r>
              <a:rPr lang="en-US" dirty="0" err="1" smtClean="0"/>
              <a:t>updation</a:t>
            </a:r>
            <a:r>
              <a:rPr lang="en-US" dirty="0" smtClean="0"/>
              <a:t> of information. Communication through message passing. Very costly</a:t>
            </a:r>
          </a:p>
        </p:txBody>
      </p:sp>
    </p:spTree>
    <p:extLst>
      <p:ext uri="{BB962C8B-B14F-4D97-AF65-F5344CB8AC3E}">
        <p14:creationId xmlns:p14="http://schemas.microsoft.com/office/powerpoint/2010/main" val="18092736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Co-op </a:t>
            </a:r>
            <a:r>
              <a:rPr lang="en-US" dirty="0" err="1" smtClean="0"/>
              <a:t>sch</a:t>
            </a:r>
            <a:r>
              <a:rPr lang="en-US" dirty="0" smtClean="0"/>
              <a:t> of ready task in a circular queue</a:t>
            </a:r>
          </a:p>
          <a:p>
            <a:r>
              <a:rPr lang="en-US" dirty="0"/>
              <a:t>Co-op </a:t>
            </a:r>
            <a:r>
              <a:rPr lang="en-US" dirty="0" err="1"/>
              <a:t>sch</a:t>
            </a:r>
            <a:r>
              <a:rPr lang="en-US" dirty="0"/>
              <a:t> </a:t>
            </a:r>
            <a:r>
              <a:rPr lang="en-US" dirty="0" smtClean="0"/>
              <a:t>with precedence constraints</a:t>
            </a:r>
          </a:p>
          <a:p>
            <a:r>
              <a:rPr lang="en-US" dirty="0" smtClean="0"/>
              <a:t>Cyclic and round robin</a:t>
            </a:r>
          </a:p>
          <a:p>
            <a:r>
              <a:rPr lang="en-US" dirty="0" smtClean="0"/>
              <a:t>Preemptive</a:t>
            </a:r>
          </a:p>
          <a:p>
            <a:r>
              <a:rPr lang="en-US" dirty="0" smtClean="0"/>
              <a:t>Earliest deadline first</a:t>
            </a:r>
          </a:p>
          <a:p>
            <a:r>
              <a:rPr lang="en-US" dirty="0" smtClean="0"/>
              <a:t>Rate monotonic</a:t>
            </a:r>
          </a:p>
          <a:p>
            <a:r>
              <a:rPr lang="en-US" dirty="0" smtClean="0"/>
              <a:t>Fixed time</a:t>
            </a:r>
          </a:p>
          <a:p>
            <a:r>
              <a:rPr lang="en-US" dirty="0" err="1" smtClean="0"/>
              <a:t>Peroidic</a:t>
            </a:r>
            <a:r>
              <a:rPr lang="en-US" dirty="0" smtClean="0"/>
              <a:t> sporadic and </a:t>
            </a:r>
            <a:r>
              <a:rPr lang="en-US" dirty="0" err="1" smtClean="0"/>
              <a:t>aperoidic</a:t>
            </a:r>
            <a:r>
              <a:rPr lang="en-US" dirty="0" smtClean="0"/>
              <a:t> tasks</a:t>
            </a:r>
          </a:p>
          <a:p>
            <a:r>
              <a:rPr lang="en-US" dirty="0" err="1" smtClean="0"/>
              <a:t>Adv</a:t>
            </a:r>
            <a:r>
              <a:rPr lang="en-US" dirty="0" smtClean="0"/>
              <a:t> </a:t>
            </a:r>
            <a:r>
              <a:rPr lang="en-US" dirty="0" err="1" smtClean="0"/>
              <a:t>sch</a:t>
            </a:r>
            <a:r>
              <a:rPr lang="en-US" dirty="0" smtClean="0"/>
              <a:t> using </a:t>
            </a:r>
            <a:r>
              <a:rPr lang="en-US" smtClean="0"/>
              <a:t>stochastic process.</a:t>
            </a:r>
            <a:endParaRPr lang="en-US" dirty="0"/>
          </a:p>
        </p:txBody>
      </p:sp>
    </p:spTree>
    <p:extLst>
      <p:ext uri="{BB962C8B-B14F-4D97-AF65-F5344CB8AC3E}">
        <p14:creationId xmlns:p14="http://schemas.microsoft.com/office/powerpoint/2010/main" val="752355729"/>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Scheduling</a:t>
            </a:r>
          </a:p>
        </p:txBody>
      </p:sp>
      <p:sp>
        <p:nvSpPr>
          <p:cNvPr id="3" name="Content Placeholder 2"/>
          <p:cNvSpPr>
            <a:spLocks noGrp="1"/>
          </p:cNvSpPr>
          <p:nvPr>
            <p:ph idx="1"/>
          </p:nvPr>
        </p:nvSpPr>
        <p:spPr/>
        <p:txBody>
          <a:bodyPr>
            <a:normAutofit fontScale="92500" lnSpcReduction="20000"/>
          </a:bodyPr>
          <a:lstStyle/>
          <a:p>
            <a:r>
              <a:rPr lang="en-US" dirty="0"/>
              <a:t>In a multitasking system, a mechanism within an OS, called a scheduler </a:t>
            </a:r>
            <a:r>
              <a:rPr lang="en-US" dirty="0" smtClean="0"/>
              <a:t> </a:t>
            </a:r>
            <a:r>
              <a:rPr lang="en-US" dirty="0"/>
              <a:t>is responsible for determining the order and the duration of tasks to run on the CPU. The scheduler selects which tasks will be in what states (READY, RUNNING, or BLOCKED), as well as loading and saving the TCB information for each task. On some OSs the same scheduler allocates the CPU to a process that is loaded into memory and ready to run, while in other OSs a dispatcher (a separate scheduler) is responsible for the actual allocation of the CPU to the process.</a:t>
            </a:r>
          </a:p>
        </p:txBody>
      </p:sp>
    </p:spTree>
    <p:extLst>
      <p:ext uri="{BB962C8B-B14F-4D97-AF65-F5344CB8AC3E}">
        <p14:creationId xmlns:p14="http://schemas.microsoft.com/office/powerpoint/2010/main" val="612506534"/>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OS Block diagram and the scheduler.</a:t>
            </a:r>
          </a:p>
        </p:txBody>
      </p:sp>
      <p:pic>
        <p:nvPicPr>
          <p:cNvPr id="4" name="Content Placeholder 3"/>
          <p:cNvPicPr>
            <a:picLocks noGrp="1" noChangeAspect="1"/>
          </p:cNvPicPr>
          <p:nvPr>
            <p:ph idx="1"/>
          </p:nvPr>
        </p:nvPicPr>
        <p:blipFill rotWithShape="1">
          <a:blip r:embed="rId2"/>
          <a:srcRect/>
          <a:stretch/>
        </p:blipFill>
        <p:spPr/>
      </p:pic>
    </p:spTree>
    <p:extLst>
      <p:ext uri="{BB962C8B-B14F-4D97-AF65-F5344CB8AC3E}">
        <p14:creationId xmlns:p14="http://schemas.microsoft.com/office/powerpoint/2010/main" val="2966132127"/>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There are many scheduling algorithms implemented in embedded OSs, and every design has its strengths and tradeoffs. The key factors that impact the effectiveness and performance of a scheduling algorithm include its </a:t>
            </a:r>
            <a:endParaRPr lang="en-US" dirty="0" smtClean="0"/>
          </a:p>
          <a:p>
            <a:pPr lvl="1"/>
            <a:r>
              <a:rPr lang="en-US" dirty="0" smtClean="0"/>
              <a:t>response </a:t>
            </a:r>
            <a:r>
              <a:rPr lang="en-US" dirty="0"/>
              <a:t>time (time for scheduler to make the context switch to a ready task and includes waiting time of task in ready queue), </a:t>
            </a:r>
            <a:endParaRPr lang="en-US" dirty="0" smtClean="0"/>
          </a:p>
          <a:p>
            <a:pPr lvl="1"/>
            <a:r>
              <a:rPr lang="en-US" dirty="0" smtClean="0"/>
              <a:t>turnaround </a:t>
            </a:r>
            <a:r>
              <a:rPr lang="en-US" dirty="0"/>
              <a:t>time (the time it takes for a process to complete running), </a:t>
            </a:r>
            <a:endParaRPr lang="en-US" dirty="0" smtClean="0"/>
          </a:p>
        </p:txBody>
      </p:sp>
      <p:sp>
        <p:nvSpPr>
          <p:cNvPr id="4" name="Title 1"/>
          <p:cNvSpPr>
            <a:spLocks noGrp="1"/>
          </p:cNvSpPr>
          <p:nvPr>
            <p:ph type="title"/>
          </p:nvPr>
        </p:nvSpPr>
        <p:spPr/>
        <p:txBody>
          <a:bodyPr/>
          <a:lstStyle/>
          <a:p>
            <a:r>
              <a:rPr lang="en-US" dirty="0"/>
              <a:t>Process Scheduling</a:t>
            </a:r>
          </a:p>
        </p:txBody>
      </p:sp>
    </p:spTree>
    <p:extLst>
      <p:ext uri="{BB962C8B-B14F-4D97-AF65-F5344CB8AC3E}">
        <p14:creationId xmlns:p14="http://schemas.microsoft.com/office/powerpoint/2010/main" val="2091222653"/>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lvl="1"/>
            <a:r>
              <a:rPr lang="en-US" dirty="0" smtClean="0"/>
              <a:t>overhead </a:t>
            </a:r>
            <a:r>
              <a:rPr lang="en-US" dirty="0"/>
              <a:t>(the time and data needed to determine which tasks will run next), and </a:t>
            </a:r>
            <a:endParaRPr lang="en-US" dirty="0" smtClean="0"/>
          </a:p>
          <a:p>
            <a:pPr lvl="1"/>
            <a:r>
              <a:rPr lang="en-US" dirty="0" smtClean="0"/>
              <a:t>fairness </a:t>
            </a:r>
            <a:r>
              <a:rPr lang="en-US" dirty="0"/>
              <a:t>(what are the determining factors as to which processes get to run). </a:t>
            </a:r>
            <a:endParaRPr lang="en-US" dirty="0" smtClean="0"/>
          </a:p>
          <a:p>
            <a:r>
              <a:rPr lang="en-US" dirty="0" smtClean="0"/>
              <a:t>A </a:t>
            </a:r>
            <a:r>
              <a:rPr lang="en-US" dirty="0"/>
              <a:t>scheduler needs to balance utilizing the system’s resources, keeping the CPU, I/O, as busy as possible, with task throughput, processing as many tasks as possible in a given amount of time</a:t>
            </a:r>
            <a:r>
              <a:rPr lang="en-US" dirty="0" smtClean="0"/>
              <a:t>.</a:t>
            </a:r>
          </a:p>
          <a:p>
            <a:r>
              <a:rPr lang="en-US" dirty="0" smtClean="0"/>
              <a:t>In </a:t>
            </a:r>
            <a:r>
              <a:rPr lang="en-US" dirty="0"/>
              <a:t>the case of fairness, the scheduler has to ensure that task starvation, where a task never gets to run, doesn’t occur when trying to achieve a maximum task throughput</a:t>
            </a:r>
            <a:r>
              <a:rPr lang="en-US" dirty="0" smtClean="0"/>
              <a:t>.</a:t>
            </a:r>
          </a:p>
          <a:p>
            <a:r>
              <a:rPr lang="en-US" dirty="0" smtClean="0"/>
              <a:t>Scheduling </a:t>
            </a:r>
            <a:r>
              <a:rPr lang="en-US" dirty="0"/>
              <a:t>algorithms implemented in embedded OSs typically fall under two approaches: non-pre-emptive and pre-emptive scheduling.</a:t>
            </a:r>
          </a:p>
        </p:txBody>
      </p:sp>
      <p:sp>
        <p:nvSpPr>
          <p:cNvPr id="4" name="Title 1"/>
          <p:cNvSpPr>
            <a:spLocks noGrp="1"/>
          </p:cNvSpPr>
          <p:nvPr>
            <p:ph type="title"/>
          </p:nvPr>
        </p:nvSpPr>
        <p:spPr/>
        <p:txBody>
          <a:bodyPr/>
          <a:lstStyle/>
          <a:p>
            <a:r>
              <a:rPr lang="en-US" dirty="0"/>
              <a:t>Process Scheduling</a:t>
            </a:r>
          </a:p>
        </p:txBody>
      </p:sp>
    </p:spTree>
    <p:extLst>
      <p:ext uri="{BB962C8B-B14F-4D97-AF65-F5344CB8AC3E}">
        <p14:creationId xmlns:p14="http://schemas.microsoft.com/office/powerpoint/2010/main" val="2091222653"/>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Non</a:t>
            </a:r>
            <a:r>
              <a:rPr lang="en-US" sz="3200" dirty="0"/>
              <a:t>-pre-emptive </a:t>
            </a:r>
            <a:r>
              <a:rPr lang="en-US" sz="3200" dirty="0" smtClean="0"/>
              <a:t>approach</a:t>
            </a:r>
            <a:br>
              <a:rPr lang="en-US" sz="3200" dirty="0" smtClean="0"/>
            </a:br>
            <a:r>
              <a:rPr lang="en-US" sz="3200" dirty="0" smtClean="0"/>
              <a:t> First </a:t>
            </a:r>
            <a:r>
              <a:rPr lang="en-US" sz="3200" dirty="0"/>
              <a:t>Come First Served (FCFS</a:t>
            </a:r>
            <a:r>
              <a:rPr lang="en-US" sz="3200" dirty="0" smtClean="0"/>
              <a:t>) / Run  - To</a:t>
            </a:r>
            <a:r>
              <a:rPr lang="en-US" sz="3200" dirty="0"/>
              <a:t>-Completion</a:t>
            </a:r>
          </a:p>
        </p:txBody>
      </p:sp>
      <p:sp>
        <p:nvSpPr>
          <p:cNvPr id="3" name="Content Placeholder 2"/>
          <p:cNvSpPr>
            <a:spLocks noGrp="1"/>
          </p:cNvSpPr>
          <p:nvPr>
            <p:ph idx="1"/>
          </p:nvPr>
        </p:nvSpPr>
        <p:spPr>
          <a:xfrm>
            <a:off x="457200" y="1728480"/>
            <a:ext cx="8229600" cy="4525963"/>
          </a:xfrm>
        </p:spPr>
        <p:txBody>
          <a:bodyPr>
            <a:normAutofit fontScale="92500" lnSpcReduction="20000"/>
          </a:bodyPr>
          <a:lstStyle/>
          <a:p>
            <a:r>
              <a:rPr lang="en-US" dirty="0" smtClean="0"/>
              <a:t>Tasks </a:t>
            </a:r>
            <a:r>
              <a:rPr lang="en-US" dirty="0"/>
              <a:t>in the READY queue are executed in the order they entered the queue and </a:t>
            </a:r>
            <a:r>
              <a:rPr lang="en-US" dirty="0" smtClean="0"/>
              <a:t> </a:t>
            </a:r>
            <a:r>
              <a:rPr lang="en-US" dirty="0"/>
              <a:t>these tasks are run until completion when </a:t>
            </a:r>
            <a:r>
              <a:rPr lang="en-US" dirty="0" smtClean="0"/>
              <a:t>. </a:t>
            </a:r>
            <a:r>
              <a:rPr lang="en-US" dirty="0"/>
              <a:t>Here, </a:t>
            </a:r>
            <a:r>
              <a:rPr lang="en-US" dirty="0" smtClean="0"/>
              <a:t>non pre</a:t>
            </a:r>
            <a:r>
              <a:rPr lang="en-US" dirty="0"/>
              <a:t>-emptive means there is no BLOCKED queue in an FCFS scheduling design. The response time </a:t>
            </a:r>
            <a:r>
              <a:rPr lang="en-US" dirty="0" smtClean="0"/>
              <a:t> </a:t>
            </a:r>
            <a:r>
              <a:rPr lang="en-US" dirty="0"/>
              <a:t>is typically slower than other algorithms (i.e., especially if longer processes are in front of the queue requiring that other processes wait their turn), which then becomes a fairness issue since short processes at the end of the queue get penalized for the longer ones in front. With this design, however, starvation is not possible.</a:t>
            </a:r>
          </a:p>
        </p:txBody>
      </p:sp>
    </p:spTree>
    <p:extLst>
      <p:ext uri="{BB962C8B-B14F-4D97-AF65-F5344CB8AC3E}">
        <p14:creationId xmlns:p14="http://schemas.microsoft.com/office/powerpoint/2010/main" val="3216847421"/>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Shortest Process Next (SPN)/Run-To-Completion</a:t>
            </a:r>
          </a:p>
        </p:txBody>
      </p:sp>
      <p:sp>
        <p:nvSpPr>
          <p:cNvPr id="3" name="Content Placeholder 2"/>
          <p:cNvSpPr>
            <a:spLocks noGrp="1"/>
          </p:cNvSpPr>
          <p:nvPr>
            <p:ph idx="1"/>
          </p:nvPr>
        </p:nvSpPr>
        <p:spPr/>
        <p:txBody>
          <a:bodyPr>
            <a:normAutofit fontScale="85000" lnSpcReduction="10000"/>
          </a:bodyPr>
          <a:lstStyle/>
          <a:p>
            <a:r>
              <a:rPr lang="en-US" dirty="0"/>
              <a:t>where tasks in the READY queue are executed in the order in which the tasks with the shortest execution time are executed first </a:t>
            </a:r>
            <a:r>
              <a:rPr lang="en-US" dirty="0" smtClean="0"/>
              <a:t>. </a:t>
            </a:r>
            <a:r>
              <a:rPr lang="en-US" dirty="0"/>
              <a:t>The SPN algorithm has faster response times for shorter processes. However, then the longer processes are penalized by having to wait until all the shorter processes in the queue have run. In this scenario, starvation can occur to longer processes if the ready queue is continually filled with shorter processes. The overhead is higher than that of FCFS, since the calculation and storing of run times for the processes in the ready queue must occur.</a:t>
            </a:r>
          </a:p>
        </p:txBody>
      </p:sp>
    </p:spTree>
    <p:extLst>
      <p:ext uri="{BB962C8B-B14F-4D97-AF65-F5344CB8AC3E}">
        <p14:creationId xmlns:p14="http://schemas.microsoft.com/office/powerpoint/2010/main" val="3907813017"/>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Co-operative</a:t>
            </a:r>
          </a:p>
        </p:txBody>
      </p:sp>
      <p:sp>
        <p:nvSpPr>
          <p:cNvPr id="3" name="Content Placeholder 2"/>
          <p:cNvSpPr>
            <a:spLocks noGrp="1"/>
          </p:cNvSpPr>
          <p:nvPr>
            <p:ph idx="1"/>
          </p:nvPr>
        </p:nvSpPr>
        <p:spPr/>
        <p:txBody>
          <a:bodyPr/>
          <a:lstStyle/>
          <a:p>
            <a:r>
              <a:rPr lang="en-US" dirty="0"/>
              <a:t>where the tasks themselves run until they tell the OS when they can be context switched (for I/O, etc.). This algorithm can be implemented with the FCFS or SPN algorithms, rather than the run-to-completion scenario, but starvation could still occur with SPN if shorter processes were designed not to “cooperate,”</a:t>
            </a:r>
          </a:p>
        </p:txBody>
      </p:sp>
    </p:spTree>
    <p:extLst>
      <p:ext uri="{BB962C8B-B14F-4D97-AF65-F5344CB8AC3E}">
        <p14:creationId xmlns:p14="http://schemas.microsoft.com/office/powerpoint/2010/main" val="3290811822"/>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a:t>
            </a:r>
            <a:r>
              <a:rPr lang="en-US" dirty="0"/>
              <a:t>-emptive scheduling</a:t>
            </a:r>
          </a:p>
        </p:txBody>
      </p:sp>
      <p:sp>
        <p:nvSpPr>
          <p:cNvPr id="3" name="Content Placeholder 2"/>
          <p:cNvSpPr>
            <a:spLocks noGrp="1"/>
          </p:cNvSpPr>
          <p:nvPr>
            <p:ph idx="1"/>
          </p:nvPr>
        </p:nvSpPr>
        <p:spPr/>
        <p:txBody>
          <a:bodyPr/>
          <a:lstStyle/>
          <a:p>
            <a:r>
              <a:rPr lang="en-US" dirty="0" smtClean="0"/>
              <a:t>The </a:t>
            </a:r>
            <a:r>
              <a:rPr lang="en-US" dirty="0"/>
              <a:t>OS forces a context-switch on a task, whether or not a running task has completed executing or is cooperating with the context switch. Common scheduling algorithms based upon the pre-emptive approach include: Round Robin/FIFO (First In First Out) scheduling, priority (pre-emptive) scheduling, and EDF (Earliest Deadline First)/Clock Driven scheduling.</a:t>
            </a:r>
          </a:p>
        </p:txBody>
      </p:sp>
    </p:spTree>
    <p:extLst>
      <p:ext uri="{BB962C8B-B14F-4D97-AF65-F5344CB8AC3E}">
        <p14:creationId xmlns:p14="http://schemas.microsoft.com/office/powerpoint/2010/main" val="344099077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RTOS Classification</a:t>
            </a:r>
            <a:endParaRPr lang="en-IN" dirty="0"/>
          </a:p>
        </p:txBody>
      </p:sp>
      <p:sp>
        <p:nvSpPr>
          <p:cNvPr id="3" name="Content Placeholder 2"/>
          <p:cNvSpPr>
            <a:spLocks noGrp="1"/>
          </p:cNvSpPr>
          <p:nvPr>
            <p:ph idx="1"/>
          </p:nvPr>
        </p:nvSpPr>
        <p:spPr>
          <a:xfrm>
            <a:off x="457200" y="1527630"/>
            <a:ext cx="8229600" cy="4525963"/>
          </a:xfrm>
        </p:spPr>
        <p:txBody>
          <a:bodyPr>
            <a:noAutofit/>
          </a:bodyPr>
          <a:lstStyle/>
          <a:p>
            <a:r>
              <a:rPr lang="en-IN" sz="2400" dirty="0" smtClean="0"/>
              <a:t>RTOS specifies a known maximum time for each of the operations that it performs. Based upon the degree of tolerance in meeting deadlines, RTOS are classified into following categories</a:t>
            </a:r>
          </a:p>
          <a:p>
            <a:r>
              <a:rPr lang="en-IN" sz="2400" b="1" dirty="0" smtClean="0"/>
              <a:t>Hard real-time:</a:t>
            </a:r>
            <a:r>
              <a:rPr lang="en-IN" sz="2400" dirty="0" smtClean="0"/>
              <a:t> Degree of tolerance for missed deadlines is negligible. A missed deadline can result in catastrophic failure of the system</a:t>
            </a:r>
          </a:p>
          <a:p>
            <a:r>
              <a:rPr lang="en-IN" sz="2400" b="1" dirty="0" smtClean="0"/>
              <a:t>Firm real-time:</a:t>
            </a:r>
            <a:r>
              <a:rPr lang="en-IN" sz="2400" dirty="0" smtClean="0"/>
              <a:t>  Missing a deadly ne might result in an unacceptable quality reduction but may not lead to failure of the complete system</a:t>
            </a:r>
          </a:p>
          <a:p>
            <a:r>
              <a:rPr lang="en-IN" sz="2400" b="1" dirty="0" smtClean="0"/>
              <a:t>Soft real-time:</a:t>
            </a:r>
            <a:r>
              <a:rPr lang="en-IN" sz="2400" dirty="0" smtClean="0"/>
              <a:t>  Deadlines may be missed occasionally, but system doesn’t fail and also, system quality is acceptable</a:t>
            </a:r>
          </a:p>
          <a:p>
            <a:endParaRPr lang="en-IN" sz="2400" dirty="0"/>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 Robin/FIFO Scheduling</a:t>
            </a:r>
          </a:p>
        </p:txBody>
      </p:sp>
      <p:sp>
        <p:nvSpPr>
          <p:cNvPr id="3" name="Content Placeholder 2"/>
          <p:cNvSpPr>
            <a:spLocks noGrp="1"/>
          </p:cNvSpPr>
          <p:nvPr>
            <p:ph idx="1"/>
          </p:nvPr>
        </p:nvSpPr>
        <p:spPr/>
        <p:txBody>
          <a:bodyPr>
            <a:normAutofit fontScale="92500" lnSpcReduction="20000"/>
          </a:bodyPr>
          <a:lstStyle/>
          <a:p>
            <a:r>
              <a:rPr lang="en-US" dirty="0"/>
              <a:t>The Round Robin/FIFO algorithm implements a FIFO queue that stores ready processes (processes ready to be executed). Processes are added to the queue at the end of the queue and are retrieved to be run from the start of the queue. In the FIFO system, all processes are treated equally regardless of their workload or interactivity. This is mainly due to the possibility of a single process maintaining control of the processor, never blocking to allow other processes to execute</a:t>
            </a:r>
            <a:r>
              <a:rPr lang="en-US" dirty="0" smtClean="0"/>
              <a:t>.</a:t>
            </a:r>
            <a:endParaRPr lang="en-US" dirty="0"/>
          </a:p>
        </p:txBody>
      </p:sp>
    </p:spTree>
    <p:extLst>
      <p:ext uri="{BB962C8B-B14F-4D97-AF65-F5344CB8AC3E}">
        <p14:creationId xmlns:p14="http://schemas.microsoft.com/office/powerpoint/2010/main" val="3409546510"/>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42"/>
            <a:ext cx="8229600" cy="1143000"/>
          </a:xfrm>
        </p:spPr>
        <p:txBody>
          <a:bodyPr/>
          <a:lstStyle/>
          <a:p>
            <a:r>
              <a:rPr lang="en-US" dirty="0"/>
              <a:t>Round Robin/FIFO Scheduling</a:t>
            </a:r>
          </a:p>
        </p:txBody>
      </p:sp>
      <p:sp>
        <p:nvSpPr>
          <p:cNvPr id="3" name="Content Placeholder 2"/>
          <p:cNvSpPr>
            <a:spLocks noGrp="1"/>
          </p:cNvSpPr>
          <p:nvPr>
            <p:ph idx="1"/>
          </p:nvPr>
        </p:nvSpPr>
        <p:spPr>
          <a:xfrm>
            <a:off x="457200" y="1266378"/>
            <a:ext cx="8229600" cy="4525963"/>
          </a:xfrm>
        </p:spPr>
        <p:txBody>
          <a:bodyPr>
            <a:noAutofit/>
          </a:bodyPr>
          <a:lstStyle/>
          <a:p>
            <a:r>
              <a:rPr lang="en-US" sz="2400" dirty="0" smtClean="0"/>
              <a:t>Each </a:t>
            </a:r>
            <a:r>
              <a:rPr lang="en-US" sz="2400" dirty="0"/>
              <a:t>process in the FIFO queue is allocated an equal time slice (the duration each process has to run), where an interrupt is generated at the end of each of these intervals to start the pre-emption process. </a:t>
            </a:r>
            <a:r>
              <a:rPr lang="en-US" sz="2400" dirty="0" smtClean="0"/>
              <a:t>The </a:t>
            </a:r>
            <a:r>
              <a:rPr lang="en-US" sz="2400" dirty="0"/>
              <a:t>scheduler then takes turns rotating among the processes in the FIFO queue and executing the processes consecutively, starting at the beginning of the queue. New processes are added to the end of the FIFO queue, and if a process that is </a:t>
            </a:r>
            <a:r>
              <a:rPr lang="en-US" sz="2400" dirty="0" smtClean="0"/>
              <a:t>currently </a:t>
            </a:r>
            <a:r>
              <a:rPr lang="en-US" sz="2400" dirty="0"/>
              <a:t>running isn’t finished executing by the end of its allocated time slice, it is pre-empted and returned to the back of the queue to complete executing the next time its turn comes around. If a process finishes running before the end of its allocated time slice, the process voluntarily releases the processor, and the scheduler then assigns the next process of the FIFO queue to the </a:t>
            </a:r>
            <a:r>
              <a:rPr lang="en-US" sz="2400" dirty="0" smtClean="0"/>
              <a:t>processor</a:t>
            </a:r>
          </a:p>
        </p:txBody>
      </p:sp>
    </p:spTree>
    <p:extLst>
      <p:ext uri="{BB962C8B-B14F-4D97-AF65-F5344CB8AC3E}">
        <p14:creationId xmlns:p14="http://schemas.microsoft.com/office/powerpoint/2010/main" val="3409546510"/>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 Robin/FIFO Scheduling</a:t>
            </a:r>
          </a:p>
        </p:txBody>
      </p:sp>
      <p:sp>
        <p:nvSpPr>
          <p:cNvPr id="3" name="Content Placeholder 2"/>
          <p:cNvSpPr>
            <a:spLocks noGrp="1"/>
          </p:cNvSpPr>
          <p:nvPr>
            <p:ph idx="1"/>
          </p:nvPr>
        </p:nvSpPr>
        <p:spPr/>
        <p:txBody>
          <a:bodyPr>
            <a:normAutofit fontScale="77500" lnSpcReduction="20000"/>
          </a:bodyPr>
          <a:lstStyle/>
          <a:p>
            <a:r>
              <a:rPr lang="en-US" smtClean="0"/>
              <a:t>While </a:t>
            </a:r>
            <a:r>
              <a:rPr lang="en-US" dirty="0"/>
              <a:t>Round Robin/FIFO scheduling ensures the equal treatment of processes, drawbacks surface when various processes have heavier workloads and are constantly pre-empted, thus creating more context switching overhead. Another issue occurs when processes in the queue are interacting with other processes (such as when waiting for the completion of another process for data) and are continuously pre-empted from completing any work until the other process of the queue has finished its run. The throughput depends on the time slice. If the time slice is too small, then there are many context switches, while too large a time slice isn’t much different from a non-pre-emptive approach, like FCFS. Starvation is not possible with the round-robin implementation.</a:t>
            </a:r>
          </a:p>
        </p:txBody>
      </p:sp>
    </p:spTree>
    <p:extLst>
      <p:ext uri="{BB962C8B-B14F-4D97-AF65-F5344CB8AC3E}">
        <p14:creationId xmlns:p14="http://schemas.microsoft.com/office/powerpoint/2010/main" val="3409546510"/>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2624" b="-1"/>
          <a:stretch/>
        </p:blipFill>
        <p:spPr>
          <a:xfrm>
            <a:off x="457200" y="1718910"/>
            <a:ext cx="8229600" cy="4407253"/>
          </a:xfrm>
        </p:spPr>
      </p:pic>
      <p:sp>
        <p:nvSpPr>
          <p:cNvPr id="5" name="Title 1"/>
          <p:cNvSpPr>
            <a:spLocks noGrp="1"/>
          </p:cNvSpPr>
          <p:nvPr>
            <p:ph type="title"/>
          </p:nvPr>
        </p:nvSpPr>
        <p:spPr/>
        <p:txBody>
          <a:bodyPr/>
          <a:lstStyle/>
          <a:p>
            <a:r>
              <a:rPr lang="en-US" dirty="0"/>
              <a:t>Round Robin/FIFO Scheduling</a:t>
            </a:r>
          </a:p>
        </p:txBody>
      </p:sp>
    </p:spTree>
    <p:extLst>
      <p:ext uri="{BB962C8B-B14F-4D97-AF65-F5344CB8AC3E}">
        <p14:creationId xmlns:p14="http://schemas.microsoft.com/office/powerpoint/2010/main" val="3801541176"/>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(Pre-Emptive) Scheduling</a:t>
            </a:r>
          </a:p>
        </p:txBody>
      </p:sp>
      <p:sp>
        <p:nvSpPr>
          <p:cNvPr id="3" name="Content Placeholder 2"/>
          <p:cNvSpPr>
            <a:spLocks noGrp="1"/>
          </p:cNvSpPr>
          <p:nvPr>
            <p:ph idx="1"/>
          </p:nvPr>
        </p:nvSpPr>
        <p:spPr/>
        <p:txBody>
          <a:bodyPr>
            <a:normAutofit lnSpcReduction="10000"/>
          </a:bodyPr>
          <a:lstStyle/>
          <a:p>
            <a:r>
              <a:rPr lang="en-US" dirty="0"/>
              <a:t>D</a:t>
            </a:r>
            <a:r>
              <a:rPr lang="en-US" dirty="0" smtClean="0"/>
              <a:t>ifferentiates </a:t>
            </a:r>
            <a:r>
              <a:rPr lang="en-US" dirty="0"/>
              <a:t>between processes based upon their relative importance to each other and the system. Every process is assigned a priority, which acts as an indicator of orders of precedence within the system. The processes with the highest priority always pre-empt lower priority processes when they want to run, meaning a running task can be forced to block by the scheduler if a higher priority task becomes ready to run. </a:t>
            </a:r>
          </a:p>
        </p:txBody>
      </p:sp>
    </p:spTree>
    <p:extLst>
      <p:ext uri="{BB962C8B-B14F-4D97-AF65-F5344CB8AC3E}">
        <p14:creationId xmlns:p14="http://schemas.microsoft.com/office/powerpoint/2010/main" val="380750621"/>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a:stretch/>
        </p:blipFill>
        <p:spPr>
          <a:xfrm>
            <a:off x="1162050" y="1600201"/>
            <a:ext cx="7067550" cy="3676650"/>
          </a:xfrm>
        </p:spPr>
      </p:pic>
      <p:sp>
        <p:nvSpPr>
          <p:cNvPr id="5" name="Title 1"/>
          <p:cNvSpPr>
            <a:spLocks noGrp="1"/>
          </p:cNvSpPr>
          <p:nvPr>
            <p:ph type="title"/>
          </p:nvPr>
        </p:nvSpPr>
        <p:spPr/>
        <p:txBody>
          <a:bodyPr/>
          <a:lstStyle/>
          <a:p>
            <a:r>
              <a:rPr lang="en-US" dirty="0"/>
              <a:t>Priority (Pre-Emptive) Scheduling</a:t>
            </a:r>
          </a:p>
        </p:txBody>
      </p:sp>
      <p:sp>
        <p:nvSpPr>
          <p:cNvPr id="6" name="Rectangle 5"/>
          <p:cNvSpPr/>
          <p:nvPr/>
        </p:nvSpPr>
        <p:spPr>
          <a:xfrm>
            <a:off x="723900" y="5591086"/>
            <a:ext cx="7962900" cy="646331"/>
          </a:xfrm>
          <a:prstGeom prst="rect">
            <a:avLst/>
          </a:prstGeom>
        </p:spPr>
        <p:txBody>
          <a:bodyPr wrap="square">
            <a:spAutoFit/>
          </a:bodyPr>
          <a:lstStyle/>
          <a:p>
            <a:r>
              <a:rPr lang="en-US" dirty="0" smtClean="0"/>
              <a:t>Figure  shows three tasks (1, 2, and 3, where task 1 is the lowest priority task and task 3 is the highest), and task 3 pre-empts task 2 and task 2 pre-empts task 1.</a:t>
            </a:r>
            <a:endParaRPr lang="en-IN" dirty="0"/>
          </a:p>
        </p:txBody>
      </p:sp>
    </p:spTree>
    <p:extLst>
      <p:ext uri="{BB962C8B-B14F-4D97-AF65-F5344CB8AC3E}">
        <p14:creationId xmlns:p14="http://schemas.microsoft.com/office/powerpoint/2010/main" val="1666534694"/>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While this scheduling method resolves some of the problems associated with round-robin/ FIFO scheduling in dealing with processes that interact or have varying workloads, new problems can arise in priority scheduling including</a:t>
            </a:r>
            <a:r>
              <a:rPr lang="en-US" dirty="0" smtClean="0"/>
              <a:t>:</a:t>
            </a:r>
          </a:p>
          <a:p>
            <a:r>
              <a:rPr lang="en-US" dirty="0"/>
              <a:t>Process starvation: a continuous stream of high priority processes keep lower priority processes from ever running. Typically resolved by aging lower priority processes (as these processes spend more time on queue, increase their priority levels).</a:t>
            </a:r>
          </a:p>
          <a:p>
            <a:endParaRPr lang="en-US" dirty="0"/>
          </a:p>
        </p:txBody>
      </p:sp>
      <p:sp>
        <p:nvSpPr>
          <p:cNvPr id="4" name="Title 1"/>
          <p:cNvSpPr>
            <a:spLocks noGrp="1"/>
          </p:cNvSpPr>
          <p:nvPr>
            <p:ph type="title"/>
          </p:nvPr>
        </p:nvSpPr>
        <p:spPr/>
        <p:txBody>
          <a:bodyPr/>
          <a:lstStyle/>
          <a:p>
            <a:r>
              <a:rPr lang="en-US" dirty="0"/>
              <a:t>Priority (Pre-Emptive) Scheduling</a:t>
            </a:r>
          </a:p>
        </p:txBody>
      </p:sp>
    </p:spTree>
    <p:extLst>
      <p:ext uri="{BB962C8B-B14F-4D97-AF65-F5344CB8AC3E}">
        <p14:creationId xmlns:p14="http://schemas.microsoft.com/office/powerpoint/2010/main" val="3051111366"/>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Priority </a:t>
            </a:r>
            <a:r>
              <a:rPr lang="en-US" dirty="0"/>
              <a:t>inversion: higher priority processes may be blocked waiting for lower priority processes to execute, and processes with priorities in between have a higher priority in running, thus the lower priority as well as higher priority processes don’t </a:t>
            </a:r>
            <a:r>
              <a:rPr lang="en-US" dirty="0" smtClean="0"/>
              <a:t>run.</a:t>
            </a:r>
          </a:p>
          <a:p>
            <a:endParaRPr lang="en-US" dirty="0"/>
          </a:p>
        </p:txBody>
      </p:sp>
      <p:sp>
        <p:nvSpPr>
          <p:cNvPr id="5" name="Title 1"/>
          <p:cNvSpPr>
            <a:spLocks noGrp="1"/>
          </p:cNvSpPr>
          <p:nvPr>
            <p:ph type="title"/>
          </p:nvPr>
        </p:nvSpPr>
        <p:spPr/>
        <p:txBody>
          <a:bodyPr/>
          <a:lstStyle/>
          <a:p>
            <a:r>
              <a:rPr lang="en-US" dirty="0"/>
              <a:t>Priority (Pre-Emptive) Scheduling</a:t>
            </a:r>
          </a:p>
        </p:txBody>
      </p:sp>
    </p:spTree>
    <p:extLst>
      <p:ext uri="{BB962C8B-B14F-4D97-AF65-F5344CB8AC3E}">
        <p14:creationId xmlns:p14="http://schemas.microsoft.com/office/powerpoint/2010/main" val="3051111366"/>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 Monotonic Scheduling </a:t>
            </a:r>
          </a:p>
        </p:txBody>
      </p:sp>
      <p:sp>
        <p:nvSpPr>
          <p:cNvPr id="3" name="Content Placeholder 2"/>
          <p:cNvSpPr>
            <a:spLocks noGrp="1"/>
          </p:cNvSpPr>
          <p:nvPr>
            <p:ph idx="1"/>
          </p:nvPr>
        </p:nvSpPr>
        <p:spPr/>
        <p:txBody>
          <a:bodyPr>
            <a:normAutofit fontScale="92500" lnSpcReduction="10000"/>
          </a:bodyPr>
          <a:lstStyle/>
          <a:p>
            <a:r>
              <a:rPr lang="en-US" dirty="0" smtClean="0"/>
              <a:t>Technique </a:t>
            </a:r>
            <a:r>
              <a:rPr lang="en-US" dirty="0"/>
              <a:t>that can be used to assign task </a:t>
            </a:r>
            <a:r>
              <a:rPr lang="en-US" dirty="0" smtClean="0"/>
              <a:t>priorities</a:t>
            </a:r>
          </a:p>
          <a:p>
            <a:r>
              <a:rPr lang="en-US" dirty="0" smtClean="0"/>
              <a:t>Tasks </a:t>
            </a:r>
            <a:r>
              <a:rPr lang="en-US" dirty="0"/>
              <a:t>are assigned a priority based upon how often they execute within the system. </a:t>
            </a:r>
            <a:endParaRPr lang="en-US" dirty="0" smtClean="0"/>
          </a:p>
          <a:p>
            <a:r>
              <a:rPr lang="en-US" dirty="0" smtClean="0"/>
              <a:t>Given </a:t>
            </a:r>
            <a:r>
              <a:rPr lang="en-US" dirty="0"/>
              <a:t>a pre-emptive scheduler and a set of tasks that are completely independent (no shared data or resources) and are run periodically (meaning run at regular time intervals), the more often a task is executed within this set, the higher its priority should be. </a:t>
            </a:r>
          </a:p>
        </p:txBody>
      </p:sp>
    </p:spTree>
    <p:extLst>
      <p:ext uri="{BB962C8B-B14F-4D97-AF65-F5344CB8AC3E}">
        <p14:creationId xmlns:p14="http://schemas.microsoft.com/office/powerpoint/2010/main" val="2087989584"/>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 Monotonic Scheduling </a:t>
            </a:r>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RMS Theorem says that if the above assumptions are met for a scheduler and a set of “n” tasks, all timing deadlines will be met if the inequality </a:t>
            </a:r>
            <a:endParaRPr lang="en-US" dirty="0" smtClean="0"/>
          </a:p>
          <a:p>
            <a:pPr lvl="1"/>
            <a:r>
              <a:rPr lang="en-US" dirty="0" err="1" smtClean="0"/>
              <a:t>ΣEi</a:t>
            </a:r>
            <a:r>
              <a:rPr lang="en-US" dirty="0"/>
              <a:t>/Ti ≤ n(2</a:t>
            </a:r>
            <a:r>
              <a:rPr lang="en-US" baseline="30000" dirty="0"/>
              <a:t>1/n </a:t>
            </a:r>
            <a:r>
              <a:rPr lang="en-US" dirty="0"/>
              <a:t>– 1) is verified, </a:t>
            </a:r>
            <a:endParaRPr lang="en-US" dirty="0" smtClean="0"/>
          </a:p>
          <a:p>
            <a:pPr lvl="1"/>
            <a:r>
              <a:rPr lang="en-US" dirty="0"/>
              <a:t>where </a:t>
            </a:r>
            <a:r>
              <a:rPr lang="en-US" dirty="0" err="1"/>
              <a:t>i</a:t>
            </a:r>
            <a:r>
              <a:rPr lang="en-US" dirty="0"/>
              <a:t> is the Periodic task, </a:t>
            </a:r>
          </a:p>
          <a:p>
            <a:pPr lvl="1"/>
            <a:r>
              <a:rPr lang="en-US" dirty="0"/>
              <a:t>n is the number of Periodic tasks,</a:t>
            </a:r>
          </a:p>
          <a:p>
            <a:pPr lvl="1"/>
            <a:r>
              <a:rPr lang="en-US" dirty="0"/>
              <a:t> Ti is the execution period of task </a:t>
            </a:r>
            <a:r>
              <a:rPr lang="en-US" dirty="0" err="1"/>
              <a:t>i</a:t>
            </a:r>
            <a:r>
              <a:rPr lang="en-US" dirty="0"/>
              <a:t>, </a:t>
            </a:r>
          </a:p>
          <a:p>
            <a:pPr lvl="1"/>
            <a:r>
              <a:rPr lang="en-US" dirty="0" err="1"/>
              <a:t>Ei</a:t>
            </a:r>
            <a:r>
              <a:rPr lang="en-US" dirty="0"/>
              <a:t> is the worst-case execution time of task </a:t>
            </a:r>
            <a:r>
              <a:rPr lang="en-US" dirty="0" err="1"/>
              <a:t>i</a:t>
            </a:r>
            <a:r>
              <a:rPr lang="en-US" dirty="0"/>
              <a:t>, and</a:t>
            </a:r>
          </a:p>
          <a:p>
            <a:pPr lvl="1"/>
            <a:r>
              <a:rPr lang="en-US" dirty="0" err="1"/>
              <a:t>Ei</a:t>
            </a:r>
            <a:r>
              <a:rPr lang="en-US" dirty="0"/>
              <a:t>/Ti is the fraction of CPU time required to execute task </a:t>
            </a:r>
            <a:r>
              <a:rPr lang="en-US" dirty="0" err="1"/>
              <a:t>i</a:t>
            </a:r>
            <a:r>
              <a:rPr lang="en-US" dirty="0"/>
              <a:t>. </a:t>
            </a:r>
          </a:p>
          <a:p>
            <a:pPr lvl="1"/>
            <a:endParaRPr lang="en-US" dirty="0" smtClean="0"/>
          </a:p>
        </p:txBody>
      </p:sp>
    </p:spTree>
    <p:extLst>
      <p:ext uri="{BB962C8B-B14F-4D97-AF65-F5344CB8AC3E}">
        <p14:creationId xmlns:p14="http://schemas.microsoft.com/office/powerpoint/2010/main" val="208798958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real time considerations</a:t>
            </a:r>
            <a:endParaRPr lang="en-US" dirty="0"/>
          </a:p>
        </p:txBody>
      </p:sp>
      <p:sp>
        <p:nvSpPr>
          <p:cNvPr id="3" name="Content Placeholder 2"/>
          <p:cNvSpPr>
            <a:spLocks noGrp="1"/>
          </p:cNvSpPr>
          <p:nvPr>
            <p:ph idx="1"/>
          </p:nvPr>
        </p:nvSpPr>
        <p:spPr>
          <a:xfrm>
            <a:off x="336236" y="1600200"/>
            <a:ext cx="8686800" cy="4525963"/>
          </a:xfrm>
        </p:spPr>
        <p:txBody>
          <a:bodyPr>
            <a:normAutofit/>
          </a:bodyPr>
          <a:lstStyle/>
          <a:p>
            <a:r>
              <a:rPr lang="en-US" dirty="0" smtClean="0"/>
              <a:t>Strict adherence to task deadlines.</a:t>
            </a:r>
          </a:p>
          <a:p>
            <a:r>
              <a:rPr lang="en-US" dirty="0" smtClean="0"/>
              <a:t>Preemption time less than few </a:t>
            </a:r>
            <a:r>
              <a:rPr lang="en-US" dirty="0" err="1" smtClean="0"/>
              <a:t>microsecs</a:t>
            </a:r>
            <a:endParaRPr lang="en-US" dirty="0" smtClean="0"/>
          </a:p>
          <a:p>
            <a:r>
              <a:rPr lang="en-US" dirty="0" smtClean="0"/>
              <a:t>Predictable performance with no deadline miss .</a:t>
            </a:r>
          </a:p>
          <a:p>
            <a:r>
              <a:rPr lang="en-US" dirty="0" smtClean="0"/>
              <a:t>Disabling of all other interrupt of lower priority.</a:t>
            </a:r>
          </a:p>
          <a:p>
            <a:r>
              <a:rPr lang="en-US" dirty="0" smtClean="0"/>
              <a:t>Preemption of higher priority by lower priority.</a:t>
            </a:r>
          </a:p>
        </p:txBody>
      </p:sp>
    </p:spTree>
    <p:extLst>
      <p:ext uri="{BB962C8B-B14F-4D97-AF65-F5344CB8AC3E}">
        <p14:creationId xmlns:p14="http://schemas.microsoft.com/office/powerpoint/2010/main" val="1060920864"/>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 Monotonic Scheduling </a:t>
            </a:r>
          </a:p>
        </p:txBody>
      </p:sp>
      <p:sp>
        <p:nvSpPr>
          <p:cNvPr id="3" name="Content Placeholder 2"/>
          <p:cNvSpPr>
            <a:spLocks noGrp="1"/>
          </p:cNvSpPr>
          <p:nvPr>
            <p:ph idx="1"/>
          </p:nvPr>
        </p:nvSpPr>
        <p:spPr/>
        <p:txBody>
          <a:bodyPr>
            <a:normAutofit/>
          </a:bodyPr>
          <a:lstStyle/>
          <a:p>
            <a:r>
              <a:rPr lang="en-US" dirty="0" smtClean="0"/>
              <a:t>So</a:t>
            </a:r>
            <a:r>
              <a:rPr lang="en-US" dirty="0"/>
              <a:t>, given two tasks that have been prioritized according to their periods, where the shortest period task has been assigned the highest priority, the “n(2</a:t>
            </a:r>
            <a:r>
              <a:rPr lang="en-US" baseline="30000" dirty="0"/>
              <a:t>1/n </a:t>
            </a:r>
            <a:r>
              <a:rPr lang="en-US" dirty="0"/>
              <a:t>– 1)” portion of the inequality would equal approximately 0.828, meaning the CPU utilization of these tasks should not exceed about 82.8% in order to meet all hard deadlines. </a:t>
            </a:r>
          </a:p>
        </p:txBody>
      </p:sp>
    </p:spTree>
    <p:extLst>
      <p:ext uri="{BB962C8B-B14F-4D97-AF65-F5344CB8AC3E}">
        <p14:creationId xmlns:p14="http://schemas.microsoft.com/office/powerpoint/2010/main" val="2087989584"/>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For 100 tasks that have been prioritized according to their periods, where the shorter period tasks have been assigned the higher priorities, CPU utilization of these tasks should not exceed approximately 69.6% (100 * (21/100 – 1)) in order to meet all deadlines.</a:t>
            </a:r>
          </a:p>
          <a:p>
            <a:endParaRPr lang="en-US" dirty="0"/>
          </a:p>
        </p:txBody>
      </p:sp>
      <p:sp>
        <p:nvSpPr>
          <p:cNvPr id="4" name="Title 1"/>
          <p:cNvSpPr>
            <a:spLocks noGrp="1"/>
          </p:cNvSpPr>
          <p:nvPr>
            <p:ph type="title"/>
          </p:nvPr>
        </p:nvSpPr>
        <p:spPr/>
        <p:txBody>
          <a:bodyPr/>
          <a:lstStyle/>
          <a:p>
            <a:r>
              <a:rPr lang="en-US" dirty="0"/>
              <a:t>Rate Monotonic Scheduling </a:t>
            </a:r>
          </a:p>
        </p:txBody>
      </p:sp>
    </p:spTree>
    <p:extLst>
      <p:ext uri="{BB962C8B-B14F-4D97-AF65-F5344CB8AC3E}">
        <p14:creationId xmlns:p14="http://schemas.microsoft.com/office/powerpoint/2010/main" val="1585611081"/>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EDF/Clock Driven Scheduling</a:t>
            </a:r>
          </a:p>
        </p:txBody>
      </p:sp>
      <p:sp>
        <p:nvSpPr>
          <p:cNvPr id="3" name="Content Placeholder 2"/>
          <p:cNvSpPr>
            <a:spLocks noGrp="1"/>
          </p:cNvSpPr>
          <p:nvPr>
            <p:ph idx="1"/>
          </p:nvPr>
        </p:nvSpPr>
        <p:spPr/>
        <p:txBody>
          <a:bodyPr>
            <a:normAutofit fontScale="92500" lnSpcReduction="20000"/>
          </a:bodyPr>
          <a:lstStyle/>
          <a:p>
            <a:r>
              <a:rPr lang="en-US" dirty="0"/>
              <a:t>schedules priorities to processes according to three parameters: frequency (number of times a process is run), deadline (when processes execution needs to be completed), and duration (time it takes to execute the process). While the EDF algorithm allows for timing constraints to be verified and </a:t>
            </a:r>
            <a:r>
              <a:rPr lang="en-US" dirty="0" smtClean="0"/>
              <a:t>enforced </a:t>
            </a:r>
            <a:r>
              <a:rPr lang="en-US" dirty="0"/>
              <a:t>(basically guaranteed deadlines for all tasks), the difficulty is defining an exact duration for various processes. Usually, an average estimate is the best that can be done for each process.</a:t>
            </a:r>
          </a:p>
        </p:txBody>
      </p:sp>
    </p:spTree>
    <p:extLst>
      <p:ext uri="{BB962C8B-B14F-4D97-AF65-F5344CB8AC3E}">
        <p14:creationId xmlns:p14="http://schemas.microsoft.com/office/powerpoint/2010/main" val="1328546581"/>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Polled Loop</a:t>
            </a:r>
            <a:endParaRPr lang="en-IN" dirty="0"/>
          </a:p>
        </p:txBody>
      </p:sp>
      <p:pic>
        <p:nvPicPr>
          <p:cNvPr id="134146" name="Picture 2"/>
          <p:cNvPicPr>
            <a:picLocks noGrp="1" noChangeAspect="1" noChangeArrowheads="1"/>
          </p:cNvPicPr>
          <p:nvPr>
            <p:ph idx="1"/>
          </p:nvPr>
        </p:nvPicPr>
        <p:blipFill>
          <a:blip r:embed="rId2"/>
          <a:srcRect/>
          <a:stretch>
            <a:fillRect/>
          </a:stretch>
        </p:blipFill>
        <p:spPr bwMode="auto">
          <a:xfrm>
            <a:off x="2971800" y="3816019"/>
            <a:ext cx="3200400" cy="1895475"/>
          </a:xfrm>
          <a:prstGeom prst="rect">
            <a:avLst/>
          </a:prstGeom>
          <a:noFill/>
          <a:ln w="9525">
            <a:noFill/>
            <a:miter lim="800000"/>
            <a:headEnd/>
            <a:tailEnd/>
          </a:ln>
        </p:spPr>
      </p:pic>
      <p:sp>
        <p:nvSpPr>
          <p:cNvPr id="4" name="Rectangle 3"/>
          <p:cNvSpPr/>
          <p:nvPr/>
        </p:nvSpPr>
        <p:spPr>
          <a:xfrm>
            <a:off x="955963" y="1900450"/>
            <a:ext cx="7398327" cy="954107"/>
          </a:xfrm>
          <a:prstGeom prst="rect">
            <a:avLst/>
          </a:prstGeom>
        </p:spPr>
        <p:txBody>
          <a:bodyPr wrap="square">
            <a:spAutoFit/>
          </a:bodyPr>
          <a:lstStyle/>
          <a:p>
            <a:r>
              <a:rPr lang="en-IN" sz="2800" dirty="0" smtClean="0"/>
              <a:t>Sequentially determines if specific task requires time</a:t>
            </a:r>
            <a:endParaRPr lang="en-IN" sz="28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Polled System with interrupts</a:t>
            </a:r>
            <a:endParaRPr lang="en-IN" dirty="0"/>
          </a:p>
        </p:txBody>
      </p:sp>
      <p:pic>
        <p:nvPicPr>
          <p:cNvPr id="135170" name="Picture 2"/>
          <p:cNvPicPr>
            <a:picLocks noGrp="1" noChangeAspect="1" noChangeArrowheads="1"/>
          </p:cNvPicPr>
          <p:nvPr>
            <p:ph idx="1"/>
          </p:nvPr>
        </p:nvPicPr>
        <p:blipFill>
          <a:blip r:embed="rId2"/>
          <a:srcRect/>
          <a:stretch>
            <a:fillRect/>
          </a:stretch>
        </p:blipFill>
        <p:spPr bwMode="auto">
          <a:xfrm>
            <a:off x="1943100" y="3568364"/>
            <a:ext cx="5257800" cy="2085975"/>
          </a:xfrm>
          <a:prstGeom prst="rect">
            <a:avLst/>
          </a:prstGeom>
          <a:noFill/>
          <a:ln w="9525">
            <a:noFill/>
            <a:miter lim="800000"/>
            <a:headEnd/>
            <a:tailEnd/>
          </a:ln>
        </p:spPr>
      </p:pic>
      <p:sp>
        <p:nvSpPr>
          <p:cNvPr id="4" name="Rectangle 3"/>
          <p:cNvSpPr/>
          <p:nvPr/>
        </p:nvSpPr>
        <p:spPr>
          <a:xfrm>
            <a:off x="706581" y="1775755"/>
            <a:ext cx="7536873" cy="523220"/>
          </a:xfrm>
          <a:prstGeom prst="rect">
            <a:avLst/>
          </a:prstGeom>
        </p:spPr>
        <p:txBody>
          <a:bodyPr wrap="square">
            <a:spAutoFit/>
          </a:bodyPr>
          <a:lstStyle/>
          <a:p>
            <a:r>
              <a:rPr lang="en-IN" sz="2800" dirty="0" smtClean="0"/>
              <a:t>In addition to polling, it takes care of critical tasks.</a:t>
            </a:r>
            <a:endParaRPr lang="en-IN" sz="28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Round Robin</a:t>
            </a:r>
            <a:endParaRPr lang="en-IN" dirty="0"/>
          </a:p>
        </p:txBody>
      </p:sp>
      <p:pic>
        <p:nvPicPr>
          <p:cNvPr id="136194" name="Picture 2"/>
          <p:cNvPicPr>
            <a:picLocks noGrp="1" noChangeAspect="1" noChangeArrowheads="1"/>
          </p:cNvPicPr>
          <p:nvPr>
            <p:ph idx="1"/>
          </p:nvPr>
        </p:nvPicPr>
        <p:blipFill>
          <a:blip r:embed="rId2"/>
          <a:srcRect/>
          <a:stretch>
            <a:fillRect/>
          </a:stretch>
        </p:blipFill>
        <p:spPr bwMode="auto">
          <a:xfrm>
            <a:off x="1704975" y="3806051"/>
            <a:ext cx="5734050" cy="1333500"/>
          </a:xfrm>
          <a:prstGeom prst="rect">
            <a:avLst/>
          </a:prstGeom>
          <a:noFill/>
          <a:ln w="9525">
            <a:noFill/>
            <a:miter lim="800000"/>
            <a:headEnd/>
            <a:tailEnd/>
          </a:ln>
        </p:spPr>
      </p:pic>
      <p:sp>
        <p:nvSpPr>
          <p:cNvPr id="4" name="Rectangle 3"/>
          <p:cNvSpPr/>
          <p:nvPr/>
        </p:nvSpPr>
        <p:spPr>
          <a:xfrm>
            <a:off x="872835" y="1914305"/>
            <a:ext cx="7232073" cy="954107"/>
          </a:xfrm>
          <a:prstGeom prst="rect">
            <a:avLst/>
          </a:prstGeom>
        </p:spPr>
        <p:txBody>
          <a:bodyPr wrap="square">
            <a:spAutoFit/>
          </a:bodyPr>
          <a:lstStyle/>
          <a:p>
            <a:r>
              <a:rPr lang="en-IN" sz="2800" dirty="0" smtClean="0"/>
              <a:t>Sequences from task to task, each task getting a slice of time</a:t>
            </a:r>
            <a:endParaRPr lang="en-IN" sz="28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Non pre-emptive scheduling or Cooperative Multitasking:</a:t>
            </a:r>
            <a:endParaRPr lang="en-IN" dirty="0"/>
          </a:p>
        </p:txBody>
      </p:sp>
      <p:pic>
        <p:nvPicPr>
          <p:cNvPr id="137218" name="Picture 2"/>
          <p:cNvPicPr>
            <a:picLocks noGrp="1" noChangeAspect="1" noChangeArrowheads="1"/>
          </p:cNvPicPr>
          <p:nvPr>
            <p:ph idx="1"/>
          </p:nvPr>
        </p:nvPicPr>
        <p:blipFill>
          <a:blip r:embed="rId2"/>
          <a:srcRect/>
          <a:stretch>
            <a:fillRect/>
          </a:stretch>
        </p:blipFill>
        <p:spPr bwMode="auto">
          <a:xfrm>
            <a:off x="1824037" y="3732884"/>
            <a:ext cx="5495925" cy="1590675"/>
          </a:xfrm>
          <a:prstGeom prst="rect">
            <a:avLst/>
          </a:prstGeom>
          <a:noFill/>
          <a:ln w="9525">
            <a:noFill/>
            <a:miter lim="800000"/>
            <a:headEnd/>
            <a:tailEnd/>
          </a:ln>
        </p:spPr>
      </p:pic>
      <p:sp>
        <p:nvSpPr>
          <p:cNvPr id="4" name="Rectangle 3"/>
          <p:cNvSpPr/>
          <p:nvPr/>
        </p:nvSpPr>
        <p:spPr>
          <a:xfrm>
            <a:off x="623455" y="1803515"/>
            <a:ext cx="7675418" cy="954107"/>
          </a:xfrm>
          <a:prstGeom prst="rect">
            <a:avLst/>
          </a:prstGeom>
        </p:spPr>
        <p:txBody>
          <a:bodyPr wrap="square">
            <a:spAutoFit/>
          </a:bodyPr>
          <a:lstStyle/>
          <a:p>
            <a:r>
              <a:rPr lang="en-IN" sz="2800" dirty="0" smtClean="0"/>
              <a:t>Highest priority task executes for some time, then relinquishes control, re-enters ready state.</a:t>
            </a:r>
            <a:endParaRPr lang="en-IN" sz="28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Premptive scheduling Priority multitasking:</a:t>
            </a:r>
            <a:endParaRPr lang="en-IN" dirty="0"/>
          </a:p>
        </p:txBody>
      </p:sp>
      <p:pic>
        <p:nvPicPr>
          <p:cNvPr id="138242" name="Picture 2"/>
          <p:cNvPicPr>
            <a:picLocks noGrp="1" noChangeAspect="1" noChangeArrowheads="1"/>
          </p:cNvPicPr>
          <p:nvPr>
            <p:ph idx="1"/>
          </p:nvPr>
        </p:nvPicPr>
        <p:blipFill>
          <a:blip r:embed="rId2"/>
          <a:srcRect/>
          <a:stretch>
            <a:fillRect/>
          </a:stretch>
        </p:blipFill>
        <p:spPr bwMode="auto">
          <a:xfrm>
            <a:off x="1890712" y="3790039"/>
            <a:ext cx="5362575" cy="1781175"/>
          </a:xfrm>
          <a:prstGeom prst="rect">
            <a:avLst/>
          </a:prstGeom>
          <a:noFill/>
          <a:ln w="9525">
            <a:noFill/>
            <a:miter lim="800000"/>
            <a:headEnd/>
            <a:tailEnd/>
          </a:ln>
        </p:spPr>
      </p:pic>
      <p:sp>
        <p:nvSpPr>
          <p:cNvPr id="4" name="Rectangle 3"/>
          <p:cNvSpPr/>
          <p:nvPr/>
        </p:nvSpPr>
        <p:spPr>
          <a:xfrm>
            <a:off x="858982" y="1748196"/>
            <a:ext cx="7578436" cy="1815882"/>
          </a:xfrm>
          <a:prstGeom prst="rect">
            <a:avLst/>
          </a:prstGeom>
        </p:spPr>
        <p:txBody>
          <a:bodyPr wrap="square">
            <a:spAutoFit/>
          </a:bodyPr>
          <a:lstStyle/>
          <a:p>
            <a:r>
              <a:rPr lang="en-IN" sz="2800" dirty="0" smtClean="0"/>
              <a:t>Current task is immediately suspended Control is given to the task of the highest priority at all time.</a:t>
            </a:r>
          </a:p>
          <a:p>
            <a:r>
              <a:rPr lang="en-IN" sz="2800" dirty="0" smtClean="0"/>
              <a:t/>
            </a:r>
            <a:br>
              <a:rPr lang="en-IN" sz="2800" dirty="0" smtClean="0"/>
            </a:br>
            <a:endParaRPr lang="en-IN" sz="28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Dispatcher</a:t>
            </a:r>
            <a:endParaRPr lang="en-IN" dirty="0"/>
          </a:p>
        </p:txBody>
      </p:sp>
      <p:sp>
        <p:nvSpPr>
          <p:cNvPr id="3" name="Content Placeholder 2"/>
          <p:cNvSpPr>
            <a:spLocks noGrp="1"/>
          </p:cNvSpPr>
          <p:nvPr>
            <p:ph idx="1"/>
          </p:nvPr>
        </p:nvSpPr>
        <p:spPr/>
        <p:txBody>
          <a:bodyPr/>
          <a:lstStyle/>
          <a:p>
            <a:r>
              <a:rPr lang="en-IN" smtClean="0"/>
              <a:t>The dispatcher gives control of the CPU to the task selected by the scheduler by performing context switching and changes the flow of execution</a:t>
            </a:r>
            <a:endParaRPr lang="en-I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 Synchronisation</a:t>
            </a:r>
            <a:endParaRPr lang="en-IN" dirty="0"/>
          </a:p>
        </p:txBody>
      </p:sp>
      <p:sp>
        <p:nvSpPr>
          <p:cNvPr id="3" name="Content Placeholder 2"/>
          <p:cNvSpPr>
            <a:spLocks noGrp="1"/>
          </p:cNvSpPr>
          <p:nvPr>
            <p:ph idx="1"/>
          </p:nvPr>
        </p:nvSpPr>
        <p:spPr/>
        <p:txBody>
          <a:bodyPr/>
          <a:lstStyle/>
          <a:p>
            <a:r>
              <a:rPr lang="en-IN" dirty="0" smtClean="0"/>
              <a:t>Synchronization is essential for tasks to share mutually exclusive resources (devices, buffers, etc) and/or allow multiple concurrent tasks to be executed (e.g. Task</a:t>
            </a:r>
          </a:p>
          <a:p>
            <a:r>
              <a:rPr lang="en-IN" dirty="0" smtClean="0"/>
              <a:t>A needs a result from task B, so task A can only run till task B produces it).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16092</TotalTime>
  <Words>9656</Words>
  <Application>Microsoft Macintosh PowerPoint</Application>
  <PresentationFormat>On-screen Show (4:3)</PresentationFormat>
  <Paragraphs>735</Paragraphs>
  <Slides>163</Slides>
  <Notes>1</Notes>
  <HiddenSlides>0</HiddenSlides>
  <MMClips>0</MMClips>
  <ScaleCrop>false</ScaleCrop>
  <HeadingPairs>
    <vt:vector size="4" baseType="variant">
      <vt:variant>
        <vt:lpstr>Theme</vt:lpstr>
      </vt:variant>
      <vt:variant>
        <vt:i4>1</vt:i4>
      </vt:variant>
      <vt:variant>
        <vt:lpstr>Slide Titles</vt:lpstr>
      </vt:variant>
      <vt:variant>
        <vt:i4>163</vt:i4>
      </vt:variant>
    </vt:vector>
  </HeadingPairs>
  <TitlesOfParts>
    <vt:vector size="164" baseType="lpstr">
      <vt:lpstr>Office Theme</vt:lpstr>
      <vt:lpstr>RTOS</vt:lpstr>
      <vt:lpstr>Definition</vt:lpstr>
      <vt:lpstr>OS – Modes </vt:lpstr>
      <vt:lpstr>Definition</vt:lpstr>
      <vt:lpstr>Definition</vt:lpstr>
      <vt:lpstr>Difference: RTOS V/S General Purpose OS</vt:lpstr>
      <vt:lpstr>Difference: RTOS V/S General Purpose OS</vt:lpstr>
      <vt:lpstr>RTOS Classification</vt:lpstr>
      <vt:lpstr>Hard real time considerations</vt:lpstr>
      <vt:lpstr>Hard real time considerations</vt:lpstr>
      <vt:lpstr>Soft real time</vt:lpstr>
      <vt:lpstr>RTOS Features</vt:lpstr>
      <vt:lpstr>RTOS Features</vt:lpstr>
      <vt:lpstr>Posix Compliance</vt:lpstr>
      <vt:lpstr>RTOS services covered by POSIX 1003</vt:lpstr>
      <vt:lpstr>RTOS services covered by POSIX 1003</vt:lpstr>
      <vt:lpstr>General Architecture of RTOS</vt:lpstr>
      <vt:lpstr>Kernel</vt:lpstr>
      <vt:lpstr>Kernel</vt:lpstr>
      <vt:lpstr>Kernel services in OS</vt:lpstr>
      <vt:lpstr>Kernel services in OS</vt:lpstr>
      <vt:lpstr> Kernel Types</vt:lpstr>
      <vt:lpstr> Kernel</vt:lpstr>
      <vt:lpstr> Kernel</vt:lpstr>
      <vt:lpstr> Kernel</vt:lpstr>
      <vt:lpstr>Common Services Offered By a RTOS System</vt:lpstr>
      <vt:lpstr>Process</vt:lpstr>
      <vt:lpstr>Process</vt:lpstr>
      <vt:lpstr>Process creation</vt:lpstr>
      <vt:lpstr>Process creation</vt:lpstr>
      <vt:lpstr>Context</vt:lpstr>
      <vt:lpstr>Context switch: </vt:lpstr>
      <vt:lpstr>Context switch </vt:lpstr>
      <vt:lpstr>Context switch </vt:lpstr>
      <vt:lpstr>Context switch </vt:lpstr>
      <vt:lpstr>Management of Created Process</vt:lpstr>
      <vt:lpstr>PCB</vt:lpstr>
      <vt:lpstr>PCB/TCB</vt:lpstr>
      <vt:lpstr>PCB/TCB</vt:lpstr>
      <vt:lpstr>PCB</vt:lpstr>
      <vt:lpstr>Location of the PCB</vt:lpstr>
      <vt:lpstr>Process State Transition </vt:lpstr>
      <vt:lpstr>Process State Transition </vt:lpstr>
      <vt:lpstr>Process State Transition </vt:lpstr>
      <vt:lpstr>Process State Transition </vt:lpstr>
      <vt:lpstr>Thread </vt:lpstr>
      <vt:lpstr>Thread </vt:lpstr>
      <vt:lpstr>Task </vt:lpstr>
      <vt:lpstr>Task Management</vt:lpstr>
      <vt:lpstr>Task Management - Timing</vt:lpstr>
      <vt:lpstr>Task States</vt:lpstr>
      <vt:lpstr>Task States</vt:lpstr>
      <vt:lpstr>Task States</vt:lpstr>
      <vt:lpstr>Task Object</vt:lpstr>
      <vt:lpstr>TCB</vt:lpstr>
      <vt:lpstr>Task and Data</vt:lpstr>
      <vt:lpstr>Task and Data</vt:lpstr>
      <vt:lpstr>Scheduler</vt:lpstr>
      <vt:lpstr>Basic Concepts of Scheduling</vt:lpstr>
      <vt:lpstr>Basic Concepts of Scheduling</vt:lpstr>
      <vt:lpstr>Basic Concepts of Scheduling</vt:lpstr>
      <vt:lpstr>Types of real Time Tasks</vt:lpstr>
      <vt:lpstr>Types of real Time Tasks</vt:lpstr>
      <vt:lpstr>Types of real Time Tasks</vt:lpstr>
      <vt:lpstr>Task Scheduling Basic Concepts</vt:lpstr>
      <vt:lpstr>Task Scheduling Basic Concepts</vt:lpstr>
      <vt:lpstr>Task Scheduling Basic Concepts</vt:lpstr>
      <vt:lpstr>Task Scheduling Basic Concepts</vt:lpstr>
      <vt:lpstr>Classification of Real Time Scheduling Algorithm</vt:lpstr>
      <vt:lpstr>Classification of Real Time Scheduling Algorithm</vt:lpstr>
      <vt:lpstr>Scheduling</vt:lpstr>
      <vt:lpstr>Process Scheduling</vt:lpstr>
      <vt:lpstr>OS Block diagram and the scheduler.</vt:lpstr>
      <vt:lpstr>Process Scheduling</vt:lpstr>
      <vt:lpstr>Process Scheduling</vt:lpstr>
      <vt:lpstr>Non-pre-emptive approach  First Come First Served (FCFS) / Run  - To-Completion</vt:lpstr>
      <vt:lpstr>Shortest Process Next (SPN)/Run-To-Completion</vt:lpstr>
      <vt:lpstr>Co-operative</vt:lpstr>
      <vt:lpstr>Pre-emptive scheduling</vt:lpstr>
      <vt:lpstr>Round Robin/FIFO Scheduling</vt:lpstr>
      <vt:lpstr>Round Robin/FIFO Scheduling</vt:lpstr>
      <vt:lpstr>Round Robin/FIFO Scheduling</vt:lpstr>
      <vt:lpstr>Round Robin/FIFO Scheduling</vt:lpstr>
      <vt:lpstr>Priority (Pre-Emptive) Scheduling</vt:lpstr>
      <vt:lpstr>Priority (Pre-Emptive) Scheduling</vt:lpstr>
      <vt:lpstr>Priority (Pre-Emptive) Scheduling</vt:lpstr>
      <vt:lpstr>Priority (Pre-Emptive) Scheduling</vt:lpstr>
      <vt:lpstr>Rate Monotonic Scheduling </vt:lpstr>
      <vt:lpstr>Rate Monotonic Scheduling </vt:lpstr>
      <vt:lpstr>Rate Monotonic Scheduling </vt:lpstr>
      <vt:lpstr>Rate Monotonic Scheduling </vt:lpstr>
      <vt:lpstr>EDF/Clock Driven Scheduling</vt:lpstr>
      <vt:lpstr>Polled Loop</vt:lpstr>
      <vt:lpstr>Polled System with interrupts</vt:lpstr>
      <vt:lpstr>Round Robin</vt:lpstr>
      <vt:lpstr>  Non pre-emptive scheduling or Cooperative Multitasking:</vt:lpstr>
      <vt:lpstr>  Premptive scheduling Priority multitasking:</vt:lpstr>
      <vt:lpstr>Dispatcher</vt:lpstr>
      <vt:lpstr>Task Synchronisation</vt:lpstr>
      <vt:lpstr>Task Synchronisation</vt:lpstr>
      <vt:lpstr>Event Function</vt:lpstr>
      <vt:lpstr>Semaphores</vt:lpstr>
      <vt:lpstr>Semaphore(sem)</vt:lpstr>
      <vt:lpstr>Semaphores. </vt:lpstr>
      <vt:lpstr>Types of Semophore (sem)</vt:lpstr>
      <vt:lpstr>Mutex</vt:lpstr>
      <vt:lpstr>Mutex</vt:lpstr>
      <vt:lpstr>IPC</vt:lpstr>
      <vt:lpstr>PowerPoint Presentation</vt:lpstr>
      <vt:lpstr>Inter Process Communication</vt:lpstr>
      <vt:lpstr>Inter Process Communication</vt:lpstr>
      <vt:lpstr>Shared Memory Communication </vt:lpstr>
      <vt:lpstr>Shared Memory Communication </vt:lpstr>
      <vt:lpstr>Message passing</vt:lpstr>
      <vt:lpstr>Encapsulation using semaphore and queues</vt:lpstr>
      <vt:lpstr>Memory Management</vt:lpstr>
      <vt:lpstr>Memory Management</vt:lpstr>
      <vt:lpstr>Management Strategy</vt:lpstr>
      <vt:lpstr>Management Strategy</vt:lpstr>
      <vt:lpstr>Timer Function</vt:lpstr>
      <vt:lpstr>Timer Function</vt:lpstr>
      <vt:lpstr>Timer Management</vt:lpstr>
      <vt:lpstr>Interrupt and event handling</vt:lpstr>
      <vt:lpstr>Device I/O Management</vt:lpstr>
      <vt:lpstr>Device Management </vt:lpstr>
      <vt:lpstr>Device Mgt </vt:lpstr>
      <vt:lpstr>Functions of Device Mgr</vt:lpstr>
      <vt:lpstr>Function of Device Mgr</vt:lpstr>
      <vt:lpstr>Command Function for Device Management</vt:lpstr>
      <vt:lpstr>I/O subsystems</vt:lpstr>
      <vt:lpstr>I/O subsystems</vt:lpstr>
      <vt:lpstr>I/O subsystem in OS</vt:lpstr>
      <vt:lpstr>Interrupt routine in RTOS</vt:lpstr>
      <vt:lpstr>File System Organisation and Implementation</vt:lpstr>
      <vt:lpstr>File Sys org and implementation</vt:lpstr>
      <vt:lpstr>Data structure for File Descriptor</vt:lpstr>
      <vt:lpstr>Priority-driven scheduling</vt:lpstr>
      <vt:lpstr>Priority-driven scheduling</vt:lpstr>
      <vt:lpstr>Priority-driven scheduling</vt:lpstr>
      <vt:lpstr>Priority-driven scheduling</vt:lpstr>
      <vt:lpstr>Rate-monotonic scheduling</vt:lpstr>
      <vt:lpstr>Rate-monotonic scheduling</vt:lpstr>
      <vt:lpstr>Rate-monotonic scheduling</vt:lpstr>
      <vt:lpstr>Rate-monotonic scheduling</vt:lpstr>
      <vt:lpstr>Rate-monotonic scheduling</vt:lpstr>
      <vt:lpstr>Rate-monotonic scheduling</vt:lpstr>
      <vt:lpstr>Priority inversion </vt:lpstr>
      <vt:lpstr>Priority inversion </vt:lpstr>
      <vt:lpstr>Method of Saving and Optimising Memory space</vt:lpstr>
      <vt:lpstr>PowerPoint Presentation</vt:lpstr>
      <vt:lpstr>Methods of Saving and Optimising Power</vt:lpstr>
      <vt:lpstr>Typical values of six states of processor</vt:lpstr>
      <vt:lpstr>The Advanced Configuration and Power Interface (ACPI)</vt:lpstr>
      <vt:lpstr>The Advanced Configuration and Power Interface (ACPI)</vt:lpstr>
      <vt:lpstr>The Advanced Configuration and Power Interface (ACPI)</vt:lpstr>
      <vt:lpstr>The Advanced Configuration and Power Interface (ACPI)</vt:lpstr>
      <vt:lpstr>Latency and deadlines as performance metrics</vt:lpstr>
      <vt:lpstr>CPU load</vt:lpstr>
      <vt:lpstr>Sporadic task model performance metric</vt:lpstr>
      <vt:lpstr>Options of RTOS</vt:lpstr>
      <vt:lpstr>Popular RTOS</vt:lpstr>
      <vt:lpstr>Popular RTOS</vt:lpstr>
      <vt:lpstr>PowerPoint Presentation</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RTOS</dc:title>
  <dc:creator>Aniruddha Das</dc:creator>
  <cp:lastModifiedBy>Tapan Das</cp:lastModifiedBy>
  <cp:revision>283</cp:revision>
  <dcterms:created xsi:type="dcterms:W3CDTF">2015-03-05T06:23:27Z</dcterms:created>
  <dcterms:modified xsi:type="dcterms:W3CDTF">2021-02-25T03:49:53Z</dcterms:modified>
</cp:coreProperties>
</file>